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1"/>
  </p:notesMasterIdLst>
  <p:sldIdLst>
    <p:sldId id="256" r:id="rId3"/>
    <p:sldId id="260" r:id="rId4"/>
    <p:sldId id="309" r:id="rId5"/>
    <p:sldId id="266" r:id="rId6"/>
    <p:sldId id="312" r:id="rId7"/>
    <p:sldId id="311" r:id="rId8"/>
    <p:sldId id="269" r:id="rId9"/>
    <p:sldId id="274" r:id="rId10"/>
    <p:sldId id="275" r:id="rId11"/>
    <p:sldId id="277" r:id="rId12"/>
    <p:sldId id="278" r:id="rId13"/>
    <p:sldId id="321" r:id="rId14"/>
    <p:sldId id="322" r:id="rId15"/>
    <p:sldId id="279" r:id="rId16"/>
    <p:sldId id="280" r:id="rId17"/>
    <p:sldId id="291" r:id="rId18"/>
    <p:sldId id="316" r:id="rId19"/>
    <p:sldId id="296" r:id="rId20"/>
    <p:sldId id="298" r:id="rId21"/>
    <p:sldId id="317" r:id="rId22"/>
    <p:sldId id="319" r:id="rId23"/>
    <p:sldId id="300" r:id="rId24"/>
    <p:sldId id="301" r:id="rId25"/>
    <p:sldId id="302" r:id="rId26"/>
    <p:sldId id="320" r:id="rId27"/>
    <p:sldId id="258" r:id="rId28"/>
    <p:sldId id="314" r:id="rId29"/>
    <p:sldId id="31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A53"/>
    <a:srgbClr val="000000"/>
    <a:srgbClr val="A2ABD4"/>
    <a:srgbClr val="868593"/>
    <a:srgbClr val="C6D7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595" autoAdjust="0"/>
  </p:normalViewPr>
  <p:slideViewPr>
    <p:cSldViewPr>
      <p:cViewPr varScale="1">
        <p:scale>
          <a:sx n="70" d="100"/>
          <a:sy n="70" d="100"/>
        </p:scale>
        <p:origin x="-138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BAE65188-8473-4B50-8430-B8AD71D64C2D}" type="datetimeFigureOut">
              <a:rPr lang="en-US"/>
              <a:pPr>
                <a:defRPr/>
              </a:pPr>
              <a:t>10/2/2013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4F025A01-2812-4095-9C1E-7AA8717DE5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Overall 18% in clofibrate</a:t>
            </a:r>
          </a:p>
        </p:txBody>
      </p:sp>
      <p:sp>
        <p:nvSpPr>
          <p:cNvPr id="34820" name="Slide Number Placeholder 3"/>
          <p:cNvSpPr>
            <a:spLocks noGrp="1"/>
          </p:cNvSpPr>
          <p:nvPr>
            <p:ph type="sldNum" sz="quarter" idx="5"/>
          </p:nvPr>
        </p:nvSpPr>
        <p:spPr bwMode="auto">
          <a:noFill/>
          <a:ln>
            <a:miter lim="800000"/>
            <a:headEnd/>
            <a:tailEnd/>
          </a:ln>
        </p:spPr>
        <p:txBody>
          <a:bodyPr/>
          <a:lstStyle/>
          <a:p>
            <a:fld id="{4FFC33A6-E49A-4A7F-BB35-9966D53EA7F7}" type="slidenum">
              <a:rPr lang="en-US" smtClean="0">
                <a:cs typeface="Arial" charset="0"/>
              </a:rPr>
              <a:pPr/>
              <a:t>21</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257800"/>
            <a:ext cx="5943600" cy="536575"/>
          </a:xfrm>
        </p:spPr>
        <p:txBody>
          <a:bodyPr>
            <a:normAutofit/>
          </a:bodyPr>
          <a:lstStyle>
            <a:lvl1pPr>
              <a:defRPr sz="3200" b="1">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5867400"/>
            <a:ext cx="4572000" cy="685800"/>
          </a:xfrm>
        </p:spPr>
        <p:txBody>
          <a:bodyPr>
            <a:normAutofit/>
          </a:bodyPr>
          <a:lstStyle>
            <a:lvl1pPr marL="0" indent="0" algn="ctr">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144117D-1BF0-4442-86E8-D6FC158F8FAD}" type="datetimeFigureOut">
              <a:rPr lang="en-US"/>
              <a:pPr>
                <a:defRPr/>
              </a:pPr>
              <a:t>10/2/2013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4A5FF2-C0A3-4461-91FF-3DDBD206A9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CC28B4-C6DD-4149-8C60-EC4806D169A3}" type="datetimeFigureOut">
              <a:rPr lang="en-US"/>
              <a:pPr>
                <a:defRPr/>
              </a:pPr>
              <a:t>10/2/2013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9E356C-06EB-4934-B793-30C9195819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B18101-E236-4BAF-9130-59C3D4E1CE75}" type="datetimeFigureOut">
              <a:rPr lang="en-US"/>
              <a:pPr>
                <a:defRPr/>
              </a:pPr>
              <a:t>10/2/2013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218B34-BFAB-4DA4-9DAF-BA92A49C069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US" noProof="0" smtClean="0"/>
          </a:p>
        </p:txBody>
      </p:sp>
      <p:sp>
        <p:nvSpPr>
          <p:cNvPr id="4" name="Rectangle 40"/>
          <p:cNvSpPr>
            <a:spLocks noGrp="1" noChangeArrowheads="1"/>
          </p:cNvSpPr>
          <p:nvPr>
            <p:ph type="dt" sz="half" idx="10"/>
          </p:nvPr>
        </p:nvSpPr>
        <p:spPr/>
        <p:txBody>
          <a:bodyPr/>
          <a:lstStyle>
            <a:lvl1pPr>
              <a:defRPr>
                <a:cs typeface="Arial" charset="0"/>
              </a:defRPr>
            </a:lvl1pPr>
          </a:lstStyle>
          <a:p>
            <a:pPr>
              <a:defRPr/>
            </a:pPr>
            <a:r>
              <a:rPr lang="en-US"/>
              <a:t>25/5/2009</a:t>
            </a:r>
          </a:p>
        </p:txBody>
      </p:sp>
      <p:sp>
        <p:nvSpPr>
          <p:cNvPr id="5" name="Rectangle 41"/>
          <p:cNvSpPr>
            <a:spLocks noGrp="1" noChangeArrowheads="1"/>
          </p:cNvSpPr>
          <p:nvPr>
            <p:ph type="ftr" sz="quarter" idx="11"/>
          </p:nvPr>
        </p:nvSpPr>
        <p:spPr/>
        <p:txBody>
          <a:bodyPr/>
          <a:lstStyle>
            <a:lvl1pPr>
              <a:defRPr>
                <a:cs typeface="Arial" charset="0"/>
              </a:defRPr>
            </a:lvl1pPr>
          </a:lstStyle>
          <a:p>
            <a:pPr>
              <a:defRPr/>
            </a:pPr>
            <a:r>
              <a:rPr lang="en-US"/>
              <a:t>Dr. Salwa Tayel</a:t>
            </a:r>
          </a:p>
        </p:txBody>
      </p:sp>
      <p:sp>
        <p:nvSpPr>
          <p:cNvPr id="6" name="Rectangle 42"/>
          <p:cNvSpPr>
            <a:spLocks noGrp="1" noChangeArrowheads="1"/>
          </p:cNvSpPr>
          <p:nvPr>
            <p:ph type="sldNum" sz="quarter" idx="12"/>
          </p:nvPr>
        </p:nvSpPr>
        <p:spPr/>
        <p:txBody>
          <a:bodyPr/>
          <a:lstStyle>
            <a:lvl1pPr>
              <a:defRPr/>
            </a:lvl1pPr>
          </a:lstStyle>
          <a:p>
            <a:pPr>
              <a:defRPr/>
            </a:pPr>
            <a:fld id="{327C6780-AE1A-46E5-94C4-DA3040916AEA}"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D0660D02-556A-4D0C-AFCF-464950970479}"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E7B82D-E4E4-41E1-8E22-AE307AE1D34A}" type="datetimeFigureOut">
              <a:rPr lang="en-US"/>
              <a:pPr>
                <a:defRPr/>
              </a:pPr>
              <a:t>10/2/2013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23F1E7-7A87-4EFC-8797-C2C31DB3FD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576467-FB85-436D-986B-1D50F7507B6C}" type="datetimeFigureOut">
              <a:rPr lang="en-US"/>
              <a:pPr>
                <a:defRPr/>
              </a:pPr>
              <a:t>10/2/2013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77B969-CD0B-452E-8416-BC641B3EE4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DDB5D8-AA26-444F-AB20-937D1F95EFCF}" type="datetimeFigureOut">
              <a:rPr lang="en-US"/>
              <a:pPr>
                <a:defRPr/>
              </a:pPr>
              <a:t>10/2/2013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4D8873-64E2-4ABB-B1DF-744BF0E357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C45ACA-0B5A-41FB-AFE9-3E6C91C1C502}" type="datetimeFigureOut">
              <a:rPr lang="en-US"/>
              <a:pPr>
                <a:defRPr/>
              </a:pPr>
              <a:t>10/2/2013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341FD9-7F89-457F-8855-A7E0C40EF5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7C8DDF6-1110-410A-B616-AB3CE1A6B748}" type="datetimeFigureOut">
              <a:rPr lang="en-US"/>
              <a:pPr>
                <a:defRPr/>
              </a:pPr>
              <a:t>10/2/2013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94B6A6-B6A4-49CB-9A18-855646D191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2D131A-D3AF-429C-AEA0-0F1D155EB92A}" type="datetimeFigureOut">
              <a:rPr lang="en-US"/>
              <a:pPr>
                <a:defRPr/>
              </a:pPr>
              <a:t>10/2/2013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2BE55E-114A-4A09-AE19-FED809C920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CB2204-22AC-4B8C-8B19-C13E0AD5FD67}" type="datetimeFigureOut">
              <a:rPr lang="en-US"/>
              <a:pPr>
                <a:defRPr/>
              </a:pPr>
              <a:t>10/2/2013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E28829-2BC2-41CE-9964-F86069702D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B5B52E-23C0-4887-86E8-A16C2ED694CB}" type="datetimeFigureOut">
              <a:rPr lang="en-US"/>
              <a:pPr>
                <a:defRPr/>
              </a:pPr>
              <a:t>10/2/2013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75714E-FBF1-471F-B524-2B205EDE4E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34" charset="0"/>
                <a:cs typeface="Arial" pitchFamily="34" charset="0"/>
              </a:defRPr>
            </a:lvl1pPr>
          </a:lstStyle>
          <a:p>
            <a:pPr>
              <a:defRPr/>
            </a:pPr>
            <a:fld id="{633B946C-CEEE-4554-BB0A-4CA67FF0BF52}" type="datetimeFigureOut">
              <a:rPr lang="en-US"/>
              <a:pPr>
                <a:defRPr/>
              </a:pPr>
              <a:t>10/2/2013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34" charset="0"/>
                <a:cs typeface="Arial" pitchFamily="34" charset="0"/>
              </a:defRPr>
            </a:lvl1pPr>
          </a:lstStyle>
          <a:p>
            <a:pPr>
              <a:defRPr/>
            </a:pPr>
            <a:fld id="{E5FD8E18-5706-4E02-B32B-58884E0687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0"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1" r:id="rId12"/>
    <p:sldLayoutId id="2147483822" r:id="rId13"/>
  </p:sldLayoutIdLst>
  <p:txStyles>
    <p:titleStyle>
      <a:lvl1pPr algn="ctr" rtl="0" eaLnBrk="0" fontAlgn="base" hangingPunct="0">
        <a:spcBef>
          <a:spcPct val="0"/>
        </a:spcBef>
        <a:spcAft>
          <a:spcPct val="0"/>
        </a:spcAft>
        <a:defRPr sz="4000" kern="1200">
          <a:solidFill>
            <a:srgbClr val="000000"/>
          </a:solidFill>
          <a:latin typeface="Tahoma" pitchFamily="34" charset="0"/>
          <a:ea typeface="+mj-ea"/>
          <a:cs typeface="Tahoma" pitchFamily="34" charset="0"/>
        </a:defRPr>
      </a:lvl1pPr>
      <a:lvl2pPr algn="ctr" rtl="0" eaLnBrk="0" fontAlgn="base" hangingPunct="0">
        <a:spcBef>
          <a:spcPct val="0"/>
        </a:spcBef>
        <a:spcAft>
          <a:spcPct val="0"/>
        </a:spcAft>
        <a:defRPr sz="4000">
          <a:solidFill>
            <a:srgbClr val="000000"/>
          </a:solidFill>
          <a:latin typeface="Tahoma" pitchFamily="112" charset="0"/>
          <a:cs typeface="Tahoma" pitchFamily="112" charset="0"/>
        </a:defRPr>
      </a:lvl2pPr>
      <a:lvl3pPr algn="ctr" rtl="0" eaLnBrk="0" fontAlgn="base" hangingPunct="0">
        <a:spcBef>
          <a:spcPct val="0"/>
        </a:spcBef>
        <a:spcAft>
          <a:spcPct val="0"/>
        </a:spcAft>
        <a:defRPr sz="4000">
          <a:solidFill>
            <a:srgbClr val="000000"/>
          </a:solidFill>
          <a:latin typeface="Tahoma" pitchFamily="112" charset="0"/>
          <a:cs typeface="Tahoma" pitchFamily="112" charset="0"/>
        </a:defRPr>
      </a:lvl3pPr>
      <a:lvl4pPr algn="ctr" rtl="0" eaLnBrk="0" fontAlgn="base" hangingPunct="0">
        <a:spcBef>
          <a:spcPct val="0"/>
        </a:spcBef>
        <a:spcAft>
          <a:spcPct val="0"/>
        </a:spcAft>
        <a:defRPr sz="4000">
          <a:solidFill>
            <a:srgbClr val="000000"/>
          </a:solidFill>
          <a:latin typeface="Tahoma" pitchFamily="112" charset="0"/>
          <a:cs typeface="Tahoma" pitchFamily="112" charset="0"/>
        </a:defRPr>
      </a:lvl4pPr>
      <a:lvl5pPr algn="ctr" rtl="0" eaLnBrk="0" fontAlgn="base" hangingPunct="0">
        <a:spcBef>
          <a:spcPct val="0"/>
        </a:spcBef>
        <a:spcAft>
          <a:spcPct val="0"/>
        </a:spcAft>
        <a:defRPr sz="4000">
          <a:solidFill>
            <a:srgbClr val="000000"/>
          </a:solidFill>
          <a:latin typeface="Tahoma" pitchFamily="112" charset="0"/>
          <a:cs typeface="Tahoma" pitchFamily="112" charset="0"/>
        </a:defRPr>
      </a:lvl5pPr>
      <a:lvl6pPr marL="457200" algn="ctr" rtl="0" eaLnBrk="1" fontAlgn="base" hangingPunct="1">
        <a:spcBef>
          <a:spcPct val="0"/>
        </a:spcBef>
        <a:spcAft>
          <a:spcPct val="0"/>
        </a:spcAft>
        <a:defRPr sz="4000">
          <a:solidFill>
            <a:srgbClr val="000000"/>
          </a:solidFill>
          <a:latin typeface="Tahoma" pitchFamily="112" charset="0"/>
          <a:cs typeface="Tahoma" pitchFamily="112" charset="0"/>
        </a:defRPr>
      </a:lvl6pPr>
      <a:lvl7pPr marL="914400" algn="ctr" rtl="0" eaLnBrk="1" fontAlgn="base" hangingPunct="1">
        <a:spcBef>
          <a:spcPct val="0"/>
        </a:spcBef>
        <a:spcAft>
          <a:spcPct val="0"/>
        </a:spcAft>
        <a:defRPr sz="4000">
          <a:solidFill>
            <a:srgbClr val="000000"/>
          </a:solidFill>
          <a:latin typeface="Tahoma" pitchFamily="112" charset="0"/>
          <a:cs typeface="Tahoma" pitchFamily="112" charset="0"/>
        </a:defRPr>
      </a:lvl7pPr>
      <a:lvl8pPr marL="1371600" algn="ctr" rtl="0" eaLnBrk="1" fontAlgn="base" hangingPunct="1">
        <a:spcBef>
          <a:spcPct val="0"/>
        </a:spcBef>
        <a:spcAft>
          <a:spcPct val="0"/>
        </a:spcAft>
        <a:defRPr sz="4000">
          <a:solidFill>
            <a:srgbClr val="000000"/>
          </a:solidFill>
          <a:latin typeface="Tahoma" pitchFamily="112" charset="0"/>
          <a:cs typeface="Tahoma" pitchFamily="112" charset="0"/>
        </a:defRPr>
      </a:lvl8pPr>
      <a:lvl9pPr marL="1828800" algn="ctr" rtl="0" eaLnBrk="1" fontAlgn="base" hangingPunct="1">
        <a:spcBef>
          <a:spcPct val="0"/>
        </a:spcBef>
        <a:spcAft>
          <a:spcPct val="0"/>
        </a:spcAft>
        <a:defRPr sz="4000">
          <a:solidFill>
            <a:srgbClr val="000000"/>
          </a:solidFill>
          <a:latin typeface="Tahoma" pitchFamily="112" charset="0"/>
          <a:cs typeface="Tahoma" pitchFamily="112"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752600" y="457200"/>
            <a:ext cx="5943600" cy="765175"/>
          </a:xfrm>
        </p:spPr>
        <p:txBody>
          <a:bodyPr/>
          <a:lstStyle/>
          <a:p>
            <a:pPr eaLnBrk="1" hangingPunct="1"/>
            <a:r>
              <a:rPr lang="en-US" sz="4400" smtClean="0">
                <a:solidFill>
                  <a:schemeClr val="bg2"/>
                </a:solidFill>
                <a:latin typeface="Footlight MT Light" pitchFamily="18" charset="0"/>
              </a:rPr>
              <a:t>Experimental Studies </a:t>
            </a:r>
          </a:p>
        </p:txBody>
      </p:sp>
      <p:sp>
        <p:nvSpPr>
          <p:cNvPr id="3075" name="Subtitle 2"/>
          <p:cNvSpPr>
            <a:spLocks noGrp="1"/>
          </p:cNvSpPr>
          <p:nvPr>
            <p:ph type="subTitle" idx="1"/>
          </p:nvPr>
        </p:nvSpPr>
        <p:spPr>
          <a:xfrm>
            <a:off x="2438400" y="4724400"/>
            <a:ext cx="4572000" cy="1295400"/>
          </a:xfrm>
        </p:spPr>
        <p:txBody>
          <a:bodyPr>
            <a:normAutofit fontScale="85000" lnSpcReduction="10000"/>
          </a:bodyPr>
          <a:lstStyle/>
          <a:p>
            <a:pPr eaLnBrk="1" hangingPunct="1">
              <a:buFont typeface="Arial" pitchFamily="34" charset="0"/>
              <a:buNone/>
              <a:defRPr/>
            </a:pPr>
            <a:r>
              <a:rPr lang="en-US" sz="3600" dirty="0" smtClean="0">
                <a:latin typeface="Footlight MT Light" pitchFamily="18" charset="0"/>
              </a:rPr>
              <a:t>Dr </a:t>
            </a:r>
            <a:r>
              <a:rPr lang="en-US" sz="3600" dirty="0" err="1" smtClean="0">
                <a:latin typeface="Footlight MT Light" pitchFamily="18" charset="0"/>
              </a:rPr>
              <a:t>Amna</a:t>
            </a:r>
            <a:r>
              <a:rPr lang="en-US" sz="3600" dirty="0" smtClean="0">
                <a:latin typeface="Footlight MT Light" pitchFamily="18" charset="0"/>
              </a:rPr>
              <a:t> </a:t>
            </a:r>
            <a:r>
              <a:rPr lang="en-US" sz="3600" dirty="0" err="1" smtClean="0">
                <a:latin typeface="Footlight MT Light" pitchFamily="18" charset="0"/>
              </a:rPr>
              <a:t>Rehana</a:t>
            </a:r>
            <a:r>
              <a:rPr lang="en-US" sz="3600" dirty="0" smtClean="0">
                <a:latin typeface="Footlight MT Light" pitchFamily="18" charset="0"/>
              </a:rPr>
              <a:t> </a:t>
            </a:r>
            <a:r>
              <a:rPr lang="en-US" sz="3600" dirty="0" err="1" smtClean="0">
                <a:latin typeface="Footlight MT Light" pitchFamily="18" charset="0"/>
              </a:rPr>
              <a:t>Siddiqui</a:t>
            </a:r>
            <a:r>
              <a:rPr lang="en-US" sz="3600" dirty="0" smtClean="0">
                <a:latin typeface="Footlight MT Light" pitchFamily="18" charset="0"/>
              </a:rPr>
              <a:t> </a:t>
            </a:r>
          </a:p>
          <a:p>
            <a:pPr eaLnBrk="1" hangingPunct="1">
              <a:buFont typeface="Arial" pitchFamily="34" charset="0"/>
              <a:buNone/>
              <a:defRPr/>
            </a:pPr>
            <a:r>
              <a:rPr lang="en-US" sz="3600" dirty="0" smtClean="0">
                <a:latin typeface="Footlight MT Light" pitchFamily="18" charset="0"/>
              </a:rPr>
              <a:t>Dr Abdul Aziz Bin </a:t>
            </a:r>
            <a:r>
              <a:rPr lang="en-US" sz="3600" dirty="0" err="1" smtClean="0">
                <a:latin typeface="Footlight MT Light" pitchFamily="18" charset="0"/>
              </a:rPr>
              <a:t>Saeed</a:t>
            </a:r>
            <a:r>
              <a:rPr lang="en-US" sz="3600" dirty="0" smtClean="0">
                <a:latin typeface="Footlight MT Light" pitchFamily="18" charset="0"/>
              </a:rPr>
              <a:t> </a:t>
            </a:r>
          </a:p>
          <a:p>
            <a:pPr eaLnBrk="1" hangingPunct="1">
              <a:buFont typeface="Arial" pitchFamily="34" charset="0"/>
              <a:buNone/>
              <a:defRPr/>
            </a:pPr>
            <a:endParaRPr lang="en-US" sz="3600" dirty="0" smtClean="0">
              <a:latin typeface="Footlight MT Light" pitchFamily="18" charset="0"/>
            </a:endParaRPr>
          </a:p>
        </p:txBody>
      </p:sp>
      <p:pic>
        <p:nvPicPr>
          <p:cNvPr id="4" name="Picture 3"/>
          <p:cNvPicPr/>
          <p:nvPr/>
        </p:nvPicPr>
        <p:blipFill>
          <a:blip r:embed="rId2" cstate="print"/>
          <a:srcRect/>
          <a:stretch>
            <a:fillRect/>
          </a:stretch>
        </p:blipFill>
        <p:spPr bwMode="auto">
          <a:xfrm>
            <a:off x="152400" y="152400"/>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457200" y="228600"/>
            <a:ext cx="8229600" cy="1143000"/>
          </a:xfrm>
          <a:prstGeom prst="rect">
            <a:avLst/>
          </a:prstGeom>
          <a:noFill/>
          <a:ln w="9525">
            <a:noFill/>
            <a:miter lim="800000"/>
            <a:headEnd/>
            <a:tailEnd/>
          </a:ln>
          <a:effectLst/>
        </p:spPr>
        <p:txBody>
          <a:bodyPr anchor="ctr"/>
          <a:lstStyle/>
          <a:p>
            <a:pPr algn="ctr">
              <a:defRPr/>
            </a:pPr>
            <a:endParaRPr lang="en-US" sz="3600" b="1">
              <a:solidFill>
                <a:srgbClr val="6600FF"/>
              </a:solidFill>
              <a:effectLst>
                <a:outerShdw blurRad="38100" dist="38100" dir="2700000" algn="tl">
                  <a:srgbClr val="C0C0C0"/>
                </a:outerShdw>
              </a:effectLst>
              <a:latin typeface="Arial" pitchFamily="34" charset="0"/>
              <a:cs typeface="Arial" pitchFamily="34" charset="0"/>
            </a:endParaRPr>
          </a:p>
        </p:txBody>
      </p:sp>
      <p:sp>
        <p:nvSpPr>
          <p:cNvPr id="16387" name="Text Box 5"/>
          <p:cNvSpPr txBox="1">
            <a:spLocks noChangeArrowheads="1"/>
          </p:cNvSpPr>
          <p:nvPr/>
        </p:nvSpPr>
        <p:spPr bwMode="auto">
          <a:xfrm>
            <a:off x="3505200" y="2209800"/>
            <a:ext cx="2133600" cy="366713"/>
          </a:xfrm>
          <a:prstGeom prst="rect">
            <a:avLst/>
          </a:prstGeom>
          <a:noFill/>
          <a:ln w="9525">
            <a:noFill/>
            <a:miter lim="800000"/>
            <a:headEnd/>
            <a:tailEnd/>
          </a:ln>
        </p:spPr>
        <p:txBody>
          <a:bodyPr>
            <a:spAutoFit/>
          </a:bodyPr>
          <a:lstStyle/>
          <a:p>
            <a:pPr>
              <a:spcBef>
                <a:spcPct val="50000"/>
              </a:spcBef>
            </a:pPr>
            <a:endParaRPr lang="en-US"/>
          </a:p>
        </p:txBody>
      </p:sp>
      <p:sp>
        <p:nvSpPr>
          <p:cNvPr id="16388" name="Text Box 13"/>
          <p:cNvSpPr txBox="1">
            <a:spLocks noChangeArrowheads="1"/>
          </p:cNvSpPr>
          <p:nvPr/>
        </p:nvSpPr>
        <p:spPr bwMode="auto">
          <a:xfrm>
            <a:off x="1828800" y="2819400"/>
            <a:ext cx="2514600" cy="369888"/>
          </a:xfrm>
          <a:prstGeom prst="rect">
            <a:avLst/>
          </a:prstGeom>
          <a:solidFill>
            <a:srgbClr val="FFDA65"/>
          </a:solidFill>
          <a:ln w="38100">
            <a:solidFill>
              <a:srgbClr val="6600FF"/>
            </a:solidFill>
            <a:miter lim="800000"/>
            <a:headEnd/>
            <a:tailEnd/>
          </a:ln>
        </p:spPr>
        <p:txBody>
          <a:bodyPr>
            <a:spAutoFit/>
          </a:bodyPr>
          <a:lstStyle/>
          <a:p>
            <a:pPr algn="ctr">
              <a:spcBef>
                <a:spcPct val="50000"/>
              </a:spcBef>
            </a:pPr>
            <a:endParaRPr lang="en-US" b="1">
              <a:solidFill>
                <a:srgbClr val="CC0000"/>
              </a:solidFill>
            </a:endParaRPr>
          </a:p>
        </p:txBody>
      </p:sp>
      <p:sp>
        <p:nvSpPr>
          <p:cNvPr id="18440" name="Text Box 14"/>
          <p:cNvSpPr txBox="1">
            <a:spLocks noChangeArrowheads="1"/>
          </p:cNvSpPr>
          <p:nvPr/>
        </p:nvSpPr>
        <p:spPr bwMode="auto">
          <a:xfrm>
            <a:off x="4572000" y="2819400"/>
            <a:ext cx="2514600" cy="369888"/>
          </a:xfrm>
          <a:prstGeom prst="rect">
            <a:avLst/>
          </a:prstGeom>
          <a:solidFill>
            <a:srgbClr val="FFDA65"/>
          </a:solidFill>
          <a:ln w="28575">
            <a:solidFill>
              <a:srgbClr val="6600FF"/>
            </a:solidFill>
            <a:miter lim="800000"/>
            <a:headEnd/>
            <a:tailEnd/>
          </a:ln>
        </p:spPr>
        <p:txBody>
          <a:bodyPr>
            <a:spAutoFit/>
          </a:bodyPr>
          <a:lstStyle/>
          <a:p>
            <a:pPr algn="ctr">
              <a:defRPr/>
            </a:pPr>
            <a:r>
              <a:rPr lang="en-US" b="1" dirty="0">
                <a:solidFill>
                  <a:schemeClr val="tx2"/>
                </a:solidFill>
                <a:effectLst>
                  <a:outerShdw blurRad="38100" dist="38100" dir="2700000" algn="tl">
                    <a:srgbClr val="000000">
                      <a:alpha val="43137"/>
                    </a:srgbClr>
                  </a:outerShdw>
                </a:effectLst>
              </a:rPr>
              <a:t>NO INTERVENTION </a:t>
            </a:r>
          </a:p>
        </p:txBody>
      </p:sp>
      <p:sp>
        <p:nvSpPr>
          <p:cNvPr id="18445" name="Text Box 19"/>
          <p:cNvSpPr txBox="1">
            <a:spLocks noChangeArrowheads="1"/>
          </p:cNvSpPr>
          <p:nvPr/>
        </p:nvSpPr>
        <p:spPr bwMode="auto">
          <a:xfrm>
            <a:off x="2057400" y="2819400"/>
            <a:ext cx="1885950" cy="366713"/>
          </a:xfrm>
          <a:prstGeom prst="rect">
            <a:avLst/>
          </a:prstGeom>
          <a:noFill/>
          <a:ln w="9525">
            <a:noFill/>
            <a:miter lim="800000"/>
            <a:headEnd/>
            <a:tailEnd/>
          </a:ln>
        </p:spPr>
        <p:txBody>
          <a:bodyPr wrap="none">
            <a:spAutoFit/>
          </a:bodyPr>
          <a:lstStyle/>
          <a:p>
            <a:pPr>
              <a:defRPr/>
            </a:pPr>
            <a:r>
              <a:rPr lang="en-US" b="1" dirty="0">
                <a:solidFill>
                  <a:schemeClr val="tx2"/>
                </a:solidFill>
                <a:effectLst>
                  <a:outerShdw blurRad="38100" dist="38100" dir="2700000" algn="tl">
                    <a:srgbClr val="000000">
                      <a:alpha val="43137"/>
                    </a:srgbClr>
                  </a:outerShdw>
                </a:effectLst>
              </a:rPr>
              <a:t>INTERVENTION</a:t>
            </a:r>
          </a:p>
        </p:txBody>
      </p:sp>
      <p:sp>
        <p:nvSpPr>
          <p:cNvPr id="31751" name="Rectangle 21"/>
          <p:cNvSpPr>
            <a:spLocks noChangeArrowheads="1"/>
          </p:cNvSpPr>
          <p:nvPr/>
        </p:nvSpPr>
        <p:spPr bwMode="auto">
          <a:xfrm>
            <a:off x="3276600" y="0"/>
            <a:ext cx="2514600" cy="533400"/>
          </a:xfrm>
          <a:prstGeom prst="rect">
            <a:avLst/>
          </a:prstGeom>
          <a:solidFill>
            <a:srgbClr val="FFDA65"/>
          </a:solidFill>
          <a:ln w="9525">
            <a:solidFill>
              <a:schemeClr val="tx1"/>
            </a:solidFill>
            <a:miter lim="800000"/>
            <a:headEnd/>
            <a:tailEnd/>
          </a:ln>
        </p:spPr>
        <p:txBody>
          <a:bodyPr wrap="none" anchor="ctr"/>
          <a:lstStyle/>
          <a:p>
            <a:pPr algn="ctr">
              <a:defRPr/>
            </a:pPr>
            <a:r>
              <a:rPr lang="en-US" sz="2000" b="1" dirty="0">
                <a:solidFill>
                  <a:schemeClr val="accent3"/>
                </a:solidFill>
                <a:latin typeface="Arial" pitchFamily="34" charset="0"/>
                <a:cs typeface="Arial" pitchFamily="34" charset="0"/>
              </a:rPr>
              <a:t>Defined population</a:t>
            </a:r>
            <a:r>
              <a:rPr lang="en-US" b="1" dirty="0">
                <a:solidFill>
                  <a:schemeClr val="accent3"/>
                </a:solidFill>
                <a:latin typeface="Arial" pitchFamily="34" charset="0"/>
                <a:cs typeface="Arial" pitchFamily="34" charset="0"/>
              </a:rPr>
              <a:t> </a:t>
            </a:r>
          </a:p>
        </p:txBody>
      </p:sp>
      <p:sp>
        <p:nvSpPr>
          <p:cNvPr id="31752" name="Line 22"/>
          <p:cNvSpPr>
            <a:spLocks noChangeShapeType="1"/>
          </p:cNvSpPr>
          <p:nvPr/>
        </p:nvSpPr>
        <p:spPr bwMode="auto">
          <a:xfrm>
            <a:off x="4572000" y="838200"/>
            <a:ext cx="0" cy="381000"/>
          </a:xfrm>
          <a:prstGeom prst="line">
            <a:avLst/>
          </a:prstGeom>
          <a:noFill/>
          <a:ln w="38100">
            <a:solidFill>
              <a:schemeClr val="accent4">
                <a:lumMod val="50000"/>
              </a:schemeClr>
            </a:solidFill>
            <a:round/>
            <a:headEnd/>
            <a:tailEnd type="triangle" w="med" len="med"/>
          </a:ln>
        </p:spPr>
        <p:txBody>
          <a:bodyPr/>
          <a:lstStyle/>
          <a:p>
            <a:pPr>
              <a:defRPr/>
            </a:pPr>
            <a:endParaRPr lang="en-US">
              <a:latin typeface="Arial" pitchFamily="34" charset="0"/>
              <a:cs typeface="Arial" pitchFamily="34" charset="0"/>
            </a:endParaRPr>
          </a:p>
        </p:txBody>
      </p:sp>
      <p:sp>
        <p:nvSpPr>
          <p:cNvPr id="18449" name="Text Box 23"/>
          <p:cNvSpPr txBox="1">
            <a:spLocks noChangeArrowheads="1"/>
          </p:cNvSpPr>
          <p:nvPr/>
        </p:nvSpPr>
        <p:spPr bwMode="auto">
          <a:xfrm>
            <a:off x="3657600" y="1143000"/>
            <a:ext cx="1995488" cy="400050"/>
          </a:xfrm>
          <a:prstGeom prst="rect">
            <a:avLst/>
          </a:prstGeom>
          <a:noFill/>
          <a:ln w="9525">
            <a:noFill/>
            <a:miter lim="800000"/>
            <a:headEnd/>
            <a:tailEnd/>
          </a:ln>
        </p:spPr>
        <p:txBody>
          <a:bodyPr wrap="none">
            <a:spAutoFit/>
          </a:bodyPr>
          <a:lstStyle/>
          <a:p>
            <a:pPr>
              <a:defRPr/>
            </a:pPr>
            <a:r>
              <a:rPr lang="en-US" sz="2000" b="1" dirty="0">
                <a:solidFill>
                  <a:schemeClr val="accent6"/>
                </a:solidFill>
                <a:effectLst>
                  <a:outerShdw blurRad="38100" dist="38100" dir="2700000" algn="tl">
                    <a:srgbClr val="000000">
                      <a:alpha val="43137"/>
                    </a:srgbClr>
                  </a:outerShdw>
                </a:effectLst>
              </a:rPr>
              <a:t>RANDOMIZED </a:t>
            </a:r>
          </a:p>
        </p:txBody>
      </p:sp>
      <p:sp>
        <p:nvSpPr>
          <p:cNvPr id="16394" name="Line 24"/>
          <p:cNvSpPr>
            <a:spLocks noChangeShapeType="1"/>
          </p:cNvSpPr>
          <p:nvPr/>
        </p:nvSpPr>
        <p:spPr bwMode="auto">
          <a:xfrm>
            <a:off x="5410200" y="1600200"/>
            <a:ext cx="838200" cy="1143000"/>
          </a:xfrm>
          <a:prstGeom prst="line">
            <a:avLst/>
          </a:prstGeom>
          <a:noFill/>
          <a:ln w="9525">
            <a:solidFill>
              <a:schemeClr val="tx1"/>
            </a:solidFill>
            <a:round/>
            <a:headEnd/>
            <a:tailEnd type="triangle" w="med" len="med"/>
          </a:ln>
        </p:spPr>
        <p:txBody>
          <a:bodyPr/>
          <a:lstStyle/>
          <a:p>
            <a:endParaRPr lang="en-US"/>
          </a:p>
        </p:txBody>
      </p:sp>
      <p:sp>
        <p:nvSpPr>
          <p:cNvPr id="16395" name="Line 25"/>
          <p:cNvSpPr>
            <a:spLocks noChangeShapeType="1"/>
          </p:cNvSpPr>
          <p:nvPr/>
        </p:nvSpPr>
        <p:spPr bwMode="auto">
          <a:xfrm flipH="1">
            <a:off x="2819400" y="1524000"/>
            <a:ext cx="1066800" cy="1219200"/>
          </a:xfrm>
          <a:prstGeom prst="line">
            <a:avLst/>
          </a:prstGeom>
          <a:noFill/>
          <a:ln w="9525">
            <a:solidFill>
              <a:schemeClr val="tx1"/>
            </a:solidFill>
            <a:round/>
            <a:headEnd/>
            <a:tailEnd type="triangle" w="med" len="med"/>
          </a:ln>
        </p:spPr>
        <p:txBody>
          <a:bodyPr/>
          <a:lstStyle/>
          <a:p>
            <a:endParaRPr lang="en-US"/>
          </a:p>
        </p:txBody>
      </p:sp>
      <p:sp>
        <p:nvSpPr>
          <p:cNvPr id="18452" name="Rectangle 26"/>
          <p:cNvSpPr>
            <a:spLocks noChangeArrowheads="1"/>
          </p:cNvSpPr>
          <p:nvPr/>
        </p:nvSpPr>
        <p:spPr bwMode="auto">
          <a:xfrm>
            <a:off x="1524000" y="6096000"/>
            <a:ext cx="5797550" cy="523875"/>
          </a:xfrm>
          <a:prstGeom prst="rect">
            <a:avLst/>
          </a:prstGeom>
          <a:solidFill>
            <a:schemeClr val="bg1"/>
          </a:solidFill>
          <a:ln w="9525">
            <a:noFill/>
            <a:miter lim="800000"/>
            <a:headEnd/>
            <a:tailEnd/>
          </a:ln>
        </p:spPr>
        <p:txBody>
          <a:bodyPr wrap="none">
            <a:spAutoFit/>
          </a:bodyPr>
          <a:lstStyle/>
          <a:p>
            <a:pPr>
              <a:defRPr/>
            </a:pPr>
            <a:r>
              <a:rPr lang="en-US" sz="2800" b="1" dirty="0">
                <a:solidFill>
                  <a:srgbClr val="7030A0"/>
                </a:solidFill>
                <a:effectLst>
                  <a:outerShdw blurRad="38100" dist="38100" dir="2700000" algn="tl">
                    <a:srgbClr val="000000">
                      <a:alpha val="43137"/>
                    </a:srgbClr>
                  </a:outerShdw>
                </a:effectLst>
              </a:rPr>
              <a:t>Design of an Experimental Study</a:t>
            </a:r>
          </a:p>
        </p:txBody>
      </p:sp>
      <p:sp>
        <p:nvSpPr>
          <p:cNvPr id="16397" name="TextBox 24"/>
          <p:cNvSpPr txBox="1">
            <a:spLocks noChangeArrowheads="1"/>
          </p:cNvSpPr>
          <p:nvPr/>
        </p:nvSpPr>
        <p:spPr bwMode="auto">
          <a:xfrm>
            <a:off x="381000" y="1066800"/>
            <a:ext cx="469900" cy="708025"/>
          </a:xfrm>
          <a:prstGeom prst="rect">
            <a:avLst/>
          </a:prstGeom>
          <a:noFill/>
          <a:ln w="9525">
            <a:noFill/>
            <a:miter lim="800000"/>
            <a:headEnd/>
            <a:tailEnd/>
          </a:ln>
        </p:spPr>
        <p:txBody>
          <a:bodyPr wrap="none">
            <a:spAutoFit/>
          </a:bodyPr>
          <a:lstStyle/>
          <a:p>
            <a:r>
              <a:rPr lang="en-US" sz="4000"/>
              <a:t>1</a:t>
            </a:r>
          </a:p>
        </p:txBody>
      </p:sp>
      <p:sp>
        <p:nvSpPr>
          <p:cNvPr id="26" name="TextBox 25"/>
          <p:cNvSpPr txBox="1"/>
          <p:nvPr/>
        </p:nvSpPr>
        <p:spPr>
          <a:xfrm>
            <a:off x="381000" y="2057400"/>
            <a:ext cx="469900" cy="708025"/>
          </a:xfrm>
          <a:prstGeom prst="rect">
            <a:avLst/>
          </a:prstGeom>
          <a:noFill/>
        </p:spPr>
        <p:txBody>
          <a:bodyPr wrap="none">
            <a:spAutoFit/>
          </a:bodyPr>
          <a:lstStyle/>
          <a:p>
            <a:pPr>
              <a:defRPr/>
            </a:pPr>
            <a:r>
              <a:rPr lang="en-US" sz="4000" b="1">
                <a:effectLst>
                  <a:outerShdw blurRad="38100" dist="38100" dir="2700000" algn="tl">
                    <a:srgbClr val="C0C0C0"/>
                  </a:outerShdw>
                </a:effectLst>
                <a:latin typeface="Arial" pitchFamily="34" charset="0"/>
                <a:cs typeface="Arial" pitchFamily="34" charset="0"/>
              </a:rPr>
              <a:t>2</a:t>
            </a:r>
          </a:p>
        </p:txBody>
      </p:sp>
      <p:cxnSp>
        <p:nvCxnSpPr>
          <p:cNvPr id="28" name="Straight Connector 27"/>
          <p:cNvCxnSpPr/>
          <p:nvPr/>
        </p:nvCxnSpPr>
        <p:spPr>
          <a:xfrm>
            <a:off x="990600" y="1447800"/>
            <a:ext cx="1958975" cy="269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0" y="152400"/>
            <a:ext cx="2517775" cy="523875"/>
          </a:xfrm>
          <a:prstGeom prst="rect">
            <a:avLst/>
          </a:prstGeom>
          <a:solidFill>
            <a:schemeClr val="accent3"/>
          </a:solidFill>
        </p:spPr>
        <p:txBody>
          <a:bodyPr wrap="none">
            <a:spAutoFit/>
          </a:bodyPr>
          <a:lstStyle/>
          <a:p>
            <a:pPr>
              <a:defRPr/>
            </a:pPr>
            <a:r>
              <a:rPr lang="en-US" sz="2800" b="1" dirty="0">
                <a:solidFill>
                  <a:schemeClr val="bg1"/>
                </a:solidFill>
                <a:effectLst>
                  <a:outerShdw blurRad="38100" dist="38100" dir="2700000" algn="tl">
                    <a:srgbClr val="000000">
                      <a:alpha val="43137"/>
                    </a:srgbClr>
                  </a:outerShdw>
                </a:effectLst>
                <a:cs typeface="Arial" pitchFamily="34" charset="0"/>
              </a:rPr>
              <a:t>Major STEPS </a:t>
            </a:r>
          </a:p>
        </p:txBody>
      </p:sp>
      <p:cxnSp>
        <p:nvCxnSpPr>
          <p:cNvPr id="34" name="Straight Connector 33"/>
          <p:cNvCxnSpPr/>
          <p:nvPr/>
        </p:nvCxnSpPr>
        <p:spPr>
          <a:xfrm>
            <a:off x="838200" y="2438400"/>
            <a:ext cx="19812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00400" y="2209800"/>
            <a:ext cx="2924175" cy="400050"/>
          </a:xfrm>
          <a:prstGeom prst="rect">
            <a:avLst/>
          </a:prstGeom>
          <a:noFill/>
        </p:spPr>
        <p:txBody>
          <a:bodyPr>
            <a:spAutoFit/>
          </a:bodyPr>
          <a:lstStyle/>
          <a:p>
            <a:pPr>
              <a:defRPr/>
            </a:pPr>
            <a:r>
              <a:rPr lang="en-US" sz="2000" b="1" dirty="0">
                <a:solidFill>
                  <a:schemeClr val="accent6"/>
                </a:solidFill>
                <a:effectLst>
                  <a:outerShdw blurRad="38100" dist="38100" dir="2700000" algn="tl">
                    <a:srgbClr val="000000">
                      <a:alpha val="43137"/>
                    </a:srgbClr>
                  </a:outerShdw>
                </a:effectLst>
                <a:cs typeface="Arial" pitchFamily="34" charset="0"/>
              </a:rPr>
              <a:t>MASKING /BLINDING </a:t>
            </a:r>
          </a:p>
        </p:txBody>
      </p:sp>
      <p:cxnSp>
        <p:nvCxnSpPr>
          <p:cNvPr id="40" name="Straight Arrow Connector 39"/>
          <p:cNvCxnSpPr/>
          <p:nvPr/>
        </p:nvCxnSpPr>
        <p:spPr>
          <a:xfrm rot="16200000" flipH="1">
            <a:off x="2933700" y="2857500"/>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1000" y="3200400"/>
            <a:ext cx="469900" cy="708025"/>
          </a:xfrm>
          <a:prstGeom prst="rect">
            <a:avLst/>
          </a:prstGeom>
          <a:noFill/>
        </p:spPr>
        <p:txBody>
          <a:bodyPr wrap="none">
            <a:spAutoFit/>
          </a:bodyPr>
          <a:lstStyle/>
          <a:p>
            <a:pPr>
              <a:defRPr/>
            </a:pPr>
            <a:r>
              <a:rPr lang="en-US" sz="4000" b="1">
                <a:effectLst>
                  <a:outerShdw blurRad="38100" dist="38100" dir="2700000" algn="tl">
                    <a:srgbClr val="C0C0C0"/>
                  </a:outerShdw>
                </a:effectLst>
                <a:latin typeface="Arial" pitchFamily="34" charset="0"/>
                <a:cs typeface="Arial" pitchFamily="34" charset="0"/>
              </a:rPr>
              <a:t>3</a:t>
            </a:r>
          </a:p>
        </p:txBody>
      </p:sp>
      <p:sp>
        <p:nvSpPr>
          <p:cNvPr id="42" name="TextBox 41"/>
          <p:cNvSpPr txBox="1"/>
          <p:nvPr/>
        </p:nvSpPr>
        <p:spPr>
          <a:xfrm>
            <a:off x="2514600" y="3276600"/>
            <a:ext cx="3962400" cy="400050"/>
          </a:xfrm>
          <a:prstGeom prst="rect">
            <a:avLst/>
          </a:prstGeom>
          <a:noFill/>
        </p:spPr>
        <p:txBody>
          <a:bodyPr>
            <a:spAutoFit/>
          </a:bodyPr>
          <a:lstStyle/>
          <a:p>
            <a:pPr algn="ctr">
              <a:defRPr/>
            </a:pPr>
            <a:r>
              <a:rPr lang="en-US" sz="2000" b="1" dirty="0">
                <a:solidFill>
                  <a:srgbClr val="002060"/>
                </a:solidFill>
                <a:effectLst>
                  <a:outerShdw blurRad="38100" dist="38100" dir="2700000" algn="tl">
                    <a:srgbClr val="000000">
                      <a:alpha val="43137"/>
                    </a:srgbClr>
                  </a:outerShdw>
                </a:effectLst>
                <a:cs typeface="Arial" pitchFamily="34" charset="0"/>
              </a:rPr>
              <a:t>COMPLIANCE &amp; FUP  </a:t>
            </a:r>
          </a:p>
        </p:txBody>
      </p:sp>
      <p:cxnSp>
        <p:nvCxnSpPr>
          <p:cNvPr id="43" name="Straight Connector 42"/>
          <p:cNvCxnSpPr/>
          <p:nvPr/>
        </p:nvCxnSpPr>
        <p:spPr>
          <a:xfrm>
            <a:off x="1143000" y="3505200"/>
            <a:ext cx="19812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1600200" y="3657600"/>
            <a:ext cx="7620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6096000" y="3581400"/>
            <a:ext cx="8382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09" name="TextBox 69"/>
          <p:cNvSpPr txBox="1">
            <a:spLocks noChangeArrowheads="1"/>
          </p:cNvSpPr>
          <p:nvPr/>
        </p:nvSpPr>
        <p:spPr bwMode="auto">
          <a:xfrm>
            <a:off x="6248400" y="1143000"/>
            <a:ext cx="3200400" cy="369888"/>
          </a:xfrm>
          <a:prstGeom prst="rect">
            <a:avLst/>
          </a:prstGeom>
          <a:noFill/>
          <a:ln w="9525">
            <a:noFill/>
            <a:miter lim="800000"/>
            <a:headEnd/>
            <a:tailEnd/>
          </a:ln>
        </p:spPr>
        <p:txBody>
          <a:bodyPr>
            <a:spAutoFit/>
          </a:bodyPr>
          <a:lstStyle/>
          <a:p>
            <a:r>
              <a:rPr lang="en-US"/>
              <a:t>Selection bias</a:t>
            </a:r>
          </a:p>
        </p:txBody>
      </p:sp>
      <p:sp>
        <p:nvSpPr>
          <p:cNvPr id="73" name="Down Arrow 72"/>
          <p:cNvSpPr/>
          <p:nvPr/>
        </p:nvSpPr>
        <p:spPr>
          <a:xfrm flipH="1">
            <a:off x="6096000" y="1219200"/>
            <a:ext cx="152400" cy="228600"/>
          </a:xfrm>
          <a:prstGeom prst="downArrow">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75" name="Down Arrow 74"/>
          <p:cNvSpPr/>
          <p:nvPr/>
        </p:nvSpPr>
        <p:spPr>
          <a:xfrm flipH="1">
            <a:off x="6172200" y="2286000"/>
            <a:ext cx="152400" cy="228600"/>
          </a:xfrm>
          <a:prstGeom prst="downArrow">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6412" name="TextBox 75"/>
          <p:cNvSpPr txBox="1">
            <a:spLocks noChangeArrowheads="1"/>
          </p:cNvSpPr>
          <p:nvPr/>
        </p:nvSpPr>
        <p:spPr bwMode="auto">
          <a:xfrm>
            <a:off x="6400800" y="2209800"/>
            <a:ext cx="1890713" cy="369888"/>
          </a:xfrm>
          <a:prstGeom prst="rect">
            <a:avLst/>
          </a:prstGeom>
          <a:noFill/>
          <a:ln w="9525">
            <a:noFill/>
            <a:miter lim="800000"/>
            <a:headEnd/>
            <a:tailEnd/>
          </a:ln>
        </p:spPr>
        <p:txBody>
          <a:bodyPr wrap="none">
            <a:spAutoFit/>
          </a:bodyPr>
          <a:lstStyle/>
          <a:p>
            <a:r>
              <a:rPr lang="en-US"/>
              <a:t>Information bias </a:t>
            </a:r>
          </a:p>
        </p:txBody>
      </p:sp>
      <p:sp>
        <p:nvSpPr>
          <p:cNvPr id="77" name="Down Arrow 76"/>
          <p:cNvSpPr/>
          <p:nvPr/>
        </p:nvSpPr>
        <p:spPr>
          <a:xfrm flipH="1">
            <a:off x="6324600" y="3429000"/>
            <a:ext cx="152400" cy="228600"/>
          </a:xfrm>
          <a:prstGeom prst="downArrow">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6414" name="TextBox 77"/>
          <p:cNvSpPr txBox="1">
            <a:spLocks noChangeArrowheads="1"/>
          </p:cNvSpPr>
          <p:nvPr/>
        </p:nvSpPr>
        <p:spPr bwMode="auto">
          <a:xfrm>
            <a:off x="6553200" y="3352800"/>
            <a:ext cx="1966913" cy="369888"/>
          </a:xfrm>
          <a:prstGeom prst="rect">
            <a:avLst/>
          </a:prstGeom>
          <a:noFill/>
          <a:ln w="9525">
            <a:noFill/>
            <a:miter lim="800000"/>
            <a:headEnd/>
            <a:tailEnd/>
          </a:ln>
        </p:spPr>
        <p:txBody>
          <a:bodyPr>
            <a:spAutoFit/>
          </a:bodyPr>
          <a:lstStyle/>
          <a:p>
            <a:r>
              <a:rPr lang="en-US"/>
              <a:t>Loss to follow up </a:t>
            </a:r>
          </a:p>
        </p:txBody>
      </p:sp>
      <p:sp>
        <p:nvSpPr>
          <p:cNvPr id="31775" name="TextBox 31"/>
          <p:cNvSpPr txBox="1">
            <a:spLocks noChangeArrowheads="1"/>
          </p:cNvSpPr>
          <p:nvPr/>
        </p:nvSpPr>
        <p:spPr bwMode="auto">
          <a:xfrm>
            <a:off x="838200" y="4419600"/>
            <a:ext cx="1249363" cy="646113"/>
          </a:xfrm>
          <a:prstGeom prst="rect">
            <a:avLst/>
          </a:prstGeom>
          <a:solidFill>
            <a:schemeClr val="accent5">
              <a:lumMod val="60000"/>
              <a:lumOff val="40000"/>
            </a:schemeClr>
          </a:solidFill>
          <a:ln w="9525">
            <a:solidFill>
              <a:srgbClr val="CB055A"/>
            </a:solidFill>
            <a:miter lim="800000"/>
            <a:headEnd/>
            <a:tailEnd/>
          </a:ln>
        </p:spPr>
        <p:txBody>
          <a:bodyPr wrap="none">
            <a:spAutoFit/>
          </a:bodyPr>
          <a:lstStyle/>
          <a:p>
            <a:pPr>
              <a:defRPr/>
            </a:pPr>
            <a:r>
              <a:rPr lang="en-US" b="1" dirty="0">
                <a:solidFill>
                  <a:srgbClr val="C00000"/>
                </a:solidFill>
                <a:latin typeface="Arial" pitchFamily="34" charset="0"/>
                <a:cs typeface="Arial" pitchFamily="34" charset="0"/>
              </a:rPr>
              <a:t>% with </a:t>
            </a:r>
          </a:p>
          <a:p>
            <a:pPr>
              <a:defRPr/>
            </a:pPr>
            <a:r>
              <a:rPr lang="en-US" b="1" dirty="0">
                <a:solidFill>
                  <a:srgbClr val="C00000"/>
                </a:solidFill>
                <a:latin typeface="Arial" pitchFamily="34" charset="0"/>
                <a:cs typeface="Arial" pitchFamily="34" charset="0"/>
              </a:rPr>
              <a:t>Outcome </a:t>
            </a:r>
          </a:p>
        </p:txBody>
      </p:sp>
      <p:sp>
        <p:nvSpPr>
          <p:cNvPr id="31776" name="TextBox 35"/>
          <p:cNvSpPr txBox="1">
            <a:spLocks noChangeArrowheads="1"/>
          </p:cNvSpPr>
          <p:nvPr/>
        </p:nvSpPr>
        <p:spPr bwMode="auto">
          <a:xfrm>
            <a:off x="2819400" y="4419600"/>
            <a:ext cx="1338263" cy="646113"/>
          </a:xfrm>
          <a:prstGeom prst="rect">
            <a:avLst/>
          </a:prstGeom>
          <a:solidFill>
            <a:schemeClr val="accent5">
              <a:lumMod val="60000"/>
              <a:lumOff val="40000"/>
            </a:schemeClr>
          </a:solidFill>
          <a:ln w="9525">
            <a:noFill/>
            <a:miter lim="800000"/>
            <a:headEnd/>
            <a:tailEnd/>
          </a:ln>
        </p:spPr>
        <p:txBody>
          <a:bodyPr wrap="none">
            <a:spAutoFit/>
          </a:bodyPr>
          <a:lstStyle/>
          <a:p>
            <a:pPr>
              <a:defRPr/>
            </a:pPr>
            <a:r>
              <a:rPr lang="en-US" b="1" dirty="0">
                <a:solidFill>
                  <a:schemeClr val="accent3"/>
                </a:solidFill>
                <a:latin typeface="Arial" pitchFamily="34" charset="0"/>
                <a:cs typeface="Arial" pitchFamily="34" charset="0"/>
              </a:rPr>
              <a:t>% with out</a:t>
            </a:r>
          </a:p>
          <a:p>
            <a:pPr>
              <a:defRPr/>
            </a:pPr>
            <a:r>
              <a:rPr lang="en-US" b="1" dirty="0">
                <a:solidFill>
                  <a:schemeClr val="accent3"/>
                </a:solidFill>
                <a:latin typeface="Arial" pitchFamily="34" charset="0"/>
                <a:cs typeface="Arial" pitchFamily="34" charset="0"/>
              </a:rPr>
              <a:t> Outcome</a:t>
            </a:r>
          </a:p>
        </p:txBody>
      </p:sp>
      <p:cxnSp>
        <p:nvCxnSpPr>
          <p:cNvPr id="37" name="Straight Arrow Connector 36"/>
          <p:cNvCxnSpPr/>
          <p:nvPr/>
        </p:nvCxnSpPr>
        <p:spPr>
          <a:xfrm>
            <a:off x="2514600" y="3581400"/>
            <a:ext cx="838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5143500" y="3695700"/>
            <a:ext cx="8382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79" name="TextBox 44"/>
          <p:cNvSpPr txBox="1">
            <a:spLocks noChangeArrowheads="1"/>
          </p:cNvSpPr>
          <p:nvPr/>
        </p:nvSpPr>
        <p:spPr bwMode="auto">
          <a:xfrm>
            <a:off x="6477000" y="4495800"/>
            <a:ext cx="1338263" cy="646113"/>
          </a:xfrm>
          <a:prstGeom prst="rect">
            <a:avLst/>
          </a:prstGeom>
          <a:solidFill>
            <a:schemeClr val="accent5">
              <a:lumMod val="60000"/>
              <a:lumOff val="40000"/>
            </a:schemeClr>
          </a:solidFill>
          <a:ln w="9525">
            <a:noFill/>
            <a:miter lim="800000"/>
            <a:headEnd/>
            <a:tailEnd/>
          </a:ln>
        </p:spPr>
        <p:txBody>
          <a:bodyPr wrap="none">
            <a:spAutoFit/>
          </a:bodyPr>
          <a:lstStyle/>
          <a:p>
            <a:pPr>
              <a:defRPr/>
            </a:pPr>
            <a:r>
              <a:rPr lang="en-US" b="1" dirty="0">
                <a:solidFill>
                  <a:schemeClr val="accent3"/>
                </a:solidFill>
                <a:latin typeface="Arial" pitchFamily="34" charset="0"/>
                <a:cs typeface="Arial" pitchFamily="34" charset="0"/>
              </a:rPr>
              <a:t>% with out</a:t>
            </a:r>
          </a:p>
          <a:p>
            <a:pPr>
              <a:defRPr/>
            </a:pPr>
            <a:r>
              <a:rPr lang="en-US" b="1" dirty="0">
                <a:solidFill>
                  <a:schemeClr val="accent3"/>
                </a:solidFill>
                <a:latin typeface="Arial" pitchFamily="34" charset="0"/>
                <a:cs typeface="Arial" pitchFamily="34" charset="0"/>
              </a:rPr>
              <a:t> Outcome </a:t>
            </a:r>
          </a:p>
        </p:txBody>
      </p:sp>
      <p:sp>
        <p:nvSpPr>
          <p:cNvPr id="31780" name="TextBox 45"/>
          <p:cNvSpPr txBox="1">
            <a:spLocks noChangeArrowheads="1"/>
          </p:cNvSpPr>
          <p:nvPr/>
        </p:nvSpPr>
        <p:spPr bwMode="auto">
          <a:xfrm>
            <a:off x="4800600" y="4495800"/>
            <a:ext cx="1184275" cy="646113"/>
          </a:xfrm>
          <a:prstGeom prst="rect">
            <a:avLst/>
          </a:prstGeom>
          <a:solidFill>
            <a:schemeClr val="accent5">
              <a:lumMod val="60000"/>
              <a:lumOff val="40000"/>
            </a:schemeClr>
          </a:solidFill>
          <a:ln w="9525">
            <a:noFill/>
            <a:miter lim="800000"/>
            <a:headEnd/>
            <a:tailEnd/>
          </a:ln>
        </p:spPr>
        <p:txBody>
          <a:bodyPr wrap="none">
            <a:spAutoFit/>
          </a:bodyPr>
          <a:lstStyle/>
          <a:p>
            <a:pPr>
              <a:defRPr/>
            </a:pPr>
            <a:r>
              <a:rPr lang="en-US" b="1" dirty="0">
                <a:solidFill>
                  <a:srgbClr val="C00000"/>
                </a:solidFill>
                <a:latin typeface="Arial" pitchFamily="34" charset="0"/>
                <a:cs typeface="Arial" pitchFamily="34" charset="0"/>
              </a:rPr>
              <a:t>% with </a:t>
            </a:r>
          </a:p>
          <a:p>
            <a:pPr>
              <a:defRPr/>
            </a:pPr>
            <a:r>
              <a:rPr lang="en-US" b="1" dirty="0">
                <a:solidFill>
                  <a:srgbClr val="C00000"/>
                </a:solidFill>
                <a:latin typeface="Arial" pitchFamily="34" charset="0"/>
                <a:cs typeface="Arial" pitchFamily="34" charset="0"/>
              </a:rPr>
              <a:t>Outcome</a:t>
            </a:r>
          </a:p>
        </p:txBody>
      </p:sp>
      <p:sp>
        <p:nvSpPr>
          <p:cNvPr id="38" name="TextBox 37"/>
          <p:cNvSpPr txBox="1"/>
          <p:nvPr/>
        </p:nvSpPr>
        <p:spPr>
          <a:xfrm>
            <a:off x="685800" y="5715000"/>
            <a:ext cx="7686675" cy="369888"/>
          </a:xfrm>
          <a:prstGeom prst="rect">
            <a:avLst/>
          </a:prstGeom>
          <a:solidFill>
            <a:srgbClr val="392A53"/>
          </a:solidFill>
        </p:spPr>
        <p:txBody>
          <a:bodyPr wrap="none">
            <a:spAutoFit/>
          </a:bodyPr>
          <a:lstStyle/>
          <a:p>
            <a:pPr>
              <a:defRPr/>
            </a:pPr>
            <a:r>
              <a:rPr lang="en-US" b="1" dirty="0">
                <a:solidFill>
                  <a:schemeClr val="bg1"/>
                </a:solidFill>
                <a:effectLst>
                  <a:outerShdw blurRad="38100" dist="38100" dir="2700000" algn="tl">
                    <a:srgbClr val="000000">
                      <a:alpha val="43137"/>
                    </a:srgbClr>
                  </a:outerShdw>
                </a:effectLst>
                <a:cs typeface="Arial" pitchFamily="34" charset="0"/>
              </a:rPr>
              <a:t>PRIMARY END POINT (Outcome)  NEEDS DEFINITION AND CLARITY </a:t>
            </a:r>
          </a:p>
        </p:txBody>
      </p:sp>
      <p:sp>
        <p:nvSpPr>
          <p:cNvPr id="44" name="TextBox 43"/>
          <p:cNvSpPr txBox="1"/>
          <p:nvPr/>
        </p:nvSpPr>
        <p:spPr>
          <a:xfrm>
            <a:off x="3657600" y="533400"/>
            <a:ext cx="1844675" cy="461963"/>
          </a:xfrm>
          <a:prstGeom prst="rect">
            <a:avLst/>
          </a:prstGeom>
          <a:solidFill>
            <a:srgbClr val="92D050"/>
          </a:solidFill>
        </p:spPr>
        <p:txBody>
          <a:bodyPr>
            <a:spAutoFit/>
          </a:bodyPr>
          <a:lstStyle/>
          <a:p>
            <a:pPr>
              <a:defRPr/>
            </a:pPr>
            <a:r>
              <a:rPr lang="en-US" sz="2400" dirty="0">
                <a:solidFill>
                  <a:schemeClr val="accent3"/>
                </a:solidFill>
                <a:latin typeface="Arial" pitchFamily="34" charset="0"/>
                <a:cs typeface="Arial" pitchFamily="34" charset="0"/>
              </a:rPr>
              <a:t>Consenters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200" b="1">
                <a:solidFill>
                  <a:srgbClr val="000066"/>
                </a:solidFill>
              </a:rPr>
              <a:t>Fundamentals of Randomization process </a:t>
            </a:r>
          </a:p>
        </p:txBody>
      </p:sp>
      <p:sp>
        <p:nvSpPr>
          <p:cNvPr id="17411" name="Rectangle 6"/>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Tx/>
              <a:buChar char="•"/>
            </a:pPr>
            <a:r>
              <a:rPr lang="en-US" sz="3200"/>
              <a:t>Tends to produce comparable groups </a:t>
            </a:r>
          </a:p>
          <a:p>
            <a:pPr marL="342900" indent="-342900">
              <a:spcBef>
                <a:spcPct val="20000"/>
              </a:spcBef>
              <a:buFontTx/>
              <a:buChar char="•"/>
            </a:pPr>
            <a:r>
              <a:rPr lang="en-US" sz="3200"/>
              <a:t>Removes investigator bias </a:t>
            </a:r>
          </a:p>
          <a:p>
            <a:pPr marL="342900" indent="-342900">
              <a:spcBef>
                <a:spcPct val="20000"/>
              </a:spcBef>
              <a:buFontTx/>
              <a:buChar char="•"/>
            </a:pPr>
            <a:r>
              <a:rPr lang="en-US" sz="3200"/>
              <a:t>Statistical tests will be valid </a:t>
            </a:r>
          </a:p>
          <a:p>
            <a:pPr marL="342900" indent="-342900">
              <a:spcBef>
                <a:spcPct val="20000"/>
              </a:spcBef>
              <a:buFontTx/>
              <a:buChar char="•"/>
            </a:pPr>
            <a:r>
              <a:rPr lang="en-US" sz="3200"/>
              <a:t>If predictable, selection bias will occur </a:t>
            </a:r>
          </a:p>
          <a:p>
            <a:pPr marL="342900" indent="-342900">
              <a:spcBef>
                <a:spcPct val="20000"/>
              </a:spcBef>
              <a:buFontTx/>
              <a:buChar char="•"/>
            </a:pPr>
            <a:r>
              <a:rPr lang="en-US" sz="3200"/>
              <a:t>Similarly if balance is not achieved for risk factors or prognostic factors bias will occur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solidFill>
                  <a:srgbClr val="000066"/>
                </a:solidFill>
              </a:rPr>
              <a:t>How would you randomize?</a:t>
            </a:r>
          </a:p>
        </p:txBody>
      </p:sp>
      <p:sp>
        <p:nvSpPr>
          <p:cNvPr id="18435" name="Rectangle 3"/>
          <p:cNvSpPr>
            <a:spLocks noGrp="1" noChangeArrowheads="1"/>
          </p:cNvSpPr>
          <p:nvPr>
            <p:ph type="body" idx="1"/>
          </p:nvPr>
        </p:nvSpPr>
        <p:spPr>
          <a:xfrm>
            <a:off x="457200" y="1295400"/>
            <a:ext cx="8229600" cy="4830763"/>
          </a:xfrm>
        </p:spPr>
        <p:txBody>
          <a:bodyPr/>
          <a:lstStyle/>
          <a:p>
            <a:pPr eaLnBrk="1" hangingPunct="1"/>
            <a:r>
              <a:rPr lang="en-US" sz="2800" smtClean="0"/>
              <a:t>Fully Informed consent is to be taken </a:t>
            </a:r>
          </a:p>
          <a:p>
            <a:pPr eaLnBrk="1" hangingPunct="1"/>
            <a:endParaRPr lang="en-US" sz="1100" smtClean="0"/>
          </a:p>
          <a:p>
            <a:pPr eaLnBrk="1" hangingPunct="1"/>
            <a:r>
              <a:rPr lang="en-US" sz="2800" smtClean="0"/>
              <a:t>Coin toss ; not feasible </a:t>
            </a:r>
          </a:p>
          <a:p>
            <a:pPr eaLnBrk="1" hangingPunct="1"/>
            <a:endParaRPr lang="en-US" sz="1000" smtClean="0"/>
          </a:p>
          <a:p>
            <a:pPr eaLnBrk="1" hangingPunct="1"/>
            <a:r>
              <a:rPr lang="en-US" sz="2800" smtClean="0"/>
              <a:t>Alternating assignments ABABAB; predictable , select an unpredictable method</a:t>
            </a:r>
          </a:p>
          <a:p>
            <a:pPr eaLnBrk="1" hangingPunct="1"/>
            <a:endParaRPr lang="en-US" sz="1000" smtClean="0"/>
          </a:p>
          <a:p>
            <a:pPr eaLnBrk="1" hangingPunct="1"/>
            <a:r>
              <a:rPr lang="en-US" sz="2800" smtClean="0"/>
              <a:t>Random digit table – better  </a:t>
            </a:r>
          </a:p>
          <a:p>
            <a:pPr eaLnBrk="1" hangingPunct="1"/>
            <a:endParaRPr lang="en-US" sz="1000" smtClean="0"/>
          </a:p>
          <a:p>
            <a:pPr eaLnBrk="1" hangingPunct="1"/>
            <a:r>
              <a:rPr lang="en-US" sz="2800" smtClean="0"/>
              <a:t>Random number producing algorithm  </a:t>
            </a:r>
          </a:p>
          <a:p>
            <a:pPr eaLnBrk="1" hangingPunct="1"/>
            <a:r>
              <a:rPr lang="en-US" sz="2800" smtClean="0"/>
              <a:t>e.g. In Blocks of four  AB, BA, BA, AB</a:t>
            </a:r>
          </a:p>
          <a:p>
            <a:pPr eaLnBrk="1" hangingPunct="1"/>
            <a:endParaRPr lang="en-US" sz="2800" smtClean="0"/>
          </a:p>
          <a:p>
            <a:pPr eaLnBrk="1" hangingPunct="1"/>
            <a:endParaRPr lang="en-US" sz="28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381000" y="228600"/>
          <a:ext cx="8534400" cy="6629400"/>
        </p:xfrm>
        <a:graphic>
          <a:graphicData uri="http://schemas.openxmlformats.org/presentationml/2006/ole">
            <p:oleObj spid="_x0000_s1026" name="Photo Editor Photo" r:id="rId3" imgW="3871296" imgH="2903472" progId="MSPhotoEd.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274638"/>
            <a:ext cx="8458200" cy="639762"/>
          </a:xfrm>
        </p:spPr>
        <p:txBody>
          <a:bodyPr/>
          <a:lstStyle/>
          <a:p>
            <a:pPr eaLnBrk="1" hangingPunct="1"/>
            <a:r>
              <a:rPr lang="en-US" sz="2000" b="1" smtClean="0">
                <a:solidFill>
                  <a:srgbClr val="C00000"/>
                </a:solidFill>
              </a:rPr>
              <a:t>Baseline characteristics of patients in </a:t>
            </a:r>
            <a:br>
              <a:rPr lang="en-US" sz="2000" b="1" smtClean="0">
                <a:solidFill>
                  <a:srgbClr val="C00000"/>
                </a:solidFill>
              </a:rPr>
            </a:br>
            <a:r>
              <a:rPr lang="en-US" sz="2000" b="1" smtClean="0">
                <a:solidFill>
                  <a:srgbClr val="C00000"/>
                </a:solidFill>
              </a:rPr>
              <a:t>Placebo and (intervention) Pravastatin groups </a:t>
            </a:r>
            <a:r>
              <a:rPr lang="en-US" sz="1400" smtClean="0">
                <a:solidFill>
                  <a:srgbClr val="C00000"/>
                </a:solidFill>
              </a:rPr>
              <a:t>(NEJM 1996)  </a:t>
            </a:r>
          </a:p>
        </p:txBody>
      </p:sp>
      <p:sp>
        <p:nvSpPr>
          <p:cNvPr id="3" name="Content Placeholder 2"/>
          <p:cNvSpPr>
            <a:spLocks noGrp="1"/>
          </p:cNvSpPr>
          <p:nvPr>
            <p:ph idx="1"/>
          </p:nvPr>
        </p:nvSpPr>
        <p:spPr>
          <a:xfrm>
            <a:off x="228600" y="1066800"/>
            <a:ext cx="8763000" cy="5059363"/>
          </a:xfrm>
        </p:spPr>
        <p:txBody>
          <a:bodyPr/>
          <a:lstStyle/>
          <a:p>
            <a:pPr eaLnBrk="1" hangingPunct="1">
              <a:buFont typeface="Arial" pitchFamily="34" charset="0"/>
              <a:buNone/>
              <a:defRPr/>
            </a:pPr>
            <a:r>
              <a:rPr lang="en-US" sz="2400" b="1" dirty="0" smtClean="0"/>
              <a:t>Characteristic	    	     		    Placebo  	    </a:t>
            </a:r>
            <a:r>
              <a:rPr lang="en-US" sz="2400" b="1" dirty="0" err="1" smtClean="0"/>
              <a:t>Pravastatin</a:t>
            </a:r>
            <a:endParaRPr lang="en-US" sz="2400" b="1" dirty="0" smtClean="0"/>
          </a:p>
          <a:p>
            <a:pPr marL="457200" indent="-457200" eaLnBrk="1" hangingPunct="1">
              <a:buFont typeface="Arial" pitchFamily="34" charset="0"/>
              <a:buAutoNum type="arabicPeriod"/>
              <a:defRPr/>
            </a:pPr>
            <a:r>
              <a:rPr lang="en-US" sz="2400" b="1" dirty="0" smtClean="0"/>
              <a:t>Mean Age (yrs) 			    59</a:t>
            </a:r>
            <a:r>
              <a:rPr lang="en-US" sz="2400" b="1" u="sng" dirty="0" smtClean="0"/>
              <a:t>+</a:t>
            </a:r>
            <a:r>
              <a:rPr lang="en-US" sz="2400" b="1" dirty="0" smtClean="0"/>
              <a:t> 9	       59</a:t>
            </a:r>
            <a:r>
              <a:rPr lang="en-US" sz="2400" b="1" u="sng" dirty="0" smtClean="0"/>
              <a:t>+</a:t>
            </a:r>
            <a:r>
              <a:rPr lang="en-US" sz="2400" b="1" dirty="0" smtClean="0"/>
              <a:t> 9</a:t>
            </a:r>
          </a:p>
          <a:p>
            <a:pPr marL="457200" indent="-457200" eaLnBrk="1" hangingPunct="1">
              <a:buFont typeface="Arial" pitchFamily="34" charset="0"/>
              <a:buAutoNum type="arabicPeriod"/>
              <a:defRPr/>
            </a:pPr>
            <a:r>
              <a:rPr lang="en-US" sz="2400" b="1" dirty="0" smtClean="0"/>
              <a:t>Male Sex (%)			    86		       86		</a:t>
            </a:r>
          </a:p>
          <a:p>
            <a:pPr marL="457200" indent="-457200" eaLnBrk="1" hangingPunct="1">
              <a:buFont typeface="Arial" pitchFamily="34" charset="0"/>
              <a:buAutoNum type="arabicPeriod"/>
              <a:defRPr/>
            </a:pPr>
            <a:r>
              <a:rPr lang="en-US" sz="2400" b="1" dirty="0" smtClean="0"/>
              <a:t>Race White (%)			    92		       93</a:t>
            </a:r>
          </a:p>
          <a:p>
            <a:pPr marL="457200" indent="-457200" eaLnBrk="1" hangingPunct="1">
              <a:buFont typeface="Arial" pitchFamily="34" charset="0"/>
              <a:buAutoNum type="arabicPeriod"/>
              <a:defRPr/>
            </a:pPr>
            <a:r>
              <a:rPr lang="en-US" sz="2400" b="1" dirty="0" smtClean="0"/>
              <a:t>Current Smoker (%)		    21		       21</a:t>
            </a:r>
          </a:p>
          <a:p>
            <a:pPr marL="457200" indent="-457200" eaLnBrk="1" hangingPunct="1">
              <a:buFont typeface="Arial" pitchFamily="34" charset="0"/>
              <a:buAutoNum type="arabicPeriod"/>
              <a:defRPr/>
            </a:pPr>
            <a:r>
              <a:rPr lang="en-US" sz="2400" b="1" dirty="0" smtClean="0"/>
              <a:t>Hypertension (%)		   	    34   		       34</a:t>
            </a:r>
          </a:p>
          <a:p>
            <a:pPr marL="457200" indent="-457200" eaLnBrk="1" hangingPunct="1">
              <a:buFont typeface="Arial" pitchFamily="34" charset="0"/>
              <a:buAutoNum type="arabicPeriod"/>
              <a:defRPr/>
            </a:pPr>
            <a:r>
              <a:rPr lang="en-US" sz="2400" b="1" dirty="0" smtClean="0"/>
              <a:t>Diabetes Mellitus (%)		    15		       14</a:t>
            </a:r>
          </a:p>
          <a:p>
            <a:pPr marL="457200" indent="-457200" eaLnBrk="1" hangingPunct="1">
              <a:buFont typeface="Arial" pitchFamily="34" charset="0"/>
              <a:buAutoNum type="arabicPeriod"/>
              <a:defRPr/>
            </a:pPr>
            <a:r>
              <a:rPr lang="en-US" sz="2400" b="1" dirty="0" smtClean="0"/>
              <a:t>Body Mass Index (Mean)	   	   28</a:t>
            </a:r>
            <a:r>
              <a:rPr lang="en-US" sz="2400" b="1" u="sng" dirty="0" smtClean="0"/>
              <a:t>+</a:t>
            </a:r>
            <a:r>
              <a:rPr lang="en-US" sz="2400" b="1" dirty="0" smtClean="0"/>
              <a:t> 4	  	     28</a:t>
            </a:r>
            <a:r>
              <a:rPr lang="en-US" sz="2400" b="1" u="sng" dirty="0" smtClean="0"/>
              <a:t>+</a:t>
            </a:r>
            <a:r>
              <a:rPr lang="en-US" sz="2400" b="1" dirty="0" smtClean="0"/>
              <a:t> 4</a:t>
            </a:r>
          </a:p>
          <a:p>
            <a:pPr marL="457200" indent="-457200" eaLnBrk="1" hangingPunct="1">
              <a:buFont typeface="Arial" pitchFamily="34" charset="0"/>
              <a:buAutoNum type="arabicPeriod"/>
              <a:defRPr/>
            </a:pPr>
            <a:r>
              <a:rPr lang="en-US" sz="2400" b="1" dirty="0" smtClean="0"/>
              <a:t>Angina (%)			  	    20	                     21</a:t>
            </a:r>
          </a:p>
          <a:p>
            <a:pPr marL="457200" indent="-457200" eaLnBrk="1" hangingPunct="1">
              <a:buFont typeface="Arial" pitchFamily="34" charset="0"/>
              <a:buAutoNum type="arabicPeriod"/>
              <a:defRPr/>
            </a:pPr>
            <a:r>
              <a:rPr lang="en-US" sz="2400" b="1" dirty="0" smtClean="0"/>
              <a:t>Medication Aspirin (%)	    	    83		        83</a:t>
            </a:r>
          </a:p>
          <a:p>
            <a:pPr marL="457200" indent="-457200" eaLnBrk="1" hangingPunct="1">
              <a:buFont typeface="Arial" pitchFamily="34" charset="0"/>
              <a:buAutoNum type="arabicPeriod"/>
              <a:defRPr/>
            </a:pPr>
            <a:r>
              <a:rPr lang="en-US" sz="2400" b="1" dirty="0" smtClean="0"/>
              <a:t>On Oral Hypoglycemic agent (%)        7   	                        5</a:t>
            </a:r>
            <a:endParaRPr lang="en-US" sz="2400" b="1" dirty="0"/>
          </a:p>
        </p:txBody>
      </p:sp>
      <p:sp>
        <p:nvSpPr>
          <p:cNvPr id="19460" name="Slide Number Placeholder 3"/>
          <p:cNvSpPr>
            <a:spLocks noGrp="1"/>
          </p:cNvSpPr>
          <p:nvPr>
            <p:ph type="sldNum" sz="quarter" idx="12"/>
          </p:nvPr>
        </p:nvSpPr>
        <p:spPr bwMode="auto">
          <a:noFill/>
          <a:ln>
            <a:miter lim="800000"/>
            <a:headEnd/>
            <a:tailEnd/>
          </a:ln>
        </p:spPr>
        <p:txBody>
          <a:bodyPr/>
          <a:lstStyle/>
          <a:p>
            <a:fld id="{C0B8AE6C-3D1F-4493-9468-B150686731C9}" type="slidenum">
              <a:rPr lang="en-US" smtClean="0">
                <a:cs typeface="Arial" charset="0"/>
              </a:rPr>
              <a:pPr/>
              <a:t>14</a:t>
            </a:fld>
            <a:endParaRPr lang="en-US" smtClean="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bwMode="auto">
          <a:noFill/>
          <a:ln>
            <a:miter lim="800000"/>
            <a:headEnd/>
            <a:tailEnd/>
          </a:ln>
        </p:spPr>
        <p:txBody>
          <a:bodyPr/>
          <a:lstStyle/>
          <a:p>
            <a:fld id="{32BCEE47-B70F-48AF-9458-730B70C19DE8}" type="slidenum">
              <a:rPr lang="en-US" smtClean="0">
                <a:cs typeface="Arial" charset="0"/>
              </a:rPr>
              <a:pPr/>
              <a:t>15</a:t>
            </a:fld>
            <a:endParaRPr lang="en-US" smtClean="0">
              <a:cs typeface="Arial" charset="0"/>
            </a:endParaRPr>
          </a:p>
        </p:txBody>
      </p:sp>
      <p:pic>
        <p:nvPicPr>
          <p:cNvPr id="20483" name="Picture 5"/>
          <p:cNvPicPr>
            <a:picLocks noChangeAspect="1" noChangeArrowheads="1"/>
          </p:cNvPicPr>
          <p:nvPr/>
        </p:nvPicPr>
        <p:blipFill>
          <a:blip r:embed="rId2"/>
          <a:srcRect/>
          <a:stretch>
            <a:fillRect/>
          </a:stretch>
        </p:blipFill>
        <p:spPr bwMode="auto">
          <a:xfrm>
            <a:off x="2209800" y="228600"/>
            <a:ext cx="4038600" cy="6629400"/>
          </a:xfrm>
          <a:prstGeom prst="rect">
            <a:avLst/>
          </a:prstGeom>
          <a:noFill/>
          <a:ln w="9525">
            <a:noFill/>
            <a:miter lim="800000"/>
            <a:headEnd/>
            <a:tailEnd/>
          </a:ln>
        </p:spPr>
      </p:pic>
      <p:sp>
        <p:nvSpPr>
          <p:cNvPr id="20484" name="TextBox 3"/>
          <p:cNvSpPr txBox="1">
            <a:spLocks noChangeArrowheads="1"/>
          </p:cNvSpPr>
          <p:nvPr/>
        </p:nvSpPr>
        <p:spPr bwMode="auto">
          <a:xfrm>
            <a:off x="152400" y="1295400"/>
            <a:ext cx="1120775" cy="2308225"/>
          </a:xfrm>
          <a:prstGeom prst="rect">
            <a:avLst/>
          </a:prstGeom>
          <a:noFill/>
          <a:ln w="9525">
            <a:noFill/>
            <a:miter lim="800000"/>
            <a:headEnd/>
            <a:tailEnd/>
          </a:ln>
        </p:spPr>
        <p:txBody>
          <a:bodyPr wrap="none">
            <a:spAutoFit/>
          </a:bodyPr>
          <a:lstStyle/>
          <a:p>
            <a:r>
              <a:rPr lang="en-US" b="1">
                <a:solidFill>
                  <a:schemeClr val="bg1"/>
                </a:solidFill>
              </a:rPr>
              <a:t>Original </a:t>
            </a:r>
          </a:p>
          <a:p>
            <a:r>
              <a:rPr lang="en-US" b="1">
                <a:solidFill>
                  <a:schemeClr val="bg1"/>
                </a:solidFill>
              </a:rPr>
              <a:t>Table</a:t>
            </a:r>
          </a:p>
          <a:p>
            <a:r>
              <a:rPr lang="en-US" b="1">
                <a:solidFill>
                  <a:schemeClr val="bg1"/>
                </a:solidFill>
              </a:rPr>
              <a:t>Shown </a:t>
            </a:r>
          </a:p>
          <a:p>
            <a:r>
              <a:rPr lang="en-US" b="1">
                <a:solidFill>
                  <a:schemeClr val="bg1"/>
                </a:solidFill>
              </a:rPr>
              <a:t>For </a:t>
            </a:r>
          </a:p>
          <a:p>
            <a:r>
              <a:rPr lang="en-US" b="1">
                <a:solidFill>
                  <a:schemeClr val="bg1"/>
                </a:solidFill>
              </a:rPr>
              <a:t>Your </a:t>
            </a:r>
          </a:p>
          <a:p>
            <a:r>
              <a:rPr lang="en-US" b="1">
                <a:solidFill>
                  <a:schemeClr val="bg1"/>
                </a:solidFill>
              </a:rPr>
              <a:t>Interest </a:t>
            </a:r>
          </a:p>
          <a:p>
            <a:endParaRPr lang="en-US" b="1">
              <a:solidFill>
                <a:schemeClr val="bg1"/>
              </a:solidFill>
            </a:endParaRPr>
          </a:p>
          <a:p>
            <a:r>
              <a:rPr lang="en-US" b="1">
                <a:solidFill>
                  <a:schemeClr val="bg1"/>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smtClean="0"/>
              <a:t>Masking  </a:t>
            </a:r>
          </a:p>
        </p:txBody>
      </p:sp>
      <p:sp>
        <p:nvSpPr>
          <p:cNvPr id="21507" name="Rectangle 3"/>
          <p:cNvSpPr>
            <a:spLocks noGrp="1" noChangeArrowheads="1"/>
          </p:cNvSpPr>
          <p:nvPr>
            <p:ph type="body" idx="1"/>
          </p:nvPr>
        </p:nvSpPr>
        <p:spPr/>
        <p:txBody>
          <a:bodyPr/>
          <a:lstStyle/>
          <a:p>
            <a:pPr eaLnBrk="1" hangingPunct="1"/>
            <a:r>
              <a:rPr lang="en-US" sz="3200" smtClean="0"/>
              <a:t>Single blind</a:t>
            </a:r>
          </a:p>
          <a:p>
            <a:pPr eaLnBrk="1" hangingPunct="1"/>
            <a:r>
              <a:rPr lang="en-US" sz="3200" smtClean="0"/>
              <a:t>Double blind</a:t>
            </a:r>
          </a:p>
          <a:p>
            <a:pPr eaLnBrk="1" hangingPunct="1"/>
            <a:r>
              <a:rPr lang="en-US" sz="3200" smtClean="0"/>
              <a:t>Triple blind</a:t>
            </a:r>
          </a:p>
          <a:p>
            <a:pPr eaLnBrk="1" hangingPunct="1"/>
            <a:r>
              <a:rPr lang="en-US" sz="3200" smtClean="0"/>
              <a:t>Placebo characteristics</a:t>
            </a:r>
          </a:p>
          <a:p>
            <a:pPr eaLnBrk="1" hangingPunct="1">
              <a:buFontTx/>
              <a:buNone/>
            </a:pPr>
            <a:endParaRPr lang="en-US" sz="3200" smtClean="0"/>
          </a:p>
          <a:p>
            <a:pPr eaLnBrk="1" hangingPunct="1">
              <a:buFontTx/>
              <a:buNone/>
            </a:pPr>
            <a:r>
              <a:rPr lang="en-US" sz="3200" smtClean="0"/>
              <a:t>To minimize information bias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772400" cy="838200"/>
          </a:xfrm>
        </p:spPr>
        <p:txBody>
          <a:bodyPr/>
          <a:lstStyle/>
          <a:p>
            <a:pPr fontAlgn="auto">
              <a:spcAft>
                <a:spcPts val="0"/>
              </a:spcAft>
              <a:defRPr/>
            </a:pPr>
            <a:r>
              <a:rPr lang="en-US" sz="3600" b="1" dirty="0" smtClean="0">
                <a:solidFill>
                  <a:schemeClr val="accent1">
                    <a:satMod val="150000"/>
                  </a:schemeClr>
                </a:solidFill>
              </a:rPr>
              <a:t>Masking: Safety of participants </a:t>
            </a:r>
            <a:endParaRPr lang="en-US" sz="3600" b="1" dirty="0">
              <a:solidFill>
                <a:schemeClr val="accent1">
                  <a:satMod val="150000"/>
                </a:schemeClr>
              </a:solidFill>
            </a:endParaRPr>
          </a:p>
        </p:txBody>
      </p:sp>
      <p:sp>
        <p:nvSpPr>
          <p:cNvPr id="22531" name="Content Placeholder 2"/>
          <p:cNvSpPr>
            <a:spLocks noGrp="1"/>
          </p:cNvSpPr>
          <p:nvPr>
            <p:ph idx="1"/>
          </p:nvPr>
        </p:nvSpPr>
        <p:spPr/>
        <p:txBody>
          <a:bodyPr/>
          <a:lstStyle/>
          <a:p>
            <a:pPr>
              <a:lnSpc>
                <a:spcPct val="150000"/>
              </a:lnSpc>
            </a:pPr>
            <a:r>
              <a:rPr lang="en-US" sz="2800" smtClean="0"/>
              <a:t>Protection &amp; safety of participants is to be ensured </a:t>
            </a:r>
          </a:p>
          <a:p>
            <a:pPr>
              <a:lnSpc>
                <a:spcPct val="150000"/>
              </a:lnSpc>
            </a:pPr>
            <a:r>
              <a:rPr lang="en-US" sz="2800" smtClean="0"/>
              <a:t>Minimization of risks, fear, pain and distress</a:t>
            </a:r>
          </a:p>
          <a:p>
            <a:pPr>
              <a:lnSpc>
                <a:spcPct val="150000"/>
              </a:lnSpc>
            </a:pPr>
            <a:r>
              <a:rPr lang="en-US" sz="2800" smtClean="0"/>
              <a:t>Appropriate expertise is available at all trial sites .</a:t>
            </a:r>
          </a:p>
          <a:p>
            <a:pPr>
              <a:lnSpc>
                <a:spcPct val="150000"/>
              </a:lnSpc>
            </a:pPr>
            <a:r>
              <a:rPr lang="en-US" sz="2800" smtClean="0"/>
              <a:t>Study participants can contact appointed study team member at any time for any advice or reporting adverse effect (ensures compliance)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457200" y="274638"/>
            <a:ext cx="8229600" cy="639762"/>
          </a:xfrm>
          <a:prstGeom prst="rect">
            <a:avLst/>
          </a:prstGeom>
          <a:noFill/>
          <a:ln w="9525">
            <a:noFill/>
            <a:miter lim="800000"/>
            <a:headEnd/>
            <a:tailEnd/>
          </a:ln>
        </p:spPr>
        <p:txBody>
          <a:bodyPr anchor="ctr"/>
          <a:lstStyle/>
          <a:p>
            <a:pPr algn="ctr"/>
            <a:r>
              <a:rPr lang="en-US" sz="4000">
                <a:solidFill>
                  <a:schemeClr val="tx2"/>
                </a:solidFill>
              </a:rPr>
              <a:t>Checklist for sample size </a:t>
            </a:r>
          </a:p>
        </p:txBody>
      </p:sp>
      <p:sp>
        <p:nvSpPr>
          <p:cNvPr id="23555" name="Rectangle 5"/>
          <p:cNvSpPr>
            <a:spLocks noChangeArrowheads="1"/>
          </p:cNvSpPr>
          <p:nvPr/>
        </p:nvSpPr>
        <p:spPr bwMode="auto">
          <a:xfrm>
            <a:off x="381000" y="1143000"/>
            <a:ext cx="8229600" cy="5135563"/>
          </a:xfrm>
          <a:prstGeom prst="rect">
            <a:avLst/>
          </a:prstGeom>
          <a:noFill/>
          <a:ln w="9525">
            <a:noFill/>
            <a:miter lim="800000"/>
            <a:headEnd/>
            <a:tailEnd/>
          </a:ln>
        </p:spPr>
        <p:txBody>
          <a:bodyPr/>
          <a:lstStyle/>
          <a:p>
            <a:pPr marL="342900" indent="-342900">
              <a:lnSpc>
                <a:spcPct val="150000"/>
              </a:lnSpc>
              <a:spcBef>
                <a:spcPct val="20000"/>
              </a:spcBef>
              <a:buFontTx/>
              <a:buChar char="•"/>
            </a:pPr>
            <a:r>
              <a:rPr lang="en-US" sz="2800"/>
              <a:t>Estimate the outcome/event rate for control group by extrapolation from a similar population</a:t>
            </a:r>
          </a:p>
          <a:p>
            <a:pPr marL="342900" indent="-342900">
              <a:lnSpc>
                <a:spcPct val="150000"/>
              </a:lnSpc>
              <a:spcBef>
                <a:spcPct val="20000"/>
              </a:spcBef>
              <a:buFontTx/>
              <a:buChar char="•"/>
            </a:pPr>
            <a:r>
              <a:rPr lang="en-US" sz="2800"/>
              <a:t>Define the primary outcome </a:t>
            </a:r>
          </a:p>
          <a:p>
            <a:pPr marL="342900" indent="-342900">
              <a:lnSpc>
                <a:spcPct val="150000"/>
              </a:lnSpc>
              <a:spcBef>
                <a:spcPct val="20000"/>
              </a:spcBef>
              <a:buFontTx/>
              <a:buChar char="•"/>
            </a:pPr>
            <a:r>
              <a:rPr lang="en-US" sz="2800"/>
              <a:t>Difference in response rate to be detected </a:t>
            </a:r>
            <a:r>
              <a:rPr lang="en-US" sz="2400" b="1">
                <a:solidFill>
                  <a:srgbClr val="FFFF00"/>
                </a:solidFill>
              </a:rPr>
              <a:t>(Define the smallest difference between intervention &amp; control groups that will be of clinical significance) </a:t>
            </a:r>
          </a:p>
          <a:p>
            <a:pPr marL="342900" indent="-342900">
              <a:lnSpc>
                <a:spcPct val="150000"/>
              </a:lnSpc>
              <a:spcBef>
                <a:spcPct val="20000"/>
              </a:spcBef>
              <a:buFontTx/>
              <a:buChar char="•"/>
            </a:pPr>
            <a:r>
              <a:rPr lang="en-US" sz="2800"/>
              <a:t>Adjust for the expected level of noncompliance </a:t>
            </a:r>
          </a:p>
          <a:p>
            <a:pPr marL="342900" indent="-342900">
              <a:spcBef>
                <a:spcPct val="20000"/>
              </a:spcBef>
              <a:buFontTx/>
              <a:buChar char="•"/>
            </a:pPr>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685800" y="1066800"/>
          <a:ext cx="7772400" cy="4953000"/>
        </p:xfrm>
        <a:graphic>
          <a:graphicData uri="http://schemas.openxmlformats.org/presentationml/2006/ole">
            <p:oleObj spid="_x0000_s2050" name="Photo Editor Photo" r:id="rId3" imgW="7453006" imgH="3383573" progId="MSPhotoEd.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Objectives</a:t>
            </a:r>
          </a:p>
        </p:txBody>
      </p:sp>
      <p:sp>
        <p:nvSpPr>
          <p:cNvPr id="8195" name="Rectangle 3"/>
          <p:cNvSpPr>
            <a:spLocks noGrp="1" noChangeArrowheads="1"/>
          </p:cNvSpPr>
          <p:nvPr>
            <p:ph type="body" idx="1"/>
          </p:nvPr>
        </p:nvSpPr>
        <p:spPr>
          <a:xfrm>
            <a:off x="457200" y="1295400"/>
            <a:ext cx="8458200" cy="5181600"/>
          </a:xfrm>
        </p:spPr>
        <p:txBody>
          <a:bodyPr/>
          <a:lstStyle/>
          <a:p>
            <a:pPr eaLnBrk="1" hangingPunct="1">
              <a:lnSpc>
                <a:spcPct val="90000"/>
              </a:lnSpc>
              <a:buFontTx/>
              <a:buNone/>
            </a:pPr>
            <a:r>
              <a:rPr lang="en-US" sz="2400" smtClean="0"/>
              <a:t>At the end of session students will be able to  </a:t>
            </a:r>
          </a:p>
          <a:p>
            <a:pPr eaLnBrk="1" hangingPunct="1">
              <a:lnSpc>
                <a:spcPct val="90000"/>
              </a:lnSpc>
              <a:buFontTx/>
              <a:buNone/>
            </a:pPr>
            <a:endParaRPr lang="en-US" sz="2400" smtClean="0"/>
          </a:p>
          <a:p>
            <a:pPr eaLnBrk="1" hangingPunct="1">
              <a:lnSpc>
                <a:spcPct val="90000"/>
              </a:lnSpc>
              <a:buFontTx/>
              <a:buNone/>
            </a:pPr>
            <a:r>
              <a:rPr lang="en-US" sz="2400" smtClean="0"/>
              <a:t>1.  </a:t>
            </a:r>
            <a:r>
              <a:rPr lang="en-US" sz="3200" smtClean="0"/>
              <a:t>Explain the design of a Randomized Trial.</a:t>
            </a:r>
          </a:p>
          <a:p>
            <a:pPr eaLnBrk="1" hangingPunct="1">
              <a:lnSpc>
                <a:spcPct val="90000"/>
              </a:lnSpc>
              <a:buFontTx/>
              <a:buNone/>
            </a:pPr>
            <a:r>
              <a:rPr lang="en-US" sz="3200" smtClean="0"/>
              <a:t>2.	Justify the methodological issues for,</a:t>
            </a:r>
          </a:p>
          <a:p>
            <a:pPr lvl="1" eaLnBrk="1" hangingPunct="1">
              <a:lnSpc>
                <a:spcPct val="90000"/>
              </a:lnSpc>
            </a:pPr>
            <a:r>
              <a:rPr lang="en-US" sz="2800" smtClean="0"/>
              <a:t>Randomization of intervention &amp; comparison group </a:t>
            </a:r>
          </a:p>
          <a:p>
            <a:pPr lvl="1" eaLnBrk="1" hangingPunct="1">
              <a:lnSpc>
                <a:spcPct val="90000"/>
              </a:lnSpc>
            </a:pPr>
            <a:r>
              <a:rPr lang="en-US" sz="2800" smtClean="0"/>
              <a:t>Masking (blinding) </a:t>
            </a:r>
          </a:p>
          <a:p>
            <a:pPr lvl="1" eaLnBrk="1" hangingPunct="1">
              <a:lnSpc>
                <a:spcPct val="90000"/>
              </a:lnSpc>
            </a:pPr>
            <a:r>
              <a:rPr lang="en-US" sz="2800" smtClean="0"/>
              <a:t>prognostic and outcome variables measurement</a:t>
            </a:r>
          </a:p>
          <a:p>
            <a:pPr lvl="1" eaLnBrk="1" hangingPunct="1">
              <a:lnSpc>
                <a:spcPct val="90000"/>
              </a:lnSpc>
            </a:pPr>
            <a:r>
              <a:rPr lang="en-US" sz="3200" smtClean="0"/>
              <a:t>the assumptions needed for sample size</a:t>
            </a:r>
            <a:endParaRPr lang="en-US" sz="3600" smtClean="0"/>
          </a:p>
          <a:p>
            <a:pPr lvl="1" eaLnBrk="1" hangingPunct="1">
              <a:lnSpc>
                <a:spcPct val="90000"/>
              </a:lnSpc>
            </a:pPr>
            <a:r>
              <a:rPr lang="en-US" sz="2800" smtClean="0"/>
              <a:t>compliance  and non-compliance</a:t>
            </a:r>
            <a:endParaRPr lang="en-US" sz="2400" smtClean="0"/>
          </a:p>
          <a:p>
            <a:pPr eaLnBrk="1" hangingPunct="1">
              <a:lnSpc>
                <a:spcPct val="90000"/>
              </a:lnSpc>
              <a:buFontTx/>
              <a:buNone/>
            </a:pPr>
            <a:endParaRPr lang="en-US" sz="2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152400"/>
            <a:ext cx="6858000" cy="838200"/>
          </a:xfrm>
        </p:spPr>
        <p:txBody>
          <a:bodyPr/>
          <a:lstStyle/>
          <a:p>
            <a:r>
              <a:rPr lang="en-US" sz="3600" smtClean="0"/>
              <a:t>Considering Methods in Analysis </a:t>
            </a:r>
          </a:p>
        </p:txBody>
      </p:sp>
      <p:sp>
        <p:nvSpPr>
          <p:cNvPr id="24579" name="Content Placeholder 2"/>
          <p:cNvSpPr>
            <a:spLocks noGrp="1"/>
          </p:cNvSpPr>
          <p:nvPr>
            <p:ph idx="1"/>
          </p:nvPr>
        </p:nvSpPr>
        <p:spPr>
          <a:xfrm>
            <a:off x="457200" y="1295400"/>
            <a:ext cx="8686800" cy="5181600"/>
          </a:xfrm>
        </p:spPr>
        <p:txBody>
          <a:bodyPr/>
          <a:lstStyle/>
          <a:p>
            <a:pPr>
              <a:buFont typeface="Arial" charset="0"/>
              <a:buNone/>
            </a:pPr>
            <a:r>
              <a:rPr lang="en-US" sz="3200" smtClean="0">
                <a:solidFill>
                  <a:srgbClr val="FFFF00"/>
                </a:solidFill>
              </a:rPr>
              <a:t>Interim analysis </a:t>
            </a:r>
          </a:p>
          <a:p>
            <a:r>
              <a:rPr lang="en-US" sz="3200" smtClean="0"/>
              <a:t>Reasons to stop trial when </a:t>
            </a:r>
          </a:p>
          <a:p>
            <a:pPr lvl="1"/>
            <a:r>
              <a:rPr lang="en-US" sz="3200" smtClean="0"/>
              <a:t>Beneficial effects appear earlier than expected</a:t>
            </a:r>
          </a:p>
          <a:p>
            <a:pPr lvl="1"/>
            <a:r>
              <a:rPr lang="en-US" sz="3200" smtClean="0"/>
              <a:t>Harmful or adverse effects appear  </a:t>
            </a:r>
          </a:p>
          <a:p>
            <a:pPr lvl="1">
              <a:buFont typeface="Arial" charset="0"/>
              <a:buNone/>
            </a:pPr>
            <a:endParaRPr lang="en-US" sz="3200" smtClean="0"/>
          </a:p>
          <a:p>
            <a:r>
              <a:rPr lang="en-US" sz="3200" smtClean="0"/>
              <a:t>Primary end point evaluation</a:t>
            </a:r>
          </a:p>
          <a:p>
            <a:endParaRPr lang="en-US" sz="3200" smtClean="0"/>
          </a:p>
          <a:p>
            <a:pPr>
              <a:buFont typeface="Arial" charset="0"/>
              <a:buNone/>
            </a:pPr>
            <a:endParaRPr lang="en-US" sz="32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b="1" smtClean="0"/>
              <a:t>Compliance of groups </a:t>
            </a:r>
          </a:p>
        </p:txBody>
      </p:sp>
      <p:sp>
        <p:nvSpPr>
          <p:cNvPr id="25603" name="Content Placeholder 2"/>
          <p:cNvSpPr>
            <a:spLocks noGrp="1"/>
          </p:cNvSpPr>
          <p:nvPr>
            <p:ph idx="1"/>
          </p:nvPr>
        </p:nvSpPr>
        <p:spPr>
          <a:xfrm>
            <a:off x="304800" y="1219200"/>
            <a:ext cx="8610600" cy="5257800"/>
          </a:xfrm>
        </p:spPr>
        <p:txBody>
          <a:bodyPr/>
          <a:lstStyle/>
          <a:p>
            <a:r>
              <a:rPr lang="en-US" sz="2800" smtClean="0"/>
              <a:t>Differences in outcome in important subgroups </a:t>
            </a:r>
          </a:p>
          <a:p>
            <a:endParaRPr lang="en-US" sz="900" smtClean="0"/>
          </a:p>
          <a:p>
            <a:r>
              <a:rPr lang="en-US" sz="2800" smtClean="0"/>
              <a:t>Mortality differential when sub groups were analyzed for good compliance or bad compliance</a:t>
            </a:r>
          </a:p>
          <a:p>
            <a:pPr>
              <a:buFont typeface="Arial" charset="0"/>
              <a:buNone/>
            </a:pPr>
            <a:endParaRPr lang="en-US" sz="2800" smtClean="0"/>
          </a:p>
          <a:p>
            <a:pPr>
              <a:buFont typeface="Arial" charset="0"/>
              <a:buNone/>
            </a:pPr>
            <a:r>
              <a:rPr lang="en-US" sz="2800" smtClean="0"/>
              <a:t>Coronary drug Trial: Five year Mortality in Groups  </a:t>
            </a:r>
          </a:p>
          <a:p>
            <a:pPr>
              <a:buFont typeface="Arial" charset="0"/>
              <a:buNone/>
            </a:pPr>
            <a:r>
              <a:rPr lang="en-US" sz="2800" smtClean="0">
                <a:solidFill>
                  <a:srgbClr val="FFFF00"/>
                </a:solidFill>
              </a:rPr>
              <a:t>				      # of patients                Mortality (%)</a:t>
            </a:r>
          </a:p>
          <a:p>
            <a:pPr>
              <a:buFont typeface="Arial" charset="0"/>
              <a:buNone/>
            </a:pPr>
            <a:r>
              <a:rPr lang="en-US" sz="2800" smtClean="0">
                <a:solidFill>
                  <a:srgbClr val="FFFF00"/>
                </a:solidFill>
              </a:rPr>
              <a:t>Clofibrate Drug					</a:t>
            </a:r>
          </a:p>
          <a:p>
            <a:pPr>
              <a:buFont typeface="Arial" charset="0"/>
              <a:buNone/>
            </a:pPr>
            <a:r>
              <a:rPr lang="en-US" sz="2800" smtClean="0"/>
              <a:t>		</a:t>
            </a:r>
            <a:r>
              <a:rPr lang="en-US" sz="2800" smtClean="0">
                <a:solidFill>
                  <a:srgbClr val="FFFF00"/>
                </a:solidFill>
              </a:rPr>
              <a:t>Poor Complier</a:t>
            </a:r>
            <a:r>
              <a:rPr lang="en-US" sz="2800" smtClean="0"/>
              <a:t>             357		24.6</a:t>
            </a:r>
          </a:p>
          <a:p>
            <a:pPr>
              <a:buFont typeface="Arial" charset="0"/>
              <a:buNone/>
            </a:pPr>
            <a:r>
              <a:rPr lang="en-US" sz="2800" smtClean="0"/>
              <a:t>            </a:t>
            </a:r>
            <a:r>
              <a:rPr lang="en-US" sz="2800" smtClean="0">
                <a:solidFill>
                  <a:srgbClr val="FFFF00"/>
                </a:solidFill>
              </a:rPr>
              <a:t>Good complier            </a:t>
            </a:r>
            <a:r>
              <a:rPr lang="en-US" sz="2800" smtClean="0"/>
              <a:t>708		15.0</a:t>
            </a:r>
          </a:p>
          <a:p>
            <a:pPr>
              <a:buFont typeface="Arial" charset="0"/>
              <a:buNone/>
            </a:pPr>
            <a:r>
              <a:rPr lang="en-US" sz="2800" smtClean="0">
                <a:solidFill>
                  <a:srgbClr val="FFFF00"/>
                </a:solidFill>
              </a:rPr>
              <a:t>Placebo			    </a:t>
            </a:r>
            <a:r>
              <a:rPr lang="en-US" sz="2800" smtClean="0"/>
              <a:t>2695		19.4</a:t>
            </a:r>
          </a:p>
          <a:p>
            <a:endParaRPr lang="en-US" sz="2800" smtClean="0"/>
          </a:p>
          <a:p>
            <a:endParaRPr lang="en-US" sz="2800" smtClean="0"/>
          </a:p>
          <a:p>
            <a:endParaRPr lang="en-US" sz="28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52400"/>
            <a:ext cx="7620000" cy="838200"/>
          </a:xfrm>
        </p:spPr>
        <p:txBody>
          <a:bodyPr/>
          <a:lstStyle/>
          <a:p>
            <a:pPr eaLnBrk="1" hangingPunct="1"/>
            <a:r>
              <a:rPr lang="en-US" sz="3200" b="1" smtClean="0"/>
              <a:t>Expressing results of a Clinical Trial </a:t>
            </a:r>
          </a:p>
        </p:txBody>
      </p:sp>
      <p:sp>
        <p:nvSpPr>
          <p:cNvPr id="26627" name="Rectangle 3"/>
          <p:cNvSpPr>
            <a:spLocks noGrp="1" noChangeArrowheads="1"/>
          </p:cNvSpPr>
          <p:nvPr>
            <p:ph type="body" idx="1"/>
          </p:nvPr>
        </p:nvSpPr>
        <p:spPr>
          <a:xfrm>
            <a:off x="304800" y="990600"/>
            <a:ext cx="8686800" cy="5181600"/>
          </a:xfrm>
        </p:spPr>
        <p:txBody>
          <a:bodyPr/>
          <a:lstStyle/>
          <a:p>
            <a:pPr eaLnBrk="1" hangingPunct="1">
              <a:lnSpc>
                <a:spcPct val="150000"/>
              </a:lnSpc>
            </a:pPr>
            <a:r>
              <a:rPr lang="en-US" sz="2800" smtClean="0"/>
              <a:t>Risk of death or complication </a:t>
            </a:r>
          </a:p>
          <a:p>
            <a:pPr eaLnBrk="1" hangingPunct="1">
              <a:lnSpc>
                <a:spcPct val="150000"/>
              </a:lnSpc>
            </a:pPr>
            <a:r>
              <a:rPr lang="en-US" sz="2800" smtClean="0"/>
              <a:t>Relative risk  [outcome rate in: exposed /unexposed]</a:t>
            </a:r>
          </a:p>
          <a:p>
            <a:pPr eaLnBrk="1" hangingPunct="1">
              <a:lnSpc>
                <a:spcPct val="150000"/>
              </a:lnSpc>
            </a:pPr>
            <a:r>
              <a:rPr lang="en-US" sz="2800" smtClean="0"/>
              <a:t>Efficacy  of vaccine (in vaccine trial)</a:t>
            </a:r>
          </a:p>
          <a:p>
            <a:pPr eaLnBrk="1" hangingPunct="1">
              <a:lnSpc>
                <a:spcPct val="80000"/>
              </a:lnSpc>
              <a:buFontTx/>
              <a:buNone/>
            </a:pPr>
            <a:r>
              <a:rPr lang="en-US" sz="2800" smtClean="0"/>
              <a:t>      =  </a:t>
            </a:r>
            <a:r>
              <a:rPr lang="en-US" sz="2400" u="sng" smtClean="0"/>
              <a:t>disease rate in placebo takers – disease rate in vaccine takers</a:t>
            </a:r>
          </a:p>
          <a:p>
            <a:pPr eaLnBrk="1" hangingPunct="1">
              <a:lnSpc>
                <a:spcPct val="80000"/>
              </a:lnSpc>
              <a:buFontTx/>
              <a:buNone/>
            </a:pPr>
            <a:r>
              <a:rPr lang="en-US" sz="2400" smtClean="0"/>
              <a:t>           disease rate in placebo takers </a:t>
            </a:r>
            <a:endParaRPr lang="en-US" smtClean="0"/>
          </a:p>
          <a:p>
            <a:pPr eaLnBrk="1" hangingPunct="1">
              <a:lnSpc>
                <a:spcPct val="80000"/>
              </a:lnSpc>
              <a:buFontTx/>
              <a:buNone/>
            </a:pPr>
            <a:endParaRPr lang="en-US" smtClean="0"/>
          </a:p>
          <a:p>
            <a:pPr eaLnBrk="1" hangingPunct="1">
              <a:lnSpc>
                <a:spcPct val="80000"/>
              </a:lnSpc>
              <a:buFontTx/>
              <a:buNone/>
            </a:pPr>
            <a:endParaRPr lang="en-US" sz="2800" smtClean="0"/>
          </a:p>
          <a:p>
            <a:pPr eaLnBrk="1" hangingPunct="1">
              <a:lnSpc>
                <a:spcPct val="80000"/>
              </a:lnSpc>
            </a:pPr>
            <a:r>
              <a:rPr lang="en-US" sz="2800" smtClean="0"/>
              <a:t>Generalizability  issues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bwMode="auto">
          <a:noFill/>
          <a:ln>
            <a:miter lim="800000"/>
            <a:headEnd/>
            <a:tailEnd/>
          </a:ln>
        </p:spPr>
        <p:txBody>
          <a:bodyPr/>
          <a:lstStyle/>
          <a:p>
            <a:fld id="{A520849C-59AA-42FB-A96D-AA4B09ED775A}" type="slidenum">
              <a:rPr lang="ar-SA" smtClean="0">
                <a:cs typeface="Arial" charset="0"/>
              </a:rPr>
              <a:pPr/>
              <a:t>23</a:t>
            </a:fld>
            <a:endParaRPr lang="en-US" smtClean="0">
              <a:cs typeface="Arial" charset="0"/>
            </a:endParaRPr>
          </a:p>
        </p:txBody>
      </p:sp>
      <p:sp>
        <p:nvSpPr>
          <p:cNvPr id="27651" name="Rectangle 2"/>
          <p:cNvSpPr>
            <a:spLocks noGrp="1" noChangeArrowheads="1"/>
          </p:cNvSpPr>
          <p:nvPr>
            <p:ph type="title"/>
          </p:nvPr>
        </p:nvSpPr>
        <p:spPr>
          <a:xfrm>
            <a:off x="228600" y="152400"/>
            <a:ext cx="8229600" cy="1139825"/>
          </a:xfrm>
        </p:spPr>
        <p:txBody>
          <a:bodyPr/>
          <a:lstStyle/>
          <a:p>
            <a:pPr algn="l" eaLnBrk="1" hangingPunct="1"/>
            <a:r>
              <a:rPr lang="en-US" sz="3200" b="1" smtClean="0">
                <a:solidFill>
                  <a:srgbClr val="660066"/>
                </a:solidFill>
              </a:rPr>
              <a:t>Relative Risk: Measure of Association  </a:t>
            </a:r>
          </a:p>
        </p:txBody>
      </p:sp>
      <p:graphicFrame>
        <p:nvGraphicFramePr>
          <p:cNvPr id="316419" name="Group 3"/>
          <p:cNvGraphicFramePr>
            <a:graphicFrameLocks noGrp="1"/>
          </p:cNvGraphicFramePr>
          <p:nvPr>
            <p:ph idx="1"/>
          </p:nvPr>
        </p:nvGraphicFramePr>
        <p:xfrm>
          <a:off x="395288" y="1268413"/>
          <a:ext cx="7416800" cy="3409950"/>
        </p:xfrm>
        <a:graphic>
          <a:graphicData uri="http://schemas.openxmlformats.org/drawingml/2006/table">
            <a:tbl>
              <a:tblPr rtl="1"/>
              <a:tblGrid>
                <a:gridCol w="1800225"/>
                <a:gridCol w="1908175"/>
                <a:gridCol w="1476375"/>
                <a:gridCol w="2232025"/>
              </a:tblGrid>
              <a:tr h="6746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Group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Not Cured /Negative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Cured/</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Positive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746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a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Intervention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 +d</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Control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7" name="TextBox 6"/>
          <p:cNvSpPr txBox="1">
            <a:spLocks noChangeArrowheads="1"/>
          </p:cNvSpPr>
          <p:nvPr/>
        </p:nvSpPr>
        <p:spPr bwMode="auto">
          <a:xfrm>
            <a:off x="152400" y="4648200"/>
            <a:ext cx="8686800" cy="1803400"/>
          </a:xfrm>
          <a:prstGeom prst="rect">
            <a:avLst/>
          </a:prstGeom>
          <a:noFill/>
          <a:ln w="9525">
            <a:noFill/>
            <a:miter lim="800000"/>
            <a:headEnd/>
            <a:tailEnd/>
          </a:ln>
        </p:spPr>
        <p:txBody>
          <a:bodyPr>
            <a:spAutoFit/>
          </a:bodyPr>
          <a:lstStyle/>
          <a:p>
            <a:pPr>
              <a:spcBef>
                <a:spcPct val="50000"/>
              </a:spcBef>
            </a:pPr>
            <a:r>
              <a:rPr lang="en-GB" sz="2400" b="1">
                <a:latin typeface="Century Gothic" pitchFamily="34" charset="0"/>
              </a:rPr>
              <a:t>Relative risk (RR): Ratio of the incidence of an outcome in experimental group compared to that in the control group</a:t>
            </a:r>
          </a:p>
          <a:p>
            <a:pPr>
              <a:lnSpc>
                <a:spcPct val="120000"/>
              </a:lnSpc>
              <a:spcBef>
                <a:spcPct val="20000"/>
              </a:spcBef>
            </a:pPr>
            <a:r>
              <a:rPr lang="en-US" altLang="ar-SA" sz="2400" b="1">
                <a:latin typeface="Calibri" pitchFamily="34" charset="0"/>
              </a:rPr>
              <a:t>           </a:t>
            </a:r>
            <a:r>
              <a:rPr lang="en-US" altLang="ar-SA" sz="2800" b="1">
                <a:latin typeface="Calibri" pitchFamily="34" charset="0"/>
              </a:rPr>
              <a:t>( a/(a + b)) / (c /( c + d))</a:t>
            </a:r>
            <a:endParaRPr 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600" smtClean="0"/>
              <a:t>Pravastatin Study Results (NEJM 1996)</a:t>
            </a:r>
          </a:p>
        </p:txBody>
      </p:sp>
      <p:sp>
        <p:nvSpPr>
          <p:cNvPr id="28675" name="Content Placeholder 2"/>
          <p:cNvSpPr>
            <a:spLocks noGrp="1"/>
          </p:cNvSpPr>
          <p:nvPr>
            <p:ph idx="1"/>
          </p:nvPr>
        </p:nvSpPr>
        <p:spPr/>
        <p:txBody>
          <a:bodyPr/>
          <a:lstStyle/>
          <a:p>
            <a:pPr eaLnBrk="1" hangingPunct="1">
              <a:buFontTx/>
              <a:buNone/>
            </a:pPr>
            <a:r>
              <a:rPr lang="en-US" sz="2800" b="1" u="sng" smtClean="0"/>
              <a:t>Outcomes	</a:t>
            </a:r>
            <a:r>
              <a:rPr lang="en-US" sz="2800" smtClean="0"/>
              <a:t>	#	Placebo	#     Pravastatin</a:t>
            </a:r>
          </a:p>
          <a:p>
            <a:pPr eaLnBrk="1" hangingPunct="1">
              <a:buFontTx/>
              <a:buNone/>
            </a:pPr>
            <a:endParaRPr lang="en-US" sz="2800" smtClean="0"/>
          </a:p>
          <a:p>
            <a:pPr eaLnBrk="1" hangingPunct="1">
              <a:buFontTx/>
              <a:buNone/>
            </a:pPr>
            <a:r>
              <a:rPr lang="en-US" sz="2800" smtClean="0"/>
              <a:t>Death CHD		274	 13.2 %	212	10.2%</a:t>
            </a:r>
          </a:p>
          <a:p>
            <a:pPr eaLnBrk="1" hangingPunct="1">
              <a:buFontTx/>
              <a:buNone/>
            </a:pPr>
            <a:endParaRPr lang="en-US" sz="2800" smtClean="0"/>
          </a:p>
          <a:p>
            <a:pPr eaLnBrk="1" hangingPunct="1">
              <a:buFontTx/>
              <a:buNone/>
            </a:pPr>
            <a:r>
              <a:rPr lang="en-US" sz="2800" smtClean="0"/>
              <a:t>Fatal MI	            207     10%               157       7.5%</a:t>
            </a:r>
          </a:p>
          <a:p>
            <a:pPr eaLnBrk="1" hangingPunct="1">
              <a:buFontTx/>
              <a:buNone/>
            </a:pPr>
            <a:endParaRPr lang="en-US" sz="2800" smtClean="0"/>
          </a:p>
          <a:p>
            <a:pPr eaLnBrk="1" hangingPunct="1">
              <a:buFontTx/>
              <a:buNone/>
            </a:pPr>
            <a:r>
              <a:rPr lang="en-US" sz="2800" smtClean="0"/>
              <a:t>Stroke 		   78      3.8 %               54      2.6%</a:t>
            </a:r>
          </a:p>
          <a:p>
            <a:pPr eaLnBrk="1" hangingPunct="1">
              <a:buFontTx/>
              <a:buNone/>
            </a:pPr>
            <a:endParaRPr lang="en-US" sz="2800" smtClean="0"/>
          </a:p>
          <a:p>
            <a:pPr eaLnBrk="1" hangingPunct="1">
              <a:buFontTx/>
              <a:buNone/>
            </a:pPr>
            <a:r>
              <a:rPr lang="en-US" sz="2800" smtClean="0"/>
              <a:t>Calculate RR </a:t>
            </a:r>
            <a:r>
              <a:rPr lang="en-US" sz="1400" smtClean="0"/>
              <a:t>(incidence in exposed/Incidence in unexposed )</a:t>
            </a:r>
            <a:r>
              <a:rPr lang="en-US" sz="2800" smtClean="0"/>
              <a:t> for all outcomes</a:t>
            </a:r>
          </a:p>
          <a:p>
            <a:pPr eaLnBrk="1" hangingPunct="1">
              <a:buFontTx/>
              <a:buNone/>
            </a:pPr>
            <a:r>
              <a:rPr lang="en-US" sz="2800" smtClean="0"/>
              <a:t>What is exposure here ? </a:t>
            </a:r>
          </a:p>
        </p:txBody>
      </p:sp>
      <p:sp>
        <p:nvSpPr>
          <p:cNvPr id="28676" name="Slide Number Placeholder 3"/>
          <p:cNvSpPr>
            <a:spLocks noGrp="1"/>
          </p:cNvSpPr>
          <p:nvPr>
            <p:ph type="sldNum" sz="quarter" idx="12"/>
          </p:nvPr>
        </p:nvSpPr>
        <p:spPr bwMode="auto">
          <a:noFill/>
          <a:ln>
            <a:miter lim="800000"/>
            <a:headEnd/>
            <a:tailEnd/>
          </a:ln>
        </p:spPr>
        <p:txBody>
          <a:bodyPr/>
          <a:lstStyle/>
          <a:p>
            <a:fld id="{C0D2B50E-241E-4B2E-B5B1-253D379AD98F}" type="slidenum">
              <a:rPr lang="en-US" smtClean="0">
                <a:cs typeface="Arial" charset="0"/>
              </a:rPr>
              <a:pPr/>
              <a:t>24</a:t>
            </a:fld>
            <a:endParaRPr lang="en-US" smtClean="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Summary </a:t>
            </a:r>
          </a:p>
        </p:txBody>
      </p:sp>
      <p:sp>
        <p:nvSpPr>
          <p:cNvPr id="29699" name="Content Placeholder 2"/>
          <p:cNvSpPr>
            <a:spLocks noGrp="1"/>
          </p:cNvSpPr>
          <p:nvPr>
            <p:ph idx="1"/>
          </p:nvPr>
        </p:nvSpPr>
        <p:spPr>
          <a:xfrm>
            <a:off x="228600" y="1295400"/>
            <a:ext cx="8763000" cy="5181600"/>
          </a:xfrm>
        </p:spPr>
        <p:txBody>
          <a:bodyPr/>
          <a:lstStyle/>
          <a:p>
            <a:pPr>
              <a:lnSpc>
                <a:spcPct val="150000"/>
              </a:lnSpc>
            </a:pPr>
            <a:r>
              <a:rPr lang="en-US" sz="2800" smtClean="0"/>
              <a:t>Experimental Studies/Clinical Trials: powerful design  </a:t>
            </a:r>
          </a:p>
          <a:p>
            <a:pPr>
              <a:lnSpc>
                <a:spcPct val="150000"/>
              </a:lnSpc>
            </a:pPr>
            <a:r>
              <a:rPr lang="en-US" sz="2800" smtClean="0"/>
              <a:t>Estimates the superiority of one treatment on the other</a:t>
            </a:r>
          </a:p>
          <a:p>
            <a:pPr>
              <a:lnSpc>
                <a:spcPct val="150000"/>
              </a:lnSpc>
            </a:pPr>
            <a:r>
              <a:rPr lang="en-US" sz="2800" smtClean="0"/>
              <a:t>Determines new methods: </a:t>
            </a:r>
            <a:r>
              <a:rPr lang="en-US" sz="2400" u="sng" smtClean="0"/>
              <a:t>treatment, prevention, &amp; diagnosis  </a:t>
            </a:r>
            <a:endParaRPr lang="en-US" sz="2800" u="sng" smtClean="0"/>
          </a:p>
          <a:p>
            <a:pPr>
              <a:lnSpc>
                <a:spcPct val="150000"/>
              </a:lnSpc>
            </a:pPr>
            <a:r>
              <a:rPr lang="en-US" sz="2800" smtClean="0"/>
              <a:t>Randomization process  helps to reduce selection bias </a:t>
            </a:r>
          </a:p>
          <a:p>
            <a:pPr>
              <a:lnSpc>
                <a:spcPct val="150000"/>
              </a:lnSpc>
            </a:pPr>
            <a:r>
              <a:rPr lang="en-US" sz="2800" smtClean="0"/>
              <a:t>Masking reduces information bias</a:t>
            </a:r>
          </a:p>
          <a:p>
            <a:r>
              <a:rPr lang="en-US" sz="2800" smtClean="0"/>
              <a:t>Efficacy of vaccines &amp; Number needed to treat to prevent a bad outcome translate in setting health care priorities</a:t>
            </a:r>
          </a:p>
          <a:p>
            <a:endParaRPr lang="en-US" sz="2800" smtClean="0"/>
          </a:p>
          <a:p>
            <a:endParaRPr lang="en-US" sz="2800" smtClean="0"/>
          </a:p>
          <a:p>
            <a:endParaRPr lang="en-US" sz="28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1828800" y="381000"/>
            <a:ext cx="7086600" cy="1371600"/>
          </a:xfrm>
        </p:spPr>
        <p:txBody>
          <a:bodyPr/>
          <a:lstStyle/>
          <a:p>
            <a:pPr eaLnBrk="1" hangingPunct="1"/>
            <a:r>
              <a:rPr lang="en-US" b="1" smtClean="0">
                <a:solidFill>
                  <a:schemeClr val="bg2"/>
                </a:solidFill>
                <a:latin typeface="Footlight MT Light" pitchFamily="18" charset="0"/>
              </a:rPr>
              <a:t>Reference book &amp; page number for the lecture resource</a:t>
            </a:r>
          </a:p>
        </p:txBody>
      </p:sp>
      <p:sp>
        <p:nvSpPr>
          <p:cNvPr id="30723" name="Content Placeholder 2"/>
          <p:cNvSpPr>
            <a:spLocks noGrp="1"/>
          </p:cNvSpPr>
          <p:nvPr>
            <p:ph idx="1"/>
          </p:nvPr>
        </p:nvSpPr>
        <p:spPr>
          <a:xfrm>
            <a:off x="1828800" y="1828800"/>
            <a:ext cx="7086600" cy="4648200"/>
          </a:xfrm>
        </p:spPr>
        <p:txBody>
          <a:bodyPr/>
          <a:lstStyle/>
          <a:p>
            <a:pPr eaLnBrk="1" hangingPunct="1">
              <a:buFont typeface="Arial" charset="0"/>
              <a:buNone/>
            </a:pPr>
            <a:endParaRPr lang="en-US" smtClean="0">
              <a:solidFill>
                <a:srgbClr val="000000"/>
              </a:solidFill>
            </a:endParaRPr>
          </a:p>
          <a:p>
            <a:pPr eaLnBrk="1" hangingPunct="1"/>
            <a:r>
              <a:rPr lang="en-US" smtClean="0">
                <a:solidFill>
                  <a:srgbClr val="000000"/>
                </a:solidFill>
              </a:rPr>
              <a:t>Epidemiology by Leon Gordis Third Edition Elselvier Saunders 2004 . Chapter 7&amp; 8 </a:t>
            </a:r>
            <a:endParaRPr lang="en-US" sz="1800" smtClean="0">
              <a:solidFill>
                <a:srgbClr val="000000"/>
              </a:solidFill>
            </a:endParaRPr>
          </a:p>
          <a:p>
            <a:pPr eaLnBrk="1" hangingPunct="1"/>
            <a:endParaRPr lang="en-US" sz="1800" smtClean="0">
              <a:solidFill>
                <a:srgbClr val="000000"/>
              </a:solidFill>
            </a:endParaRPr>
          </a:p>
          <a:p>
            <a:r>
              <a:rPr lang="en-US" sz="1800" smtClean="0">
                <a:solidFill>
                  <a:srgbClr val="000000"/>
                </a:solidFill>
              </a:rPr>
              <a:t>Sacks-FM; Pfeffer-MA; Moye-LA; Rouleau-JL; Rutherford-JD; Cole-TG; Brown-L; Warnica-JW; Arnold-JM; Wun-CC; Davis-BR; Braunwald-E.  The effect of pravastatin on coronary events after myocardial infarction in patients with average cholesterol levels. N-Engl-J-Med. 1996 Oct 3; 335(14): 1001-9. </a:t>
            </a:r>
          </a:p>
          <a:p>
            <a:pPr eaLnBrk="1" hangingPunct="1"/>
            <a:endParaRPr lang="en-US" smtClean="0">
              <a:solidFill>
                <a:srgbClr val="000000"/>
              </a:solidFill>
            </a:endParaRPr>
          </a:p>
        </p:txBody>
      </p:sp>
      <p:pic>
        <p:nvPicPr>
          <p:cNvPr id="4" name="Picture 3"/>
          <p:cNvPicPr/>
          <p:nvPr/>
        </p:nvPicPr>
        <p:blipFill>
          <a:blip r:embed="rId3" cstate="print"/>
          <a:srcRect/>
          <a:stretch>
            <a:fillRect/>
          </a:stretch>
        </p:blipFill>
        <p:spPr bwMode="auto">
          <a:xfrm>
            <a:off x="304800" y="5410200"/>
            <a:ext cx="9906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92162"/>
          </a:xfrm>
        </p:spPr>
        <p:txBody>
          <a:bodyPr/>
          <a:lstStyle/>
          <a:p>
            <a:pPr eaLnBrk="1" hangingPunct="1"/>
            <a:r>
              <a:rPr lang="en-US" sz="2800" b="1" smtClean="0"/>
              <a:t>Terminologies</a:t>
            </a:r>
          </a:p>
        </p:txBody>
      </p:sp>
      <p:sp>
        <p:nvSpPr>
          <p:cNvPr id="31747" name="Rectangle 3"/>
          <p:cNvSpPr>
            <a:spLocks noGrp="1" noChangeArrowheads="1"/>
          </p:cNvSpPr>
          <p:nvPr>
            <p:ph type="body" idx="1"/>
          </p:nvPr>
        </p:nvSpPr>
        <p:spPr>
          <a:xfrm>
            <a:off x="457200" y="1219200"/>
            <a:ext cx="8229600" cy="5059363"/>
          </a:xfrm>
        </p:spPr>
        <p:txBody>
          <a:bodyPr/>
          <a:lstStyle/>
          <a:p>
            <a:pPr eaLnBrk="1" hangingPunct="1">
              <a:lnSpc>
                <a:spcPct val="80000"/>
              </a:lnSpc>
            </a:pPr>
            <a:r>
              <a:rPr lang="en-US" smtClean="0">
                <a:latin typeface="Times New Roman" pitchFamily="18" charset="0"/>
              </a:rPr>
              <a:t>Protocol:     The detailed planned course of action for the clinical trial</a:t>
            </a:r>
          </a:p>
          <a:p>
            <a:pPr eaLnBrk="1" hangingPunct="1">
              <a:lnSpc>
                <a:spcPct val="80000"/>
              </a:lnSpc>
              <a:buFontTx/>
              <a:buNone/>
            </a:pPr>
            <a:r>
              <a:rPr lang="en-US" smtClean="0">
                <a:latin typeface="Times New Roman" pitchFamily="18" charset="0"/>
              </a:rPr>
              <a:t>	The protocol is established prior to the start of the trial and states the number of participants, eligibility requirements, agents that will be used, dosages, duration, how data is collected, etc.</a:t>
            </a:r>
          </a:p>
          <a:p>
            <a:pPr eaLnBrk="1" hangingPunct="1">
              <a:lnSpc>
                <a:spcPct val="80000"/>
              </a:lnSpc>
            </a:pPr>
            <a:endParaRPr lang="en-US" smtClean="0">
              <a:latin typeface="Times New Roman" pitchFamily="18" charset="0"/>
            </a:endParaRPr>
          </a:p>
          <a:p>
            <a:pPr eaLnBrk="1" hangingPunct="1">
              <a:lnSpc>
                <a:spcPct val="80000"/>
              </a:lnSpc>
            </a:pPr>
            <a:r>
              <a:rPr lang="en-US" smtClean="0">
                <a:latin typeface="Times New Roman" pitchFamily="18" charset="0"/>
              </a:rPr>
              <a:t>Investigator:  A researcher in a clinical trial.</a:t>
            </a:r>
          </a:p>
          <a:p>
            <a:pPr eaLnBrk="1" hangingPunct="1">
              <a:lnSpc>
                <a:spcPct val="80000"/>
              </a:lnSpc>
            </a:pPr>
            <a:endParaRPr lang="en-US" smtClean="0">
              <a:latin typeface="Times New Roman" pitchFamily="18" charset="0"/>
            </a:endParaRPr>
          </a:p>
          <a:p>
            <a:pPr eaLnBrk="1" hangingPunct="1">
              <a:lnSpc>
                <a:spcPct val="80000"/>
              </a:lnSpc>
            </a:pPr>
            <a:r>
              <a:rPr lang="en-US" smtClean="0">
                <a:latin typeface="Times New Roman" pitchFamily="18" charset="0"/>
              </a:rPr>
              <a:t>Sponsor:      Responsible for funding the clinical trial.</a:t>
            </a:r>
          </a:p>
          <a:p>
            <a:pPr eaLnBrk="1" hangingPunct="1">
              <a:lnSpc>
                <a:spcPct val="80000"/>
              </a:lnSpc>
            </a:pPr>
            <a:endParaRPr lang="en-US" smtClean="0">
              <a:latin typeface="Times New Roman" pitchFamily="18" charset="0"/>
            </a:endParaRPr>
          </a:p>
          <a:p>
            <a:pPr eaLnBrk="1" hangingPunct="1">
              <a:lnSpc>
                <a:spcPct val="80000"/>
              </a:lnSpc>
            </a:pPr>
            <a:r>
              <a:rPr lang="en-US" smtClean="0">
                <a:latin typeface="Times New Roman" pitchFamily="18" charset="0"/>
              </a:rPr>
              <a:t>Institutional Review Board (IRB):  An independent board of </a:t>
            </a:r>
          </a:p>
          <a:p>
            <a:pPr eaLnBrk="1" hangingPunct="1">
              <a:lnSpc>
                <a:spcPct val="80000"/>
              </a:lnSpc>
            </a:pPr>
            <a:r>
              <a:rPr lang="en-US" smtClean="0">
                <a:latin typeface="Times New Roman" pitchFamily="18" charset="0"/>
              </a:rPr>
              <a:t>scientists, physicians, and nurses who review the clinical trial protocol to ensure patient safety.</a:t>
            </a:r>
          </a:p>
          <a:p>
            <a:pPr eaLnBrk="1" hangingPunct="1">
              <a:lnSpc>
                <a:spcPct val="80000"/>
              </a:lnSpc>
            </a:pPr>
            <a:endParaRPr lang="en-US" smtClean="0">
              <a:latin typeface="Times New Roman" pitchFamily="18" charset="0"/>
            </a:endParaRPr>
          </a:p>
          <a:p>
            <a:pPr eaLnBrk="1" hangingPunct="1">
              <a:lnSpc>
                <a:spcPct val="80000"/>
              </a:lnSpc>
            </a:pPr>
            <a:r>
              <a:rPr lang="en-US" smtClean="0">
                <a:latin typeface="Times New Roman" pitchFamily="18" charset="0"/>
              </a:rPr>
              <a:t>Informed consent: A patient’s decision to participate in the clinical trial after being informed of the potential benefits and risks of participation. Participants may withdraw their consent at any time and leave the trial.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52400"/>
            <a:ext cx="8229600" cy="715963"/>
          </a:xfrm>
        </p:spPr>
        <p:txBody>
          <a:bodyPr/>
          <a:lstStyle/>
          <a:p>
            <a:pPr eaLnBrk="1" hangingPunct="1"/>
            <a:r>
              <a:rPr lang="en-US" sz="2800" b="1" smtClean="0"/>
              <a:t>Terminologies</a:t>
            </a:r>
          </a:p>
        </p:txBody>
      </p:sp>
      <p:sp>
        <p:nvSpPr>
          <p:cNvPr id="32771" name="Rectangle 3"/>
          <p:cNvSpPr>
            <a:spLocks noGrp="1" noChangeArrowheads="1"/>
          </p:cNvSpPr>
          <p:nvPr>
            <p:ph type="body" idx="1"/>
          </p:nvPr>
        </p:nvSpPr>
        <p:spPr>
          <a:xfrm>
            <a:off x="381000" y="1295400"/>
            <a:ext cx="8229600" cy="5287963"/>
          </a:xfrm>
        </p:spPr>
        <p:txBody>
          <a:bodyPr/>
          <a:lstStyle/>
          <a:p>
            <a:pPr eaLnBrk="1" hangingPunct="1">
              <a:lnSpc>
                <a:spcPct val="80000"/>
              </a:lnSpc>
            </a:pPr>
            <a:r>
              <a:rPr lang="en-US" smtClean="0">
                <a:latin typeface="Times New Roman" pitchFamily="18" charset="0"/>
              </a:rPr>
              <a:t>Double blind : Term used to describe a clinical trial in which neither the patient nor the researcher knows which agents are being administered to which patients. This  helps prevent bias.</a:t>
            </a:r>
          </a:p>
          <a:p>
            <a:pPr eaLnBrk="1" hangingPunct="1">
              <a:lnSpc>
                <a:spcPct val="80000"/>
              </a:lnSpc>
            </a:pPr>
            <a:endParaRPr lang="en-US" smtClean="0">
              <a:latin typeface="Times New Roman" pitchFamily="18" charset="0"/>
            </a:endParaRPr>
          </a:p>
          <a:p>
            <a:pPr eaLnBrk="1" hangingPunct="1">
              <a:lnSpc>
                <a:spcPct val="80000"/>
              </a:lnSpc>
            </a:pPr>
            <a:r>
              <a:rPr lang="en-US" smtClean="0">
                <a:latin typeface="Times New Roman" pitchFamily="18" charset="0"/>
              </a:rPr>
              <a:t>Intervention group: The group of participants receiving the new preventive or treatment agent that is being evaluated in the clinical trial.</a:t>
            </a:r>
          </a:p>
          <a:p>
            <a:pPr eaLnBrk="1" hangingPunct="1">
              <a:lnSpc>
                <a:spcPct val="80000"/>
              </a:lnSpc>
            </a:pPr>
            <a:endParaRPr lang="en-US" smtClean="0">
              <a:latin typeface="Times New Roman" pitchFamily="18" charset="0"/>
            </a:endParaRPr>
          </a:p>
          <a:p>
            <a:pPr eaLnBrk="1" hangingPunct="1">
              <a:lnSpc>
                <a:spcPct val="80000"/>
              </a:lnSpc>
            </a:pPr>
            <a:r>
              <a:rPr lang="en-US" smtClean="0">
                <a:latin typeface="Times New Roman" pitchFamily="18" charset="0"/>
              </a:rPr>
              <a:t>Control group:  The group of participants receiving a standard treatment or placebo that is being compared to the new agent in the clinical trial.</a:t>
            </a:r>
          </a:p>
          <a:p>
            <a:pPr eaLnBrk="1" hangingPunct="1">
              <a:lnSpc>
                <a:spcPct val="80000"/>
              </a:lnSpc>
            </a:pPr>
            <a:endParaRPr lang="en-US" smtClean="0">
              <a:latin typeface="Times New Roman" pitchFamily="18" charset="0"/>
            </a:endParaRPr>
          </a:p>
          <a:p>
            <a:pPr eaLnBrk="1" hangingPunct="1">
              <a:lnSpc>
                <a:spcPct val="80000"/>
              </a:lnSpc>
            </a:pPr>
            <a:r>
              <a:rPr lang="en-US" smtClean="0">
                <a:latin typeface="Times New Roman" pitchFamily="18" charset="0"/>
              </a:rPr>
              <a:t>Randomization: Assigning participants by chance to either the intervention group or the control group. Randomization is often done with a computer.</a:t>
            </a:r>
          </a:p>
          <a:p>
            <a:pPr eaLnBrk="1" hangingPunct="1">
              <a:lnSpc>
                <a:spcPct val="80000"/>
              </a:lnSpc>
            </a:pPr>
            <a:endParaRPr lang="en-US" smtClean="0">
              <a:latin typeface="Times New Roman" pitchFamily="18" charset="0"/>
            </a:endParaRPr>
          </a:p>
          <a:p>
            <a:pPr eaLnBrk="1" hangingPunct="1">
              <a:lnSpc>
                <a:spcPct val="80000"/>
              </a:lnSpc>
            </a:pPr>
            <a:r>
              <a:rPr lang="en-US" smtClean="0">
                <a:latin typeface="Times New Roman" pitchFamily="18" charset="0"/>
              </a:rPr>
              <a:t>Placebo: An inactive substance that may be given to participants in a clinical trial.</a:t>
            </a:r>
          </a:p>
          <a:p>
            <a:pPr eaLnBrk="1" hangingPunct="1">
              <a:lnSpc>
                <a:spcPct val="80000"/>
              </a:lnSpc>
            </a:pPr>
            <a:endParaRPr lang="en-US" smtClean="0">
              <a:latin typeface="Times New Roman" pitchFamily="18" charset="0"/>
            </a:endParaRPr>
          </a:p>
          <a:p>
            <a:pPr eaLnBrk="1" hangingPunct="1">
              <a:lnSpc>
                <a:spcPct val="80000"/>
              </a:lnSpc>
            </a:pPr>
            <a:r>
              <a:rPr lang="en-US" smtClean="0">
                <a:latin typeface="Times New Roman" pitchFamily="18" charset="0"/>
              </a:rPr>
              <a:t>Follow-up: Monitoring of participants for a specified time after the clinical trial is completed.</a:t>
            </a:r>
          </a:p>
          <a:p>
            <a:pPr eaLnBrk="1" hangingPunct="1">
              <a:lnSpc>
                <a:spcPct val="80000"/>
              </a:lnSpc>
            </a:pPr>
            <a:endParaRPr lang="en-US" smtClean="0">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5867400" cy="1295400"/>
          </a:xfrm>
        </p:spPr>
        <p:txBody>
          <a:bodyPr/>
          <a:lstStyle/>
          <a:p>
            <a:r>
              <a:rPr lang="en-US" smtClean="0"/>
              <a:t>What is a clinical trial?</a:t>
            </a:r>
          </a:p>
        </p:txBody>
      </p:sp>
      <p:sp>
        <p:nvSpPr>
          <p:cNvPr id="10243" name="Text Box 3"/>
          <p:cNvSpPr txBox="1">
            <a:spLocks noChangeArrowheads="1"/>
          </p:cNvSpPr>
          <p:nvPr/>
        </p:nvSpPr>
        <p:spPr bwMode="auto">
          <a:xfrm>
            <a:off x="381000" y="2057400"/>
            <a:ext cx="8305800" cy="1570038"/>
          </a:xfrm>
          <a:prstGeom prst="rect">
            <a:avLst/>
          </a:prstGeom>
          <a:noFill/>
          <a:ln w="9525">
            <a:noFill/>
            <a:miter lim="800000"/>
            <a:headEnd/>
            <a:tailEnd/>
          </a:ln>
        </p:spPr>
        <p:txBody>
          <a:bodyPr>
            <a:spAutoFit/>
          </a:bodyPr>
          <a:lstStyle/>
          <a:p>
            <a:pPr algn="ctr">
              <a:spcBef>
                <a:spcPct val="50000"/>
              </a:spcBef>
              <a:defRPr/>
            </a:pPr>
            <a:r>
              <a:rPr lang="en-US" sz="3200" b="1" dirty="0">
                <a:solidFill>
                  <a:schemeClr val="bg1">
                    <a:lumMod val="95000"/>
                  </a:schemeClr>
                </a:solidFill>
                <a:latin typeface="Arial" pitchFamily="34" charset="0"/>
                <a:cs typeface="Arial" pitchFamily="34" charset="0"/>
              </a:rPr>
              <a:t>A prospective study comparing the effect and value of intervention(s) against a control in human beings</a:t>
            </a:r>
            <a:endParaRPr lang="en-US" sz="3200" dirty="0">
              <a:solidFill>
                <a:schemeClr val="bg1">
                  <a:lumMod val="95000"/>
                </a:schemeClr>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noFill/>
          <a:ln>
            <a:miter lim="800000"/>
            <a:headEnd/>
            <a:tailEnd/>
          </a:ln>
        </p:spPr>
        <p:txBody>
          <a:bodyPr/>
          <a:lstStyle/>
          <a:p>
            <a:fld id="{2F40E014-5580-4B45-94F7-BC80AC44814A}" type="slidenum">
              <a:rPr lang="ar-SA" smtClean="0">
                <a:cs typeface="Arial" charset="0"/>
              </a:rPr>
              <a:pPr/>
              <a:t>4</a:t>
            </a:fld>
            <a:endParaRPr lang="en-US" smtClean="0">
              <a:cs typeface="Arial" charset="0"/>
            </a:endParaRPr>
          </a:p>
        </p:txBody>
      </p:sp>
      <p:sp>
        <p:nvSpPr>
          <p:cNvPr id="277506" name="Text Box 2"/>
          <p:cNvSpPr txBox="1">
            <a:spLocks noChangeArrowheads="1"/>
          </p:cNvSpPr>
          <p:nvPr/>
        </p:nvSpPr>
        <p:spPr bwMode="auto">
          <a:xfrm>
            <a:off x="381000" y="1295400"/>
            <a:ext cx="8534400" cy="3908425"/>
          </a:xfrm>
          <a:prstGeom prst="rect">
            <a:avLst/>
          </a:prstGeom>
          <a:noFill/>
          <a:ln w="9525">
            <a:noFill/>
            <a:miter lim="800000"/>
            <a:headEnd/>
            <a:tailEnd/>
          </a:ln>
        </p:spPr>
        <p:txBody>
          <a:bodyPr>
            <a:spAutoFit/>
          </a:bodyPr>
          <a:lstStyle/>
          <a:p>
            <a:pPr>
              <a:spcBef>
                <a:spcPct val="20000"/>
              </a:spcBef>
              <a:buClr>
                <a:schemeClr val="accent2"/>
              </a:buClr>
            </a:pPr>
            <a:r>
              <a:rPr lang="en-GB" sz="4000">
                <a:latin typeface="Times New Roman" pitchFamily="18" charset="0"/>
                <a:cs typeface="Times New Roman" pitchFamily="18" charset="0"/>
              </a:rPr>
              <a:t>Before any new intervention </a:t>
            </a:r>
          </a:p>
          <a:p>
            <a:pPr>
              <a:spcBef>
                <a:spcPct val="20000"/>
              </a:spcBef>
              <a:buClr>
                <a:schemeClr val="accent2"/>
              </a:buClr>
            </a:pPr>
            <a:r>
              <a:rPr lang="en-GB" sz="4000" i="1">
                <a:latin typeface="Times New Roman" pitchFamily="18" charset="0"/>
                <a:cs typeface="Times New Roman" pitchFamily="18" charset="0"/>
              </a:rPr>
              <a:t>(drug, diagnostic or therapeutic equipment)  </a:t>
            </a:r>
            <a:r>
              <a:rPr lang="en-GB" sz="4000">
                <a:latin typeface="Times New Roman" pitchFamily="18" charset="0"/>
                <a:cs typeface="Times New Roman" pitchFamily="18" charset="0"/>
              </a:rPr>
              <a:t>becomes a standard practice, assessment of its efficacy and safety in comparison to standard therapy should be undertaken.</a:t>
            </a:r>
            <a:endParaRPr lang="en-US" sz="4000">
              <a:latin typeface="Times New Roman" pitchFamily="18" charset="0"/>
              <a:cs typeface="Times New Roman" pitchFamily="18" charset="0"/>
            </a:endParaRPr>
          </a:p>
        </p:txBody>
      </p:sp>
      <p:sp>
        <p:nvSpPr>
          <p:cNvPr id="277507" name="Text Box 3"/>
          <p:cNvSpPr txBox="1">
            <a:spLocks noChangeArrowheads="1"/>
          </p:cNvSpPr>
          <p:nvPr/>
        </p:nvSpPr>
        <p:spPr bwMode="auto">
          <a:xfrm>
            <a:off x="152400" y="304800"/>
            <a:ext cx="8305800" cy="549275"/>
          </a:xfrm>
          <a:prstGeom prst="rect">
            <a:avLst/>
          </a:prstGeom>
          <a:noFill/>
          <a:ln w="9525">
            <a:noFill/>
            <a:miter lim="800000"/>
            <a:headEnd/>
            <a:tailEnd/>
          </a:ln>
        </p:spPr>
        <p:txBody>
          <a:bodyPr>
            <a:spAutoFit/>
          </a:bodyPr>
          <a:lstStyle/>
          <a:p>
            <a:pPr>
              <a:lnSpc>
                <a:spcPct val="110000"/>
              </a:lnSpc>
              <a:spcBef>
                <a:spcPct val="50000"/>
              </a:spcBef>
            </a:pPr>
            <a:r>
              <a:rPr lang="en-US" sz="2800" b="1">
                <a:solidFill>
                  <a:srgbClr val="FF0000"/>
                </a:solidFill>
                <a:latin typeface="Sylfaen" pitchFamily="18" charset="0"/>
                <a:cs typeface="Andalus" pitchFamily="2" charset="-78"/>
              </a:rPr>
              <a:t>Why experimental study methods are important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77507"/>
                                        </p:tgtEl>
                                        <p:attrNameLst>
                                          <p:attrName>style.visibility</p:attrName>
                                        </p:attrNameLst>
                                      </p:cBhvr>
                                      <p:to>
                                        <p:strVal val="visible"/>
                                      </p:to>
                                    </p:set>
                                    <p:anim by="(-#ppt_w*2)" calcmode="lin" valueType="num">
                                      <p:cBhvr rctx="PPT">
                                        <p:cTn id="7" dur="500" autoRev="1" fill="hold">
                                          <p:stCondLst>
                                            <p:cond delay="0"/>
                                          </p:stCondLst>
                                        </p:cTn>
                                        <p:tgtEl>
                                          <p:spTgt spid="277507"/>
                                        </p:tgtEl>
                                        <p:attrNameLst>
                                          <p:attrName>ppt_w</p:attrName>
                                        </p:attrNameLst>
                                      </p:cBhvr>
                                    </p:anim>
                                    <p:anim by="(#ppt_w*0.50)" calcmode="lin" valueType="num">
                                      <p:cBhvr>
                                        <p:cTn id="8" dur="500" decel="50000" autoRev="1" fill="hold">
                                          <p:stCondLst>
                                            <p:cond delay="0"/>
                                          </p:stCondLst>
                                        </p:cTn>
                                        <p:tgtEl>
                                          <p:spTgt spid="277507"/>
                                        </p:tgtEl>
                                        <p:attrNameLst>
                                          <p:attrName>ppt_x</p:attrName>
                                        </p:attrNameLst>
                                      </p:cBhvr>
                                    </p:anim>
                                    <p:anim from="(-#ppt_h/2)" to="(#ppt_y)" calcmode="lin" valueType="num">
                                      <p:cBhvr>
                                        <p:cTn id="9" dur="1000" fill="hold">
                                          <p:stCondLst>
                                            <p:cond delay="0"/>
                                          </p:stCondLst>
                                        </p:cTn>
                                        <p:tgtEl>
                                          <p:spTgt spid="277507"/>
                                        </p:tgtEl>
                                        <p:attrNameLst>
                                          <p:attrName>ppt_y</p:attrName>
                                        </p:attrNameLst>
                                      </p:cBhvr>
                                    </p:anim>
                                    <p:animRot by="21600000">
                                      <p:cBhvr>
                                        <p:cTn id="10" dur="1000" fill="hold">
                                          <p:stCondLst>
                                            <p:cond delay="0"/>
                                          </p:stCondLst>
                                        </p:cTn>
                                        <p:tgtEl>
                                          <p:spTgt spid="27750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77506">
                                            <p:txEl>
                                              <p:pRg st="0" end="0"/>
                                            </p:txEl>
                                          </p:spTgt>
                                        </p:tgtEl>
                                        <p:attrNameLst>
                                          <p:attrName>style.visibility</p:attrName>
                                        </p:attrNameLst>
                                      </p:cBhvr>
                                      <p:to>
                                        <p:strVal val="visible"/>
                                      </p:to>
                                    </p:set>
                                    <p:animEffect transition="in" filter="circle(in)">
                                      <p:cBhvr>
                                        <p:cTn id="15" dur="1000"/>
                                        <p:tgtEl>
                                          <p:spTgt spid="27750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77506">
                                            <p:txEl>
                                              <p:pRg st="1" end="1"/>
                                            </p:txEl>
                                          </p:spTgt>
                                        </p:tgtEl>
                                        <p:attrNameLst>
                                          <p:attrName>style.visibility</p:attrName>
                                        </p:attrNameLst>
                                      </p:cBhvr>
                                      <p:to>
                                        <p:strVal val="visible"/>
                                      </p:to>
                                    </p:set>
                                    <p:animEffect transition="in" filter="circle(in)">
                                      <p:cBhvr>
                                        <p:cTn id="20" dur="1000"/>
                                        <p:tgtEl>
                                          <p:spTgt spid="2775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bwMode="auto">
          <a:noFill/>
          <a:ln>
            <a:miter lim="800000"/>
            <a:headEnd/>
            <a:tailEnd/>
          </a:ln>
        </p:spPr>
        <p:txBody>
          <a:bodyPr/>
          <a:lstStyle/>
          <a:p>
            <a:fld id="{DDFF102E-F71C-4DF2-815A-D6AE25562EC3}" type="slidenum">
              <a:rPr lang="ar-SA" smtClean="0">
                <a:cs typeface="Arial" charset="0"/>
              </a:rPr>
              <a:pPr/>
              <a:t>5</a:t>
            </a:fld>
            <a:endParaRPr lang="en-US" smtClean="0">
              <a:cs typeface="Arial" charset="0"/>
            </a:endParaRPr>
          </a:p>
        </p:txBody>
      </p:sp>
      <p:sp>
        <p:nvSpPr>
          <p:cNvPr id="283650" name="Text Box 2"/>
          <p:cNvSpPr txBox="1">
            <a:spLocks noChangeArrowheads="1"/>
          </p:cNvSpPr>
          <p:nvPr/>
        </p:nvSpPr>
        <p:spPr bwMode="auto">
          <a:xfrm>
            <a:off x="152400" y="1084263"/>
            <a:ext cx="8839200" cy="5545137"/>
          </a:xfrm>
          <a:prstGeom prst="rect">
            <a:avLst/>
          </a:prstGeom>
          <a:noFill/>
          <a:ln w="9525" algn="ctr">
            <a:noFill/>
            <a:miter lim="800000"/>
            <a:headEnd/>
            <a:tailEnd/>
          </a:ln>
        </p:spPr>
        <p:txBody>
          <a:bodyPr/>
          <a:lstStyle/>
          <a:p>
            <a:pPr marL="1066800" lvl="1" indent="-609600" algn="justLow">
              <a:spcBef>
                <a:spcPct val="20000"/>
              </a:spcBef>
              <a:tabLst>
                <a:tab pos="2070100" algn="l"/>
              </a:tabLst>
            </a:pPr>
            <a:endParaRPr lang="en-US" sz="4000">
              <a:latin typeface="Calibri" pitchFamily="34" charset="0"/>
            </a:endParaRPr>
          </a:p>
          <a:p>
            <a:pPr marL="1066800" lvl="1" indent="-609600" algn="justLow">
              <a:spcBef>
                <a:spcPct val="20000"/>
              </a:spcBef>
              <a:tabLst>
                <a:tab pos="2070100" algn="l"/>
              </a:tabLst>
            </a:pPr>
            <a:r>
              <a:rPr lang="en-US" sz="4000">
                <a:latin typeface="Calibri" pitchFamily="34" charset="0"/>
              </a:rPr>
              <a:t>Intervention studies are similar in </a:t>
            </a:r>
          </a:p>
          <a:p>
            <a:pPr marL="1066800" lvl="1" indent="-609600" algn="justLow">
              <a:spcBef>
                <a:spcPct val="20000"/>
              </a:spcBef>
              <a:tabLst>
                <a:tab pos="2070100" algn="l"/>
              </a:tabLst>
            </a:pPr>
            <a:r>
              <a:rPr lang="en-US" sz="4000">
                <a:latin typeface="Calibri" pitchFamily="34" charset="0"/>
              </a:rPr>
              <a:t>approach to cohort studies except </a:t>
            </a:r>
          </a:p>
          <a:p>
            <a:pPr marL="1066800" lvl="1" indent="-609600" algn="justLow">
              <a:spcBef>
                <a:spcPct val="20000"/>
              </a:spcBef>
              <a:tabLst>
                <a:tab pos="2070100" algn="l"/>
              </a:tabLst>
            </a:pPr>
            <a:r>
              <a:rPr lang="en-US" sz="4000">
                <a:latin typeface="Calibri" pitchFamily="34" charset="0"/>
              </a:rPr>
              <a:t>that the investigator </a:t>
            </a:r>
            <a:r>
              <a:rPr lang="en-US" sz="4000" u="sng">
                <a:latin typeface="Calibri" pitchFamily="34" charset="0"/>
              </a:rPr>
              <a:t>assigns</a:t>
            </a:r>
            <a:r>
              <a:rPr lang="en-US" sz="4000">
                <a:latin typeface="Calibri" pitchFamily="34" charset="0"/>
              </a:rPr>
              <a:t> exposure.</a:t>
            </a:r>
          </a:p>
          <a:p>
            <a:pPr marL="609600" indent="-609600" algn="justLow">
              <a:spcBef>
                <a:spcPct val="20000"/>
              </a:spcBef>
              <a:tabLst>
                <a:tab pos="2070100" algn="l"/>
              </a:tabLst>
            </a:pPr>
            <a:endParaRPr lang="en-US" sz="3200">
              <a:latin typeface="Calibri" pitchFamily="34" charset="0"/>
            </a:endParaRPr>
          </a:p>
        </p:txBody>
      </p:sp>
      <p:sp>
        <p:nvSpPr>
          <p:cNvPr id="283651" name="WordArt 3"/>
          <p:cNvSpPr>
            <a:spLocks noChangeArrowheads="1" noChangeShapeType="1" noTextEdit="1"/>
          </p:cNvSpPr>
          <p:nvPr/>
        </p:nvSpPr>
        <p:spPr bwMode="auto">
          <a:xfrm>
            <a:off x="1371600" y="152400"/>
            <a:ext cx="5638800" cy="685800"/>
          </a:xfrm>
          <a:prstGeom prst="rect">
            <a:avLst/>
          </a:prstGeom>
        </p:spPr>
        <p:txBody>
          <a:bodyPr wrap="none" fromWordArt="1">
            <a:prstTxWarp prst="textPlain">
              <a:avLst>
                <a:gd name="adj" fmla="val 50000"/>
              </a:avLst>
            </a:prstTxWarp>
          </a:bodyPr>
          <a:lstStyle/>
          <a:p>
            <a:pPr algn="ctr"/>
            <a:r>
              <a:rPr lang="en-US" sz="3200" kern="10">
                <a:ln w="12700">
                  <a:noFill/>
                  <a:round/>
                  <a:headEnd/>
                  <a:tailEnd/>
                </a:ln>
                <a:solidFill>
                  <a:srgbClr val="C00000"/>
                </a:solidFill>
                <a:effectLst>
                  <a:prstShdw prst="shdw17" dist="17961" dir="13500000">
                    <a:srgbClr val="995C00"/>
                  </a:prstShdw>
                </a:effectLst>
                <a:latin typeface="Times New Roman"/>
                <a:cs typeface="Times New Roman"/>
              </a:rPr>
              <a:t>  Intervention studies</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3651"/>
                                        </p:tgtEl>
                                        <p:attrNameLst>
                                          <p:attrName>style.visibility</p:attrName>
                                        </p:attrNameLst>
                                      </p:cBhvr>
                                      <p:to>
                                        <p:strVal val="visible"/>
                                      </p:to>
                                    </p:set>
                                    <p:anim calcmode="lin" valueType="num">
                                      <p:cBhvr>
                                        <p:cTn id="7" dur="1000" fill="hold"/>
                                        <p:tgtEl>
                                          <p:spTgt spid="283651"/>
                                        </p:tgtEl>
                                        <p:attrNameLst>
                                          <p:attrName>ppt_x</p:attrName>
                                        </p:attrNameLst>
                                      </p:cBhvr>
                                      <p:tavLst>
                                        <p:tav tm="0">
                                          <p:val>
                                            <p:strVal val="#ppt_x-.2"/>
                                          </p:val>
                                        </p:tav>
                                        <p:tav tm="100000">
                                          <p:val>
                                            <p:strVal val="#ppt_x"/>
                                          </p:val>
                                        </p:tav>
                                      </p:tavLst>
                                    </p:anim>
                                    <p:anim calcmode="lin" valueType="num">
                                      <p:cBhvr>
                                        <p:cTn id="8" dur="1000" fill="hold"/>
                                        <p:tgtEl>
                                          <p:spTgt spid="2836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3651"/>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83650">
                                            <p:txEl>
                                              <p:pRg st="1" end="1"/>
                                            </p:txEl>
                                          </p:spTgt>
                                        </p:tgtEl>
                                        <p:attrNameLst>
                                          <p:attrName>style.visibility</p:attrName>
                                        </p:attrNameLst>
                                      </p:cBhvr>
                                      <p:to>
                                        <p:strVal val="visible"/>
                                      </p:to>
                                    </p:set>
                                    <p:anim calcmode="lin" valueType="num">
                                      <p:cBhvr>
                                        <p:cTn id="14" dur="500" fill="hold"/>
                                        <p:tgtEl>
                                          <p:spTgt spid="28365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8365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83650">
                                            <p:txEl>
                                              <p:pRg st="2" end="2"/>
                                            </p:txEl>
                                          </p:spTgt>
                                        </p:tgtEl>
                                        <p:attrNameLst>
                                          <p:attrName>style.visibility</p:attrName>
                                        </p:attrNameLst>
                                      </p:cBhvr>
                                      <p:to>
                                        <p:strVal val="visible"/>
                                      </p:to>
                                    </p:set>
                                    <p:anim calcmode="lin" valueType="num">
                                      <p:cBhvr>
                                        <p:cTn id="20" dur="500" fill="hold"/>
                                        <p:tgtEl>
                                          <p:spTgt spid="283650">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8365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83650">
                                            <p:txEl>
                                              <p:pRg st="3" end="3"/>
                                            </p:txEl>
                                          </p:spTgt>
                                        </p:tgtEl>
                                        <p:attrNameLst>
                                          <p:attrName>style.visibility</p:attrName>
                                        </p:attrNameLst>
                                      </p:cBhvr>
                                      <p:to>
                                        <p:strVal val="visible"/>
                                      </p:to>
                                    </p:set>
                                    <p:anim calcmode="lin" valueType="num">
                                      <p:cBhvr>
                                        <p:cTn id="26" dur="500" fill="hold"/>
                                        <p:tgtEl>
                                          <p:spTgt spid="283650">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8365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5" name="Rectangle 13"/>
          <p:cNvSpPr>
            <a:spLocks noChangeArrowheads="1"/>
          </p:cNvSpPr>
          <p:nvPr/>
        </p:nvSpPr>
        <p:spPr bwMode="auto">
          <a:xfrm>
            <a:off x="381000" y="1066800"/>
            <a:ext cx="8229600" cy="1143000"/>
          </a:xfrm>
          <a:prstGeom prst="rect">
            <a:avLst/>
          </a:prstGeom>
          <a:noFill/>
          <a:ln w="9525">
            <a:noFill/>
            <a:miter lim="800000"/>
            <a:headEnd/>
            <a:tailEnd/>
          </a:ln>
          <a:effectLst/>
        </p:spPr>
        <p:txBody>
          <a:bodyPr anchor="ctr"/>
          <a:lstStyle/>
          <a:p>
            <a:pPr algn="ctr">
              <a:defRPr/>
            </a:pPr>
            <a:endParaRPr lang="en-US" sz="3600" b="1">
              <a:solidFill>
                <a:srgbClr val="6600FF"/>
              </a:solidFill>
              <a:effectLst>
                <a:outerShdw blurRad="38100" dist="38100" dir="2700000" algn="tl">
                  <a:srgbClr val="C0C0C0"/>
                </a:outerShdw>
              </a:effectLst>
              <a:latin typeface="Arial" pitchFamily="34" charset="0"/>
              <a:cs typeface="Arial" pitchFamily="34" charset="0"/>
            </a:endParaRPr>
          </a:p>
        </p:txBody>
      </p:sp>
      <p:sp>
        <p:nvSpPr>
          <p:cNvPr id="12291" name="Text Box 14"/>
          <p:cNvSpPr txBox="1">
            <a:spLocks noChangeArrowheads="1"/>
          </p:cNvSpPr>
          <p:nvPr/>
        </p:nvSpPr>
        <p:spPr bwMode="auto">
          <a:xfrm>
            <a:off x="3429000" y="3048000"/>
            <a:ext cx="2133600" cy="366713"/>
          </a:xfrm>
          <a:prstGeom prst="rect">
            <a:avLst/>
          </a:prstGeom>
          <a:noFill/>
          <a:ln w="9525">
            <a:noFill/>
            <a:miter lim="800000"/>
            <a:headEnd/>
            <a:tailEnd/>
          </a:ln>
        </p:spPr>
        <p:txBody>
          <a:bodyPr>
            <a:spAutoFit/>
          </a:bodyPr>
          <a:lstStyle/>
          <a:p>
            <a:pPr>
              <a:spcBef>
                <a:spcPct val="50000"/>
              </a:spcBef>
            </a:pPr>
            <a:endParaRPr lang="en-US"/>
          </a:p>
        </p:txBody>
      </p:sp>
      <p:grpSp>
        <p:nvGrpSpPr>
          <p:cNvPr id="12292" name="Group 15"/>
          <p:cNvGrpSpPr>
            <a:grpSpLocks/>
          </p:cNvGrpSpPr>
          <p:nvPr/>
        </p:nvGrpSpPr>
        <p:grpSpPr bwMode="auto">
          <a:xfrm>
            <a:off x="609600" y="4495800"/>
            <a:ext cx="1524000" cy="1668463"/>
            <a:chOff x="240" y="1248"/>
            <a:chExt cx="1008" cy="728"/>
          </a:xfrm>
        </p:grpSpPr>
        <p:sp>
          <p:nvSpPr>
            <p:cNvPr id="12312" name="Rectangle 16"/>
            <p:cNvSpPr>
              <a:spLocks noChangeArrowheads="1"/>
            </p:cNvSpPr>
            <p:nvPr/>
          </p:nvSpPr>
          <p:spPr bwMode="auto">
            <a:xfrm>
              <a:off x="240" y="1248"/>
              <a:ext cx="1008" cy="432"/>
            </a:xfrm>
            <a:prstGeom prst="rect">
              <a:avLst/>
            </a:prstGeom>
            <a:noFill/>
            <a:ln w="28575">
              <a:solidFill>
                <a:srgbClr val="CC0000"/>
              </a:solidFill>
              <a:miter lim="800000"/>
              <a:headEnd/>
              <a:tailEnd/>
            </a:ln>
          </p:spPr>
          <p:txBody>
            <a:bodyPr wrap="none" anchor="ctr"/>
            <a:lstStyle/>
            <a:p>
              <a:endParaRPr lang="en-US"/>
            </a:p>
          </p:txBody>
        </p:sp>
        <p:sp>
          <p:nvSpPr>
            <p:cNvPr id="12313" name="Text Box 17"/>
            <p:cNvSpPr txBox="1">
              <a:spLocks noChangeArrowheads="1"/>
            </p:cNvSpPr>
            <p:nvPr/>
          </p:nvSpPr>
          <p:spPr bwMode="auto">
            <a:xfrm>
              <a:off x="358" y="1271"/>
              <a:ext cx="844" cy="705"/>
            </a:xfrm>
            <a:prstGeom prst="rect">
              <a:avLst/>
            </a:prstGeom>
            <a:noFill/>
            <a:ln w="9525">
              <a:noFill/>
              <a:miter lim="800000"/>
              <a:headEnd/>
              <a:tailEnd/>
            </a:ln>
          </p:spPr>
          <p:txBody>
            <a:bodyPr>
              <a:spAutoFit/>
            </a:bodyPr>
            <a:lstStyle/>
            <a:p>
              <a:pPr algn="ctr">
                <a:spcBef>
                  <a:spcPct val="50000"/>
                </a:spcBef>
              </a:pPr>
              <a:r>
                <a:rPr lang="en-US" b="1"/>
                <a:t>With </a:t>
              </a:r>
            </a:p>
            <a:p>
              <a:pPr algn="ctr">
                <a:spcBef>
                  <a:spcPct val="50000"/>
                </a:spcBef>
              </a:pPr>
              <a:r>
                <a:rPr lang="en-US" b="1"/>
                <a:t>Outcome</a:t>
              </a:r>
            </a:p>
            <a:p>
              <a:pPr algn="ctr">
                <a:spcBef>
                  <a:spcPct val="50000"/>
                </a:spcBef>
              </a:pPr>
              <a:r>
                <a:rPr lang="en-US" b="1"/>
                <a:t> </a:t>
              </a:r>
            </a:p>
            <a:p>
              <a:pPr algn="ctr">
                <a:spcBef>
                  <a:spcPct val="50000"/>
                </a:spcBef>
              </a:pPr>
              <a:endParaRPr lang="en-US" b="1">
                <a:solidFill>
                  <a:srgbClr val="CC0000"/>
                </a:solidFill>
              </a:endParaRPr>
            </a:p>
          </p:txBody>
        </p:sp>
      </p:grpSp>
      <p:sp>
        <p:nvSpPr>
          <p:cNvPr id="12293" name="Rectangle 18"/>
          <p:cNvSpPr>
            <a:spLocks noChangeArrowheads="1"/>
          </p:cNvSpPr>
          <p:nvPr/>
        </p:nvSpPr>
        <p:spPr bwMode="auto">
          <a:xfrm>
            <a:off x="2590800" y="4495800"/>
            <a:ext cx="1828800" cy="923925"/>
          </a:xfrm>
          <a:prstGeom prst="rect">
            <a:avLst/>
          </a:prstGeom>
          <a:noFill/>
          <a:ln w="28575">
            <a:solidFill>
              <a:srgbClr val="336600"/>
            </a:solidFill>
            <a:miter lim="800000"/>
            <a:headEnd/>
            <a:tailEnd/>
          </a:ln>
        </p:spPr>
        <p:txBody>
          <a:bodyPr>
            <a:spAutoFit/>
          </a:bodyPr>
          <a:lstStyle/>
          <a:p>
            <a:pPr algn="ctr"/>
            <a:r>
              <a:rPr lang="en-US" b="1"/>
              <a:t>Without </a:t>
            </a:r>
          </a:p>
          <a:p>
            <a:pPr algn="ctr"/>
            <a:endParaRPr lang="en-US" b="1"/>
          </a:p>
          <a:p>
            <a:pPr algn="ctr"/>
            <a:r>
              <a:rPr lang="en-US" b="1"/>
              <a:t>Outcome </a:t>
            </a:r>
          </a:p>
        </p:txBody>
      </p:sp>
      <p:grpSp>
        <p:nvGrpSpPr>
          <p:cNvPr id="12294" name="Group 19"/>
          <p:cNvGrpSpPr>
            <a:grpSpLocks/>
          </p:cNvGrpSpPr>
          <p:nvPr/>
        </p:nvGrpSpPr>
        <p:grpSpPr bwMode="auto">
          <a:xfrm>
            <a:off x="4953000" y="4648200"/>
            <a:ext cx="1676400" cy="990600"/>
            <a:chOff x="240" y="1248"/>
            <a:chExt cx="1008" cy="432"/>
          </a:xfrm>
        </p:grpSpPr>
        <p:sp>
          <p:nvSpPr>
            <p:cNvPr id="12310" name="Rectangle 20"/>
            <p:cNvSpPr>
              <a:spLocks noChangeArrowheads="1"/>
            </p:cNvSpPr>
            <p:nvPr/>
          </p:nvSpPr>
          <p:spPr bwMode="auto">
            <a:xfrm>
              <a:off x="240" y="1248"/>
              <a:ext cx="1008" cy="432"/>
            </a:xfrm>
            <a:prstGeom prst="rect">
              <a:avLst/>
            </a:prstGeom>
            <a:noFill/>
            <a:ln w="28575">
              <a:solidFill>
                <a:srgbClr val="CC0000"/>
              </a:solidFill>
              <a:miter lim="800000"/>
              <a:headEnd/>
              <a:tailEnd/>
            </a:ln>
          </p:spPr>
          <p:txBody>
            <a:bodyPr wrap="none" anchor="ctr"/>
            <a:lstStyle/>
            <a:p>
              <a:endParaRPr lang="en-US"/>
            </a:p>
          </p:txBody>
        </p:sp>
        <p:sp>
          <p:nvSpPr>
            <p:cNvPr id="12311" name="Text Box 21"/>
            <p:cNvSpPr txBox="1">
              <a:spLocks noChangeArrowheads="1"/>
            </p:cNvSpPr>
            <p:nvPr/>
          </p:nvSpPr>
          <p:spPr bwMode="auto">
            <a:xfrm>
              <a:off x="374" y="1271"/>
              <a:ext cx="812" cy="282"/>
            </a:xfrm>
            <a:prstGeom prst="rect">
              <a:avLst/>
            </a:prstGeom>
            <a:noFill/>
            <a:ln w="9525">
              <a:noFill/>
              <a:miter lim="800000"/>
              <a:headEnd/>
              <a:tailEnd/>
            </a:ln>
          </p:spPr>
          <p:txBody>
            <a:bodyPr>
              <a:spAutoFit/>
            </a:bodyPr>
            <a:lstStyle/>
            <a:p>
              <a:r>
                <a:rPr lang="en-US" b="1"/>
                <a:t>With Outcome </a:t>
              </a:r>
            </a:p>
          </p:txBody>
        </p:sp>
      </p:grpSp>
      <p:sp>
        <p:nvSpPr>
          <p:cNvPr id="14344" name="Text Box 23"/>
          <p:cNvSpPr txBox="1">
            <a:spLocks noChangeArrowheads="1"/>
          </p:cNvSpPr>
          <p:nvPr/>
        </p:nvSpPr>
        <p:spPr bwMode="auto">
          <a:xfrm>
            <a:off x="5257800" y="3048000"/>
            <a:ext cx="2514600" cy="646113"/>
          </a:xfrm>
          <a:prstGeom prst="rect">
            <a:avLst/>
          </a:prstGeom>
          <a:solidFill>
            <a:schemeClr val="bg1"/>
          </a:solidFill>
          <a:ln w="28575">
            <a:solidFill>
              <a:srgbClr val="6600FF"/>
            </a:solidFill>
            <a:miter lim="800000"/>
            <a:headEnd/>
            <a:tailEnd/>
          </a:ln>
        </p:spPr>
        <p:txBody>
          <a:bodyPr>
            <a:spAutoFit/>
          </a:bodyPr>
          <a:lstStyle/>
          <a:p>
            <a:pPr algn="ctr">
              <a:defRPr/>
            </a:pPr>
            <a:r>
              <a:rPr lang="en-US" b="1" dirty="0">
                <a:solidFill>
                  <a:srgbClr val="660066"/>
                </a:solidFill>
                <a:effectLst>
                  <a:outerShdw blurRad="38100" dist="38100" dir="2700000" algn="tl">
                    <a:srgbClr val="000000">
                      <a:alpha val="43137"/>
                    </a:srgbClr>
                  </a:outerShdw>
                </a:effectLst>
                <a:latin typeface="Arial" pitchFamily="34" charset="0"/>
                <a:cs typeface="Arial" pitchFamily="34" charset="0"/>
              </a:rPr>
              <a:t>NOT EXPOSED / PLACEBO* </a:t>
            </a:r>
          </a:p>
        </p:txBody>
      </p:sp>
      <p:sp>
        <p:nvSpPr>
          <p:cNvPr id="12296" name="Line 24"/>
          <p:cNvSpPr>
            <a:spLocks noChangeShapeType="1"/>
          </p:cNvSpPr>
          <p:nvPr/>
        </p:nvSpPr>
        <p:spPr bwMode="auto">
          <a:xfrm>
            <a:off x="2819400" y="3581400"/>
            <a:ext cx="838200" cy="838200"/>
          </a:xfrm>
          <a:prstGeom prst="line">
            <a:avLst/>
          </a:prstGeom>
          <a:noFill/>
          <a:ln w="38100">
            <a:solidFill>
              <a:schemeClr val="tx1"/>
            </a:solidFill>
            <a:round/>
            <a:headEnd/>
            <a:tailEnd type="triangle" w="med" len="med"/>
          </a:ln>
        </p:spPr>
        <p:txBody>
          <a:bodyPr/>
          <a:lstStyle/>
          <a:p>
            <a:endParaRPr lang="en-US"/>
          </a:p>
        </p:txBody>
      </p:sp>
      <p:sp>
        <p:nvSpPr>
          <p:cNvPr id="12297" name="Line 25"/>
          <p:cNvSpPr>
            <a:spLocks noChangeShapeType="1"/>
          </p:cNvSpPr>
          <p:nvPr/>
        </p:nvSpPr>
        <p:spPr bwMode="auto">
          <a:xfrm>
            <a:off x="7010400" y="3657600"/>
            <a:ext cx="762000" cy="914400"/>
          </a:xfrm>
          <a:prstGeom prst="line">
            <a:avLst/>
          </a:prstGeom>
          <a:noFill/>
          <a:ln w="38100">
            <a:solidFill>
              <a:schemeClr val="tx1"/>
            </a:solidFill>
            <a:round/>
            <a:headEnd/>
            <a:tailEnd type="triangle" w="med" len="med"/>
          </a:ln>
        </p:spPr>
        <p:txBody>
          <a:bodyPr/>
          <a:lstStyle/>
          <a:p>
            <a:endParaRPr lang="en-US"/>
          </a:p>
        </p:txBody>
      </p:sp>
      <p:sp>
        <p:nvSpPr>
          <p:cNvPr id="12298" name="Line 26"/>
          <p:cNvSpPr>
            <a:spLocks noChangeShapeType="1"/>
          </p:cNvSpPr>
          <p:nvPr/>
        </p:nvSpPr>
        <p:spPr bwMode="auto">
          <a:xfrm flipH="1">
            <a:off x="1143000" y="3505200"/>
            <a:ext cx="990600" cy="914400"/>
          </a:xfrm>
          <a:prstGeom prst="line">
            <a:avLst/>
          </a:prstGeom>
          <a:noFill/>
          <a:ln w="38100">
            <a:solidFill>
              <a:schemeClr val="tx1"/>
            </a:solidFill>
            <a:round/>
            <a:headEnd/>
            <a:tailEnd type="triangle" w="med" len="med"/>
          </a:ln>
        </p:spPr>
        <p:txBody>
          <a:bodyPr/>
          <a:lstStyle/>
          <a:p>
            <a:endParaRPr lang="en-US"/>
          </a:p>
        </p:txBody>
      </p:sp>
      <p:sp>
        <p:nvSpPr>
          <p:cNvPr id="12299" name="Line 27"/>
          <p:cNvSpPr>
            <a:spLocks noChangeShapeType="1"/>
          </p:cNvSpPr>
          <p:nvPr/>
        </p:nvSpPr>
        <p:spPr bwMode="auto">
          <a:xfrm flipH="1">
            <a:off x="5410200" y="3657600"/>
            <a:ext cx="685800" cy="914400"/>
          </a:xfrm>
          <a:prstGeom prst="line">
            <a:avLst/>
          </a:prstGeom>
          <a:noFill/>
          <a:ln w="38100">
            <a:solidFill>
              <a:schemeClr val="tx1"/>
            </a:solidFill>
            <a:round/>
            <a:headEnd/>
            <a:tailEnd type="triangle" w="med" len="med"/>
          </a:ln>
        </p:spPr>
        <p:txBody>
          <a:bodyPr/>
          <a:lstStyle/>
          <a:p>
            <a:endParaRPr lang="en-US"/>
          </a:p>
        </p:txBody>
      </p:sp>
      <p:sp>
        <p:nvSpPr>
          <p:cNvPr id="14349" name="Text Box 29"/>
          <p:cNvSpPr txBox="1">
            <a:spLocks noChangeArrowheads="1"/>
          </p:cNvSpPr>
          <p:nvPr/>
        </p:nvSpPr>
        <p:spPr bwMode="auto">
          <a:xfrm>
            <a:off x="1219200" y="2971800"/>
            <a:ext cx="2338388" cy="646113"/>
          </a:xfrm>
          <a:prstGeom prst="rect">
            <a:avLst/>
          </a:prstGeom>
          <a:solidFill>
            <a:schemeClr val="bg1"/>
          </a:solidFill>
          <a:ln w="38100">
            <a:solidFill>
              <a:srgbClr val="7030A0"/>
            </a:solidFill>
            <a:miter lim="800000"/>
            <a:headEnd/>
            <a:tailEnd/>
          </a:ln>
        </p:spPr>
        <p:txBody>
          <a:bodyPr>
            <a:spAutoFit/>
          </a:bodyPr>
          <a:lstStyle/>
          <a:p>
            <a:pPr>
              <a:defRPr/>
            </a:pPr>
            <a:r>
              <a:rPr lang="en-US" b="1" dirty="0">
                <a:solidFill>
                  <a:srgbClr val="660066"/>
                </a:solidFill>
                <a:effectLst>
                  <a:outerShdw blurRad="38100" dist="38100" dir="2700000" algn="tl">
                    <a:srgbClr val="000000">
                      <a:alpha val="43137"/>
                    </a:srgbClr>
                  </a:outerShdw>
                </a:effectLst>
                <a:latin typeface="Arial" pitchFamily="34" charset="0"/>
                <a:cs typeface="Arial" pitchFamily="34" charset="0"/>
              </a:rPr>
              <a:t>EXPOSED to Drug or New therapy</a:t>
            </a:r>
          </a:p>
        </p:txBody>
      </p:sp>
      <p:sp>
        <p:nvSpPr>
          <p:cNvPr id="14350" name="Rectangle 30"/>
          <p:cNvSpPr>
            <a:spLocks noChangeArrowheads="1"/>
          </p:cNvSpPr>
          <p:nvPr/>
        </p:nvSpPr>
        <p:spPr bwMode="auto">
          <a:xfrm>
            <a:off x="7010400" y="4648200"/>
            <a:ext cx="1524000" cy="914400"/>
          </a:xfrm>
          <a:prstGeom prst="rect">
            <a:avLst/>
          </a:prstGeom>
          <a:noFill/>
          <a:ln w="19050">
            <a:solidFill>
              <a:srgbClr val="008000"/>
            </a:solidFill>
            <a:miter lim="800000"/>
            <a:headEnd/>
            <a:tailEnd/>
          </a:ln>
        </p:spPr>
        <p:txBody>
          <a:bodyPr wrap="none" anchor="ctr"/>
          <a:lstStyle/>
          <a:p>
            <a:pPr algn="ctr">
              <a:defRPr/>
            </a:pPr>
            <a:r>
              <a:rPr lang="en-US" b="1" dirty="0">
                <a:effectLst>
                  <a:outerShdw blurRad="38100" dist="38100" dir="2700000" algn="tl">
                    <a:srgbClr val="000000">
                      <a:alpha val="43137"/>
                    </a:srgbClr>
                  </a:outerShdw>
                </a:effectLst>
                <a:latin typeface="Arial" pitchFamily="34" charset="0"/>
                <a:cs typeface="Arial" pitchFamily="34" charset="0"/>
              </a:rPr>
              <a:t>Without </a:t>
            </a:r>
          </a:p>
          <a:p>
            <a:pPr algn="ctr">
              <a:defRPr/>
            </a:pPr>
            <a:r>
              <a:rPr lang="en-US" b="1" dirty="0">
                <a:effectLst>
                  <a:outerShdw blurRad="38100" dist="38100" dir="2700000" algn="tl">
                    <a:srgbClr val="000000">
                      <a:alpha val="43137"/>
                    </a:srgbClr>
                  </a:outerShdw>
                </a:effectLst>
                <a:latin typeface="Arial" pitchFamily="34" charset="0"/>
                <a:cs typeface="Arial" pitchFamily="34" charset="0"/>
              </a:rPr>
              <a:t>Outcome </a:t>
            </a:r>
          </a:p>
        </p:txBody>
      </p:sp>
      <p:sp>
        <p:nvSpPr>
          <p:cNvPr id="12302" name="Rectangle 31"/>
          <p:cNvSpPr>
            <a:spLocks noChangeArrowheads="1"/>
          </p:cNvSpPr>
          <p:nvPr/>
        </p:nvSpPr>
        <p:spPr bwMode="auto">
          <a:xfrm>
            <a:off x="3276600" y="1295400"/>
            <a:ext cx="2514600" cy="533400"/>
          </a:xfrm>
          <a:prstGeom prst="rect">
            <a:avLst/>
          </a:prstGeom>
          <a:solidFill>
            <a:schemeClr val="accent1"/>
          </a:solidFill>
          <a:ln w="9525">
            <a:solidFill>
              <a:schemeClr val="tx1"/>
            </a:solidFill>
            <a:miter lim="800000"/>
            <a:headEnd/>
            <a:tailEnd/>
          </a:ln>
        </p:spPr>
        <p:txBody>
          <a:bodyPr wrap="none" anchor="ctr"/>
          <a:lstStyle/>
          <a:p>
            <a:pPr algn="ctr"/>
            <a:r>
              <a:rPr lang="en-US" sz="2000" b="1"/>
              <a:t>Defined population</a:t>
            </a:r>
            <a:r>
              <a:rPr lang="en-US" b="1"/>
              <a:t> </a:t>
            </a:r>
          </a:p>
        </p:txBody>
      </p:sp>
      <p:sp>
        <p:nvSpPr>
          <p:cNvPr id="12303" name="Line 33"/>
          <p:cNvSpPr>
            <a:spLocks noChangeShapeType="1"/>
          </p:cNvSpPr>
          <p:nvPr/>
        </p:nvSpPr>
        <p:spPr bwMode="auto">
          <a:xfrm>
            <a:off x="4495800" y="1905000"/>
            <a:ext cx="0" cy="381000"/>
          </a:xfrm>
          <a:prstGeom prst="line">
            <a:avLst/>
          </a:prstGeom>
          <a:noFill/>
          <a:ln w="9525">
            <a:solidFill>
              <a:schemeClr val="tx1"/>
            </a:solidFill>
            <a:round/>
            <a:headEnd/>
            <a:tailEnd type="triangle" w="med" len="med"/>
          </a:ln>
        </p:spPr>
        <p:txBody>
          <a:bodyPr/>
          <a:lstStyle/>
          <a:p>
            <a:endParaRPr lang="en-US"/>
          </a:p>
        </p:txBody>
      </p:sp>
      <p:sp>
        <p:nvSpPr>
          <p:cNvPr id="14353" name="Text Box 34"/>
          <p:cNvSpPr txBox="1">
            <a:spLocks noChangeArrowheads="1"/>
          </p:cNvSpPr>
          <p:nvPr/>
        </p:nvSpPr>
        <p:spPr bwMode="auto">
          <a:xfrm>
            <a:off x="3124200" y="2209800"/>
            <a:ext cx="2620963" cy="584200"/>
          </a:xfrm>
          <a:prstGeom prst="rect">
            <a:avLst/>
          </a:prstGeom>
          <a:noFill/>
          <a:ln w="9525">
            <a:noFill/>
            <a:miter lim="800000"/>
            <a:headEnd/>
            <a:tailEnd/>
          </a:ln>
        </p:spPr>
        <p:txBody>
          <a:bodyPr wrap="none">
            <a:spAutoFit/>
          </a:bodyPr>
          <a:lstStyle/>
          <a:p>
            <a:pPr>
              <a:defRPr/>
            </a:pPr>
            <a:r>
              <a:rPr lang="en-US" sz="3200" b="1" dirty="0">
                <a:solidFill>
                  <a:srgbClr val="660066"/>
                </a:solidFill>
                <a:effectLst>
                  <a:outerShdw blurRad="38100" dist="38100" dir="2700000" algn="tl">
                    <a:srgbClr val="000000">
                      <a:alpha val="43137"/>
                    </a:srgbClr>
                  </a:outerShdw>
                </a:effectLst>
                <a:latin typeface="Arial" pitchFamily="34" charset="0"/>
                <a:cs typeface="Arial" pitchFamily="34" charset="0"/>
              </a:rPr>
              <a:t>Randomized</a:t>
            </a:r>
          </a:p>
        </p:txBody>
      </p:sp>
      <p:sp>
        <p:nvSpPr>
          <p:cNvPr id="12305" name="Line 35"/>
          <p:cNvSpPr>
            <a:spLocks noChangeShapeType="1"/>
          </p:cNvSpPr>
          <p:nvPr/>
        </p:nvSpPr>
        <p:spPr bwMode="auto">
          <a:xfrm>
            <a:off x="5486400" y="2743200"/>
            <a:ext cx="304800" cy="228600"/>
          </a:xfrm>
          <a:prstGeom prst="line">
            <a:avLst/>
          </a:prstGeom>
          <a:noFill/>
          <a:ln w="9525">
            <a:solidFill>
              <a:schemeClr val="tx1"/>
            </a:solidFill>
            <a:round/>
            <a:headEnd/>
            <a:tailEnd type="triangle" w="med" len="med"/>
          </a:ln>
        </p:spPr>
        <p:txBody>
          <a:bodyPr/>
          <a:lstStyle/>
          <a:p>
            <a:endParaRPr lang="en-US"/>
          </a:p>
        </p:txBody>
      </p:sp>
      <p:sp>
        <p:nvSpPr>
          <p:cNvPr id="12306" name="Line 36"/>
          <p:cNvSpPr>
            <a:spLocks noChangeShapeType="1"/>
          </p:cNvSpPr>
          <p:nvPr/>
        </p:nvSpPr>
        <p:spPr bwMode="auto">
          <a:xfrm flipH="1">
            <a:off x="3124200" y="2743200"/>
            <a:ext cx="304800" cy="228600"/>
          </a:xfrm>
          <a:prstGeom prst="line">
            <a:avLst/>
          </a:prstGeom>
          <a:noFill/>
          <a:ln w="9525">
            <a:solidFill>
              <a:schemeClr val="tx1"/>
            </a:solidFill>
            <a:round/>
            <a:headEnd/>
            <a:tailEnd type="triangle" w="med" len="med"/>
          </a:ln>
        </p:spPr>
        <p:txBody>
          <a:bodyPr/>
          <a:lstStyle/>
          <a:p>
            <a:endParaRPr lang="en-US"/>
          </a:p>
        </p:txBody>
      </p:sp>
      <p:sp>
        <p:nvSpPr>
          <p:cNvPr id="14364" name="Rectangle 50"/>
          <p:cNvSpPr>
            <a:spLocks noChangeArrowheads="1"/>
          </p:cNvSpPr>
          <p:nvPr/>
        </p:nvSpPr>
        <p:spPr bwMode="auto">
          <a:xfrm>
            <a:off x="2057400" y="381000"/>
            <a:ext cx="4437063" cy="523875"/>
          </a:xfrm>
          <a:prstGeom prst="rect">
            <a:avLst/>
          </a:prstGeom>
          <a:solidFill>
            <a:schemeClr val="bg1"/>
          </a:solidFill>
          <a:ln w="9525">
            <a:noFill/>
            <a:miter lim="800000"/>
            <a:headEnd/>
            <a:tailEnd/>
          </a:ln>
        </p:spPr>
        <p:txBody>
          <a:bodyPr wrap="none">
            <a:spAutoFit/>
          </a:bodyPr>
          <a:lstStyle/>
          <a:p>
            <a:pPr>
              <a:defRPr/>
            </a:pPr>
            <a:r>
              <a:rPr lang="en-US" sz="2800" b="1" dirty="0">
                <a:solidFill>
                  <a:srgbClr val="660066"/>
                </a:solidFill>
                <a:effectLst>
                  <a:outerShdw blurRad="38100" dist="38100" dir="2700000" algn="tl">
                    <a:srgbClr val="000000">
                      <a:alpha val="43137"/>
                    </a:srgbClr>
                  </a:outerShdw>
                </a:effectLst>
                <a:latin typeface="Arial" pitchFamily="34" charset="0"/>
                <a:cs typeface="Arial" pitchFamily="34" charset="0"/>
              </a:rPr>
              <a:t>Design of a Clinical Trial </a:t>
            </a:r>
          </a:p>
        </p:txBody>
      </p:sp>
      <p:sp>
        <p:nvSpPr>
          <p:cNvPr id="12308" name="Slide Number Placeholder 35"/>
          <p:cNvSpPr>
            <a:spLocks noGrp="1"/>
          </p:cNvSpPr>
          <p:nvPr>
            <p:ph type="sldNum" sz="quarter" idx="12"/>
          </p:nvPr>
        </p:nvSpPr>
        <p:spPr bwMode="auto">
          <a:xfrm>
            <a:off x="6477000" y="7194550"/>
            <a:ext cx="2133600" cy="365125"/>
          </a:xfrm>
          <a:noFill/>
          <a:ln>
            <a:miter lim="800000"/>
            <a:headEnd/>
            <a:tailEnd/>
          </a:ln>
        </p:spPr>
        <p:txBody>
          <a:bodyPr/>
          <a:lstStyle/>
          <a:p>
            <a:fld id="{88080A87-9007-465A-8CBB-3474BC1D2F22}" type="slidenum">
              <a:rPr lang="en-US" smtClean="0">
                <a:cs typeface="Arial" charset="0"/>
              </a:rPr>
              <a:pPr/>
              <a:t>6</a:t>
            </a:fld>
            <a:endParaRPr lang="en-US" smtClean="0">
              <a:cs typeface="Arial" charset="0"/>
            </a:endParaRPr>
          </a:p>
        </p:txBody>
      </p:sp>
      <p:sp>
        <p:nvSpPr>
          <p:cNvPr id="26" name="TextBox 25"/>
          <p:cNvSpPr txBox="1"/>
          <p:nvPr/>
        </p:nvSpPr>
        <p:spPr>
          <a:xfrm>
            <a:off x="149225" y="6019800"/>
            <a:ext cx="8994775" cy="646113"/>
          </a:xfrm>
          <a:prstGeom prst="rect">
            <a:avLst/>
          </a:prstGeom>
          <a:noFill/>
        </p:spPr>
        <p:txBody>
          <a:bodyPr wrap="none">
            <a:spAutoFit/>
          </a:bodyPr>
          <a:lstStyle/>
          <a:p>
            <a:pPr>
              <a:defRPr/>
            </a:pPr>
            <a:r>
              <a:rPr lang="en-US" b="1" i="1" dirty="0">
                <a:solidFill>
                  <a:schemeClr val="tx1">
                    <a:lumMod val="95000"/>
                  </a:schemeClr>
                </a:solidFill>
                <a:effectLst>
                  <a:outerShdw blurRad="38100" dist="38100" dir="2700000" algn="tl">
                    <a:srgbClr val="000000">
                      <a:alpha val="43137"/>
                    </a:srgbClr>
                  </a:outerShdw>
                </a:effectLst>
                <a:latin typeface="Arial" pitchFamily="34" charset="0"/>
                <a:cs typeface="Arial" pitchFamily="34" charset="0"/>
              </a:rPr>
              <a:t>*PLACEBO is an inert substance that is similar to the intervention medicine in</a:t>
            </a:r>
          </a:p>
          <a:p>
            <a:pPr>
              <a:defRPr/>
            </a:pPr>
            <a:r>
              <a:rPr lang="en-US" b="1" i="1" dirty="0">
                <a:solidFill>
                  <a:schemeClr val="tx1">
                    <a:lumMod val="95000"/>
                  </a:schemeClr>
                </a:solidFill>
                <a:effectLst>
                  <a:outerShdw blurRad="38100" dist="38100" dir="2700000" algn="tl">
                    <a:srgbClr val="000000">
                      <a:alpha val="43137"/>
                    </a:srgbClr>
                  </a:outerShdw>
                </a:effectLst>
                <a:latin typeface="Arial" pitchFamily="34" charset="0"/>
                <a:cs typeface="Arial" pitchFamily="34" charset="0"/>
              </a:rPr>
              <a:t> color, weight, size, shape, and flavor; but does not contain the active substance</a:t>
            </a:r>
            <a:endParaRPr lang="en-US" i="1" dirty="0">
              <a:solidFill>
                <a:schemeClr val="tx1">
                  <a:lumMod val="9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bwMode="auto">
          <a:noFill/>
          <a:ln>
            <a:miter lim="800000"/>
            <a:headEnd/>
            <a:tailEnd/>
          </a:ln>
        </p:spPr>
        <p:txBody>
          <a:bodyPr/>
          <a:lstStyle/>
          <a:p>
            <a:fld id="{5BB7CF23-384B-4719-A07D-7D136DB586EB}" type="slidenum">
              <a:rPr lang="ar-SA" smtClean="0">
                <a:cs typeface="Arial" charset="0"/>
              </a:rPr>
              <a:pPr/>
              <a:t>7</a:t>
            </a:fld>
            <a:endParaRPr lang="en-US" smtClean="0">
              <a:cs typeface="Arial" charset="0"/>
            </a:endParaRPr>
          </a:p>
        </p:txBody>
      </p:sp>
      <p:sp>
        <p:nvSpPr>
          <p:cNvPr id="248834" name="Text Box 2"/>
          <p:cNvSpPr txBox="1">
            <a:spLocks noChangeArrowheads="1"/>
          </p:cNvSpPr>
          <p:nvPr/>
        </p:nvSpPr>
        <p:spPr bwMode="auto">
          <a:xfrm>
            <a:off x="0" y="228600"/>
            <a:ext cx="7924800" cy="646113"/>
          </a:xfrm>
          <a:prstGeom prst="rect">
            <a:avLst/>
          </a:prstGeom>
          <a:noFill/>
          <a:ln w="9525">
            <a:noFill/>
            <a:miter lim="800000"/>
            <a:headEnd/>
            <a:tailEnd/>
          </a:ln>
        </p:spPr>
        <p:txBody>
          <a:bodyPr>
            <a:spAutoFit/>
          </a:bodyPr>
          <a:lstStyle/>
          <a:p>
            <a:pPr algn="ctr">
              <a:spcBef>
                <a:spcPct val="50000"/>
              </a:spcBef>
            </a:pPr>
            <a:r>
              <a:rPr lang="en-US" sz="3600" b="1">
                <a:solidFill>
                  <a:srgbClr val="C00000"/>
                </a:solidFill>
                <a:latin typeface="Sylfaen" pitchFamily="18" charset="0"/>
                <a:cs typeface="Andalus" pitchFamily="2" charset="-78"/>
              </a:rPr>
              <a:t>Studies done prior to any clinical trial</a:t>
            </a:r>
            <a:r>
              <a:rPr kumimoji="1" lang="en-US" sz="3600" b="1">
                <a:solidFill>
                  <a:srgbClr val="C00000"/>
                </a:solidFill>
                <a:latin typeface="Times New Roman" pitchFamily="18" charset="0"/>
                <a:cs typeface="Times New Roman" pitchFamily="18" charset="0"/>
              </a:rPr>
              <a:t> </a:t>
            </a:r>
          </a:p>
        </p:txBody>
      </p:sp>
      <p:sp>
        <p:nvSpPr>
          <p:cNvPr id="248835" name="Text Box 3"/>
          <p:cNvSpPr txBox="1">
            <a:spLocks noChangeArrowheads="1"/>
          </p:cNvSpPr>
          <p:nvPr/>
        </p:nvSpPr>
        <p:spPr bwMode="auto">
          <a:xfrm>
            <a:off x="338138" y="1143000"/>
            <a:ext cx="8805862" cy="5854700"/>
          </a:xfrm>
          <a:prstGeom prst="rect">
            <a:avLst/>
          </a:prstGeom>
          <a:noFill/>
          <a:ln w="9525">
            <a:noFill/>
            <a:miter lim="800000"/>
            <a:headEnd/>
            <a:tailEnd/>
          </a:ln>
        </p:spPr>
        <p:txBody>
          <a:bodyPr>
            <a:spAutoFit/>
          </a:bodyPr>
          <a:lstStyle/>
          <a:p>
            <a:pPr marL="914400" lvl="1" indent="-457200">
              <a:lnSpc>
                <a:spcPct val="130000"/>
              </a:lnSpc>
              <a:spcBef>
                <a:spcPct val="50000"/>
              </a:spcBef>
              <a:buFont typeface="Arial" charset="0"/>
              <a:buChar char="•"/>
            </a:pPr>
            <a:r>
              <a:rPr kumimoji="1" lang="en-US" sz="2800">
                <a:latin typeface="Tahoma" pitchFamily="34" charset="0"/>
              </a:rPr>
              <a:t>research in experimental animals is essential.</a:t>
            </a:r>
          </a:p>
          <a:p>
            <a:pPr marL="914400" lvl="1" indent="-457200">
              <a:lnSpc>
                <a:spcPct val="130000"/>
              </a:lnSpc>
              <a:buFont typeface="Arial" charset="0"/>
              <a:buChar char="•"/>
            </a:pPr>
            <a:r>
              <a:rPr kumimoji="1" lang="en-US" sz="2800">
                <a:latin typeface="Tahoma" pitchFamily="34" charset="0"/>
              </a:rPr>
              <a:t>pharmacological and toxicological studies. </a:t>
            </a:r>
          </a:p>
          <a:p>
            <a:pPr marL="457200" indent="-457200">
              <a:lnSpc>
                <a:spcPct val="130000"/>
              </a:lnSpc>
            </a:pPr>
            <a:endParaRPr kumimoji="1" lang="en-US" sz="1200">
              <a:latin typeface="Tahoma" pitchFamily="34" charset="0"/>
            </a:endParaRPr>
          </a:p>
          <a:p>
            <a:pPr marL="914400" lvl="1" indent="-457200">
              <a:lnSpc>
                <a:spcPct val="130000"/>
              </a:lnSpc>
              <a:buFontTx/>
              <a:buChar char="•"/>
            </a:pPr>
            <a:r>
              <a:rPr kumimoji="1" lang="en-US" sz="2800">
                <a:latin typeface="Tahoma" pitchFamily="34" charset="0"/>
              </a:rPr>
              <a:t>to establish that the new agent is effective and may be suitable for human use.</a:t>
            </a:r>
          </a:p>
          <a:p>
            <a:pPr marL="457200" indent="-457200">
              <a:lnSpc>
                <a:spcPct val="130000"/>
              </a:lnSpc>
            </a:pPr>
            <a:endParaRPr kumimoji="1" lang="en-US" sz="1200">
              <a:latin typeface="Tahoma" pitchFamily="34" charset="0"/>
            </a:endParaRPr>
          </a:p>
          <a:p>
            <a:pPr marL="914400" lvl="1" indent="-457200">
              <a:lnSpc>
                <a:spcPct val="130000"/>
              </a:lnSpc>
              <a:buFontTx/>
              <a:buChar char="•"/>
            </a:pPr>
            <a:r>
              <a:rPr kumimoji="1" lang="en-US" sz="2800">
                <a:latin typeface="Tahoma" pitchFamily="34" charset="0"/>
              </a:rPr>
              <a:t>to estimate roughly the dose to be used in man.</a:t>
            </a:r>
          </a:p>
          <a:p>
            <a:pPr marL="457200" indent="-457200">
              <a:lnSpc>
                <a:spcPct val="130000"/>
              </a:lnSpc>
            </a:pPr>
            <a:endParaRPr kumimoji="1" lang="en-US" sz="1200">
              <a:latin typeface="Tahoma" pitchFamily="34" charset="0"/>
            </a:endParaRPr>
          </a:p>
          <a:p>
            <a:pPr marL="914400" lvl="1" indent="-457200">
              <a:lnSpc>
                <a:spcPct val="130000"/>
              </a:lnSpc>
              <a:buSzPct val="120000"/>
              <a:buFontTx/>
              <a:buChar char="•"/>
            </a:pPr>
            <a:r>
              <a:rPr lang="en-US" sz="2800">
                <a:latin typeface="Tahoma" pitchFamily="34" charset="0"/>
                <a:cs typeface="Tahoma" pitchFamily="34" charset="0"/>
              </a:rPr>
              <a:t>Clinical trials of new agents in humans pass through phases; actual trial is phase II and Phase IV is post marketing surveillance</a:t>
            </a:r>
          </a:p>
          <a:p>
            <a:pPr marL="457200" indent="-457200">
              <a:lnSpc>
                <a:spcPct val="130000"/>
              </a:lnSpc>
              <a:buFontTx/>
              <a:buChar char="•"/>
            </a:pPr>
            <a:endParaRPr kumimoji="1" lang="en-US" sz="2800">
              <a:latin typeface="Tahoma"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48834"/>
                                        </p:tgtEl>
                                        <p:attrNameLst>
                                          <p:attrName>style.visibility</p:attrName>
                                        </p:attrNameLst>
                                      </p:cBhvr>
                                      <p:to>
                                        <p:strVal val="visible"/>
                                      </p:to>
                                    </p:set>
                                    <p:anim calcmode="lin" valueType="num">
                                      <p:cBhvr>
                                        <p:cTn id="7" dur="500" fill="hold"/>
                                        <p:tgtEl>
                                          <p:spTgt spid="248834"/>
                                        </p:tgtEl>
                                        <p:attrNameLst>
                                          <p:attrName>ppt_w</p:attrName>
                                        </p:attrNameLst>
                                      </p:cBhvr>
                                      <p:tavLst>
                                        <p:tav tm="0">
                                          <p:val>
                                            <p:fltVal val="0"/>
                                          </p:val>
                                        </p:tav>
                                        <p:tav tm="100000">
                                          <p:val>
                                            <p:strVal val="#ppt_w"/>
                                          </p:val>
                                        </p:tav>
                                      </p:tavLst>
                                    </p:anim>
                                    <p:anim calcmode="lin" valueType="num">
                                      <p:cBhvr>
                                        <p:cTn id="8" dur="500" fill="hold"/>
                                        <p:tgtEl>
                                          <p:spTgt spid="24883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48835">
                                            <p:txEl>
                                              <p:pRg st="0" end="0"/>
                                            </p:txEl>
                                          </p:spTgt>
                                        </p:tgtEl>
                                        <p:attrNameLst>
                                          <p:attrName>style.visibility</p:attrName>
                                        </p:attrNameLst>
                                      </p:cBhvr>
                                      <p:to>
                                        <p:strVal val="visible"/>
                                      </p:to>
                                    </p:set>
                                    <p:animEffect transition="in" filter="dissolve">
                                      <p:cBhvr>
                                        <p:cTn id="13" dur="500"/>
                                        <p:tgtEl>
                                          <p:spTgt spid="2488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48835">
                                            <p:txEl>
                                              <p:pRg st="1" end="1"/>
                                            </p:txEl>
                                          </p:spTgt>
                                        </p:tgtEl>
                                        <p:attrNameLst>
                                          <p:attrName>style.visibility</p:attrName>
                                        </p:attrNameLst>
                                      </p:cBhvr>
                                      <p:to>
                                        <p:strVal val="visible"/>
                                      </p:to>
                                    </p:set>
                                    <p:animEffect transition="in" filter="dissolve">
                                      <p:cBhvr>
                                        <p:cTn id="18" dur="500"/>
                                        <p:tgtEl>
                                          <p:spTgt spid="24883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48835">
                                            <p:txEl>
                                              <p:pRg st="3" end="3"/>
                                            </p:txEl>
                                          </p:spTgt>
                                        </p:tgtEl>
                                        <p:attrNameLst>
                                          <p:attrName>style.visibility</p:attrName>
                                        </p:attrNameLst>
                                      </p:cBhvr>
                                      <p:to>
                                        <p:strVal val="visible"/>
                                      </p:to>
                                    </p:set>
                                    <p:animEffect transition="in" filter="dissolve">
                                      <p:cBhvr>
                                        <p:cTn id="23" dur="500"/>
                                        <p:tgtEl>
                                          <p:spTgt spid="24883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48835">
                                            <p:txEl>
                                              <p:pRg st="5" end="5"/>
                                            </p:txEl>
                                          </p:spTgt>
                                        </p:tgtEl>
                                        <p:attrNameLst>
                                          <p:attrName>style.visibility</p:attrName>
                                        </p:attrNameLst>
                                      </p:cBhvr>
                                      <p:to>
                                        <p:strVal val="visible"/>
                                      </p:to>
                                    </p:set>
                                    <p:animEffect transition="in" filter="dissolve">
                                      <p:cBhvr>
                                        <p:cTn id="28" dur="500"/>
                                        <p:tgtEl>
                                          <p:spTgt spid="24883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48835">
                                            <p:txEl>
                                              <p:pRg st="7" end="7"/>
                                            </p:txEl>
                                          </p:spTgt>
                                        </p:tgtEl>
                                        <p:attrNameLst>
                                          <p:attrName>style.visibility</p:attrName>
                                        </p:attrNameLst>
                                      </p:cBhvr>
                                      <p:to>
                                        <p:strVal val="visible"/>
                                      </p:to>
                                    </p:set>
                                    <p:animEffect transition="in" filter="dissolve">
                                      <p:cBhvr>
                                        <p:cTn id="33" dur="500"/>
                                        <p:tgtEl>
                                          <p:spTgt spid="2488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ln>
            <a:miter lim="800000"/>
            <a:headEnd/>
            <a:tailEnd/>
          </a:ln>
        </p:spPr>
        <p:txBody>
          <a:bodyPr/>
          <a:lstStyle/>
          <a:p>
            <a:fld id="{F6282BE8-AACA-4C98-92C1-E7E3A25A7465}" type="slidenum">
              <a:rPr lang="ar-SA" smtClean="0">
                <a:cs typeface="Arial" charset="0"/>
              </a:rPr>
              <a:pPr/>
              <a:t>8</a:t>
            </a:fld>
            <a:endParaRPr lang="en-US" smtClean="0">
              <a:cs typeface="Arial" charset="0"/>
            </a:endParaRPr>
          </a:p>
        </p:txBody>
      </p:sp>
      <p:sp>
        <p:nvSpPr>
          <p:cNvPr id="253954" name="Rectangle 2"/>
          <p:cNvSpPr>
            <a:spLocks noGrp="1" noChangeArrowheads="1"/>
          </p:cNvSpPr>
          <p:nvPr>
            <p:ph type="body" idx="1"/>
          </p:nvPr>
        </p:nvSpPr>
        <p:spPr>
          <a:xfrm>
            <a:off x="0" y="1066800"/>
            <a:ext cx="9144000" cy="5257800"/>
          </a:xfrm>
        </p:spPr>
        <p:txBody>
          <a:bodyPr/>
          <a:lstStyle/>
          <a:p>
            <a:pPr marL="533400" indent="-533400" eaLnBrk="1" hangingPunct="1">
              <a:lnSpc>
                <a:spcPct val="200000"/>
              </a:lnSpc>
              <a:buClr>
                <a:schemeClr val="tx1"/>
              </a:buClr>
              <a:buFont typeface="Wingdings" pitchFamily="2" charset="2"/>
              <a:buAutoNum type="arabicPeriod"/>
            </a:pPr>
            <a:r>
              <a:rPr lang="en-US" sz="2800" smtClean="0"/>
              <a:t>Identify the </a:t>
            </a:r>
            <a:r>
              <a:rPr lang="en-US" sz="2800" b="1" smtClean="0">
                <a:solidFill>
                  <a:srgbClr val="FFFF00"/>
                </a:solidFill>
              </a:rPr>
              <a:t>reference population </a:t>
            </a:r>
            <a:r>
              <a:rPr lang="en-US" sz="2800" smtClean="0"/>
              <a:t>for generalization </a:t>
            </a:r>
          </a:p>
          <a:p>
            <a:pPr marL="533400" indent="-533400" eaLnBrk="1" hangingPunct="1">
              <a:lnSpc>
                <a:spcPct val="200000"/>
              </a:lnSpc>
              <a:buClr>
                <a:schemeClr val="tx1"/>
              </a:buClr>
              <a:buFont typeface="Wingdings" pitchFamily="2" charset="2"/>
              <a:buAutoNum type="arabicPeriod"/>
            </a:pPr>
            <a:r>
              <a:rPr lang="en-US" sz="2800" smtClean="0"/>
              <a:t>Select </a:t>
            </a:r>
            <a:r>
              <a:rPr lang="en-US" sz="2800" b="1" smtClean="0">
                <a:solidFill>
                  <a:srgbClr val="FFFF00"/>
                </a:solidFill>
              </a:rPr>
              <a:t>study population - </a:t>
            </a:r>
            <a:r>
              <a:rPr lang="en-US" sz="2800" smtClean="0"/>
              <a:t>sampling</a:t>
            </a:r>
            <a:r>
              <a:rPr lang="en-US" sz="2800" smtClean="0">
                <a:solidFill>
                  <a:srgbClr val="C00000"/>
                </a:solidFill>
              </a:rPr>
              <a:t> </a:t>
            </a:r>
            <a:r>
              <a:rPr lang="en-US" sz="2800" smtClean="0"/>
              <a:t> technique </a:t>
            </a:r>
          </a:p>
          <a:p>
            <a:pPr marL="533400" indent="-533400" eaLnBrk="1" hangingPunct="1">
              <a:lnSpc>
                <a:spcPct val="200000"/>
              </a:lnSpc>
              <a:buClr>
                <a:schemeClr val="tx1"/>
              </a:buClr>
              <a:buFont typeface="Wingdings" pitchFamily="2" charset="2"/>
              <a:buAutoNum type="arabicPeriod"/>
            </a:pPr>
            <a:r>
              <a:rPr lang="en-US" sz="2800" smtClean="0"/>
              <a:t>Define inclusion/exclusion criteria.</a:t>
            </a:r>
          </a:p>
          <a:p>
            <a:pPr marL="952500" lvl="1" indent="-495300" eaLnBrk="1" hangingPunct="1">
              <a:lnSpc>
                <a:spcPct val="120000"/>
              </a:lnSpc>
            </a:pPr>
            <a:r>
              <a:rPr lang="en-US" sz="2400" smtClean="0"/>
              <a:t>The inclusion criteria for, who will be study participants </a:t>
            </a:r>
          </a:p>
          <a:p>
            <a:pPr marL="952500" lvl="1" indent="-495300" eaLnBrk="1" hangingPunct="1">
              <a:lnSpc>
                <a:spcPct val="120000"/>
              </a:lnSpc>
            </a:pPr>
            <a:r>
              <a:rPr lang="en-US" sz="2400" smtClean="0"/>
              <a:t>The exclusion criteria are chosen to minimize potential dangers in being lost to follow up, hazardous effects (e.g. elderly patients, pregnant women, children)</a:t>
            </a:r>
          </a:p>
        </p:txBody>
      </p:sp>
      <p:sp>
        <p:nvSpPr>
          <p:cNvPr id="253955" name="Rectangle 3"/>
          <p:cNvSpPr>
            <a:spLocks noGrp="1" noChangeArrowheads="1"/>
          </p:cNvSpPr>
          <p:nvPr>
            <p:ph type="title"/>
          </p:nvPr>
        </p:nvSpPr>
        <p:spPr>
          <a:xfrm>
            <a:off x="152400" y="76200"/>
            <a:ext cx="8991600" cy="1143000"/>
          </a:xfrm>
        </p:spPr>
        <p:txBody>
          <a:bodyPr/>
          <a:lstStyle/>
          <a:p>
            <a:pPr algn="l" eaLnBrk="1" hangingPunct="1">
              <a:defRPr/>
            </a:pPr>
            <a:r>
              <a:rPr lang="en-GB" sz="2800" b="1" smtClean="0">
                <a:solidFill>
                  <a:srgbClr val="002060"/>
                </a:solidFill>
                <a:effectLst>
                  <a:outerShdw blurRad="38100" dist="38100" dir="2700000" algn="tl">
                    <a:srgbClr val="C0C0C0"/>
                  </a:outerShdw>
                </a:effectLst>
              </a:rPr>
              <a:t>Design of Randomized Clinical Trials (RCTs):</a:t>
            </a:r>
            <a:endParaRPr lang="en-US" sz="2800" b="1" smtClean="0">
              <a:solidFill>
                <a:srgbClr val="00206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0"/>
                                  </p:iterate>
                                  <p:childTnLst>
                                    <p:set>
                                      <p:cBhvr>
                                        <p:cTn id="6" dur="1" fill="hold">
                                          <p:stCondLst>
                                            <p:cond delay="0"/>
                                          </p:stCondLst>
                                        </p:cTn>
                                        <p:tgtEl>
                                          <p:spTgt spid="253955"/>
                                        </p:tgtEl>
                                        <p:attrNameLst>
                                          <p:attrName>style.visibility</p:attrName>
                                        </p:attrNameLst>
                                      </p:cBhvr>
                                      <p:to>
                                        <p:strVal val="visible"/>
                                      </p:to>
                                    </p:set>
                                    <p:animEffect transition="in" filter="dissolve">
                                      <p:cBhvr>
                                        <p:cTn id="7" dur="500"/>
                                        <p:tgtEl>
                                          <p:spTgt spid="2539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3954">
                                            <p:txEl>
                                              <p:pRg st="0" end="0"/>
                                            </p:txEl>
                                          </p:spTgt>
                                        </p:tgtEl>
                                        <p:attrNameLst>
                                          <p:attrName>style.visibility</p:attrName>
                                        </p:attrNameLst>
                                      </p:cBhvr>
                                      <p:to>
                                        <p:strVal val="visible"/>
                                      </p:to>
                                    </p:set>
                                    <p:anim calcmode="lin" valueType="num">
                                      <p:cBhvr additive="base">
                                        <p:cTn id="12" dur="500" fill="hold"/>
                                        <p:tgtEl>
                                          <p:spTgt spid="25395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39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3954">
                                            <p:txEl>
                                              <p:pRg st="1" end="1"/>
                                            </p:txEl>
                                          </p:spTgt>
                                        </p:tgtEl>
                                        <p:attrNameLst>
                                          <p:attrName>style.visibility</p:attrName>
                                        </p:attrNameLst>
                                      </p:cBhvr>
                                      <p:to>
                                        <p:strVal val="visible"/>
                                      </p:to>
                                    </p:set>
                                    <p:anim calcmode="lin" valueType="num">
                                      <p:cBhvr additive="base">
                                        <p:cTn id="18" dur="500" fill="hold"/>
                                        <p:tgtEl>
                                          <p:spTgt spid="25395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39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3954">
                                            <p:txEl>
                                              <p:pRg st="2" end="2"/>
                                            </p:txEl>
                                          </p:spTgt>
                                        </p:tgtEl>
                                        <p:attrNameLst>
                                          <p:attrName>style.visibility</p:attrName>
                                        </p:attrNameLst>
                                      </p:cBhvr>
                                      <p:to>
                                        <p:strVal val="visible"/>
                                      </p:to>
                                    </p:set>
                                    <p:anim calcmode="lin" valueType="num">
                                      <p:cBhvr additive="base">
                                        <p:cTn id="24" dur="500" fill="hold"/>
                                        <p:tgtEl>
                                          <p:spTgt spid="25395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39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3954">
                                            <p:txEl>
                                              <p:pRg st="3" end="3"/>
                                            </p:txEl>
                                          </p:spTgt>
                                        </p:tgtEl>
                                        <p:attrNameLst>
                                          <p:attrName>style.visibility</p:attrName>
                                        </p:attrNameLst>
                                      </p:cBhvr>
                                      <p:to>
                                        <p:strVal val="visible"/>
                                      </p:to>
                                    </p:set>
                                    <p:anim calcmode="lin" valueType="num">
                                      <p:cBhvr additive="base">
                                        <p:cTn id="30" dur="500" fill="hold"/>
                                        <p:tgtEl>
                                          <p:spTgt spid="25395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39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53954">
                                            <p:txEl>
                                              <p:pRg st="4" end="4"/>
                                            </p:txEl>
                                          </p:spTgt>
                                        </p:tgtEl>
                                        <p:attrNameLst>
                                          <p:attrName>style.visibility</p:attrName>
                                        </p:attrNameLst>
                                      </p:cBhvr>
                                      <p:to>
                                        <p:strVal val="visible"/>
                                      </p:to>
                                    </p:set>
                                    <p:anim calcmode="lin" valueType="num">
                                      <p:cBhvr additive="base">
                                        <p:cTn id="36" dur="500" fill="hold"/>
                                        <p:tgtEl>
                                          <p:spTgt spid="25395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5395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build="p"/>
      <p:bldP spid="25395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noFill/>
          <a:ln>
            <a:miter lim="800000"/>
            <a:headEnd/>
            <a:tailEnd/>
          </a:ln>
        </p:spPr>
        <p:txBody>
          <a:bodyPr/>
          <a:lstStyle/>
          <a:p>
            <a:fld id="{F095F520-66AA-4CAE-A14E-FA290646722C}" type="slidenum">
              <a:rPr lang="ar-SA" smtClean="0">
                <a:cs typeface="Arial" charset="0"/>
              </a:rPr>
              <a:pPr/>
              <a:t>9</a:t>
            </a:fld>
            <a:endParaRPr lang="en-US" smtClean="0">
              <a:cs typeface="Arial" charset="0"/>
            </a:endParaRPr>
          </a:p>
        </p:txBody>
      </p:sp>
      <p:sp>
        <p:nvSpPr>
          <p:cNvPr id="254978" name="Rectangle 2"/>
          <p:cNvSpPr>
            <a:spLocks noGrp="1" noChangeArrowheads="1"/>
          </p:cNvSpPr>
          <p:nvPr>
            <p:ph type="body" idx="4294967295"/>
          </p:nvPr>
        </p:nvSpPr>
        <p:spPr>
          <a:xfrm>
            <a:off x="152400" y="1143000"/>
            <a:ext cx="8991600" cy="6248400"/>
          </a:xfrm>
        </p:spPr>
        <p:txBody>
          <a:bodyPr/>
          <a:lstStyle/>
          <a:p>
            <a:pPr marL="609600" indent="-609600" eaLnBrk="1" hangingPunct="1">
              <a:buClr>
                <a:schemeClr val="tx1"/>
              </a:buClr>
              <a:buFontTx/>
              <a:buNone/>
            </a:pPr>
            <a:r>
              <a:rPr lang="en-US" sz="2800" smtClean="0"/>
              <a:t>4.    Getting </a:t>
            </a:r>
            <a:r>
              <a:rPr lang="en-US" sz="2800" b="1" smtClean="0">
                <a:solidFill>
                  <a:srgbClr val="FFFF00"/>
                </a:solidFill>
              </a:rPr>
              <a:t>‘informed consent’ </a:t>
            </a:r>
            <a:r>
              <a:rPr lang="en-US" sz="2800" smtClean="0"/>
              <a:t>from the participants </a:t>
            </a:r>
          </a:p>
          <a:p>
            <a:pPr marL="609600" indent="-609600" eaLnBrk="1" hangingPunct="1">
              <a:buClr>
                <a:schemeClr val="tx1"/>
              </a:buClr>
              <a:buFontTx/>
              <a:buNone/>
            </a:pPr>
            <a:endParaRPr lang="en-US" sz="1400" smtClean="0"/>
          </a:p>
          <a:p>
            <a:pPr marL="609600" indent="-609600" eaLnBrk="1" hangingPunct="1">
              <a:buClr>
                <a:schemeClr val="tx1"/>
              </a:buClr>
              <a:buFontTx/>
              <a:buNone/>
            </a:pPr>
            <a:r>
              <a:rPr lang="en-US" sz="2800" smtClean="0"/>
              <a:t>5.    </a:t>
            </a:r>
            <a:r>
              <a:rPr lang="en-US" sz="2800" b="1" smtClean="0">
                <a:solidFill>
                  <a:srgbClr val="FFFF00"/>
                </a:solidFill>
              </a:rPr>
              <a:t>Random allocation in </a:t>
            </a:r>
            <a:r>
              <a:rPr lang="en-US" sz="2800" smtClean="0"/>
              <a:t>experiment &amp; control groups </a:t>
            </a:r>
          </a:p>
          <a:p>
            <a:pPr marL="609600" indent="-609600" eaLnBrk="1" hangingPunct="1">
              <a:buClr>
                <a:schemeClr val="tx1"/>
              </a:buClr>
              <a:buFontTx/>
              <a:buNone/>
            </a:pPr>
            <a:endParaRPr lang="en-US" sz="1400" smtClean="0"/>
          </a:p>
          <a:p>
            <a:pPr marL="609600" indent="-609600" eaLnBrk="1" hangingPunct="1">
              <a:buClr>
                <a:schemeClr val="tx1"/>
              </a:buClr>
              <a:buFontTx/>
              <a:buAutoNum type="arabicPeriod" startAt="6"/>
            </a:pPr>
            <a:r>
              <a:rPr lang="en-US" sz="2800" b="1" smtClean="0">
                <a:solidFill>
                  <a:srgbClr val="FFFF00"/>
                </a:solidFill>
              </a:rPr>
              <a:t>Follow up </a:t>
            </a:r>
            <a:r>
              <a:rPr lang="en-US" sz="2800" smtClean="0"/>
              <a:t>for a specified period of time </a:t>
            </a:r>
          </a:p>
          <a:p>
            <a:pPr marL="609600" indent="-609600" eaLnBrk="1" hangingPunct="1">
              <a:buClr>
                <a:schemeClr val="tx1"/>
              </a:buClr>
              <a:buFontTx/>
              <a:buNone/>
            </a:pPr>
            <a:endParaRPr lang="en-US" sz="1400" smtClean="0">
              <a:solidFill>
                <a:srgbClr val="C00000"/>
              </a:solidFill>
            </a:endParaRPr>
          </a:p>
          <a:p>
            <a:pPr marL="609600" indent="-609600" eaLnBrk="1" hangingPunct="1">
              <a:buClr>
                <a:schemeClr val="tx1"/>
              </a:buClr>
              <a:buFontTx/>
              <a:buAutoNum type="arabicPeriod" startAt="7"/>
            </a:pPr>
            <a:r>
              <a:rPr lang="en-US" sz="2800" smtClean="0"/>
              <a:t>The </a:t>
            </a:r>
            <a:r>
              <a:rPr lang="en-US" sz="2800" b="1" smtClean="0">
                <a:solidFill>
                  <a:srgbClr val="FFFF00"/>
                </a:solidFill>
              </a:rPr>
              <a:t>outcomes </a:t>
            </a:r>
            <a:r>
              <a:rPr lang="en-US" sz="2800" smtClean="0"/>
              <a:t>may be a cure, recurrence  of the disease, survival, relief of pain, or reduction in blood pressure, etc. </a:t>
            </a:r>
          </a:p>
          <a:p>
            <a:pPr marL="609600" indent="-609600" eaLnBrk="1" hangingPunct="1">
              <a:buClr>
                <a:schemeClr val="tx1"/>
              </a:buClr>
              <a:buFontTx/>
              <a:buNone/>
            </a:pPr>
            <a:endParaRPr lang="en-US" sz="1400" smtClean="0"/>
          </a:p>
          <a:p>
            <a:pPr marL="609600" indent="-609600" eaLnBrk="1" hangingPunct="1">
              <a:buClr>
                <a:schemeClr val="tx1"/>
              </a:buClr>
              <a:buFontTx/>
              <a:buNone/>
            </a:pPr>
            <a:r>
              <a:rPr lang="en-US" sz="2800" smtClean="0"/>
              <a:t>8.   The outcome measures are </a:t>
            </a:r>
            <a:r>
              <a:rPr lang="en-US" sz="2800" b="1" smtClean="0">
                <a:solidFill>
                  <a:srgbClr val="FFFF00"/>
                </a:solidFill>
              </a:rPr>
              <a:t>compared</a:t>
            </a:r>
            <a:r>
              <a:rPr lang="en-US" sz="2800" smtClean="0"/>
              <a:t> between the groups using appropriate statistical methods.</a:t>
            </a:r>
          </a:p>
        </p:txBody>
      </p:sp>
      <p:sp>
        <p:nvSpPr>
          <p:cNvPr id="4" name="TextBox 3"/>
          <p:cNvSpPr txBox="1"/>
          <p:nvPr/>
        </p:nvSpPr>
        <p:spPr>
          <a:xfrm>
            <a:off x="304800" y="533400"/>
            <a:ext cx="6740525" cy="461963"/>
          </a:xfrm>
          <a:prstGeom prst="rect">
            <a:avLst/>
          </a:prstGeom>
          <a:noFill/>
        </p:spPr>
        <p:txBody>
          <a:bodyPr wrap="none">
            <a:spAutoFit/>
          </a:bodyPr>
          <a:lstStyle/>
          <a:p>
            <a:pPr>
              <a:defRPr/>
            </a:pPr>
            <a:r>
              <a:rPr lang="en-GB" sz="2400" b="1">
                <a:solidFill>
                  <a:srgbClr val="002060"/>
                </a:solidFill>
                <a:effectLst>
                  <a:outerShdw blurRad="38100" dist="38100" dir="2700000" algn="tl">
                    <a:srgbClr val="C0C0C0"/>
                  </a:outerShdw>
                </a:effectLst>
                <a:latin typeface="Arial" pitchFamily="34" charset="0"/>
                <a:cs typeface="Arial" pitchFamily="34" charset="0"/>
              </a:rPr>
              <a:t>Design of Randomized Clinical Trials (RCTs):</a:t>
            </a:r>
            <a:endParaRPr lang="en-US" sz="240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4978">
                                            <p:txEl>
                                              <p:pRg st="0" end="0"/>
                                            </p:txEl>
                                          </p:spTgt>
                                        </p:tgtEl>
                                        <p:attrNameLst>
                                          <p:attrName>style.visibility</p:attrName>
                                        </p:attrNameLst>
                                      </p:cBhvr>
                                      <p:to>
                                        <p:strVal val="visible"/>
                                      </p:to>
                                    </p:set>
                                    <p:anim calcmode="lin" valueType="num">
                                      <p:cBhvr additive="base">
                                        <p:cTn id="7" dur="500" fill="hold"/>
                                        <p:tgtEl>
                                          <p:spTgt spid="254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4978">
                                            <p:txEl>
                                              <p:pRg st="2" end="2"/>
                                            </p:txEl>
                                          </p:spTgt>
                                        </p:tgtEl>
                                        <p:attrNameLst>
                                          <p:attrName>style.visibility</p:attrName>
                                        </p:attrNameLst>
                                      </p:cBhvr>
                                      <p:to>
                                        <p:strVal val="visible"/>
                                      </p:to>
                                    </p:set>
                                    <p:anim calcmode="lin" valueType="num">
                                      <p:cBhvr additive="base">
                                        <p:cTn id="13" dur="500" fill="hold"/>
                                        <p:tgtEl>
                                          <p:spTgt spid="2549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49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4978">
                                            <p:txEl>
                                              <p:pRg st="4" end="4"/>
                                            </p:txEl>
                                          </p:spTgt>
                                        </p:tgtEl>
                                        <p:attrNameLst>
                                          <p:attrName>style.visibility</p:attrName>
                                        </p:attrNameLst>
                                      </p:cBhvr>
                                      <p:to>
                                        <p:strVal val="visible"/>
                                      </p:to>
                                    </p:set>
                                    <p:anim calcmode="lin" valueType="num">
                                      <p:cBhvr additive="base">
                                        <p:cTn id="19" dur="500" fill="hold"/>
                                        <p:tgtEl>
                                          <p:spTgt spid="25497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49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4978">
                                            <p:txEl>
                                              <p:pRg st="6" end="6"/>
                                            </p:txEl>
                                          </p:spTgt>
                                        </p:tgtEl>
                                        <p:attrNameLst>
                                          <p:attrName>style.visibility</p:attrName>
                                        </p:attrNameLst>
                                      </p:cBhvr>
                                      <p:to>
                                        <p:strVal val="visible"/>
                                      </p:to>
                                    </p:set>
                                    <p:anim calcmode="lin" valueType="num">
                                      <p:cBhvr additive="base">
                                        <p:cTn id="25" dur="500" fill="hold"/>
                                        <p:tgtEl>
                                          <p:spTgt spid="25497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497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4978">
                                            <p:txEl>
                                              <p:pRg st="8" end="8"/>
                                            </p:txEl>
                                          </p:spTgt>
                                        </p:tgtEl>
                                        <p:attrNameLst>
                                          <p:attrName>style.visibility</p:attrName>
                                        </p:attrNameLst>
                                      </p:cBhvr>
                                      <p:to>
                                        <p:strVal val="visible"/>
                                      </p:to>
                                    </p:set>
                                    <p:anim calcmode="lin" valueType="num">
                                      <p:cBhvr additive="base">
                                        <p:cTn id="31" dur="500" fill="hold"/>
                                        <p:tgtEl>
                                          <p:spTgt spid="25497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497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build="p"/>
    </p:bldLst>
  </p:timing>
</p:sld>
</file>

<file path=ppt/theme/theme1.xml><?xml version="1.0" encoding="utf-8"?>
<a:theme xmlns:a="http://schemas.openxmlformats.org/drawingml/2006/main" name="TP101967919_template">
  <a:themeElements>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63900D7-24D1-4512-9B80-8E174AC88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TP101967919_template</Template>
  <TotalTime>612</TotalTime>
  <Words>1141</Words>
  <Application>Microsoft Office PowerPoint</Application>
  <PresentationFormat>عرض على الشاشة (3:4)‏</PresentationFormat>
  <Paragraphs>247</Paragraphs>
  <Slides>28</Slides>
  <Notes>1</Notes>
  <HiddenSlides>0</HiddenSlides>
  <MMClips>0</MMClips>
  <ScaleCrop>false</ScaleCrop>
  <HeadingPairs>
    <vt:vector size="8" baseType="variant">
      <vt:variant>
        <vt:lpstr>الخطوط المستخدمة</vt:lpstr>
      </vt:variant>
      <vt:variant>
        <vt:i4>9</vt:i4>
      </vt:variant>
      <vt:variant>
        <vt:lpstr>سمة</vt:lpstr>
      </vt:variant>
      <vt:variant>
        <vt:i4>1</vt:i4>
      </vt:variant>
      <vt:variant>
        <vt:lpstr>خوادم OLE مضمنة</vt:lpstr>
      </vt:variant>
      <vt:variant>
        <vt:i4>1</vt:i4>
      </vt:variant>
      <vt:variant>
        <vt:lpstr>عناوين الشرائح</vt:lpstr>
      </vt:variant>
      <vt:variant>
        <vt:i4>28</vt:i4>
      </vt:variant>
    </vt:vector>
  </HeadingPairs>
  <TitlesOfParts>
    <vt:vector size="39" baseType="lpstr">
      <vt:lpstr>Arial</vt:lpstr>
      <vt:lpstr>Tahoma</vt:lpstr>
      <vt:lpstr>Calibri</vt:lpstr>
      <vt:lpstr>Footlight MT Light</vt:lpstr>
      <vt:lpstr>Times New Roman</vt:lpstr>
      <vt:lpstr>Sylfaen</vt:lpstr>
      <vt:lpstr>Andalus</vt:lpstr>
      <vt:lpstr>Wingdings</vt:lpstr>
      <vt:lpstr>Century Gothic</vt:lpstr>
      <vt:lpstr>TP101967919_template</vt:lpstr>
      <vt:lpstr>Microsoft Photo Editor 3.0 Photo</vt:lpstr>
      <vt:lpstr>Experimental Studies </vt:lpstr>
      <vt:lpstr>Objectives</vt:lpstr>
      <vt:lpstr>What is a clinical trial?</vt:lpstr>
      <vt:lpstr>الشريحة 4</vt:lpstr>
      <vt:lpstr>الشريحة 5</vt:lpstr>
      <vt:lpstr>الشريحة 6</vt:lpstr>
      <vt:lpstr>الشريحة 7</vt:lpstr>
      <vt:lpstr>Design of Randomized Clinical Trials (RCTs):</vt:lpstr>
      <vt:lpstr>الشريحة 9</vt:lpstr>
      <vt:lpstr>الشريحة 10</vt:lpstr>
      <vt:lpstr>الشريحة 11</vt:lpstr>
      <vt:lpstr>How would you randomize?</vt:lpstr>
      <vt:lpstr>الشريحة 13</vt:lpstr>
      <vt:lpstr>Baseline characteristics of patients in  Placebo and (intervention) Pravastatin groups (NEJM 1996)  </vt:lpstr>
      <vt:lpstr>الشريحة 15</vt:lpstr>
      <vt:lpstr>Masking  </vt:lpstr>
      <vt:lpstr>Masking: Safety of participants </vt:lpstr>
      <vt:lpstr>الشريحة 18</vt:lpstr>
      <vt:lpstr>الشريحة 19</vt:lpstr>
      <vt:lpstr>Considering Methods in Analysis </vt:lpstr>
      <vt:lpstr>Compliance of groups </vt:lpstr>
      <vt:lpstr>Expressing results of a Clinical Trial </vt:lpstr>
      <vt:lpstr>Relative Risk: Measure of Association  </vt:lpstr>
      <vt:lpstr>Pravastatin Study Results (NEJM 1996)</vt:lpstr>
      <vt:lpstr>Summary </vt:lpstr>
      <vt:lpstr>Reference book &amp; page number for the lecture resource</vt:lpstr>
      <vt:lpstr>Terminologies</vt:lpstr>
      <vt:lpstr>Terminologies</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LECTURE</dc:title>
  <dc:creator>Anne</dc:creator>
  <cp:lastModifiedBy>AA</cp:lastModifiedBy>
  <cp:revision>59</cp:revision>
  <dcterms:created xsi:type="dcterms:W3CDTF">2011-06-06T04:56:19Z</dcterms:created>
  <dcterms:modified xsi:type="dcterms:W3CDTF">2013-10-02T16:50:14Z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TC019679209991</vt:lpwstr>
  </property>
</Properties>
</file>