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68" r:id="rId3"/>
    <p:sldId id="270" r:id="rId4"/>
    <p:sldId id="271" r:id="rId5"/>
    <p:sldId id="257" r:id="rId6"/>
    <p:sldId id="272" r:id="rId7"/>
    <p:sldId id="273" r:id="rId8"/>
    <p:sldId id="274" r:id="rId9"/>
    <p:sldId id="261" r:id="rId10"/>
    <p:sldId id="262" r:id="rId11"/>
    <p:sldId id="263" r:id="rId12"/>
    <p:sldId id="264" r:id="rId13"/>
    <p:sldId id="265" r:id="rId14"/>
    <p:sldId id="266" r:id="rId15"/>
    <p:sldId id="275" r:id="rId16"/>
    <p:sldId id="267" r:id="rId17"/>
    <p:sldId id="280" r:id="rId18"/>
    <p:sldId id="28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47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2C62D-8DA7-4761-A0F0-AAC56CB7A0B1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646F9-9DDF-4931-83A1-1EB1D935AF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72964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646F9-9DDF-4931-83A1-1EB1D935AFC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3CAF657-4A2D-451E-85D5-C9C104E82271}" type="datetime1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5C7C-D76F-4B09-A7B5-7AEA26F93422}" type="datetime1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2206-75A5-4503-800E-D40F2A81BA84}" type="datetime1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0BAC-71A9-4D05-8A2B-AD1983654850}" type="datetime1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84B1-2448-4F4F-BF49-5EEA45161A21}" type="datetime1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8626-EC66-45B2-B385-124359350867}" type="datetime1">
              <a:rPr lang="en-US" smtClean="0"/>
              <a:pPr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A09D6-7B24-4952-AB5F-E86E68B607A7}" type="datetime1">
              <a:rPr lang="en-US" smtClean="0"/>
              <a:pPr/>
              <a:t>10/16/2014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3E74-0DEB-41DA-9188-25196F8AF609}" type="datetime1">
              <a:rPr lang="en-US" smtClean="0"/>
              <a:pPr/>
              <a:t>10/16/2014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390A-A6E6-4565-BD68-0F93BC9084DA}" type="datetime1">
              <a:rPr lang="en-US" smtClean="0"/>
              <a:pPr/>
              <a:t>10/16/2014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1328-62E9-4C23-9357-1F11D529BF18}" type="datetime1">
              <a:rPr lang="en-US" smtClean="0"/>
              <a:pPr/>
              <a:t>10/16/2014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13A2-8F7C-424D-89FD-11CC1D0BBC7D}" type="datetime1">
              <a:rPr lang="en-US" smtClean="0"/>
              <a:pPr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208C657-9ADD-460B-AB3F-9B48154C6A1A}" type="datetime1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ritingcenter.unc.edu/handouts/introductions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5801" y="2286000"/>
            <a:ext cx="3810000" cy="26670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How to write an Introduction?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4343400"/>
            <a:ext cx="5181600" cy="1828800"/>
          </a:xfrm>
        </p:spPr>
        <p:txBody>
          <a:bodyPr>
            <a:normAutofit/>
          </a:bodyPr>
          <a:lstStyle/>
          <a:p>
            <a:r>
              <a:rPr lang="en-US" sz="2000" b="1" dirty="0"/>
              <a:t>Prof. </a:t>
            </a:r>
            <a:r>
              <a:rPr lang="en-US" sz="2000" b="1" dirty="0" err="1"/>
              <a:t>Riaz</a:t>
            </a:r>
            <a:r>
              <a:rPr lang="en-US" sz="2000" b="1" dirty="0"/>
              <a:t> </a:t>
            </a:r>
            <a:r>
              <a:rPr lang="en-US" sz="2000" b="1" dirty="0" err="1"/>
              <a:t>Qureshi</a:t>
            </a:r>
            <a:endParaRPr lang="en-US" sz="2000" b="1" dirty="0"/>
          </a:p>
          <a:p>
            <a:r>
              <a:rPr lang="en-US" sz="2000" b="1" dirty="0" err="1"/>
              <a:t>Dr</a:t>
            </a:r>
            <a:r>
              <a:rPr lang="en-US" sz="2000" b="1" dirty="0"/>
              <a:t> </a:t>
            </a:r>
            <a:r>
              <a:rPr lang="en-US" sz="2000" b="1" dirty="0" err="1"/>
              <a:t>Hafsa</a:t>
            </a:r>
            <a:r>
              <a:rPr lang="en-US" sz="2000" b="1" dirty="0"/>
              <a:t> </a:t>
            </a:r>
            <a:r>
              <a:rPr lang="en-US" sz="2000" b="1" dirty="0" err="1"/>
              <a:t>Raheel</a:t>
            </a:r>
            <a:endParaRPr lang="en-US" sz="2000" b="1" dirty="0"/>
          </a:p>
          <a:p>
            <a:r>
              <a:rPr lang="en-US" sz="1700" i="1" dirty="0" smtClean="0"/>
              <a:t>Department of Family &amp; Community Medicine</a:t>
            </a:r>
          </a:p>
          <a:p>
            <a:r>
              <a:rPr lang="en-US" sz="1700" i="1" dirty="0" smtClean="0"/>
              <a:t>King Saud University, Riyadh</a:t>
            </a:r>
          </a:p>
          <a:p>
            <a:endParaRPr lang="en-US" sz="17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B44F8-0D2B-4CB7-8701-C09444FCCAB3}" type="datetime1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that you are aware of earlier studies</a:t>
            </a:r>
            <a:r>
              <a:rPr lang="en-US" sz="2400" dirty="0" smtClean="0"/>
              <a:t> :</a:t>
            </a:r>
          </a:p>
          <a:p>
            <a:pPr lvl="1"/>
            <a:r>
              <a:rPr lang="en-US" sz="2000" dirty="0" smtClean="0"/>
              <a:t>Published</a:t>
            </a:r>
          </a:p>
          <a:p>
            <a:pPr lvl="1"/>
            <a:r>
              <a:rPr lang="en-US" sz="2000" dirty="0" smtClean="0"/>
              <a:t>Unpublished</a:t>
            </a:r>
          </a:p>
          <a:p>
            <a:pPr lvl="1"/>
            <a:r>
              <a:rPr lang="en-US" sz="2000" dirty="0" smtClean="0"/>
              <a:t>Currently underway (thesis, synopsis)</a:t>
            </a:r>
          </a:p>
          <a:p>
            <a:pPr lvl="1"/>
            <a:r>
              <a:rPr lang="en-US" sz="2000" dirty="0" smtClean="0"/>
              <a:t>Help from librarians</a:t>
            </a:r>
          </a:p>
          <a:p>
            <a:pPr lvl="1"/>
            <a:r>
              <a:rPr lang="en-US" sz="2000" dirty="0" smtClean="0"/>
              <a:t>Personal contacts with people who are experts in the subject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769D5-3A04-4940-8C43-8D26ADC8F163}" type="datetime1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23652"/>
            <a:ext cx="7391400" cy="350897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Convince your readers of the importance of the question you are answering</a:t>
            </a:r>
            <a:endParaRPr lang="en-US" dirty="0"/>
          </a:p>
          <a:p>
            <a:r>
              <a:rPr lang="en-US" dirty="0" smtClean="0"/>
              <a:t>Do not repeat material, which is in all the textbooks</a:t>
            </a:r>
          </a:p>
          <a:p>
            <a:r>
              <a:rPr lang="en-US" dirty="0" smtClean="0"/>
              <a:t>Giving prevalence figures, data on hospital admissions and the cost to the nation related to the problem may be appropriate</a:t>
            </a:r>
          </a:p>
          <a:p>
            <a:r>
              <a:rPr lang="en-US" dirty="0" smtClean="0"/>
              <a:t>State the gaps in the literature on the topic you are covering and how you have tried to fill this gap by performing the present study?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EE34-6946-404A-A1F4-C6EB585E9462}" type="datetime1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baffle your audience</a:t>
            </a:r>
            <a:endParaRPr lang="en-US" sz="2400" dirty="0" smtClean="0"/>
          </a:p>
          <a:p>
            <a:r>
              <a:rPr lang="en-US" sz="2400" dirty="0" smtClean="0"/>
              <a:t> Avoid introducing, without explanation, material that is completely unfamiliar to the reader or audience</a:t>
            </a:r>
          </a:p>
          <a:p>
            <a:r>
              <a:rPr lang="en-US" sz="2400" dirty="0" smtClean="0"/>
              <a:t>Avoid abbreviations as far as possible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4E21-F041-4FDF-AB7C-A00C4432E7E0}" type="datetime1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the study’s design but not the conclusion</a:t>
            </a:r>
            <a:endParaRPr lang="en-US" sz="2400" dirty="0" smtClean="0"/>
          </a:p>
          <a:p>
            <a:pPr lvl="1"/>
            <a:r>
              <a:rPr lang="en-US" sz="2000" dirty="0" smtClean="0"/>
              <a:t>A one sentence description of the study at the end of the introduction is appropriate. </a:t>
            </a:r>
            <a:r>
              <a:rPr lang="en-US" sz="2000" dirty="0" err="1" smtClean="0"/>
              <a:t>e.g</a:t>
            </a:r>
            <a:endParaRPr lang="en-US" sz="2000" dirty="0" smtClean="0"/>
          </a:p>
          <a:p>
            <a:pPr>
              <a:buNone/>
            </a:pPr>
            <a:r>
              <a:rPr lang="en-US" sz="2400" dirty="0" smtClean="0"/>
              <a:t>     </a:t>
            </a:r>
          </a:p>
          <a:p>
            <a:pPr>
              <a:buNone/>
            </a:pPr>
            <a:r>
              <a:rPr lang="en-US" sz="2400" dirty="0" smtClean="0"/>
              <a:t>     We therefore conducted a double blind randomized study with 5- year follow up to determine whether--------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0F093-A18F-42AC-9144-A4D938E3D5E4}" type="datetime1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Get the structure right:</a:t>
            </a:r>
          </a:p>
          <a:p>
            <a:r>
              <a:rPr lang="en-US" dirty="0" smtClean="0"/>
              <a:t>   - General nature of the problem</a:t>
            </a:r>
          </a:p>
          <a:p>
            <a:r>
              <a:rPr lang="en-US" dirty="0" smtClean="0"/>
              <a:t>   -  Background and work to-date</a:t>
            </a:r>
          </a:p>
          <a:p>
            <a:r>
              <a:rPr lang="en-US" dirty="0" smtClean="0"/>
              <a:t>   -  The research question related to the 	objective (at the end)</a:t>
            </a:r>
          </a:p>
          <a:p>
            <a:endParaRPr lang="en-US" dirty="0" smtClean="0"/>
          </a:p>
          <a:p>
            <a:r>
              <a:rPr lang="en-US" dirty="0" smtClean="0"/>
              <a:t>Stay away from opinionated statements and quotations in scientific paper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9E52-3865-4354-80B0-25069B0ED168}" type="datetime1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/>
              </a:rPr>
              <a:t>How to evaluate your introduction draft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Ask a friend to read it and then tell you what he or she expects the paper will discuss</a:t>
            </a:r>
          </a:p>
          <a:p>
            <a:r>
              <a:rPr lang="en-US" dirty="0" smtClean="0">
                <a:effectLst/>
              </a:rPr>
              <a:t>If your friend is able to predict the rest of your paper accurately, you probably have a good introduction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5679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6961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While writing introduction-</a:t>
            </a:r>
          </a:p>
          <a:p>
            <a:pPr lvl="1"/>
            <a:r>
              <a:rPr lang="en-US" sz="2000" dirty="0" smtClean="0"/>
              <a:t>Keep in mind your readers/audience</a:t>
            </a:r>
          </a:p>
          <a:p>
            <a:pPr lvl="1"/>
            <a:r>
              <a:rPr lang="en-US" sz="2400" dirty="0" smtClean="0"/>
              <a:t>Keep it short</a:t>
            </a:r>
          </a:p>
          <a:p>
            <a:pPr lvl="1"/>
            <a:r>
              <a:rPr lang="en-US" sz="2400" dirty="0" smtClean="0"/>
              <a:t>Tell readers why you have done the study </a:t>
            </a:r>
          </a:p>
          <a:p>
            <a:pPr lvl="1"/>
            <a:r>
              <a:rPr lang="en-US" sz="2400" dirty="0" smtClean="0"/>
              <a:t>Explain why it is important</a:t>
            </a:r>
          </a:p>
          <a:p>
            <a:pPr lvl="1"/>
            <a:r>
              <a:rPr lang="en-US" sz="2400" dirty="0" smtClean="0"/>
              <a:t>Convince them, </a:t>
            </a:r>
            <a:r>
              <a:rPr lang="en-US" sz="2400" dirty="0"/>
              <a:t>using data from previous studies; the advantage or an upper edge of your study to what has been done before </a:t>
            </a:r>
            <a:endParaRPr lang="en-US" sz="2400" dirty="0" smtClean="0"/>
          </a:p>
          <a:p>
            <a:pPr lvl="1"/>
            <a:r>
              <a:rPr lang="en-US" sz="2400" dirty="0" smtClean="0"/>
              <a:t>In the </a:t>
            </a:r>
            <a:r>
              <a:rPr lang="en-US" sz="2400" dirty="0"/>
              <a:t>last paragraph of introduction provide the objectives of </a:t>
            </a:r>
            <a:r>
              <a:rPr lang="en-US" sz="2400" dirty="0" smtClean="0"/>
              <a:t>the research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4D916-1ED6-4893-B860-610548A036DC}" type="datetime1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838200"/>
          </a:xfrm>
        </p:spPr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754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writing center. University of North Carolina at Chapel Hill. </a:t>
            </a:r>
            <a:r>
              <a:rPr lang="en-US" sz="2800" dirty="0" smtClean="0">
                <a:hlinkClick r:id="rId2"/>
              </a:rPr>
              <a:t>http://writingcenter.unc.edu/handouts/introductions/</a:t>
            </a:r>
            <a:endParaRPr lang="en-US" sz="2800" dirty="0" smtClean="0"/>
          </a:p>
          <a:p>
            <a:r>
              <a:rPr lang="en-US" sz="2800" dirty="0" smtClean="0"/>
              <a:t>Visit York Centre for Academic Writing online resources at: </a:t>
            </a:r>
            <a:r>
              <a:rPr lang="en-US" sz="2800" dirty="0" smtClean="0">
                <a:solidFill>
                  <a:schemeClr val="hlink"/>
                </a:solidFill>
              </a:rPr>
              <a:t>http://www.arts.yorku.ca/caw/resources.html</a:t>
            </a:r>
          </a:p>
          <a:p>
            <a:endParaRPr lang="en-US" sz="2800" dirty="0" smtClean="0"/>
          </a:p>
          <a:p>
            <a:r>
              <a:rPr lang="en-US" sz="2800" dirty="0" smtClean="0"/>
              <a:t>Acknowledgements;</a:t>
            </a:r>
          </a:p>
          <a:p>
            <a:pPr lvl="1"/>
            <a:r>
              <a:rPr lang="en-US" sz="2600" dirty="0" err="1" smtClean="0"/>
              <a:t>Dr</a:t>
            </a:r>
            <a:r>
              <a:rPr lang="en-US" sz="2600" dirty="0" smtClean="0"/>
              <a:t> </a:t>
            </a:r>
            <a:r>
              <a:rPr lang="en-US" sz="2600" dirty="0" err="1" smtClean="0"/>
              <a:t>Riaz</a:t>
            </a:r>
            <a:r>
              <a:rPr lang="en-US" sz="2600" dirty="0" smtClean="0"/>
              <a:t> </a:t>
            </a:r>
            <a:r>
              <a:rPr lang="en-US" sz="2600" dirty="0" err="1" smtClean="0"/>
              <a:t>Qureshi</a:t>
            </a:r>
            <a:r>
              <a:rPr lang="en-US" sz="2600" dirty="0" smtClean="0"/>
              <a:t>, </a:t>
            </a:r>
            <a:r>
              <a:rPr lang="en-US" sz="2400" dirty="0" err="1" smtClean="0"/>
              <a:t>Proff</a:t>
            </a:r>
            <a:r>
              <a:rPr lang="en-US" sz="2400" dirty="0" smtClean="0"/>
              <a:t> of </a:t>
            </a:r>
            <a:r>
              <a:rPr lang="en-US" sz="2400" smtClean="0"/>
              <a:t>Family medicine, KSU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52016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41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THANK YOU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QUESTIONS???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3E74-0DEB-41DA-9188-25196F8AF609}" type="datetime1">
              <a:rPr lang="en-US" smtClean="0"/>
              <a:pPr/>
              <a:t>10/16/2014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942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/>
              <a:t>Objectives of the </a:t>
            </a:r>
            <a:r>
              <a:rPr lang="en-US" sz="4400" b="1" dirty="0" smtClean="0"/>
              <a:t>session</a:t>
            </a:r>
            <a:r>
              <a:rPr lang="en-US" b="1" dirty="0"/>
              <a:t/>
            </a:r>
            <a:br>
              <a:rPr lang="en-US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23652"/>
            <a:ext cx="7135009" cy="3508977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dirty="0" smtClean="0"/>
              <a:t>-</a:t>
            </a:r>
            <a:r>
              <a:rPr lang="en-US" sz="2800" dirty="0" smtClean="0"/>
              <a:t>To know the basic structure for writing an         introduction and the importance of each item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-To understand the importance of attracting the attention of readers/ audience/journal editors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-What to do and what not to do ?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7871-4A82-4148-A370-090220A061A9}" type="datetime1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077200" cy="1706562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/>
              </a:rPr>
              <a:t>Why bother writing a good introduction?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>
                <a:effectLst/>
              </a:rPr>
              <a:t>The opening paragraph of your paper will provide your readers with their initial impressions of your argument, your writing style, and the overall quality of your work</a:t>
            </a:r>
          </a:p>
          <a:p>
            <a:r>
              <a:rPr lang="en-US" sz="2800" dirty="0" smtClean="0">
                <a:effectLst/>
              </a:rPr>
              <a:t>Your introduction is an important road map for the rest of your paper</a:t>
            </a:r>
            <a:endParaRPr lang="en-US" sz="2800" dirty="0"/>
          </a:p>
          <a:p>
            <a:r>
              <a:rPr lang="en-US" sz="2800" dirty="0" smtClean="0">
                <a:effectLst/>
              </a:rPr>
              <a:t>Ideally, your introduction </a:t>
            </a:r>
            <a:r>
              <a:rPr lang="en-US" sz="2800" dirty="0" smtClean="0"/>
              <a:t>should</a:t>
            </a:r>
            <a:r>
              <a:rPr lang="en-US" sz="2800" dirty="0" smtClean="0">
                <a:effectLst/>
              </a:rPr>
              <a:t> make your readers want to read your paper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26344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27664"/>
            <a:ext cx="7696200" cy="1410736"/>
          </a:xfrm>
        </p:spPr>
        <p:txBody>
          <a:bodyPr>
            <a:noAutofit/>
          </a:bodyPr>
          <a:lstStyle/>
          <a:p>
            <a:r>
              <a:rPr lang="en-US" b="1" dirty="0" smtClean="0">
                <a:cs typeface="Arial" charset="0"/>
              </a:rPr>
              <a:t>What should an introduction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3</a:t>
            </a:r>
            <a:r>
              <a:rPr lang="en-US" dirty="0" smtClean="0">
                <a:cs typeface="Times New Roman" pitchFamily="18" charset="0"/>
              </a:rPr>
              <a:t> main things: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Get your readers’ attention and interest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Identify the specific topic of the report/ manuscript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Conceptualize your argument or discussion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2470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beginning, consider:</a:t>
            </a:r>
          </a:p>
          <a:p>
            <a:pPr lvl="1"/>
            <a:r>
              <a:rPr lang="en-US" sz="2200" dirty="0" smtClean="0"/>
              <a:t>What do I have to say?</a:t>
            </a:r>
          </a:p>
          <a:p>
            <a:pPr lvl="1"/>
            <a:r>
              <a:rPr lang="en-US" sz="2200" dirty="0" smtClean="0"/>
              <a:t>Why is it worth saying ?</a:t>
            </a:r>
          </a:p>
          <a:p>
            <a:pPr lvl="1"/>
            <a:r>
              <a:rPr lang="en-US" sz="2200" dirty="0" smtClean="0"/>
              <a:t>What is the right format for the message?</a:t>
            </a:r>
          </a:p>
          <a:p>
            <a:pPr lvl="1"/>
            <a:r>
              <a:rPr lang="en-US" sz="2200" dirty="0" smtClean="0"/>
              <a:t>What is the audience for the message ?</a:t>
            </a:r>
          </a:p>
          <a:p>
            <a:pPr lvl="1"/>
            <a:r>
              <a:rPr lang="en-US" sz="2200" dirty="0" smtClean="0"/>
              <a:t>Which journal are you aiming for?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2049-2D94-4675-9A4C-C2C71E809614}" type="datetime1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Skeleton of an 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</a:p>
          <a:p>
            <a:pPr lvl="1"/>
            <a:r>
              <a:rPr lang="en-US" dirty="0" smtClean="0"/>
              <a:t>Importance of the topic</a:t>
            </a:r>
          </a:p>
          <a:p>
            <a:pPr lvl="1"/>
            <a:r>
              <a:rPr lang="en-US" dirty="0" smtClean="0"/>
              <a:t>Global, regional and local data (magnitude)</a:t>
            </a:r>
          </a:p>
          <a:p>
            <a:pPr lvl="1"/>
            <a:r>
              <a:rPr lang="en-US" dirty="0" smtClean="0"/>
              <a:t>Build up a convincing argument</a:t>
            </a:r>
          </a:p>
          <a:p>
            <a:r>
              <a:rPr lang="en-US" dirty="0" smtClean="0"/>
              <a:t>Objectives</a:t>
            </a:r>
          </a:p>
          <a:p>
            <a:r>
              <a:rPr lang="en-US" dirty="0" smtClean="0"/>
              <a:t>Hypothesis </a:t>
            </a:r>
          </a:p>
          <a:p>
            <a:r>
              <a:rPr lang="en-US" dirty="0" smtClean="0"/>
              <a:t>Rational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80100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/>
              </a:rPr>
              <a:t>Strategies for writing an effective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b="1" dirty="0" smtClean="0">
                <a:effectLst/>
              </a:rPr>
              <a:t>Start by thinking about the question (or questions) you are trying to answer</a:t>
            </a:r>
          </a:p>
          <a:p>
            <a:pPr lvl="1"/>
            <a:r>
              <a:rPr lang="en-US" dirty="0" smtClean="0">
                <a:effectLst/>
              </a:rPr>
              <a:t>start off with a big picture sentence or two about the power of education as a force for change as a way of getting your reader interested and then focus in on the details of your argument</a:t>
            </a:r>
            <a:endParaRPr lang="en-US" dirty="0" smtClean="0"/>
          </a:p>
          <a:p>
            <a:endParaRPr lang="en-US" sz="2800" b="1" dirty="0" smtClean="0">
              <a:effectLst/>
            </a:endParaRPr>
          </a:p>
          <a:p>
            <a:r>
              <a:rPr lang="en-US" sz="2800" b="1" dirty="0" smtClean="0">
                <a:effectLst/>
              </a:rPr>
              <a:t>Don’t be afraid to write a tentative introduction first and then change it later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49863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762000" y="2323652"/>
            <a:ext cx="7467600" cy="3508977"/>
          </a:xfrm>
        </p:spPr>
        <p:txBody>
          <a:bodyPr>
            <a:normAutofit/>
          </a:bodyPr>
          <a:lstStyle/>
          <a:p>
            <a:r>
              <a:rPr lang="en-US" dirty="0" smtClean="0"/>
              <a:t>Why you have undertaken the study ?</a:t>
            </a:r>
            <a:endParaRPr lang="en-US" sz="2400" dirty="0" smtClean="0"/>
          </a:p>
          <a:p>
            <a:r>
              <a:rPr lang="en-US" sz="2000" dirty="0" smtClean="0"/>
              <a:t> Main job of the introduction</a:t>
            </a:r>
          </a:p>
          <a:p>
            <a:pPr lvl="1"/>
            <a:r>
              <a:rPr lang="en-US" sz="1800" dirty="0" smtClean="0"/>
              <a:t>Set out to answer a question that really interests you</a:t>
            </a:r>
          </a:p>
          <a:p>
            <a:pPr lvl="1"/>
            <a:r>
              <a:rPr lang="en-US" sz="1800" dirty="0" smtClean="0"/>
              <a:t>The best question </a:t>
            </a:r>
            <a:r>
              <a:rPr lang="en-US" sz="1800" i="1" dirty="0" smtClean="0"/>
              <a:t>may</a:t>
            </a:r>
            <a:r>
              <a:rPr lang="en-US" sz="1800" dirty="0" smtClean="0"/>
              <a:t> arise directly from clinical practice   </a:t>
            </a:r>
          </a:p>
          <a:p>
            <a:pPr lvl="1"/>
            <a:r>
              <a:rPr lang="en-US" sz="1800" dirty="0" smtClean="0"/>
              <a:t>Need for enhancing preventive  aspect</a:t>
            </a:r>
          </a:p>
          <a:p>
            <a:pPr lvl="1"/>
            <a:r>
              <a:rPr lang="en-US" sz="1800" dirty="0" smtClean="0"/>
              <a:t>To build upon the current knowledge beliefs and practices</a:t>
            </a:r>
          </a:p>
          <a:p>
            <a:pPr lvl="1"/>
            <a:r>
              <a:rPr lang="en-US" sz="1800" dirty="0" smtClean="0"/>
              <a:t>To improve quality of life with rehabilitative concern  </a:t>
            </a:r>
          </a:p>
          <a:p>
            <a:pPr lvl="1"/>
            <a:r>
              <a:rPr lang="en-US" sz="1800" dirty="0" smtClean="0"/>
              <a:t>Build on scientific work already published</a:t>
            </a:r>
          </a:p>
          <a:p>
            <a:pPr lvl="1"/>
            <a:r>
              <a:rPr lang="en-US" sz="1800" dirty="0" smtClean="0"/>
              <a:t>Make clear how your work adds importantly to what has gone before</a:t>
            </a:r>
          </a:p>
          <a:p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2B33D041-257B-4B84-8A8E-FC60278948E0}" type="datetime1">
              <a:rPr lang="en-US">
                <a:solidFill>
                  <a:srgbClr val="898989"/>
                </a:solidFill>
              </a:rPr>
              <a:pPr/>
              <a:t>10/16/2014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5E830438-36C8-4AC7-AFB2-B7CCEFF95ED5}" type="slidenum">
              <a:rPr lang="en-US">
                <a:solidFill>
                  <a:srgbClr val="898989"/>
                </a:solidFill>
              </a:rPr>
              <a:pPr/>
              <a:t>8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817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Keep it short</a:t>
            </a:r>
            <a:endParaRPr lang="en-US" sz="2400" dirty="0" smtClean="0"/>
          </a:p>
          <a:p>
            <a:r>
              <a:rPr lang="en-US" sz="2400" dirty="0" smtClean="0"/>
              <a:t>Do not try to impress readers by summarizing every-thing that has gone before</a:t>
            </a:r>
          </a:p>
          <a:p>
            <a:r>
              <a:rPr lang="en-US" sz="2400" dirty="0" smtClean="0"/>
              <a:t>Choose references, which are relevant, recent (preferably last 5 – 8 </a:t>
            </a:r>
            <a:r>
              <a:rPr lang="en-US" sz="2400" dirty="0" err="1" smtClean="0"/>
              <a:t>yrs</a:t>
            </a:r>
            <a:r>
              <a:rPr lang="en-US" sz="2400" dirty="0" smtClean="0"/>
              <a:t>) </a:t>
            </a:r>
          </a:p>
          <a:p>
            <a:r>
              <a:rPr lang="en-US" sz="2400" dirty="0" smtClean="0"/>
              <a:t>Convince readers and editors that your study is better than previous studies</a:t>
            </a:r>
          </a:p>
          <a:p>
            <a:r>
              <a:rPr lang="en-US" sz="2400" dirty="0" smtClean="0"/>
              <a:t>A more detailed critique of the other studies can be left for  the discussion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E09E-E814-418A-8B01-B3A7D2D94267}" type="datetime1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690</TotalTime>
  <Words>814</Words>
  <Application>Microsoft Office PowerPoint</Application>
  <PresentationFormat>On-screen Show (4:3)</PresentationFormat>
  <Paragraphs>127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Austin</vt:lpstr>
      <vt:lpstr>How to write an Introduction?</vt:lpstr>
      <vt:lpstr>Objectives of the session </vt:lpstr>
      <vt:lpstr>Why bother writing a good introduction?</vt:lpstr>
      <vt:lpstr>What should an introduction do?</vt:lpstr>
      <vt:lpstr>Introduction</vt:lpstr>
      <vt:lpstr>Skeleton of an introduction</vt:lpstr>
      <vt:lpstr>Strategies for writing an effective 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How to evaluate your introduction draft</vt:lpstr>
      <vt:lpstr>Conclusion</vt:lpstr>
      <vt:lpstr>References </vt:lpstr>
      <vt:lpstr>THANK YOU     QUESTIONS???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Introduction?</dc:title>
  <dc:creator>Riaz qureshie</dc:creator>
  <cp:lastModifiedBy>Riaz qureshie</cp:lastModifiedBy>
  <cp:revision>67</cp:revision>
  <dcterms:created xsi:type="dcterms:W3CDTF">2012-10-06T09:18:25Z</dcterms:created>
  <dcterms:modified xsi:type="dcterms:W3CDTF">2014-10-16T05:57:05Z</dcterms:modified>
</cp:coreProperties>
</file>