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0"/>
  </p:notesMasterIdLst>
  <p:sldIdLst>
    <p:sldId id="331" r:id="rId2"/>
    <p:sldId id="351" r:id="rId3"/>
    <p:sldId id="406" r:id="rId4"/>
    <p:sldId id="400" r:id="rId5"/>
    <p:sldId id="371" r:id="rId6"/>
    <p:sldId id="358" r:id="rId7"/>
    <p:sldId id="385" r:id="rId8"/>
    <p:sldId id="401" r:id="rId9"/>
    <p:sldId id="374" r:id="rId10"/>
    <p:sldId id="403" r:id="rId11"/>
    <p:sldId id="407" r:id="rId12"/>
    <p:sldId id="405" r:id="rId13"/>
    <p:sldId id="404" r:id="rId14"/>
    <p:sldId id="397" r:id="rId15"/>
    <p:sldId id="393" r:id="rId16"/>
    <p:sldId id="381" r:id="rId17"/>
    <p:sldId id="387" r:id="rId18"/>
    <p:sldId id="392" r:id="rId1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86A"/>
    <a:srgbClr val="6E6A12"/>
    <a:srgbClr val="EEF1F2"/>
    <a:srgbClr val="E9F2F7"/>
    <a:srgbClr val="E4EDF4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 varScale="1">
        <p:scale>
          <a:sx n="102" d="100"/>
          <a:sy n="102" d="100"/>
        </p:scale>
        <p:origin x="22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058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9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83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2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6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8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14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3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3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6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82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0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10/27/2014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SECTION OF A RESEARCH PROPOSAL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95400"/>
            <a:ext cx="8001000" cy="4800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/>
              <a:t>What is the research design?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endParaRPr lang="en-US" sz="2400" dirty="0"/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Cross section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Case control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Cohort study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/>
              <a:t>Intervention study</a:t>
            </a:r>
            <a:endParaRPr lang="en-US" sz="2400" dirty="0">
              <a:latin typeface="+mn-lt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972" y="5392057"/>
            <a:ext cx="7529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/>
              <a:t>Provides </a:t>
            </a:r>
            <a:r>
              <a:rPr lang="en-US" sz="2400" dirty="0"/>
              <a:t>information on the epidemiologic approach that will be used to investigate the problem and realize the </a:t>
            </a:r>
            <a:r>
              <a:rPr lang="en-US" sz="2400" dirty="0" smtClean="0"/>
              <a:t>objectives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97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95400"/>
            <a:ext cx="8001000" cy="4800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research setting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Hospitals (outpatient or inpatient)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Primary Health Centers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Education institutions (schools, universities)</a:t>
            </a:r>
            <a:endParaRPr lang="en-US" sz="2400" dirty="0">
              <a:latin typeface="+mn-lt"/>
            </a:endParaRP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Work place (factories)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Community dwellers in a specific locality (population)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972" y="5392057"/>
            <a:ext cx="7529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latin typeface="+mn-lt"/>
              </a:rPr>
              <a:t>Provide information on where and when the study will be conducted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38200"/>
            <a:ext cx="8001000" cy="4930446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population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 population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About which an inference will be drawn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To which findings will be generalized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It may be the population at large or specific subgroup </a:t>
            </a:r>
          </a:p>
          <a:p>
            <a:pPr marL="633413" lvl="1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Sampled population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which a conclusion will be drawn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will be selected for the study</a:t>
            </a: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972" y="5768646"/>
            <a:ext cx="7529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latin typeface="+mn-lt"/>
              </a:rPr>
              <a:t>Specify the inclusion and exclusion criteria</a:t>
            </a:r>
            <a:endParaRPr lang="en-US" sz="2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71600"/>
            <a:ext cx="8001000" cy="4876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What is the sample size and sampling method</a:t>
            </a:r>
            <a:r>
              <a:rPr lang="en-US" sz="2400" baseline="0" dirty="0" smtClean="0">
                <a:latin typeface="+mn-lt"/>
              </a:rPr>
              <a:t>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size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will be included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sample size calculation 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Sampling methods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The probability sampling technique that will be followed</a:t>
            </a:r>
          </a:p>
          <a:p>
            <a:pPr marL="973138" lvl="1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noProof="0" dirty="0" smtClean="0">
                <a:latin typeface="+mn-lt"/>
              </a:rPr>
              <a:t>How the sampling unit will be selected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1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01000" cy="4038600"/>
          </a:xfrm>
        </p:spPr>
        <p:txBody>
          <a:bodyPr rtlCol="0">
            <a:normAutofit fontScale="85000" lnSpcReduction="20000"/>
          </a:bodyPr>
          <a:lstStyle/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Operational definition of terms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E.g.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Smoking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Obesity 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Child maltreatment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Repeated abortion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Gestational diabetes</a:t>
            </a:r>
          </a:p>
          <a:p>
            <a:pPr indent="176213">
              <a:lnSpc>
                <a:spcPct val="150000"/>
              </a:lnSpc>
              <a:buNone/>
              <a:defRPr/>
            </a:pPr>
            <a:r>
              <a:rPr lang="en-US" sz="2400" dirty="0" smtClean="0"/>
              <a:t>Severe hypertension </a:t>
            </a:r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 startAt="9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9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9"/>
              <a:defRPr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5562600"/>
            <a:ext cx="8001000" cy="8382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 fontScale="32500" lnSpcReduction="20000"/>
          </a:bodyPr>
          <a:lstStyle/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8000" baseline="0" dirty="0" smtClean="0">
                <a:latin typeface="+mn-lt"/>
              </a:rPr>
              <a:t>DON’T USE JARGON</a:t>
            </a:r>
          </a:p>
          <a:p>
            <a:pPr marL="515938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01914" y="1371600"/>
            <a:ext cx="8001000" cy="5105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What</a:t>
            </a:r>
            <a:r>
              <a:rPr lang="en-US" sz="2400" dirty="0" smtClean="0">
                <a:latin typeface="+mn-lt"/>
              </a:rPr>
              <a:t> are the data that will be collected and how?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		Instrument (s)			</a:t>
            </a:r>
            <a:r>
              <a:rPr lang="en-US" sz="2400" dirty="0" smtClean="0">
                <a:latin typeface="+mn-lt"/>
              </a:rPr>
              <a:t>Intended information</a:t>
            </a:r>
          </a:p>
          <a:p>
            <a:pPr marL="515938" lvl="0" indent="-339725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E.g.</a:t>
            </a:r>
            <a:endParaRPr lang="en-US" sz="2400" baseline="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Questionnaire interview ________ to obtain information on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Observation checklist __________ Quality of performance 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Review of records  ____________ to obtain information on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Anthropometry _______________ to determine obesity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Analysis of samples ___________ to determine anemia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562600"/>
          </a:xfrm>
        </p:spPr>
        <p:txBody>
          <a:bodyPr rtlCol="0">
            <a:normAutofit/>
          </a:bodyPr>
          <a:lstStyle/>
          <a:p>
            <a:pPr indent="0">
              <a:buNone/>
              <a:defRPr/>
            </a:pPr>
            <a:r>
              <a:rPr lang="en-US" sz="2400" dirty="0" smtClean="0"/>
              <a:t>Description of the implementation of the study </a:t>
            </a:r>
          </a:p>
          <a:p>
            <a:pPr indent="0">
              <a:buNone/>
              <a:defRPr/>
            </a:pPr>
            <a:endParaRPr lang="en-US" sz="2400" dirty="0" smtClean="0"/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Visiting the site (clinic, ward or the school) on Tuesday 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Cases (or students) will be identified and interviewed 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Completeness of the interview will be checked ------------then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Samples of (blood or tissue) will be obtained -------------then 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Delivered to the lab and kept at a temperature of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 --then</a:t>
            </a:r>
          </a:p>
          <a:p>
            <a:pPr indent="0">
              <a:spcAft>
                <a:spcPts val="600"/>
              </a:spcAft>
              <a:buNone/>
              <a:defRPr/>
            </a:pPr>
            <a:r>
              <a:rPr lang="en-US" sz="2400" dirty="0" smtClean="0"/>
              <a:t>After completing the collection of samples these sample will be analyzed for 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76400"/>
            <a:ext cx="8001000" cy="3352800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Data analysis specifies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baseline="0" dirty="0" smtClean="0">
              <a:latin typeface="+mn-lt"/>
            </a:endParaRPr>
          </a:p>
          <a:p>
            <a:pPr marL="515938" lvl="0" indent="-339725" fontAlgn="auto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Method of checking for data entry errors </a:t>
            </a:r>
            <a:endParaRPr lang="en-US" sz="2400" dirty="0" smtClean="0">
              <a:latin typeface="+mj-lt"/>
            </a:endParaRPr>
          </a:p>
          <a:p>
            <a:pPr marL="515938" lvl="0" indent="-339725" fontAlgn="auto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descriptive statistics that will be used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The test of significance that will be applied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The level of significance that will be used to judge significance of the obtained results 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105400"/>
            <a:ext cx="8001000" cy="12954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 lnSpcReduction="10000"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DON’T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Limit data analysis to the program that will be used</a:t>
            </a: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 that the type of analysis will be determine later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01000" cy="4038600"/>
          </a:xfrm>
        </p:spPr>
        <p:txBody>
          <a:bodyPr rtlCol="0">
            <a:normAutofit fontScale="85000" lnSpcReduction="20000"/>
          </a:bodyPr>
          <a:lstStyle/>
          <a:p>
            <a:pPr indent="0">
              <a:lnSpc>
                <a:spcPct val="150000"/>
              </a:lnSpc>
              <a:buNone/>
              <a:defRPr/>
            </a:pPr>
            <a:r>
              <a:rPr lang="en-US" sz="2400" dirty="0" smtClean="0"/>
              <a:t>Specify the duration or the time of each activity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Review of the literature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Obtaining necessary approval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Conducting a pilot study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Data collection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Analysis of the samples collected (if any)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Data analysis </a:t>
            </a:r>
          </a:p>
          <a:p>
            <a:pPr marL="66294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Reporting of the findings </a:t>
            </a:r>
          </a:p>
          <a:p>
            <a:pPr indent="176213">
              <a:buFont typeface="Arial" pitchFamily="34" charset="0"/>
              <a:buAutoNum type="arabicPeriod" startAt="10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 startAt="10"/>
              <a:defRPr/>
            </a:pPr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712725"/>
            <a:ext cx="8001000" cy="762000"/>
          </a:xfrm>
          <a:prstGeom prst="rect">
            <a:avLst/>
          </a:prstGeom>
          <a:noFill/>
          <a:ln>
            <a:noFill/>
          </a:ln>
        </p:spPr>
        <p:txBody>
          <a:bodyPr vert="horz" rtlCol="0">
            <a:normAutofit/>
          </a:bodyPr>
          <a:lstStyle/>
          <a:p>
            <a:pPr marL="176213" marR="0" lvl="0" algn="ctr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of activity may overlap</a:t>
            </a:r>
          </a:p>
          <a:p>
            <a:pPr marL="176213" marR="0" lvl="0" algn="ctr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8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OBJECTIVES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295400"/>
            <a:ext cx="7924800" cy="50292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Describe how the methods section is linked to the aim of the study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 the questions answered by the methods section of the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 the components of the methods section of a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Define a research setting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Distinguish between target population, sampled population, sampling unit and unit of inquiry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Recognize the importance of operational definition of terms used in the proposal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Link the study instrument with the type of data to be collected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Identify the activities that should be covered in the time frame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Provide a description of the implementation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PERFORNANCE OBJECTIVE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00200" y="3581400"/>
            <a:ext cx="7086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Writing the methods section of a research proposal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1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26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2438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A research proposal is a “Scientific document written to provide a clear description of what is intended to be done and how it will be achieved”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24384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A research proposal is simply a “plan of a action” or “plan of the investigation” or “ a blue print of the intended investigation”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838200"/>
          </a:xfrm>
        </p:spPr>
        <p:txBody>
          <a:bodyPr rtlCol="0">
            <a:normAutofit/>
          </a:bodyPr>
          <a:lstStyle/>
          <a:p>
            <a:pPr indent="0">
              <a:lnSpc>
                <a:spcPct val="150000"/>
              </a:lnSpc>
              <a:buNone/>
              <a:defRPr/>
            </a:pPr>
            <a:r>
              <a:rPr lang="en-US" sz="2400" dirty="0" smtClean="0"/>
              <a:t>What are the intended achievements?</a:t>
            </a:r>
            <a:endParaRPr lang="en-US" sz="2800" dirty="0" smtClean="0"/>
          </a:p>
          <a:p>
            <a:pPr indent="176213">
              <a:buFont typeface="Arial" pitchFamily="34" charset="0"/>
              <a:buAutoNum type="arabicPeriod" startAt="5"/>
              <a:defRPr/>
            </a:pPr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86000"/>
            <a:ext cx="8001000" cy="2133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Goal</a:t>
            </a:r>
            <a:r>
              <a:rPr lang="en-US" sz="2400" dirty="0" smtClean="0">
                <a:latin typeface="+mn-lt"/>
              </a:rPr>
              <a:t> ______________________  Overall aim of the study 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400" dirty="0" smtClean="0">
              <a:latin typeface="+mn-lt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Specific objectives_____________ Specific achievements</a:t>
            </a:r>
          </a:p>
          <a:p>
            <a:pPr marL="633413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dirty="0" smtClean="0">
                <a:latin typeface="+mn-lt"/>
              </a:rPr>
              <a:t>     e.g. to “describe” , “reveal” , “determine”, “identify”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800600"/>
            <a:ext cx="8001000" cy="16002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400" baseline="0" dirty="0" smtClean="0">
                <a:latin typeface="+mn-lt"/>
              </a:rPr>
              <a:t>Don’t use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</a:rPr>
              <a:t>To compare the</a:t>
            </a:r>
            <a:r>
              <a:rPr lang="en-US" sz="2400" dirty="0" smtClean="0">
                <a:latin typeface="+mn-lt"/>
              </a:rPr>
              <a:t> results with international findings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reasons for the findings obtained</a:t>
            </a: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33972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METHODS SECTION OF A RESEARCH PROPOSAL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3619500" y="-3238500"/>
            <a:ext cx="609600" cy="75438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THE COMPONENTS  OF THE METHODS SECTION 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001000" cy="5486400"/>
          </a:xfrm>
        </p:spPr>
        <p:txBody>
          <a:bodyPr rtlCol="0">
            <a:normAutofit lnSpcReduction="10000"/>
          </a:bodyPr>
          <a:lstStyle/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Research design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Research setting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/>
              <a:t> </a:t>
            </a:r>
            <a:r>
              <a:rPr lang="en-US" sz="2400" dirty="0" smtClean="0"/>
              <a:t>Study population 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Sample size and sampling method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Operational definition 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Study instruments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Procedure of implementation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Data analysis </a:t>
            </a:r>
            <a:endParaRPr lang="en-US" sz="2400" dirty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 Time </a:t>
            </a:r>
            <a:r>
              <a:rPr lang="en-US" sz="2400" dirty="0"/>
              <a:t>frame</a:t>
            </a:r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None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lnSpc>
                <a:spcPct val="15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/>
              <a:defRPr/>
            </a:pPr>
            <a:endParaRPr lang="en-US" sz="2400" dirty="0" smtClean="0"/>
          </a:p>
          <a:p>
            <a:pPr indent="176213">
              <a:buFont typeface="Arial" pitchFamily="34" charset="0"/>
              <a:buAutoNum type="arabicPeriod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5235</TotalTime>
  <Words>617</Words>
  <Application>Microsoft Office PowerPoint</Application>
  <PresentationFormat>On-screen Show (4:3)</PresentationFormat>
  <Paragraphs>162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Tw Cen MT</vt:lpstr>
      <vt:lpstr>Wingdings</vt:lpstr>
      <vt:lpstr>Wingdings 2</vt:lpstr>
      <vt:lpstr>Median</vt:lpstr>
      <vt:lpstr>METHODS SECTION OF A RESEARCH PROPOSAL</vt:lpstr>
      <vt:lpstr>PowerPoint Presentation</vt:lpstr>
      <vt:lpstr>PowerPoint Presentation</vt:lpstr>
      <vt:lpstr>INTRODUCTION</vt:lpstr>
      <vt:lpstr>PowerPoint Presentation</vt:lpstr>
      <vt:lpstr>PowerPoint Presentation</vt:lpstr>
      <vt:lpstr>PowerPoint Presentation</vt:lpstr>
      <vt:lpstr>METHODS SECTION OF A RESEARCH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ccoulombe</dc:creator>
  <cp:lastModifiedBy>ibrahim</cp:lastModifiedBy>
  <cp:revision>247</cp:revision>
  <dcterms:created xsi:type="dcterms:W3CDTF">2007-09-20T19:20:17Z</dcterms:created>
  <dcterms:modified xsi:type="dcterms:W3CDTF">2014-10-27T11:33:09Z</dcterms:modified>
</cp:coreProperties>
</file>