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76" r:id="rId3"/>
    <p:sldId id="280" r:id="rId4"/>
    <p:sldId id="281" r:id="rId5"/>
    <p:sldId id="282" r:id="rId6"/>
    <p:sldId id="283" r:id="rId7"/>
    <p:sldId id="284" r:id="rId8"/>
    <p:sldId id="287" r:id="rId9"/>
    <p:sldId id="258" r:id="rId10"/>
    <p:sldId id="279" r:id="rId11"/>
    <p:sldId id="289" r:id="rId12"/>
    <p:sldId id="290" r:id="rId13"/>
    <p:sldId id="291" r:id="rId14"/>
    <p:sldId id="259" r:id="rId15"/>
    <p:sldId id="292" r:id="rId16"/>
    <p:sldId id="288" r:id="rId17"/>
    <p:sldId id="285" r:id="rId18"/>
    <p:sldId id="286" r:id="rId19"/>
    <p:sldId id="264" r:id="rId20"/>
    <p:sldId id="266" r:id="rId21"/>
    <p:sldId id="267" r:id="rId22"/>
    <p:sldId id="265" r:id="rId23"/>
    <p:sldId id="268" r:id="rId24"/>
    <p:sldId id="269" r:id="rId25"/>
    <p:sldId id="270" r:id="rId26"/>
    <p:sldId id="261" r:id="rId27"/>
    <p:sldId id="293" r:id="rId28"/>
    <p:sldId id="294" r:id="rId29"/>
    <p:sldId id="271" r:id="rId30"/>
    <p:sldId id="272" r:id="rId31"/>
    <p:sldId id="295" r:id="rId32"/>
    <p:sldId id="296" r:id="rId33"/>
    <p:sldId id="262" r:id="rId34"/>
    <p:sldId id="274" r:id="rId35"/>
    <p:sldId id="275" r:id="rId36"/>
    <p:sldId id="299" r:id="rId37"/>
    <p:sldId id="30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55BB-F39E-474A-9A1C-DC1436B06F0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3DEA-EA9E-4AE1-AE9C-B0898AE9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D4FBA-52C3-4ECF-9306-1DC13D60331A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E9DB67-4B91-4446-B333-EF20867152EF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37256-98C7-438F-B0D6-B9834C1FC626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1D5EEC-607E-4319-A0E9-AE30F0B7EE10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5943EC-DEA4-4D3E-A7CE-7B21142B7ECD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83690DC-1A67-400E-ABEB-44C5D2E01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624FF8C6-763F-442A-AE6A-A23E4306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490A615-F0D0-4661-A593-3D7A0B0B8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7CEEE174-D674-415A-99BD-64B46DE18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DD2EA56E-8ED5-4941-8499-0AD80AE98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CB746E5-BE84-49AA-BB38-98CF2A572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3ECB4D6-0F8F-4AB6-B8AC-48AD4CE91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DEFAE47-40F7-42D2-8DB5-907C4267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CDD3BEF8-5889-4A4A-AF3B-AED71B4C4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1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10B28C9-03F6-43F6-B2EA-2774C673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B52A832B-4818-4E74-AACD-9809C9B0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3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AD7F10D-796C-4F47-B54C-19AA1B9F84D8}" type="slidenum">
              <a:rPr lang="en-US" altLang="en-US">
                <a:ea typeface="ＭＳ Ｐゴシック" pitchFamily="-10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-105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6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7620000" cy="2286000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      Research Questions,            	Objectives &amp; 	Hypotheses</a:t>
            </a:r>
            <a:br>
              <a:rPr lang="de-DE" altLang="en-US" dirty="0" smtClean="0"/>
            </a:br>
            <a:endParaRPr lang="de-DE" altLang="en-US" sz="2800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714375" y="4267200"/>
            <a:ext cx="8277225" cy="1752600"/>
          </a:xfrm>
        </p:spPr>
        <p:txBody>
          <a:bodyPr/>
          <a:lstStyle/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Dr.Shaik Shaffi Ahamed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Associate Professor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Department of Family &amp; Community Medicine</a:t>
            </a:r>
          </a:p>
        </p:txBody>
      </p:sp>
    </p:spTree>
    <p:extLst>
      <p:ext uri="{BB962C8B-B14F-4D97-AF65-F5344CB8AC3E}">
        <p14:creationId xmlns:p14="http://schemas.microsoft.com/office/powerpoint/2010/main" val="585344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2400" b="1" u="sng" dirty="0" smtClean="0">
                <a:solidFill>
                  <a:srgbClr val="FF0000"/>
                </a:solidFill>
              </a:rPr>
              <a:t>How  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&amp; from where to get ideas to formulate   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a  Research  Question ? </a:t>
            </a:r>
            <a:r>
              <a:rPr lang="en-US" altLang="en-US" sz="2400" dirty="0" smtClean="0">
                <a:solidFill>
                  <a:srgbClr val="FF0000"/>
                </a:solidFill>
              </a:rPr>
              <a:t/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Be inspired by observing people &amp; practices, by attending seminars, conferences, &amp; symposia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Review local, national, and regional problems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Discuss, collaborate and get input from your colleagues 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Read about the topic, reviews, &amp; research done; to find out gaps in existing knowledge?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A8AD5-BB96-4211-BB29-DFC7CDBD038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items required to support feasibility of my research question 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Your background knowledge reflects in the question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Background information (critical appraisal) stated in intro/background section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07589A-DE00-417A-836B-261F4570B8D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Subject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Familiarity with the subject helps define an appropriate research question for a study.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Questions arise out of a perceived knowledge deficit within a subject area or field of study. (pathways of current knowledge and uncertainty 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The challenge in developing an appropriate research question is in determining which uncertainties could or should be studied and also rationalizing the need for their investigation.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24F04-EC5B-476E-9313-02A841D48B0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Types of Research Questions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Descriptive: describing a group, exploring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</a:t>
            </a:r>
          </a:p>
          <a:p>
            <a:pPr eaLnBrk="1" hangingPunct="1"/>
            <a:r>
              <a:rPr lang="en-US" altLang="en-US" dirty="0" smtClean="0"/>
              <a:t>Relational: associations between two variables in a group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Comparable: associations between two or more variables in two or more groups (Causality / prediction / intervention) 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EFEAD1-8745-4610-9556-2330697E3AE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en-US" sz="3600" dirty="0" smtClean="0">
                <a:solidFill>
                  <a:srgbClr val="FF0000"/>
                </a:solidFill>
              </a:rPr>
              <a:t>RESEARCH </a:t>
            </a:r>
            <a:r>
              <a:rPr lang="en-US" altLang="en-US" sz="3600" dirty="0" smtClean="0">
                <a:solidFill>
                  <a:srgbClr val="FF0000"/>
                </a:solidFill>
              </a:rPr>
              <a:t>QUESTIONS(examples)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800" dirty="0"/>
              <a:t>W</a:t>
            </a:r>
            <a:r>
              <a:rPr lang="en-US" altLang="en-US" sz="2800" dirty="0" smtClean="0"/>
              <a:t>hat is the level of knowledge of “Biostatistics” among 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year medical students 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drug “A” better than drug “B” in the management of hepatic failure in patients with </a:t>
            </a:r>
            <a:r>
              <a:rPr lang="en-US" altLang="en-US" sz="2800" dirty="0" err="1"/>
              <a:t>C</a:t>
            </a:r>
            <a:r>
              <a:rPr lang="en-US" altLang="en-US" sz="2800" dirty="0" err="1" smtClean="0"/>
              <a:t>irrosis</a:t>
            </a:r>
            <a:r>
              <a:rPr lang="en-US" altLang="en-US" sz="2800" dirty="0" smtClean="0"/>
              <a:t>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alcoholism related to the development of </a:t>
            </a:r>
            <a:r>
              <a:rPr lang="en-US" altLang="en-US" sz="2800" dirty="0" err="1"/>
              <a:t>C</a:t>
            </a:r>
            <a:r>
              <a:rPr lang="en-US" altLang="en-US" sz="2800" dirty="0" err="1" smtClean="0"/>
              <a:t>irrosis</a:t>
            </a:r>
            <a:r>
              <a:rPr lang="en-US" altLang="en-US" sz="2800" dirty="0" smtClean="0"/>
              <a:t> liver?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78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Relational  &amp; Comparable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49488"/>
            <a:ext cx="85344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Is concentration of blood cholesterol directly related  to dietary intake of saturated fat in Saudi population?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(hereditary?/ dietary/ metabolic ? Reasons in Saudi Population could differ from other settings)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Does daily saturated fat intake by persons with hypercholesterolemia differ from persons with normal cholesterol range in Saudi population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(physical activity is in the pathway?)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9EE567-1836-4E6E-A13D-5CD8D8A29E2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7010400" cy="8382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Evaluation of Research Question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and appropriate is the idea ?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Critique appropriateness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Merit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Relationship of proposal to problem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17341A-F504-4123-BFC3-5EB7C411AE55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GOOD RESEARCH QUESTION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5800" y="12954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Feasible:</a:t>
            </a:r>
            <a:endParaRPr lang="en-US" altLang="en-US" sz="280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Logical:</a:t>
            </a:r>
            <a:endParaRPr lang="en-US" altLang="en-US" sz="9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Novel: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Ethical:</a:t>
            </a:r>
            <a:endParaRPr lang="en-US" altLang="en-US" sz="280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 Relevant:</a:t>
            </a:r>
            <a:endParaRPr lang="en-US" altLang="en-US" sz="280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F1EF65-14F9-469F-80A6-6F76B9F18F2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FINER criteria: a good research question</a:t>
            </a:r>
            <a:endParaRPr lang="en-US" altLang="en-US" sz="3200" smtClean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F     Feasible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smtClean="0"/>
              <a:t>	• Adequate number of subjects   • Adequate technical expertise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smtClean="0"/>
              <a:t>	• Affordable in time and money  • Manageable in scope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I     Interesting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Getting the answer intrigues investigator, peers  &amp; community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N   Novel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Confirms, refutes or extends previous findings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E   Ethical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Amenable to a study that institutional review board (IRB) will approve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R Relevant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To scientific knowledge   	• To clinical and health policy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smtClean="0"/>
              <a:t>	• To future research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9B2CB-ABF6-4F63-9D27-D1FCA5E36D9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Goals and Objectives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Goals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Objectives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743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971800" y="2743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Students will be able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Learn formulation of research question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 Differentiate between goals &amp; 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Define the specific objectives in terms of the stated problem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Describe the study hypothesis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FC1A8-5F96-4773-A0DA-C41448F5AC6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Goals</a:t>
            </a:r>
            <a:r>
              <a:rPr lang="en-US" altLang="en-US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describes the aim of the work in broad </a:t>
            </a:r>
            <a:r>
              <a:rPr lang="en-US" altLang="en-US" dirty="0" smtClean="0"/>
              <a:t>terms ( over a longer time period)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2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These are more specific and relate directly to research question. They may be divided into two types: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Primary objectives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smtClean="0"/>
              <a:t>(bound to be achieved)</a:t>
            </a:r>
          </a:p>
          <a:p>
            <a:pPr lvl="1" eaLnBrk="1" hangingPunct="1"/>
            <a:r>
              <a:rPr lang="en-US" altLang="en-US" dirty="0" smtClean="0"/>
              <a:t>Secondary objectives </a:t>
            </a:r>
            <a:r>
              <a:rPr lang="en-US" altLang="en-US" dirty="0" smtClean="0">
                <a:sym typeface="Wingdings" pitchFamily="2" charset="2"/>
              </a:rPr>
              <a:t> (by the way)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Goal &amp; 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goal (aim) and objectives must be stated at the very beginning of the study, since they will guide the investigator during the process of formulating research questions and hypothesis.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also help in the prioritization process.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enable the reader or consumer of the work to judge whether the investigator had achieved these objectives or not.</a:t>
            </a:r>
          </a:p>
        </p:txBody>
      </p:sp>
    </p:spTree>
    <p:extLst>
      <p:ext uri="{BB962C8B-B14F-4D97-AF65-F5344CB8AC3E}">
        <p14:creationId xmlns:p14="http://schemas.microsoft.com/office/powerpoint/2010/main" val="3139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research objectives should be:</a:t>
            </a:r>
          </a:p>
          <a:p>
            <a:pPr lvl="1" eaLnBrk="1" hangingPunct="1"/>
            <a:r>
              <a:rPr lang="en-US" altLang="en-US" sz="2000" dirty="0" smtClean="0"/>
              <a:t>Closely related to the research question</a:t>
            </a:r>
          </a:p>
          <a:p>
            <a:pPr lvl="1" eaLnBrk="1" hangingPunct="1"/>
            <a:r>
              <a:rPr lang="en-US" altLang="en-US" sz="2000" dirty="0" smtClean="0"/>
              <a:t>Covering all aspects of the problem</a:t>
            </a:r>
          </a:p>
          <a:p>
            <a:pPr lvl="1" eaLnBrk="1" hangingPunct="1"/>
            <a:r>
              <a:rPr lang="en-US" altLang="en-US" sz="2000" dirty="0" smtClean="0"/>
              <a:t>Very specific</a:t>
            </a:r>
          </a:p>
          <a:p>
            <a:pPr lvl="1" eaLnBrk="1" hangingPunct="1"/>
            <a:r>
              <a:rPr lang="en-US" altLang="en-US" sz="2000" dirty="0" smtClean="0"/>
              <a:t>Ordered in a logical sequence</a:t>
            </a:r>
          </a:p>
          <a:p>
            <a:pPr lvl="1" eaLnBrk="1" hangingPunct="1"/>
            <a:r>
              <a:rPr lang="en-US" altLang="en-US" sz="2000" dirty="0" smtClean="0"/>
              <a:t>Stated in action verbs that could be evaluated e.g.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to describe, to identify, to measure, to compare, etc.</a:t>
            </a:r>
          </a:p>
          <a:p>
            <a:pPr lvl="1" eaLnBrk="1" hangingPunct="1"/>
            <a:r>
              <a:rPr lang="en-US" altLang="en-US" sz="2000" dirty="0" smtClean="0"/>
              <a:t>Achievable, taking into consideration the available resources and time</a:t>
            </a:r>
          </a:p>
          <a:p>
            <a:pPr lvl="1" eaLnBrk="1" hangingPunct="1"/>
            <a:r>
              <a:rPr lang="en-US" altLang="en-US" sz="2000" dirty="0" smtClean="0"/>
              <a:t>Mutually exclusive, with no repetitions or overlaps</a:t>
            </a:r>
          </a:p>
        </p:txBody>
      </p:sp>
    </p:spTree>
    <p:extLst>
      <p:ext uri="{BB962C8B-B14F-4D97-AF65-F5344CB8AC3E}">
        <p14:creationId xmlns:p14="http://schemas.microsoft.com/office/powerpoint/2010/main" val="416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SMART 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S              Specific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M            Measurable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A             Achievable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R             Relevant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T              Time-bound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667000" y="167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6670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67000" y="3200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6670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667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89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Properly formulated, specific objectives will facilitate the development of your research </a:t>
            </a:r>
            <a:r>
              <a:rPr lang="en-US" altLang="en-US" u="sng" dirty="0" smtClean="0"/>
              <a:t>methodology</a:t>
            </a:r>
            <a:r>
              <a:rPr lang="en-US" altLang="en-US" dirty="0" smtClean="0"/>
              <a:t> and will help to orient the </a:t>
            </a:r>
            <a:r>
              <a:rPr lang="en-US" altLang="en-US" u="sng" dirty="0" smtClean="0"/>
              <a:t>collection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analysis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interpretation</a:t>
            </a:r>
            <a:r>
              <a:rPr lang="en-US" altLang="en-US" dirty="0" smtClean="0"/>
              <a:t> and </a:t>
            </a:r>
            <a:r>
              <a:rPr lang="en-US" altLang="en-US" u="sng" dirty="0" smtClean="0"/>
              <a:t>utilization</a:t>
            </a:r>
            <a:r>
              <a:rPr lang="en-US" altLang="en-US" dirty="0" smtClean="0"/>
              <a:t> of data.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10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Objective -examples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/>
              <a:t>  </a:t>
            </a:r>
            <a:endParaRPr lang="en-US" altLang="en-US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study whether SNP markers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associated with obesity and hypertension  phenotypes.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assess the general population knowledge &amp;  attitude  towards Organ donation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    To identify the risk factors for Type-II    diabetes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7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Goal: To reduce risk of cardiovascular diseases in 	Saudi population by developing evidence based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        interventions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the past xx weeks related to </a:t>
            </a:r>
            <a:r>
              <a:rPr lang="en-US" altLang="en-US" sz="2800" dirty="0" err="1" smtClean="0"/>
              <a:t>hypercholestrolemia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in Saudi </a:t>
            </a:r>
            <a:r>
              <a:rPr lang="en-US" altLang="en-US" sz="2800" dirty="0" smtClean="0"/>
              <a:t>adult population 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a period of xx months is associated with risk of coronary heart disease in Saudi adult population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468D95-E85F-4A15-B154-BCB3D639A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contd.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Specific Objective1: </a:t>
            </a:r>
            <a:r>
              <a:rPr lang="en-US" altLang="en-US" sz="2800" dirty="0" smtClean="0"/>
              <a:t>To determine the daily intake of saturated fats in the past 4 weeks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Specific Objective 2: </a:t>
            </a:r>
            <a:r>
              <a:rPr lang="en-US" altLang="en-US" sz="2800" dirty="0" smtClean="0"/>
              <a:t>To determine the relationship of dietary  intake of saturated fats and blood levels of low density lipoprotein (LDL) in Saudi adults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Specific Objective3: </a:t>
            </a:r>
            <a:r>
              <a:rPr lang="en-US" altLang="en-US" sz="2800" dirty="0" smtClean="0"/>
              <a:t>To determine the association of dietary intake of saturated fats and intimal thickness of coronary artery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E35F27-D769-4517-BA88-BCE8090C934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6934200" cy="292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“ Research hypothesis is a statement of the research question in a measurable form”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0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ehana\Pictures\305-lect\ASM-31-19-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362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71600" y="5257800"/>
            <a:ext cx="720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Ref: Prevalence of diabetes mellitus (DM) in a Saudi community.</a:t>
            </a:r>
          </a:p>
          <a:p>
            <a:pPr eaLnBrk="1" hangingPunct="1"/>
            <a:r>
              <a:rPr lang="en-US" altLang="en-US">
                <a:hlinkClick r:id="" action="ppaction://hlinkfile" tooltip="Annals of Saudi medicine."/>
              </a:rPr>
              <a:t>Ann Saudi Med.</a:t>
            </a:r>
            <a:r>
              <a:rPr lang="en-US" altLang="en-US"/>
              <a:t> 2011 Jan-Feb;31(1):19-23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92E39-DE19-4398-A108-712F9F353E8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ea typeface="宋体" pitchFamily="2" charset="-122"/>
              </a:rPr>
              <a:t>A hypothesis can be defined as a prediction or explanation of the relationship between one or more </a:t>
            </a:r>
            <a:r>
              <a:rPr lang="en-US" altLang="en-US" sz="1800" b="1" u="sng" dirty="0" smtClean="0">
                <a:ea typeface="宋体" pitchFamily="2" charset="-122"/>
              </a:rPr>
              <a:t>independent variables</a:t>
            </a:r>
            <a:r>
              <a:rPr lang="en-US" altLang="en-US" sz="1800" b="1" dirty="0" smtClean="0">
                <a:ea typeface="宋体" pitchFamily="2" charset="-122"/>
              </a:rPr>
              <a:t> (PREDISPOSING/RISK FACTORS) and one </a:t>
            </a:r>
            <a:r>
              <a:rPr lang="en-US" altLang="en-US" sz="1800" b="1" u="sng" dirty="0" smtClean="0">
                <a:ea typeface="宋体" pitchFamily="2" charset="-122"/>
              </a:rPr>
              <a:t>dependent variable</a:t>
            </a:r>
            <a:r>
              <a:rPr lang="en-US" altLang="en-US" sz="1800" b="1" dirty="0" smtClean="0">
                <a:ea typeface="宋体" pitchFamily="2" charset="-122"/>
              </a:rPr>
              <a:t> (OUTCOME/CONDITION/DISEASE)).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ea typeface="宋体" pitchFamily="2" charset="-122"/>
              </a:rPr>
              <a:t>A hypothesis, in other words, translates the problem statement into a precise, clear prediction of expected outcomes.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ea typeface="宋体" pitchFamily="2" charset="-122"/>
              </a:rPr>
              <a:t>It must be emphasized that hypotheses are not meant to be haphazard guesses, but should reflect the depth of knowledge, imagination and experience of the investigator.</a:t>
            </a:r>
          </a:p>
        </p:txBody>
      </p:sp>
    </p:spTree>
    <p:extLst>
      <p:ext uri="{BB962C8B-B14F-4D97-AF65-F5344CB8AC3E}">
        <p14:creationId xmlns:p14="http://schemas.microsoft.com/office/powerpoint/2010/main" val="23018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This is based on existing knowledge, deriving it through critical reading of literature and facts </a:t>
            </a:r>
          </a:p>
          <a:p>
            <a:pPr eaLnBrk="1" hangingPunct="1">
              <a:buFontTx/>
              <a:buNone/>
            </a:pPr>
            <a:endParaRPr lang="en-US" altLang="en-US" sz="1400" u="sng" dirty="0" smtClean="0"/>
          </a:p>
          <a:p>
            <a:pPr eaLnBrk="1" hangingPunct="1">
              <a:buFontTx/>
              <a:buNone/>
            </a:pPr>
            <a:r>
              <a:rPr lang="en-US" altLang="en-US" u="sng" dirty="0" smtClean="0"/>
              <a:t>Descriptive:</a:t>
            </a:r>
          </a:p>
          <a:p>
            <a:pPr eaLnBrk="1" hangingPunct="1"/>
            <a:r>
              <a:rPr lang="en-US" altLang="en-US" dirty="0" smtClean="0"/>
              <a:t>It is hypothesized that average daily intake of saturated fat in Saudi adult population is more than 20% of the recommended intake when measured by xxx test and </a:t>
            </a:r>
            <a:r>
              <a:rPr lang="en-US" altLang="en-US" dirty="0" err="1" smtClean="0"/>
              <a:t>yyy</a:t>
            </a:r>
            <a:r>
              <a:rPr lang="en-US" altLang="en-US" dirty="0" smtClean="0"/>
              <a:t> standards to define dietary saturated fat intake. </a:t>
            </a:r>
          </a:p>
          <a:p>
            <a:pPr eaLnBrk="1" hangingPunct="1">
              <a:buFontTx/>
              <a:buNone/>
            </a:pPr>
            <a:endParaRPr lang="en-US" altLang="en-US" sz="2000" i="1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0105F-0D38-44B0-BF85-BC27E03CF81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2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 </a:t>
            </a:r>
            <a:r>
              <a:rPr lang="en-US" altLang="en-US" dirty="0" smtClean="0">
                <a:solidFill>
                  <a:srgbClr val="FF0000"/>
                </a:solidFill>
              </a:rPr>
              <a:t>Specific </a:t>
            </a:r>
            <a:r>
              <a:rPr lang="en-US" altLang="en-US" dirty="0" smtClean="0">
                <a:solidFill>
                  <a:srgbClr val="FF0000"/>
                </a:solidFill>
              </a:rPr>
              <a:t>Objective</a:t>
            </a:r>
            <a:r>
              <a:rPr lang="en-US" altLang="en-US" dirty="0" smtClean="0">
                <a:solidFill>
                  <a:srgbClr val="FF0000"/>
                </a:solidFill>
              </a:rPr>
              <a:t>: </a:t>
            </a:r>
            <a:r>
              <a:rPr lang="en-US" altLang="en-US" dirty="0" smtClean="0"/>
              <a:t>To determine the relationship of dietary intake of saturated fats and intimal thickness of coronary artery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i="1" dirty="0" smtClean="0">
                <a:solidFill>
                  <a:srgbClr val="FF0000"/>
                </a:solidFill>
              </a:rPr>
              <a:t>Hypothesis</a:t>
            </a:r>
          </a:p>
          <a:p>
            <a:pPr eaLnBrk="1" hangingPunct="1"/>
            <a:r>
              <a:rPr lang="en-US" altLang="en-US" sz="2400" i="1" dirty="0" smtClean="0"/>
              <a:t>It is hypothesized that &gt; 20% of recommended saturated fat intake in Saudi population will be associated with 50% increased intimal thickness of coronary artery when compared to the normal intimal thickness measured by XYZ 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7D97D9-188B-4B7A-82D1-C75D747201B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7772400" cy="5486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Hypothesis-examples</a:t>
            </a:r>
            <a:endParaRPr lang="en-US" altLang="en-US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standard care plus new intervention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(additional  drug) will be superior to standard care alone in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reducing CVD mortality among patients with preexisting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heart disease.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prophylaxis with inhaled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drug A will be superior to oral preparation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drug B in preventing acute exacerbation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reactive airway disease.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low birth weight is an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independent risk factor for type II diabetes.</a:t>
            </a:r>
          </a:p>
        </p:txBody>
      </p:sp>
    </p:spTree>
    <p:extLst>
      <p:ext uri="{BB962C8B-B14F-4D97-AF65-F5344CB8AC3E}">
        <p14:creationId xmlns:p14="http://schemas.microsoft.com/office/powerpoint/2010/main" val="16444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1: </a:t>
            </a:r>
            <a:r>
              <a:rPr lang="en-US" altLang="en-US" sz="2400" dirty="0" smtClean="0">
                <a:solidFill>
                  <a:srgbClr val="FF0000"/>
                </a:solidFill>
              </a:rPr>
              <a:t>(KAP Study)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600200"/>
            <a:ext cx="7543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Area: Family medicine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Topic: communicable diseases- hepatitis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Goal: to contribute to the reduction of hepatitis in KSA through studying public perceptions about the disease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Objective: To assess the awareness, knowledge, and attitudes of the general public towards hepatitis in KSA. 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Hypothesis: It is hypothesized  that the awareness, knowledge and attitudes of the general public towards hepatitis in KSA is less than 50%.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9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2: </a:t>
            </a:r>
            <a:r>
              <a:rPr lang="en-US" altLang="en-US" sz="2400" dirty="0" smtClean="0">
                <a:solidFill>
                  <a:srgbClr val="FF0000"/>
                </a:solidFill>
              </a:rPr>
              <a:t>(Interventional Study)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area: cardiology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topic: ischemic heart disease (IHD)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Goal: to contribute to prevention of IHD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question: does </a:t>
            </a:r>
            <a:r>
              <a:rPr lang="en-US" altLang="en-US" sz="2000" dirty="0" err="1" smtClean="0"/>
              <a:t>hypocholesterolemic</a:t>
            </a:r>
            <a:r>
              <a:rPr lang="en-US" altLang="en-US" sz="2000" dirty="0" smtClean="0"/>
              <a:t> agent “A” decrease the risk of MI?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Primary objective: to determine the effect of reducing LDL on the occurrence of MI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Secondary objective: to describe the side effects of lowering LDL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hypothesis: the risk of MI among patients treated with </a:t>
            </a:r>
            <a:r>
              <a:rPr lang="en-US" altLang="en-US" sz="2000" dirty="0" err="1" smtClean="0"/>
              <a:t>hypocholesterolemic</a:t>
            </a:r>
            <a:r>
              <a:rPr lang="en-US" altLang="en-US" sz="2000" dirty="0" smtClean="0"/>
              <a:t> agent “A” is lower than the risk among patients not treated with </a:t>
            </a:r>
            <a:r>
              <a:rPr lang="en-US" altLang="en-US" sz="2000" dirty="0" err="1" smtClean="0"/>
              <a:t>hypocholesterolemic</a:t>
            </a:r>
            <a:r>
              <a:rPr lang="en-US" altLang="en-US" sz="2000" dirty="0" smtClean="0"/>
              <a:t> agents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0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Summary 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en-US" altLang="en-US" sz="2000" dirty="0" smtClean="0"/>
              <a:t>Perform a systematic literature review to increase knowledge for the topic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r>
              <a:rPr lang="en-US" altLang="en-US" sz="2000" dirty="0" smtClean="0"/>
              <a:t>Learn about current trends and technological advances on the topic.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r>
              <a:rPr lang="en-US" altLang="en-US" sz="2000" dirty="0" smtClean="0"/>
              <a:t>Seek careful input from experts, mentors, colleagues and collaborators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Use the FINER criteria in the development of the research question.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clear and well-defined objectives using SMART criteria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Ensure that the research question and objectives are answerable, feasible and relevant.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the testable research hypotheses from the research question.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7"/>
            </a:pPr>
            <a:endParaRPr lang="en-US" alt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8653B-5CB7-4B41-8900-D4D6D80286A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36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086600" cy="1371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Footlight MT Light" pitchFamily="18" charset="0"/>
              </a:rPr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</a:rPr>
              <a:t>Stephen B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Hulley</a:t>
            </a:r>
            <a:r>
              <a:rPr lang="en-US" altLang="en-US" sz="2800" dirty="0" smtClean="0">
                <a:solidFill>
                  <a:srgbClr val="000000"/>
                </a:solidFill>
              </a:rPr>
              <a:t>.  Designing Clinical Research. 3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rd</a:t>
            </a:r>
            <a:r>
              <a:rPr lang="en-US" altLang="en-US" sz="2800" dirty="0" smtClean="0">
                <a:solidFill>
                  <a:srgbClr val="000000"/>
                </a:solidFill>
              </a:rPr>
              <a:t> Edition .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Wolters</a:t>
            </a:r>
            <a:r>
              <a:rPr lang="en-US" altLang="en-US" sz="2800" dirty="0" smtClean="0">
                <a:solidFill>
                  <a:srgbClr val="000000"/>
                </a:solidFill>
              </a:rPr>
              <a:t> Kluwer Health Lippincott Williams and Wilkins 2007</a:t>
            </a:r>
          </a:p>
          <a:p>
            <a:pPr eaLnBrk="1" hangingPunct="1"/>
            <a:endParaRPr lang="en-US" altLang="en-US" sz="28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</a:rPr>
              <a:t>Daniel P Schuster  &amp; William J Powers.  Translational and Experimental Clinical Research. Introduction: Lippincott Williams and Wilkins 2005 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10200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A163B-59E2-408F-A920-42FF0B29D11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Rehana\Pictures\305-lect\obes-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57200" y="51816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1"/>
              <a:t>Prevalence of diabetes mellitus by age group in a Saudi community.</a:t>
            </a:r>
          </a:p>
          <a:p>
            <a:pPr eaLnBrk="1" hangingPunct="1"/>
            <a:r>
              <a:rPr lang="en-US" altLang="en-US" sz="1600">
                <a:hlinkClick r:id="" action="ppaction://hlinkfile" tooltip="Annals of Saudi medicine."/>
              </a:rPr>
              <a:t> Ann Saudi Med.</a:t>
            </a:r>
            <a:r>
              <a:rPr lang="en-US" altLang="en-US" sz="1600"/>
              <a:t> 2011 Jan-Feb;31(1):19-23</a:t>
            </a:r>
            <a:endParaRPr lang="en-US" altLang="en-US" sz="1600" b="1"/>
          </a:p>
          <a:p>
            <a:pPr eaLnBrk="1" hangingPunct="1"/>
            <a:endParaRPr lang="en-US" altLang="en-US" sz="1600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7FFCE8-5F82-4DB1-86C9-1F4748A75356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b="1" smtClean="0"/>
              <a:t>Glycemic control in diabetic patients KKUH January –December 2009 </a:t>
            </a:r>
            <a:br>
              <a:rPr lang="en-US" altLang="en-US" sz="1800" b="1" smtClean="0"/>
            </a:br>
            <a:r>
              <a:rPr lang="en-US" altLang="en-US" sz="1800" b="1" smtClean="0"/>
              <a:t>Al-Rowais NA Saudi Pharmaceutical Journal (2014) 22, 203-206</a:t>
            </a: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4600" y="2198688"/>
          <a:ext cx="5969000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5968501" imgH="4023709" progId="Excel.Chart.8">
                  <p:embed/>
                </p:oleObj>
              </mc:Choice>
              <mc:Fallback>
                <p:oleObj r:id="rId3" imgW="5968501" imgH="4023709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198688"/>
                        <a:ext cx="5969000" cy="402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400800"/>
            <a:ext cx="340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/>
              <a:t>HbA1C &lt; 7% is acceptable as adequate control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85800" y="38862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%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D04F2-626F-4600-81AA-EBF40CA3986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FF0000"/>
                </a:solidFill>
              </a:rPr>
              <a:t>What research questions come to your mind?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26038"/>
          </a:xfrm>
        </p:spPr>
        <p:txBody>
          <a:bodyPr/>
          <a:lstStyle/>
          <a:p>
            <a:r>
              <a:rPr lang="en-US" altLang="en-US" smtClean="0"/>
              <a:t>Reduction in prevalence of DM? </a:t>
            </a:r>
          </a:p>
          <a:p>
            <a:r>
              <a:rPr lang="en-US" altLang="en-US" smtClean="0"/>
              <a:t>Improvement in well controlled DM? </a:t>
            </a:r>
          </a:p>
          <a:p>
            <a:pPr>
              <a:buFont typeface="Georgia" pitchFamily="18" charset="0"/>
              <a:buNone/>
            </a:pPr>
            <a:endParaRPr lang="en-US" altLang="en-US" smtClean="0"/>
          </a:p>
          <a:p>
            <a:pPr>
              <a:buFont typeface="Georgia" pitchFamily="18" charset="0"/>
              <a:buNone/>
            </a:pPr>
            <a:r>
              <a:rPr lang="en-US" altLang="en-US" b="1" smtClean="0">
                <a:solidFill>
                  <a:srgbClr val="0070C0"/>
                </a:solidFill>
              </a:rPr>
              <a:t>What other research questions can arise ? </a:t>
            </a:r>
          </a:p>
          <a:p>
            <a:endParaRPr lang="en-US" altLang="en-US" smtClean="0"/>
          </a:p>
          <a:p>
            <a:r>
              <a:rPr lang="en-US" altLang="en-US" smtClean="0"/>
              <a:t>All the stated responses will lead towards the goal of reducing the impact of DM in Saudi Arabia and each research question will be answered by stating clear objectives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FB7ED5-ED1B-4D6F-BF33-A179D98CC8F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Ask following questions initially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altLang="en-US" sz="2600" dirty="0" smtClean="0"/>
              <a:t>Do I have the time for this at this point </a:t>
            </a:r>
            <a:r>
              <a:rPr lang="en-US" altLang="en-US" sz="2600" dirty="0" smtClean="0"/>
              <a:t>during my course</a:t>
            </a:r>
            <a:r>
              <a:rPr lang="en-US" altLang="en-US" sz="2600" dirty="0" smtClean="0"/>
              <a:t>? </a:t>
            </a:r>
            <a:endParaRPr lang="en-US" altLang="en-US" sz="2600" dirty="0" smtClean="0"/>
          </a:p>
          <a:p>
            <a:pPr eaLnBrk="1" hangingPunct="1"/>
            <a:r>
              <a:rPr lang="en-US" altLang="en-US" sz="2600" dirty="0" smtClean="0"/>
              <a:t>Is this really the burning topic for me?  </a:t>
            </a:r>
          </a:p>
          <a:p>
            <a:pPr eaLnBrk="1" hangingPunct="1"/>
            <a:r>
              <a:rPr lang="en-US" altLang="en-US" sz="2600" dirty="0" smtClean="0"/>
              <a:t>Will this be worth it? </a:t>
            </a:r>
          </a:p>
          <a:p>
            <a:pPr eaLnBrk="1" hangingPunct="1"/>
            <a:r>
              <a:rPr lang="en-US" altLang="en-US" sz="2600" dirty="0" smtClean="0"/>
              <a:t>Is this a major and relevant public health problem or is it too esoteric? </a:t>
            </a:r>
          </a:p>
          <a:p>
            <a:pPr eaLnBrk="1" hangingPunct="1"/>
            <a:r>
              <a:rPr lang="en-US" altLang="en-US" sz="2600" dirty="0" smtClean="0"/>
              <a:t>Are my goals/objectives too big ?  Am I covering too much? </a:t>
            </a:r>
          </a:p>
          <a:p>
            <a:pPr eaLnBrk="1" hangingPunct="1"/>
            <a:r>
              <a:rPr lang="en-US" altLang="en-US" sz="2600" dirty="0" smtClean="0"/>
              <a:t>Will available methods answer  my questions?</a:t>
            </a:r>
          </a:p>
          <a:p>
            <a:pPr eaLnBrk="1" hangingPunct="1"/>
            <a:r>
              <a:rPr lang="en-US" altLang="en-US" sz="2600" dirty="0" smtClean="0"/>
              <a:t>What are the ethical and human subject issues here? </a:t>
            </a:r>
          </a:p>
          <a:p>
            <a:pPr eaLnBrk="1" hangingPunct="1"/>
            <a:endParaRPr lang="en-US" altLang="en-US" sz="26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960C60-7581-483D-8C0D-3F5559F9B3B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Research Question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 well-defined and specific research question is the key for making decisions about study design and population and subsequently what type of data will be collected and analyzed.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964A-A0A2-470E-9BE6-044526AD330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914400"/>
            <a:ext cx="7772400" cy="121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QUESTION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209800"/>
            <a:ext cx="7772400" cy="3581400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IT SHOULD BE  A SINGLE SENTENCE IN THE FORM OF A QUESTION.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/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IT SHOULD BE CLEAR UNAMBIGUOUS AND SPECIFIC</a:t>
            </a:r>
          </a:p>
        </p:txBody>
      </p:sp>
    </p:spTree>
    <p:extLst>
      <p:ext uri="{BB962C8B-B14F-4D97-AF65-F5344CB8AC3E}">
        <p14:creationId xmlns:p14="http://schemas.microsoft.com/office/powerpoint/2010/main" val="16078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1660</Words>
  <Application>Microsoft Office PowerPoint</Application>
  <PresentationFormat>On-screen Show (4:3)</PresentationFormat>
  <Paragraphs>271</Paragraphs>
  <Slides>37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Pixel</vt:lpstr>
      <vt:lpstr>Microsoft Excel Chart</vt:lpstr>
      <vt:lpstr>      Research Questions,             Objectives &amp;  Hypotheses </vt:lpstr>
      <vt:lpstr>SESSION OBJECTIVES</vt:lpstr>
      <vt:lpstr>PowerPoint Presentation</vt:lpstr>
      <vt:lpstr>PowerPoint Presentation</vt:lpstr>
      <vt:lpstr>Glycemic control in diabetic patients KKUH January –December 2009  Al-Rowais NA Saudi Pharmaceutical Journal (2014) 22, 203-206</vt:lpstr>
      <vt:lpstr>What research questions come to your mind?</vt:lpstr>
      <vt:lpstr>Ask following questions initially </vt:lpstr>
      <vt:lpstr>Research Question </vt:lpstr>
      <vt:lpstr>RESEARCH QUESTION</vt:lpstr>
      <vt:lpstr>How  &amp; from where to get ideas to formulate   a  Research  Question ?  </vt:lpstr>
      <vt:lpstr>REQUIREMENTS</vt:lpstr>
      <vt:lpstr>Subject knowledge</vt:lpstr>
      <vt:lpstr>Types of Research Questions </vt:lpstr>
      <vt:lpstr>RESEARCH QUESTIONS(examples)</vt:lpstr>
      <vt:lpstr>Relational  &amp; Comparable </vt:lpstr>
      <vt:lpstr>Evaluation of Research Question </vt:lpstr>
      <vt:lpstr>PowerPoint Presentation</vt:lpstr>
      <vt:lpstr>FINER criteria: a good research question</vt:lpstr>
      <vt:lpstr>Goals and Objectives</vt:lpstr>
      <vt:lpstr>Goals </vt:lpstr>
      <vt:lpstr>Objectives</vt:lpstr>
      <vt:lpstr>Research Goal &amp; Objectives</vt:lpstr>
      <vt:lpstr>Research Objectives</vt:lpstr>
      <vt:lpstr>SMART Objectives</vt:lpstr>
      <vt:lpstr>Research objectives</vt:lpstr>
      <vt:lpstr>PowerPoint Presentation</vt:lpstr>
      <vt:lpstr>Example </vt:lpstr>
      <vt:lpstr>Example contd.</vt:lpstr>
      <vt:lpstr>Research Hypothesis</vt:lpstr>
      <vt:lpstr>Research Hypothesis (cont.)</vt:lpstr>
      <vt:lpstr>Hypothesis formulation </vt:lpstr>
      <vt:lpstr>Hypothesis formulation </vt:lpstr>
      <vt:lpstr>PowerPoint Presentation</vt:lpstr>
      <vt:lpstr>Example 1: (KAP Study)</vt:lpstr>
      <vt:lpstr>Example 2: (Interventional Study)</vt:lpstr>
      <vt:lpstr>Summary </vt:lpstr>
      <vt:lpstr>References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Question,             Objectives &amp;  Hypotheses</dc:title>
  <dc:creator>Dr.Shaffi</dc:creator>
  <cp:lastModifiedBy>Dr.Shaffi</cp:lastModifiedBy>
  <cp:revision>9</cp:revision>
  <dcterms:created xsi:type="dcterms:W3CDTF">2014-09-03T07:02:37Z</dcterms:created>
  <dcterms:modified xsi:type="dcterms:W3CDTF">2014-09-03T09:48:57Z</dcterms:modified>
</cp:coreProperties>
</file>