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7"/>
  </p:notesMasterIdLst>
  <p:sldIdLst>
    <p:sldId id="256"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6" r:id="rId18"/>
    <p:sldId id="277" r:id="rId19"/>
    <p:sldId id="278" r:id="rId20"/>
    <p:sldId id="289" r:id="rId21"/>
    <p:sldId id="279" r:id="rId22"/>
    <p:sldId id="280" r:id="rId23"/>
    <p:sldId id="281" r:id="rId24"/>
    <p:sldId id="290" r:id="rId25"/>
    <p:sldId id="282" r:id="rId26"/>
    <p:sldId id="292" r:id="rId27"/>
    <p:sldId id="293" r:id="rId28"/>
    <p:sldId id="283" r:id="rId29"/>
    <p:sldId id="284" r:id="rId30"/>
    <p:sldId id="285" r:id="rId31"/>
    <p:sldId id="286" r:id="rId32"/>
    <p:sldId id="287" r:id="rId33"/>
    <p:sldId id="258" r:id="rId34"/>
    <p:sldId id="291" r:id="rId35"/>
    <p:sldId id="288"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2ABD4"/>
    <a:srgbClr val="868593"/>
    <a:srgbClr val="392A53"/>
    <a:srgbClr val="C6D7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554"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4E48D87-0F16-4A4F-AC33-BA27BC8AD522}" type="datetimeFigureOut">
              <a:rPr lang="en-US"/>
              <a:pPr>
                <a:defRPr/>
              </a:pPr>
              <a:t>9/8/2014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4E0669D-2C56-4B97-91A4-DE517375E8B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269136C-C8ED-4832-BBE9-3079DFAD438E}" type="datetimeFigureOut">
              <a:rPr lang="en-US"/>
              <a:pPr>
                <a:defRPr/>
              </a:pPr>
              <a:t>9/8/2014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0EDEAF-89A1-41B0-B9A2-EE02C348FB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D12D78-C4FA-4C32-95EF-83BD8E655F2D}" type="datetimeFigureOut">
              <a:rPr lang="en-US"/>
              <a:pPr>
                <a:defRPr/>
              </a:pPr>
              <a:t>9/8/2014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C7C9DD-36B0-40C1-AC13-4105AD21EC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B554DD-756B-4267-B1E9-C2D5E912F93F}" type="datetimeFigureOut">
              <a:rPr lang="en-US"/>
              <a:pPr>
                <a:defRPr/>
              </a:pPr>
              <a:t>9/8/2014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8E303F-8CC6-44B6-A600-296843B6B2B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5B173B-3C36-4175-8DEA-6707EE4A4A4F}" type="datetimeFigureOut">
              <a:rPr lang="en-US"/>
              <a:pPr>
                <a:defRPr/>
              </a:pPr>
              <a:t>9/8/2014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D8E2DF-6518-44A8-A831-FD3C81BC18F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AE5774-2E90-43B7-B1D2-A700DA99E2FA}" type="datetimeFigureOut">
              <a:rPr lang="en-US"/>
              <a:pPr>
                <a:defRPr/>
              </a:pPr>
              <a:t>9/8/2014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D6B992-9471-42BB-A334-FC180C2528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DFB7A27-7BE6-40F8-B80F-DE7C6D1F81A2}" type="datetimeFigureOut">
              <a:rPr lang="en-US"/>
              <a:pPr>
                <a:defRPr/>
              </a:pPr>
              <a:t>9/8/2014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B812A2-5601-48D9-B506-5319D18F4D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E13F3F9-AD2B-4EC4-8172-5585E092F6AD}" type="datetimeFigureOut">
              <a:rPr lang="en-US"/>
              <a:pPr>
                <a:defRPr/>
              </a:pPr>
              <a:t>9/8/2014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7A73BEE-6B00-4C97-8E92-EA216A6E6C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258C319-DB9E-4D99-A334-E7D68BCC27BE}" type="datetimeFigureOut">
              <a:rPr lang="en-US"/>
              <a:pPr>
                <a:defRPr/>
              </a:pPr>
              <a:t>9/8/2014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5951EF6-C498-4753-934D-9AA13D2723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0DF87A-8FE8-4F04-8783-2DFB816190E7}" type="datetimeFigureOut">
              <a:rPr lang="en-US"/>
              <a:pPr>
                <a:defRPr/>
              </a:pPr>
              <a:t>9/8/2014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7A848A0-B1F0-4948-8AA9-36AC7CF034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D42B0C-59F1-4B54-AD36-A5A5C846C7A1}" type="datetimeFigureOut">
              <a:rPr lang="en-US"/>
              <a:pPr>
                <a:defRPr/>
              </a:pPr>
              <a:t>9/8/2014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347FA5-DAEB-4D27-9386-EB853BB6A0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3DFB82-5C39-4E56-8B8C-16E4391D84C3}" type="datetimeFigureOut">
              <a:rPr lang="en-US"/>
              <a:pPr>
                <a:defRPr/>
              </a:pPr>
              <a:t>9/8/2014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F1FEE1-5654-4EC3-9B4A-8FBD79220E9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4499907-5746-4FF5-A372-763D8DE3F3FF}" type="datetimeFigureOut">
              <a:rPr lang="en-US"/>
              <a:pPr>
                <a:defRPr/>
              </a:pPr>
              <a:t>9/8/2014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B7F4067-93C9-441B-9651-D148AB357E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1" fontAlgn="base" hangingPunct="1">
        <a:spcBef>
          <a:spcPct val="0"/>
        </a:spcBef>
        <a:spcAft>
          <a:spcPct val="0"/>
        </a:spcAft>
        <a:defRPr sz="4000" kern="1200">
          <a:solidFill>
            <a:srgbClr val="000000"/>
          </a:solidFill>
          <a:latin typeface="Tahoma" pitchFamily="34" charset="0"/>
          <a:ea typeface="+mj-ea"/>
          <a:cs typeface="Tahoma" pitchFamily="34" charset="0"/>
        </a:defRPr>
      </a:lvl1pPr>
      <a:lvl2pPr algn="ctr" rtl="0" eaLnBrk="1" fontAlgn="base" hangingPunct="1">
        <a:spcBef>
          <a:spcPct val="0"/>
        </a:spcBef>
        <a:spcAft>
          <a:spcPct val="0"/>
        </a:spcAft>
        <a:defRPr sz="4000">
          <a:solidFill>
            <a:srgbClr val="000000"/>
          </a:solidFill>
          <a:latin typeface="Tahoma" pitchFamily="112" charset="0"/>
          <a:cs typeface="Tahoma" pitchFamily="112" charset="0"/>
        </a:defRPr>
      </a:lvl2pPr>
      <a:lvl3pPr algn="ctr" rtl="0" eaLnBrk="1" fontAlgn="base" hangingPunct="1">
        <a:spcBef>
          <a:spcPct val="0"/>
        </a:spcBef>
        <a:spcAft>
          <a:spcPct val="0"/>
        </a:spcAft>
        <a:defRPr sz="4000">
          <a:solidFill>
            <a:srgbClr val="000000"/>
          </a:solidFill>
          <a:latin typeface="Tahoma" pitchFamily="112" charset="0"/>
          <a:cs typeface="Tahoma" pitchFamily="112" charset="0"/>
        </a:defRPr>
      </a:lvl3pPr>
      <a:lvl4pPr algn="ctr" rtl="0" eaLnBrk="1" fontAlgn="base" hangingPunct="1">
        <a:spcBef>
          <a:spcPct val="0"/>
        </a:spcBef>
        <a:spcAft>
          <a:spcPct val="0"/>
        </a:spcAft>
        <a:defRPr sz="4000">
          <a:solidFill>
            <a:srgbClr val="000000"/>
          </a:solidFill>
          <a:latin typeface="Tahoma" pitchFamily="112" charset="0"/>
          <a:cs typeface="Tahoma" pitchFamily="112" charset="0"/>
        </a:defRPr>
      </a:lvl4pPr>
      <a:lvl5pPr algn="ctr" rtl="0" eaLnBrk="1" fontAlgn="base" hangingPunct="1">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drugs.com/mtm/trovafloxacin.html"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52600" y="457200"/>
            <a:ext cx="6705600" cy="765175"/>
          </a:xfrm>
        </p:spPr>
        <p:txBody>
          <a:bodyPr>
            <a:normAutofit fontScale="90000"/>
          </a:bodyPr>
          <a:lstStyle/>
          <a:p>
            <a:r>
              <a:rPr lang="en-US" sz="4400" dirty="0" smtClean="0">
                <a:solidFill>
                  <a:schemeClr val="tx2"/>
                </a:solidFill>
              </a:rPr>
              <a:t>Ethics in Health Research</a:t>
            </a:r>
            <a:endParaRPr lang="en-US" sz="4400" dirty="0" smtClean="0">
              <a:solidFill>
                <a:schemeClr val="tx2"/>
              </a:solidFill>
              <a:latin typeface="Footlight MT Light" pitchFamily="18" charset="0"/>
              <a:cs typeface="Tahoma" pitchFamily="112" charset="0"/>
            </a:endParaRPr>
          </a:p>
        </p:txBody>
      </p:sp>
      <p:sp>
        <p:nvSpPr>
          <p:cNvPr id="3075" name="Subtitle 2"/>
          <p:cNvSpPr>
            <a:spLocks noGrp="1"/>
          </p:cNvSpPr>
          <p:nvPr>
            <p:ph type="subTitle" idx="1"/>
          </p:nvPr>
        </p:nvSpPr>
        <p:spPr>
          <a:xfrm>
            <a:off x="1524000" y="4724400"/>
            <a:ext cx="6629400" cy="1295400"/>
          </a:xfrm>
        </p:spPr>
        <p:txBody>
          <a:bodyPr>
            <a:noAutofit/>
          </a:bodyPr>
          <a:lstStyle/>
          <a:p>
            <a:r>
              <a:rPr lang="en-US" sz="2000" dirty="0" smtClean="0">
                <a:latin typeface="Footlight MT Light" pitchFamily="18" charset="0"/>
                <a:cs typeface="Arial" charset="0"/>
              </a:rPr>
              <a:t>Prof. </a:t>
            </a:r>
            <a:r>
              <a:rPr lang="en-US" sz="2000" dirty="0" err="1" smtClean="0">
                <a:latin typeface="Footlight MT Light" pitchFamily="18" charset="0"/>
                <a:cs typeface="Arial" charset="0"/>
              </a:rPr>
              <a:t>Ashry</a:t>
            </a:r>
            <a:r>
              <a:rPr lang="en-US" sz="2000" dirty="0" smtClean="0">
                <a:latin typeface="Footlight MT Light" pitchFamily="18" charset="0"/>
                <a:cs typeface="Arial" charset="0"/>
              </a:rPr>
              <a:t> Gad Mohamed   Dr. </a:t>
            </a:r>
            <a:r>
              <a:rPr lang="en-US" sz="2000" dirty="0" err="1" smtClean="0">
                <a:latin typeface="Footlight MT Light" pitchFamily="18" charset="0"/>
                <a:cs typeface="Arial" charset="0"/>
              </a:rPr>
              <a:t>Amna</a:t>
            </a:r>
            <a:r>
              <a:rPr lang="en-US" sz="2000" dirty="0" smtClean="0">
                <a:latin typeface="Footlight MT Light" pitchFamily="18" charset="0"/>
                <a:cs typeface="Arial" charset="0"/>
              </a:rPr>
              <a:t> R. </a:t>
            </a:r>
            <a:r>
              <a:rPr lang="en-US" sz="2000" dirty="0" err="1" smtClean="0">
                <a:latin typeface="Footlight MT Light" pitchFamily="18" charset="0"/>
                <a:cs typeface="Arial" charset="0"/>
              </a:rPr>
              <a:t>Seddiqi</a:t>
            </a:r>
            <a:endParaRPr lang="en-US" sz="2000" dirty="0" smtClean="0">
              <a:latin typeface="Footlight MT Light" pitchFamily="18" charset="0"/>
              <a:cs typeface="Arial" charset="0"/>
            </a:endParaRPr>
          </a:p>
          <a:p>
            <a:r>
              <a:rPr lang="en-US" sz="2000" dirty="0" smtClean="0">
                <a:latin typeface="Footlight MT Light" pitchFamily="18" charset="0"/>
                <a:cs typeface="Arial" charset="0"/>
              </a:rPr>
              <a:t>Department of Family and Community </a:t>
            </a:r>
            <a:r>
              <a:rPr lang="en-US" sz="2000" dirty="0" smtClean="0">
                <a:latin typeface="Footlight MT Light" pitchFamily="18" charset="0"/>
                <a:cs typeface="Arial" charset="0"/>
              </a:rPr>
              <a:t>Medicine</a:t>
            </a:r>
            <a:endParaRPr lang="en-US" sz="3600" dirty="0" smtClean="0">
              <a:latin typeface="Footlight MT Light" pitchFamily="18" charset="0"/>
              <a:cs typeface="Arial" charset="0"/>
            </a:endParaRPr>
          </a:p>
        </p:txBody>
      </p:sp>
      <p:pic>
        <p:nvPicPr>
          <p:cNvPr id="4" name="Picture 3"/>
          <p:cNvPicPr/>
          <p:nvPr/>
        </p:nvPicPr>
        <p:blipFill>
          <a:blip r:embed="rId2"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8232648" cy="4572000"/>
          </a:xfrm>
        </p:spPr>
        <p:txBody>
          <a:bodyPr>
            <a:normAutofit lnSpcReduction="10000"/>
          </a:bodyPr>
          <a:lstStyle/>
          <a:p>
            <a:r>
              <a:rPr lang="en-US" sz="3600" dirty="0" smtClean="0">
                <a:solidFill>
                  <a:srgbClr val="FF0000"/>
                </a:solidFill>
              </a:rPr>
              <a:t>1-Respect for persons</a:t>
            </a:r>
          </a:p>
          <a:p>
            <a:pPr>
              <a:buFont typeface="Arial" pitchFamily="34" charset="0"/>
              <a:buChar char="•"/>
            </a:pPr>
            <a:r>
              <a:rPr lang="en-US" sz="3200" u="sng" dirty="0" smtClean="0"/>
              <a:t>Respect for </a:t>
            </a:r>
            <a:r>
              <a:rPr lang="en-US" sz="3200" b="1" u="sng" dirty="0" smtClean="0">
                <a:solidFill>
                  <a:srgbClr val="FFFF00"/>
                </a:solidFill>
              </a:rPr>
              <a:t>autonomy</a:t>
            </a:r>
            <a:r>
              <a:rPr lang="en-US" sz="3200" u="sng" dirty="0" smtClean="0"/>
              <a:t> (</a:t>
            </a:r>
            <a:r>
              <a:rPr lang="ar-SA" sz="3200" u="sng" dirty="0" smtClean="0"/>
              <a:t>(الاستقلال </a:t>
            </a:r>
            <a:endParaRPr lang="en-US" sz="3200" u="sng" dirty="0" smtClean="0"/>
          </a:p>
          <a:p>
            <a:pPr algn="just"/>
            <a:r>
              <a:rPr lang="en-US" sz="3000" dirty="0" smtClean="0"/>
              <a:t>People capable of deliberation about their personal choices should  be treated  with respect for their capacity for self determination.</a:t>
            </a:r>
          </a:p>
          <a:p>
            <a:endParaRPr lang="en-US" sz="3000" dirty="0" smtClean="0"/>
          </a:p>
          <a:p>
            <a:pPr algn="just">
              <a:buFont typeface="Arial" pitchFamily="34" charset="0"/>
              <a:buChar char="•"/>
            </a:pPr>
            <a:r>
              <a:rPr lang="en-US" sz="3000" dirty="0" smtClean="0"/>
              <a:t>Protection  of persons with </a:t>
            </a:r>
            <a:r>
              <a:rPr lang="en-US" sz="3000" b="1" u="sng" dirty="0" smtClean="0">
                <a:solidFill>
                  <a:srgbClr val="FFFF00"/>
                </a:solidFill>
              </a:rPr>
              <a:t>impaired or diminished autonomy</a:t>
            </a:r>
            <a:r>
              <a:rPr lang="en-US" sz="3000" u="sng" dirty="0" smtClean="0"/>
              <a:t> </a:t>
            </a:r>
            <a:r>
              <a:rPr lang="en-US" sz="3000" dirty="0" smtClean="0"/>
              <a:t>to give them security against harm or abuse.</a:t>
            </a:r>
            <a:endParaRPr lang="en-US" sz="3000" dirty="0"/>
          </a:p>
        </p:txBody>
      </p:sp>
      <p:sp>
        <p:nvSpPr>
          <p:cNvPr id="2" name="Title 1"/>
          <p:cNvSpPr>
            <a:spLocks noGrp="1"/>
          </p:cNvSpPr>
          <p:nvPr>
            <p:ph type="title"/>
          </p:nvPr>
        </p:nvSpPr>
        <p:spPr>
          <a:xfrm>
            <a:off x="530352" y="152400"/>
            <a:ext cx="7772400" cy="1143000"/>
          </a:xfrm>
        </p:spPr>
        <p:txBody>
          <a:bodyPr/>
          <a:lstStyle/>
          <a:p>
            <a:r>
              <a:rPr sz="3200" smtClean="0">
                <a:solidFill>
                  <a:srgbClr val="FF0000"/>
                </a:solidFill>
              </a:rPr>
              <a:t>General ethical principles</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351672"/>
            <a:ext cx="8686800" cy="4515728"/>
          </a:xfrm>
        </p:spPr>
        <p:txBody>
          <a:bodyPr>
            <a:normAutofit lnSpcReduction="10000"/>
          </a:bodyPr>
          <a:lstStyle/>
          <a:p>
            <a:r>
              <a:rPr lang="en-US" sz="4300" dirty="0" smtClean="0">
                <a:solidFill>
                  <a:srgbClr val="FFFF00"/>
                </a:solidFill>
              </a:rPr>
              <a:t>Privacy</a:t>
            </a:r>
            <a:r>
              <a:rPr lang="en-US" sz="4300" dirty="0" smtClean="0"/>
              <a:t> should be protected by ensuring confidentiality.</a:t>
            </a:r>
          </a:p>
          <a:p>
            <a:endParaRPr lang="en-US" sz="4300" dirty="0" smtClean="0"/>
          </a:p>
          <a:p>
            <a:r>
              <a:rPr lang="en-US" sz="4300" dirty="0" smtClean="0">
                <a:solidFill>
                  <a:srgbClr val="FFFF00"/>
                </a:solidFill>
              </a:rPr>
              <a:t>Respect to the community </a:t>
            </a:r>
            <a:r>
              <a:rPr lang="en-US" sz="4300" dirty="0" smtClean="0"/>
              <a:t>means respecting its values and having its approval for the research.</a:t>
            </a:r>
          </a:p>
          <a:p>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828800"/>
            <a:ext cx="7772400" cy="2385576"/>
          </a:xfrm>
        </p:spPr>
        <p:txBody>
          <a:bodyPr>
            <a:normAutofit/>
          </a:bodyPr>
          <a:lstStyle/>
          <a:p>
            <a:pPr>
              <a:buFont typeface="Arial" pitchFamily="34" charset="0"/>
              <a:buChar char="•"/>
            </a:pPr>
            <a:r>
              <a:rPr lang="en-US" sz="3200" dirty="0" smtClean="0"/>
              <a:t>Maximize benefits and minimize harms.</a:t>
            </a:r>
          </a:p>
          <a:p>
            <a:pPr>
              <a:buFont typeface="Arial" pitchFamily="34" charset="0"/>
              <a:buChar char="•"/>
            </a:pPr>
            <a:r>
              <a:rPr lang="en-US" sz="3200" dirty="0" smtClean="0"/>
              <a:t>Investigators should be competent both to</a:t>
            </a:r>
          </a:p>
          <a:p>
            <a:r>
              <a:rPr lang="en-US" sz="3200" dirty="0" smtClean="0"/>
              <a:t>  conduct the research and safeguard the</a:t>
            </a:r>
          </a:p>
          <a:p>
            <a:r>
              <a:rPr lang="en-US" sz="3200" dirty="0" smtClean="0"/>
              <a:t>  welfare of research subjects</a:t>
            </a:r>
            <a:endParaRPr lang="en-US" sz="3200" dirty="0"/>
          </a:p>
        </p:txBody>
      </p:sp>
      <p:sp>
        <p:nvSpPr>
          <p:cNvPr id="2" name="Title 1"/>
          <p:cNvSpPr>
            <a:spLocks noGrp="1"/>
          </p:cNvSpPr>
          <p:nvPr>
            <p:ph type="title"/>
          </p:nvPr>
        </p:nvSpPr>
        <p:spPr>
          <a:xfrm>
            <a:off x="533400" y="304800"/>
            <a:ext cx="7772400" cy="533400"/>
          </a:xfrm>
        </p:spPr>
        <p:txBody>
          <a:bodyPr/>
          <a:lstStyle/>
          <a:p>
            <a:r>
              <a:rPr lang="en-US" sz="3600" dirty="0" smtClean="0">
                <a:solidFill>
                  <a:srgbClr val="FF0000"/>
                </a:solidFill>
              </a:rPr>
              <a:t>2-</a:t>
            </a:r>
            <a:r>
              <a:rPr sz="3600" smtClean="0">
                <a:solidFill>
                  <a:srgbClr val="FF0000"/>
                </a:solidFill>
              </a:rPr>
              <a:t>Beneficence </a:t>
            </a:r>
            <a:r>
              <a:rPr lang="ar-SA" sz="3600" dirty="0" smtClean="0">
                <a:solidFill>
                  <a:srgbClr val="FF0000"/>
                </a:solidFill>
              </a:rPr>
              <a:t>)</a:t>
            </a:r>
            <a:r>
              <a:rPr sz="3600" smtClean="0">
                <a:solidFill>
                  <a:srgbClr val="FF0000"/>
                </a:solidFill>
              </a:rPr>
              <a:t> </a:t>
            </a:r>
            <a:r>
              <a:rPr lang="ar-SA" sz="3600" dirty="0" smtClean="0">
                <a:solidFill>
                  <a:srgbClr val="FF0000"/>
                </a:solidFill>
              </a:rPr>
              <a:t>(الاحسان</a:t>
            </a:r>
            <a:endParaRPr sz="3600"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447800"/>
            <a:ext cx="7772400" cy="3733800"/>
          </a:xfrm>
        </p:spPr>
        <p:txBody>
          <a:bodyPr>
            <a:normAutofit fontScale="92500" lnSpcReduction="20000"/>
          </a:bodyPr>
          <a:lstStyle/>
          <a:p>
            <a:pPr>
              <a:buFont typeface="Arial" pitchFamily="34" charset="0"/>
              <a:buChar char="•"/>
            </a:pPr>
            <a:r>
              <a:rPr lang="en-US" sz="3200" b="1" dirty="0" smtClean="0"/>
              <a:t>Treat each person in accordance with what is</a:t>
            </a:r>
          </a:p>
          <a:p>
            <a:r>
              <a:rPr lang="en-US" sz="3200" b="1" dirty="0" smtClean="0"/>
              <a:t>  morally right and proper to him/her.</a:t>
            </a:r>
          </a:p>
          <a:p>
            <a:pPr>
              <a:buFont typeface="Arial" pitchFamily="34" charset="0"/>
              <a:buChar char="•"/>
            </a:pPr>
            <a:r>
              <a:rPr lang="en-US" sz="3200" b="1" dirty="0" smtClean="0"/>
              <a:t>Equitable  distribution of both the burdens </a:t>
            </a:r>
          </a:p>
          <a:p>
            <a:r>
              <a:rPr lang="en-US" sz="3200" b="1" dirty="0" smtClean="0"/>
              <a:t>  and the    benefits of participation in the</a:t>
            </a:r>
          </a:p>
          <a:p>
            <a:r>
              <a:rPr lang="en-US" sz="3200" b="1" dirty="0" smtClean="0"/>
              <a:t>   research. </a:t>
            </a:r>
            <a:r>
              <a:rPr lang="en-US" sz="3200" b="1" dirty="0" smtClean="0">
                <a:solidFill>
                  <a:srgbClr val="FFFF00"/>
                </a:solidFill>
              </a:rPr>
              <a:t>(distributive     justice)</a:t>
            </a:r>
          </a:p>
          <a:p>
            <a:r>
              <a:rPr lang="en-US" sz="3200" dirty="0" smtClean="0"/>
              <a:t> </a:t>
            </a:r>
          </a:p>
          <a:p>
            <a:pPr>
              <a:buFont typeface="Arial" pitchFamily="34" charset="0"/>
              <a:buChar char="•"/>
            </a:pPr>
            <a:r>
              <a:rPr lang="en-US" sz="3200" b="1" dirty="0" smtClean="0"/>
              <a:t>Protect the rights and welfare of vulnerable</a:t>
            </a:r>
          </a:p>
          <a:p>
            <a:r>
              <a:rPr lang="en-US" sz="3200" b="1" dirty="0" smtClean="0"/>
              <a:t>  persons.</a:t>
            </a:r>
            <a:endParaRPr lang="en-US" sz="3200" b="1" dirty="0"/>
          </a:p>
        </p:txBody>
      </p:sp>
      <p:sp>
        <p:nvSpPr>
          <p:cNvPr id="2" name="Title 1"/>
          <p:cNvSpPr>
            <a:spLocks noGrp="1"/>
          </p:cNvSpPr>
          <p:nvPr>
            <p:ph type="title"/>
          </p:nvPr>
        </p:nvSpPr>
        <p:spPr>
          <a:xfrm>
            <a:off x="228600" y="304800"/>
            <a:ext cx="8001000" cy="762000"/>
          </a:xfrm>
        </p:spPr>
        <p:txBody>
          <a:bodyPr/>
          <a:lstStyle/>
          <a:p>
            <a:r>
              <a:rPr lang="en-US" dirty="0" smtClean="0">
                <a:solidFill>
                  <a:srgbClr val="FF0000"/>
                </a:solidFill>
              </a:rPr>
              <a:t>3-</a:t>
            </a:r>
            <a:r>
              <a:rPr smtClean="0">
                <a:solidFill>
                  <a:srgbClr val="FF0000"/>
                </a:solidFill>
              </a:rPr>
              <a:t>Justice (</a:t>
            </a:r>
            <a:r>
              <a:rPr lang="ar-SA" dirty="0" smtClean="0">
                <a:solidFill>
                  <a:srgbClr val="FF0000"/>
                </a:solidFill>
              </a:rPr>
              <a:t>العدل</a:t>
            </a:r>
            <a:r>
              <a:rPr smtClean="0">
                <a:solidFill>
                  <a:srgbClr val="FF0000"/>
                </a:solidFill>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828800"/>
          </a:xfrm>
        </p:spPr>
        <p:txBody>
          <a:bodyPr>
            <a:normAutofit/>
          </a:bodyPr>
          <a:lstStyle/>
          <a:p>
            <a:pPr algn="ctr"/>
            <a:r>
              <a:rPr lang="en-US" dirty="0" smtClean="0">
                <a:solidFill>
                  <a:srgbClr val="FF0000"/>
                </a:solidFill>
              </a:rPr>
              <a:t>Research project should leave low –resources countries or communities better than previously</a:t>
            </a: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133600"/>
            <a:ext cx="7848600" cy="1981200"/>
          </a:xfrm>
        </p:spPr>
        <p:txBody>
          <a:bodyPr>
            <a:noAutofit/>
          </a:bodyPr>
          <a:lstStyle/>
          <a:p>
            <a:r>
              <a:rPr lang="en-US" sz="3200" dirty="0" smtClean="0"/>
              <a:t>1-Investigators.</a:t>
            </a:r>
          </a:p>
          <a:p>
            <a:r>
              <a:rPr lang="en-US" sz="3200" dirty="0" smtClean="0"/>
              <a:t>2-Research institution.</a:t>
            </a:r>
          </a:p>
          <a:p>
            <a:r>
              <a:rPr lang="en-US" sz="3200" dirty="0" smtClean="0"/>
              <a:t>3-National Drug Regulatory Agency.</a:t>
            </a:r>
          </a:p>
          <a:p>
            <a:r>
              <a:rPr lang="en-US" sz="3200" dirty="0" smtClean="0"/>
              <a:t>4-Editors of Health journals.</a:t>
            </a:r>
          </a:p>
          <a:p>
            <a:r>
              <a:rPr lang="en-US" sz="3200" dirty="0" smtClean="0"/>
              <a:t>5-Funding agencies  and organization. </a:t>
            </a:r>
            <a:endParaRPr lang="en-US" sz="3200" dirty="0"/>
          </a:p>
        </p:txBody>
      </p:sp>
      <p:sp>
        <p:nvSpPr>
          <p:cNvPr id="3" name="Title 2"/>
          <p:cNvSpPr>
            <a:spLocks noGrp="1"/>
          </p:cNvSpPr>
          <p:nvPr>
            <p:ph type="title"/>
          </p:nvPr>
        </p:nvSpPr>
        <p:spPr>
          <a:xfrm>
            <a:off x="457200" y="304800"/>
            <a:ext cx="8156448" cy="777240"/>
          </a:xfrm>
        </p:spPr>
        <p:txBody>
          <a:bodyPr/>
          <a:lstStyle/>
          <a:p>
            <a:r>
              <a:rPr lang="en-US" sz="2800" dirty="0" smtClean="0">
                <a:solidFill>
                  <a:srgbClr val="FF0000"/>
                </a:solidFill>
              </a:rPr>
              <a:t>Responsibility for ethics in health research</a:t>
            </a:r>
            <a:endParaRPr lang="en-US" sz="28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447800"/>
            <a:ext cx="8156448" cy="3733800"/>
          </a:xfrm>
        </p:spPr>
        <p:txBody>
          <a:bodyPr>
            <a:noAutofit/>
          </a:bodyPr>
          <a:lstStyle/>
          <a:p>
            <a:pPr lvl="0">
              <a:buFont typeface="Arial" pitchFamily="34" charset="0"/>
              <a:buChar char="•"/>
            </a:pPr>
            <a:r>
              <a:rPr lang="en-US" sz="3200" b="1" dirty="0" smtClean="0"/>
              <a:t>Balance between potential risk of harm </a:t>
            </a:r>
          </a:p>
          <a:p>
            <a:pPr lvl="0"/>
            <a:r>
              <a:rPr lang="en-US" sz="3200" b="1" dirty="0" smtClean="0"/>
              <a:t> to individuals and the possible benefits </a:t>
            </a:r>
          </a:p>
          <a:p>
            <a:pPr lvl="0"/>
            <a:r>
              <a:rPr lang="en-US" sz="3200" b="1" dirty="0" smtClean="0"/>
              <a:t> to society at large.</a:t>
            </a:r>
          </a:p>
          <a:p>
            <a:pPr lvl="0"/>
            <a:endParaRPr lang="en-US" sz="3200" b="1" dirty="0" smtClean="0"/>
          </a:p>
          <a:p>
            <a:pPr>
              <a:buFont typeface="Arial" pitchFamily="34" charset="0"/>
              <a:buChar char="•"/>
            </a:pPr>
            <a:r>
              <a:rPr lang="en-US" sz="3200" b="1" dirty="0" smtClean="0"/>
              <a:t>During research implementation reviews the ethics at least annually.  </a:t>
            </a:r>
          </a:p>
        </p:txBody>
      </p:sp>
      <p:sp>
        <p:nvSpPr>
          <p:cNvPr id="2" name="Title 1"/>
          <p:cNvSpPr>
            <a:spLocks noGrp="1"/>
          </p:cNvSpPr>
          <p:nvPr>
            <p:ph type="title"/>
          </p:nvPr>
        </p:nvSpPr>
        <p:spPr>
          <a:xfrm>
            <a:off x="457200" y="228600"/>
            <a:ext cx="8385048" cy="762000"/>
          </a:xfrm>
        </p:spPr>
        <p:txBody>
          <a:bodyPr/>
          <a:lstStyle/>
          <a:p>
            <a:r>
              <a:rPr sz="2800" smtClean="0">
                <a:solidFill>
                  <a:srgbClr val="FF0000"/>
                </a:solidFill>
              </a:rPr>
              <a:t>Research involving humans or human materials</a:t>
            </a:r>
            <a:endParaRPr lang="en-US" sz="28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219200"/>
            <a:ext cx="8613648" cy="4876800"/>
          </a:xfrm>
        </p:spPr>
        <p:txBody>
          <a:bodyPr>
            <a:normAutofit fontScale="85000" lnSpcReduction="20000"/>
          </a:bodyPr>
          <a:lstStyle/>
          <a:p>
            <a:endParaRPr lang="en-US" sz="3200" b="1" dirty="0" smtClean="0">
              <a:solidFill>
                <a:srgbClr val="FFFF00"/>
              </a:solidFill>
            </a:endParaRPr>
          </a:p>
          <a:p>
            <a:r>
              <a:rPr lang="en-US" sz="3200" b="1" dirty="0" smtClean="0">
                <a:solidFill>
                  <a:srgbClr val="FFFF00"/>
                </a:solidFill>
              </a:rPr>
              <a:t>Written informed consent </a:t>
            </a:r>
            <a:r>
              <a:rPr lang="en-US" sz="3200" b="1" dirty="0" smtClean="0"/>
              <a:t>is required and </a:t>
            </a:r>
          </a:p>
          <a:p>
            <a:r>
              <a:rPr lang="en-US" sz="3200" b="1" dirty="0" smtClean="0"/>
              <a:t> should include at least the following </a:t>
            </a:r>
            <a:r>
              <a:rPr lang="en-US" sz="3200" b="1" dirty="0" smtClean="0">
                <a:solidFill>
                  <a:srgbClr val="FFFF00"/>
                </a:solidFill>
              </a:rPr>
              <a:t>elements</a:t>
            </a:r>
            <a:r>
              <a:rPr lang="en-US" sz="3200" b="1" dirty="0" smtClean="0"/>
              <a:t>:</a:t>
            </a:r>
          </a:p>
          <a:p>
            <a:endParaRPr lang="en-US" sz="3200" b="1" dirty="0" smtClean="0"/>
          </a:p>
          <a:p>
            <a:pPr lvl="0">
              <a:buFont typeface="Arial" pitchFamily="34" charset="0"/>
              <a:buChar char="•"/>
            </a:pPr>
            <a:r>
              <a:rPr lang="en-US" sz="3200" b="1" dirty="0" smtClean="0"/>
              <a:t>The participant’s legal competence and ability to understand.</a:t>
            </a:r>
          </a:p>
          <a:p>
            <a:pPr lvl="0">
              <a:buFont typeface="Arial" pitchFamily="34" charset="0"/>
              <a:buChar char="•"/>
            </a:pPr>
            <a:endParaRPr lang="en-US" sz="3200" b="1" dirty="0" smtClean="0"/>
          </a:p>
          <a:p>
            <a:pPr lvl="0">
              <a:buFont typeface="Arial" pitchFamily="34" charset="0"/>
              <a:buChar char="•"/>
            </a:pPr>
            <a:r>
              <a:rPr lang="en-US" sz="3200" b="1" dirty="0" smtClean="0"/>
              <a:t>Comprehensive information about the proposed research.</a:t>
            </a:r>
          </a:p>
          <a:p>
            <a:pPr lvl="0">
              <a:buFont typeface="Arial" pitchFamily="34" charset="0"/>
              <a:buChar char="•"/>
            </a:pPr>
            <a:endParaRPr lang="en-US" sz="3200" b="1" dirty="0" smtClean="0"/>
          </a:p>
          <a:p>
            <a:pPr lvl="0">
              <a:buFont typeface="Arial" pitchFamily="34" charset="0"/>
              <a:buChar char="•"/>
            </a:pPr>
            <a:r>
              <a:rPr lang="en-US" sz="3200" b="1" dirty="0" smtClean="0"/>
              <a:t>The consent must be voluntary not involved by financial reward, duress in any manner, nor dependent or vulnerable groups.</a:t>
            </a:r>
          </a:p>
          <a:p>
            <a:endParaRPr lang="en-US" dirty="0"/>
          </a:p>
        </p:txBody>
      </p:sp>
      <p:sp>
        <p:nvSpPr>
          <p:cNvPr id="2" name="Title 1"/>
          <p:cNvSpPr>
            <a:spLocks noGrp="1"/>
          </p:cNvSpPr>
          <p:nvPr>
            <p:ph type="title"/>
          </p:nvPr>
        </p:nvSpPr>
        <p:spPr>
          <a:xfrm>
            <a:off x="609600" y="533400"/>
            <a:ext cx="7772400" cy="533400"/>
          </a:xfrm>
        </p:spPr>
        <p:txBody>
          <a:bodyPr/>
          <a:lstStyle/>
          <a:p>
            <a:pPr lvl="0"/>
            <a:r>
              <a:rPr sz="2800" smtClean="0">
                <a:solidFill>
                  <a:srgbClr val="FF0000"/>
                </a:solidFill>
              </a:rPr>
              <a:t>Informed consent</a:t>
            </a:r>
            <a:br>
              <a:rPr sz="2800" smtClean="0">
                <a:solidFill>
                  <a:srgbClr val="FF0000"/>
                </a:solidFill>
              </a:rPr>
            </a:br>
            <a:endParaRPr lang="en-US" sz="28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990600"/>
            <a:ext cx="7772400" cy="5181600"/>
          </a:xfrm>
        </p:spPr>
        <p:txBody>
          <a:bodyPr>
            <a:normAutofit fontScale="92500" lnSpcReduction="10000"/>
          </a:bodyPr>
          <a:lstStyle/>
          <a:p>
            <a:pPr lvl="0">
              <a:buFont typeface="Arial" pitchFamily="34" charset="0"/>
              <a:buChar char="•"/>
            </a:pPr>
            <a:r>
              <a:rPr lang="en-US" sz="3200" b="1" dirty="0" smtClean="0"/>
              <a:t>Free to withdraw at any time.</a:t>
            </a:r>
          </a:p>
          <a:p>
            <a:pPr lvl="0">
              <a:buFont typeface="Arial" pitchFamily="34" charset="0"/>
              <a:buChar char="•"/>
            </a:pPr>
            <a:endParaRPr lang="en-US" sz="3200" b="1" dirty="0" smtClean="0"/>
          </a:p>
          <a:p>
            <a:pPr lvl="0">
              <a:buFont typeface="Arial" pitchFamily="34" charset="0"/>
              <a:buChar char="•"/>
            </a:pPr>
            <a:r>
              <a:rPr lang="en-US" sz="3200" b="1" dirty="0" smtClean="0"/>
              <a:t>Those unable to give their own consent proxy  consent should be sought from a person with appropriate legal authority.</a:t>
            </a:r>
          </a:p>
          <a:p>
            <a:pPr lvl="0"/>
            <a:endParaRPr lang="en-US" sz="3200" b="1" dirty="0" smtClean="0"/>
          </a:p>
          <a:p>
            <a:pPr lvl="0">
              <a:buFont typeface="Arial" pitchFamily="34" charset="0"/>
              <a:buChar char="•"/>
            </a:pPr>
            <a:r>
              <a:rPr lang="en-US" sz="3200" b="1" dirty="0" smtClean="0"/>
              <a:t>For children, parent or guardian signature</a:t>
            </a:r>
          </a:p>
          <a:p>
            <a:pPr lvl="0"/>
            <a:r>
              <a:rPr lang="en-US" sz="3200" b="1" dirty="0" smtClean="0"/>
              <a:t>  should be obtained + child’s assent. </a:t>
            </a:r>
          </a:p>
          <a:p>
            <a:pPr lvl="0"/>
            <a:endParaRPr lang="en-US" sz="3200" dirty="0" smtClean="0"/>
          </a:p>
          <a:p>
            <a:pPr lvl="0"/>
            <a:r>
              <a:rPr lang="en-US" sz="3200" dirty="0" smtClean="0"/>
              <a:t>WHO developed consent forms .</a:t>
            </a:r>
          </a:p>
          <a:p>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2400" b="1" dirty="0" smtClean="0"/>
              <a:t>Rights of a study participant: to be addressed when taking informed consent</a:t>
            </a:r>
          </a:p>
        </p:txBody>
      </p:sp>
      <p:pic>
        <p:nvPicPr>
          <p:cNvPr id="3075" name="Picture 2"/>
          <p:cNvPicPr>
            <a:picLocks noGrp="1" noChangeAspect="1" noChangeArrowheads="1"/>
          </p:cNvPicPr>
          <p:nvPr>
            <p:ph idx="1"/>
          </p:nvPr>
        </p:nvPicPr>
        <p:blipFill>
          <a:blip r:embed="rId2"/>
          <a:srcRect/>
          <a:stretch>
            <a:fillRect/>
          </a:stretch>
        </p:blipFill>
        <p:spPr>
          <a:xfrm>
            <a:off x="304800" y="1447800"/>
            <a:ext cx="8229600" cy="51816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6629400" cy="990600"/>
          </a:xfrm>
        </p:spPr>
        <p:txBody>
          <a:bodyPr/>
          <a:lstStyle/>
          <a:p>
            <a:r>
              <a:rPr lang="en-US" b="1" dirty="0" smtClean="0">
                <a:solidFill>
                  <a:schemeClr val="bg2"/>
                </a:solidFill>
                <a:latin typeface="Footlight MT Light" pitchFamily="18" charset="0"/>
                <a:cs typeface="Tahoma" pitchFamily="112" charset="0"/>
              </a:rPr>
              <a:t>OBJECTIVES OF THE LECTURE</a:t>
            </a:r>
          </a:p>
        </p:txBody>
      </p:sp>
      <p:sp>
        <p:nvSpPr>
          <p:cNvPr id="4099" name="Content Placeholder 2"/>
          <p:cNvSpPr>
            <a:spLocks noGrp="1"/>
          </p:cNvSpPr>
          <p:nvPr>
            <p:ph idx="1"/>
          </p:nvPr>
        </p:nvSpPr>
        <p:spPr>
          <a:xfrm>
            <a:off x="457200" y="1905000"/>
            <a:ext cx="8229600" cy="4191000"/>
          </a:xfrm>
        </p:spPr>
        <p:txBody>
          <a:bodyPr/>
          <a:lstStyle/>
          <a:p>
            <a:endParaRPr lang="en-US" dirty="0" smtClean="0"/>
          </a:p>
          <a:p>
            <a:pPr>
              <a:buNone/>
            </a:pPr>
            <a:endParaRPr lang="en-US" dirty="0" smtClean="0"/>
          </a:p>
        </p:txBody>
      </p:sp>
      <p:pic>
        <p:nvPicPr>
          <p:cNvPr id="4" name="Picture 3"/>
          <p:cNvPicPr/>
          <p:nvPr/>
        </p:nvPicPr>
        <p:blipFill>
          <a:blip r:embed="rId2" cstate="print"/>
          <a:srcRect/>
          <a:stretch>
            <a:fillRect/>
          </a:stretch>
        </p:blipFill>
        <p:spPr bwMode="auto">
          <a:xfrm>
            <a:off x="228600" y="5410200"/>
            <a:ext cx="8382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5" name="Rectangle 4"/>
          <p:cNvSpPr/>
          <p:nvPr/>
        </p:nvSpPr>
        <p:spPr>
          <a:xfrm>
            <a:off x="457200" y="1143000"/>
            <a:ext cx="8458200" cy="4031873"/>
          </a:xfrm>
          <a:prstGeom prst="rect">
            <a:avLst/>
          </a:prstGeom>
        </p:spPr>
        <p:txBody>
          <a:bodyPr wrap="square">
            <a:spAutoFit/>
          </a:bodyPr>
          <a:lstStyle/>
          <a:p>
            <a:r>
              <a:rPr lang="en-US" sz="3200" dirty="0" smtClean="0">
                <a:solidFill>
                  <a:srgbClr val="FF0000"/>
                </a:solidFill>
              </a:rPr>
              <a:t>At the end of the lecture students should:</a:t>
            </a:r>
          </a:p>
          <a:p>
            <a:endParaRPr lang="en-US" sz="3200" dirty="0" smtClean="0"/>
          </a:p>
          <a:p>
            <a:pPr>
              <a:buNone/>
            </a:pPr>
            <a:r>
              <a:rPr lang="en-US" sz="3200" dirty="0" smtClean="0"/>
              <a:t>1-define ethics in health research.</a:t>
            </a:r>
          </a:p>
          <a:p>
            <a:pPr>
              <a:buNone/>
            </a:pPr>
            <a:r>
              <a:rPr lang="en-US" sz="3200" dirty="0" smtClean="0"/>
              <a:t>2-recognize the need for ethics in health</a:t>
            </a:r>
          </a:p>
          <a:p>
            <a:pPr>
              <a:buNone/>
            </a:pPr>
            <a:r>
              <a:rPr lang="en-US" sz="3200" dirty="0" smtClean="0"/>
              <a:t>   research.</a:t>
            </a:r>
          </a:p>
          <a:p>
            <a:pPr>
              <a:buNone/>
            </a:pPr>
            <a:r>
              <a:rPr lang="en-US" sz="3200" dirty="0" smtClean="0"/>
              <a:t>3-Understand the general ethical principles.</a:t>
            </a:r>
          </a:p>
          <a:p>
            <a:pPr>
              <a:buNone/>
            </a:pPr>
            <a:r>
              <a:rPr lang="en-US" sz="3200" dirty="0" smtClean="0"/>
              <a:t>4- Understand the role of ethical committee in </a:t>
            </a:r>
          </a:p>
          <a:p>
            <a:pPr>
              <a:buNone/>
            </a:pPr>
            <a:r>
              <a:rPr lang="en-US" sz="3200" dirty="0" smtClean="0"/>
              <a:t>    health research.</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981200"/>
            <a:ext cx="8308848" cy="4419600"/>
          </a:xfrm>
        </p:spPr>
        <p:txBody>
          <a:bodyPr>
            <a:normAutofit fontScale="85000" lnSpcReduction="20000"/>
          </a:bodyPr>
          <a:lstStyle/>
          <a:p>
            <a:r>
              <a:rPr lang="en-US" sz="3200" b="1" dirty="0" smtClean="0"/>
              <a:t>Any payment, gift of money, goods or services to participants or body or organization assisting in recruitment of participants is unacceptable.</a:t>
            </a:r>
          </a:p>
          <a:p>
            <a:endParaRPr lang="en-US" sz="3200" b="1" dirty="0" smtClean="0"/>
          </a:p>
          <a:p>
            <a:r>
              <a:rPr lang="en-US" sz="3200" b="1" dirty="0" smtClean="0"/>
              <a:t>Examples:</a:t>
            </a:r>
          </a:p>
          <a:p>
            <a:r>
              <a:rPr lang="en-US" sz="3200" b="1" dirty="0" smtClean="0"/>
              <a:t>        </a:t>
            </a:r>
            <a:r>
              <a:rPr lang="en-US" sz="2600" b="1" dirty="0" smtClean="0"/>
              <a:t>Marks for participating students.</a:t>
            </a:r>
          </a:p>
          <a:p>
            <a:r>
              <a:rPr lang="en-US" sz="2600" b="1" dirty="0" smtClean="0"/>
              <a:t>          Money for instructors allowing data collection in  classroom.</a:t>
            </a:r>
          </a:p>
          <a:p>
            <a:r>
              <a:rPr lang="en-US" sz="2600" b="1" dirty="0" smtClean="0"/>
              <a:t>          Access to Specific health care services.</a:t>
            </a:r>
          </a:p>
          <a:p>
            <a:endParaRPr lang="en-US" sz="3200" b="1" dirty="0" smtClean="0"/>
          </a:p>
          <a:p>
            <a:pPr>
              <a:buFont typeface="Arial" pitchFamily="34" charset="0"/>
              <a:buChar char="•"/>
            </a:pPr>
            <a:r>
              <a:rPr lang="en-US" sz="3200" b="1" dirty="0" smtClean="0"/>
              <a:t>Reimbursement or participants’ out-of-expenses</a:t>
            </a:r>
          </a:p>
          <a:p>
            <a:r>
              <a:rPr lang="en-US" sz="3200" b="1" dirty="0" smtClean="0"/>
              <a:t>  is allowed.</a:t>
            </a:r>
          </a:p>
          <a:p>
            <a:endParaRPr lang="en-US" dirty="0"/>
          </a:p>
        </p:txBody>
      </p:sp>
      <p:sp>
        <p:nvSpPr>
          <p:cNvPr id="2" name="Title 1"/>
          <p:cNvSpPr>
            <a:spLocks noGrp="1"/>
          </p:cNvSpPr>
          <p:nvPr>
            <p:ph type="title"/>
          </p:nvPr>
        </p:nvSpPr>
        <p:spPr>
          <a:xfrm>
            <a:off x="381000" y="685800"/>
            <a:ext cx="8534400" cy="838200"/>
          </a:xfrm>
        </p:spPr>
        <p:txBody>
          <a:bodyPr/>
          <a:lstStyle/>
          <a:p>
            <a:pPr lvl="0"/>
            <a:r>
              <a:rPr sz="2400" b="1" smtClean="0">
                <a:solidFill>
                  <a:srgbClr val="FF0000"/>
                </a:solidFill>
              </a:rPr>
              <a:t>Payments for participation in research</a:t>
            </a:r>
            <a:r>
              <a:rPr sz="4000" smtClean="0">
                <a:solidFill>
                  <a:srgbClr val="FFFF00"/>
                </a:solidFill>
              </a:rPr>
              <a:t/>
            </a:r>
            <a:br>
              <a:rPr sz="4000" smtClean="0">
                <a:solidFill>
                  <a:srgbClr val="FFFF00"/>
                </a:solidFill>
              </a:rPr>
            </a:br>
            <a:endParaRPr lang="en-US" sz="4000" dirty="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752600"/>
            <a:ext cx="8156448" cy="4572000"/>
          </a:xfrm>
        </p:spPr>
        <p:txBody>
          <a:bodyPr/>
          <a:lstStyle/>
          <a:p>
            <a:pPr>
              <a:buFont typeface="Arial" pitchFamily="34" charset="0"/>
              <a:buChar char="•"/>
            </a:pPr>
            <a:r>
              <a:rPr lang="en-US" sz="3200" b="1" dirty="0" smtClean="0"/>
              <a:t>Local health authority approval</a:t>
            </a:r>
          </a:p>
          <a:p>
            <a:pPr>
              <a:buFont typeface="Arial" pitchFamily="34" charset="0"/>
              <a:buChar char="•"/>
            </a:pPr>
            <a:r>
              <a:rPr lang="en-US" sz="3200" b="1" dirty="0" smtClean="0"/>
              <a:t>Inform local  health practitioners about</a:t>
            </a:r>
          </a:p>
          <a:p>
            <a:r>
              <a:rPr lang="en-US" sz="3200" b="1" dirty="0" smtClean="0"/>
              <a:t> the study.</a:t>
            </a:r>
          </a:p>
          <a:p>
            <a:pPr>
              <a:buFont typeface="Arial" pitchFamily="34" charset="0"/>
              <a:buChar char="•"/>
            </a:pPr>
            <a:r>
              <a:rPr lang="en-US" sz="3200" b="1" dirty="0" smtClean="0"/>
              <a:t>Informed individual consent in physical</a:t>
            </a:r>
          </a:p>
          <a:p>
            <a:r>
              <a:rPr lang="en-US" sz="3200" b="1" dirty="0" smtClean="0"/>
              <a:t>  or lab investigations. (e.g. IDA)</a:t>
            </a:r>
          </a:p>
          <a:p>
            <a:pPr>
              <a:buFont typeface="Arial" pitchFamily="34" charset="0"/>
              <a:buChar char="•"/>
            </a:pPr>
            <a:r>
              <a:rPr lang="en-US" sz="3200" b="1" dirty="0" smtClean="0"/>
              <a:t>Inform about any consequences.</a:t>
            </a:r>
          </a:p>
          <a:p>
            <a:pPr>
              <a:buFont typeface="Arial" pitchFamily="34" charset="0"/>
              <a:buChar char="•"/>
            </a:pPr>
            <a:r>
              <a:rPr lang="en-US" sz="3200" b="1" dirty="0" smtClean="0"/>
              <a:t>Right to withdraw.</a:t>
            </a:r>
          </a:p>
          <a:p>
            <a:endParaRPr lang="en-US" dirty="0"/>
          </a:p>
        </p:txBody>
      </p:sp>
      <p:sp>
        <p:nvSpPr>
          <p:cNvPr id="2" name="Title 1"/>
          <p:cNvSpPr>
            <a:spLocks noGrp="1"/>
          </p:cNvSpPr>
          <p:nvPr>
            <p:ph type="title"/>
          </p:nvPr>
        </p:nvSpPr>
        <p:spPr>
          <a:xfrm>
            <a:off x="609600" y="381000"/>
            <a:ext cx="8534400" cy="1362456"/>
          </a:xfrm>
        </p:spPr>
        <p:txBody>
          <a:bodyPr/>
          <a:lstStyle/>
          <a:p>
            <a:r>
              <a:rPr sz="2800" smtClean="0">
                <a:solidFill>
                  <a:srgbClr val="FF0000"/>
                </a:solidFill>
              </a:rPr>
              <a:t>Surveys of the general population</a:t>
            </a:r>
            <a:r>
              <a:rPr smtClean="0">
                <a:solidFill>
                  <a:srgbClr val="FFFF00"/>
                </a:solidFill>
              </a:rPr>
              <a:t/>
            </a:r>
            <a:br>
              <a:rPr smtClean="0">
                <a:solidFill>
                  <a:srgbClr val="FFFF00"/>
                </a:solidFill>
              </a:rPr>
            </a:br>
            <a:endParaRPr lang="en-US" dirty="0">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8056098" cy="4134728"/>
          </a:xfrm>
        </p:spPr>
        <p:txBody>
          <a:bodyPr>
            <a:normAutofit/>
          </a:bodyPr>
          <a:lstStyle/>
          <a:p>
            <a:r>
              <a:rPr lang="en-US" sz="2800" dirty="0" smtClean="0"/>
              <a:t>-RCT is the gold standard in the chain of evidence in medical practice.</a:t>
            </a:r>
          </a:p>
          <a:p>
            <a:endParaRPr lang="en-US" sz="2800" dirty="0" smtClean="0"/>
          </a:p>
          <a:p>
            <a:r>
              <a:rPr lang="en-US" sz="2800" dirty="0" smtClean="0"/>
              <a:t>-Investment in clinical trials is estimated to be around 30 billion $.  and  is growing 12% annually.</a:t>
            </a:r>
          </a:p>
          <a:p>
            <a:endParaRPr lang="en-US" sz="2800" dirty="0" smtClean="0"/>
          </a:p>
          <a:p>
            <a:r>
              <a:rPr lang="en-US" sz="2800" dirty="0" smtClean="0"/>
              <a:t>-A quarter of clinical trials is conducted in developing countries and did not undergo strict ethical review</a:t>
            </a:r>
            <a:r>
              <a:rPr lang="en-US" dirty="0" smtClean="0"/>
              <a:t>.   </a:t>
            </a:r>
            <a:endParaRPr lang="en-US" dirty="0"/>
          </a:p>
        </p:txBody>
      </p:sp>
      <p:sp>
        <p:nvSpPr>
          <p:cNvPr id="3" name="Title 2"/>
          <p:cNvSpPr>
            <a:spLocks noGrp="1"/>
          </p:cNvSpPr>
          <p:nvPr>
            <p:ph type="title"/>
          </p:nvPr>
        </p:nvSpPr>
        <p:spPr>
          <a:xfrm>
            <a:off x="457200" y="304800"/>
            <a:ext cx="7772400" cy="1362075"/>
          </a:xfrm>
        </p:spPr>
        <p:txBody>
          <a:bodyPr/>
          <a:lstStyle/>
          <a:p>
            <a:r>
              <a:rPr lang="en-US" sz="2800" dirty="0" smtClean="0">
                <a:solidFill>
                  <a:srgbClr val="FF0000"/>
                </a:solidFill>
              </a:rPr>
              <a:t>Ethics in Clinical Trials</a:t>
            </a:r>
            <a:endParaRPr lang="en-US" sz="2800"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6629400" cy="381000"/>
          </a:xfrm>
        </p:spPr>
        <p:txBody>
          <a:bodyPr rtlCol="0">
            <a:normAutofit fontScale="90000"/>
          </a:bodyPr>
          <a:lstStyle/>
          <a:p>
            <a:pPr algn="l" eaLnBrk="1" fontAlgn="auto" hangingPunct="1">
              <a:spcAft>
                <a:spcPts val="0"/>
              </a:spcAft>
              <a:defRPr/>
            </a:pPr>
            <a:r>
              <a:rPr lang="en-US" sz="2700" b="1" dirty="0" smtClean="0"/>
              <a:t>Tuskegee syphilis experiment  (1932-72)</a:t>
            </a:r>
            <a:r>
              <a:rPr lang="en-US" b="1" dirty="0" smtClean="0"/>
              <a:t/>
            </a:r>
            <a:br>
              <a:rPr lang="en-US" b="1" dirty="0" smtClean="0"/>
            </a:br>
            <a:endParaRPr lang="en-US" dirty="0" smtClean="0"/>
          </a:p>
        </p:txBody>
      </p:sp>
      <p:sp>
        <p:nvSpPr>
          <p:cNvPr id="5" name="Content Placeholder 4"/>
          <p:cNvSpPr>
            <a:spLocks noGrp="1"/>
          </p:cNvSpPr>
          <p:nvPr>
            <p:ph idx="1"/>
          </p:nvPr>
        </p:nvSpPr>
        <p:spPr>
          <a:xfrm>
            <a:off x="457200" y="1219200"/>
            <a:ext cx="8229600" cy="5257800"/>
          </a:xfrm>
        </p:spPr>
        <p:txBody>
          <a:bodyPr rtlCol="0">
            <a:normAutofit fontScale="77500" lnSpcReduction="20000"/>
          </a:bodyPr>
          <a:lstStyle/>
          <a:p>
            <a:pPr eaLnBrk="1" fontAlgn="auto" hangingPunct="1">
              <a:spcAft>
                <a:spcPts val="0"/>
              </a:spcAft>
              <a:buFont typeface="Arial" pitchFamily="34" charset="0"/>
              <a:buNone/>
              <a:defRPr/>
            </a:pPr>
            <a:r>
              <a:rPr lang="en-US" dirty="0" smtClean="0"/>
              <a:t>      </a:t>
            </a:r>
            <a:r>
              <a:rPr lang="en-US" sz="2600" b="1" dirty="0" smtClean="0"/>
              <a:t>A research project conducted by the U.S. Public Health Service. </a:t>
            </a:r>
          </a:p>
          <a:p>
            <a:pPr eaLnBrk="1" fontAlgn="auto" hangingPunct="1">
              <a:spcAft>
                <a:spcPts val="0"/>
              </a:spcAft>
              <a:buFont typeface="Arial" pitchFamily="34" charset="0"/>
              <a:buNone/>
              <a:defRPr/>
            </a:pPr>
            <a:r>
              <a:rPr lang="en-US" sz="2600" b="1" dirty="0" smtClean="0"/>
              <a:t>      Six hundred low-income African-American males, 400 of whom were infected with syphilis, were monitored for 40 years. </a:t>
            </a:r>
          </a:p>
          <a:p>
            <a:pPr eaLnBrk="1" fontAlgn="auto" hangingPunct="1">
              <a:spcAft>
                <a:spcPts val="0"/>
              </a:spcAft>
              <a:buFont typeface="Arial" pitchFamily="34" charset="0"/>
              <a:buNone/>
              <a:defRPr/>
            </a:pPr>
            <a:endParaRPr lang="en-US" sz="2600" b="1" dirty="0" smtClean="0"/>
          </a:p>
          <a:p>
            <a:pPr eaLnBrk="1" fontAlgn="auto" hangingPunct="1">
              <a:spcAft>
                <a:spcPts val="0"/>
              </a:spcAft>
              <a:buFont typeface="Arial" pitchFamily="34" charset="0"/>
              <a:buNone/>
              <a:defRPr/>
            </a:pPr>
            <a:r>
              <a:rPr lang="en-US" sz="2600" b="1" dirty="0" smtClean="0"/>
              <a:t>     Free medical examinations were given; however, subjects were not told about their disease. Even though a proven cure (penicillin) became available in the 1950s, the study continued until 1972 with participants being denied treatment. </a:t>
            </a:r>
          </a:p>
          <a:p>
            <a:pPr eaLnBrk="1" fontAlgn="auto" hangingPunct="1">
              <a:spcAft>
                <a:spcPts val="0"/>
              </a:spcAft>
              <a:buFont typeface="Arial" pitchFamily="34" charset="0"/>
              <a:buNone/>
              <a:defRPr/>
            </a:pPr>
            <a:r>
              <a:rPr lang="en-US" sz="2600" b="1" dirty="0" smtClean="0"/>
              <a:t>      </a:t>
            </a:r>
          </a:p>
          <a:p>
            <a:pPr eaLnBrk="1" fontAlgn="auto" hangingPunct="1">
              <a:spcAft>
                <a:spcPts val="0"/>
              </a:spcAft>
              <a:buFont typeface="Arial" pitchFamily="34" charset="0"/>
              <a:buNone/>
              <a:defRPr/>
            </a:pPr>
            <a:r>
              <a:rPr lang="en-US" sz="2600" b="1" dirty="0" smtClean="0"/>
              <a:t>      In some cases, when subjects were diagnosed as having syphilis by other physicians, researchers intervened to prevent treatment. Many subjects died of syphilis during the study. </a:t>
            </a:r>
          </a:p>
          <a:p>
            <a:pPr eaLnBrk="1" fontAlgn="auto" hangingPunct="1">
              <a:spcAft>
                <a:spcPts val="0"/>
              </a:spcAft>
              <a:buFont typeface="Arial" pitchFamily="34" charset="0"/>
              <a:buNone/>
              <a:defRPr/>
            </a:pPr>
            <a:endParaRPr lang="en-US" sz="2600" b="1" dirty="0" smtClean="0"/>
          </a:p>
          <a:p>
            <a:pPr eaLnBrk="1" fontAlgn="auto" hangingPunct="1">
              <a:spcAft>
                <a:spcPts val="0"/>
              </a:spcAft>
              <a:buFont typeface="Arial" pitchFamily="34" charset="0"/>
              <a:buNone/>
              <a:defRPr/>
            </a:pPr>
            <a:r>
              <a:rPr lang="en-US" sz="2600" b="1" dirty="0" smtClean="0"/>
              <a:t>      The study was stopped in 1973 by the U.S. Department of Health, Education, and Welfare only after its existence was publicized and it became a political embarrassment. In 1997, under mounting pressure, President Clinton apologized to the study subjects and their families.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8208498" cy="2915528"/>
          </a:xfrm>
        </p:spPr>
        <p:txBody>
          <a:bodyPr>
            <a:normAutofit/>
          </a:bodyPr>
          <a:lstStyle/>
          <a:p>
            <a:r>
              <a:rPr lang="en-US" sz="3200" dirty="0" smtClean="0"/>
              <a:t>1996:   100 Nigerian children received </a:t>
            </a:r>
            <a:r>
              <a:rPr lang="en-US" sz="3200" dirty="0" err="1" smtClean="0"/>
              <a:t>Trovan</a:t>
            </a:r>
            <a:r>
              <a:rPr lang="en-US" sz="3200" dirty="0" smtClean="0"/>
              <a:t> (</a:t>
            </a:r>
            <a:r>
              <a:rPr lang="en-US" sz="3200" dirty="0" err="1" smtClean="0">
                <a:solidFill>
                  <a:schemeClr val="tx1"/>
                </a:solidFill>
                <a:hlinkClick r:id="rId2"/>
              </a:rPr>
              <a:t>trovafloxacin</a:t>
            </a:r>
            <a:r>
              <a:rPr lang="en-US" sz="3200" dirty="0" smtClean="0">
                <a:solidFill>
                  <a:schemeClr val="tx1"/>
                </a:solidFill>
                <a:hlinkClick r:id="rId2"/>
              </a:rPr>
              <a:t> </a:t>
            </a:r>
            <a:r>
              <a:rPr lang="en-US" sz="3200" dirty="0" err="1" smtClean="0">
                <a:solidFill>
                  <a:schemeClr val="tx1"/>
                </a:solidFill>
                <a:hlinkClick r:id="rId2"/>
              </a:rPr>
              <a:t>mesylate</a:t>
            </a:r>
            <a:r>
              <a:rPr lang="en-US" sz="3200" dirty="0" smtClean="0"/>
              <a:t>) as a part of efforts to determine the effectiveness of that drug.  11 children died and others suffered brain damage and were paralyzed or became deaf.</a:t>
            </a:r>
            <a:endParaRPr lang="en-US" sz="3200" dirty="0"/>
          </a:p>
        </p:txBody>
      </p:sp>
      <p:sp>
        <p:nvSpPr>
          <p:cNvPr id="3" name="Title 2"/>
          <p:cNvSpPr>
            <a:spLocks noGrp="1"/>
          </p:cNvSpPr>
          <p:nvPr>
            <p:ph type="title"/>
          </p:nvPr>
        </p:nvSpPr>
        <p:spPr>
          <a:xfrm>
            <a:off x="609600" y="152400"/>
            <a:ext cx="7772400" cy="1362075"/>
          </a:xfrm>
        </p:spPr>
        <p:txBody>
          <a:bodyPr/>
          <a:lstStyle/>
          <a:p>
            <a:r>
              <a:rPr lang="en-US" dirty="0" smtClean="0">
                <a:solidFill>
                  <a:srgbClr val="FF0000"/>
                </a:solidFill>
              </a:rPr>
              <a:t>example</a:t>
            </a:r>
            <a:endParaRPr lang="en-US"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6629400" cy="838200"/>
          </a:xfrm>
        </p:spPr>
        <p:txBody>
          <a:bodyPr rtlCol="0">
            <a:normAutofit/>
          </a:bodyPr>
          <a:lstStyle/>
          <a:p>
            <a:pPr eaLnBrk="1" fontAlgn="auto" hangingPunct="1">
              <a:spcAft>
                <a:spcPts val="0"/>
              </a:spcAft>
              <a:defRPr/>
            </a:pPr>
            <a:r>
              <a:rPr lang="en-US" sz="2400" b="1" dirty="0" smtClean="0"/>
              <a:t>Cincinnati radiation experiments</a:t>
            </a:r>
            <a:br>
              <a:rPr lang="en-US" sz="2400" b="1" dirty="0" smtClean="0"/>
            </a:br>
            <a:endParaRPr lang="en-US" sz="2400" dirty="0" smtClean="0"/>
          </a:p>
        </p:txBody>
      </p:sp>
      <p:sp>
        <p:nvSpPr>
          <p:cNvPr id="3" name="Content Placeholder 2"/>
          <p:cNvSpPr>
            <a:spLocks noGrp="1"/>
          </p:cNvSpPr>
          <p:nvPr>
            <p:ph idx="1"/>
          </p:nvPr>
        </p:nvSpPr>
        <p:spPr>
          <a:xfrm>
            <a:off x="457200" y="1447800"/>
            <a:ext cx="8229600" cy="5029200"/>
          </a:xfrm>
        </p:spPr>
        <p:txBody>
          <a:bodyPr rtlCol="0">
            <a:normAutofit/>
          </a:bodyPr>
          <a:lstStyle/>
          <a:p>
            <a:pPr eaLnBrk="1" fontAlgn="auto" hangingPunct="1">
              <a:spcAft>
                <a:spcPts val="0"/>
              </a:spcAft>
              <a:buFont typeface="Arial" pitchFamily="34" charset="0"/>
              <a:buChar char="•"/>
              <a:defRPr/>
            </a:pPr>
            <a:r>
              <a:rPr lang="en-US" sz="2400" dirty="0" smtClean="0"/>
              <a:t>Cancer patients (mostly Negroes of below-average intelligence who were charity patients) during 1960-72 in Cincinnati were exposed to large doses of whole body radiation as part of an experiment sponsored by the U.S. military. </a:t>
            </a:r>
          </a:p>
          <a:p>
            <a:pPr eaLnBrk="1" fontAlgn="auto" hangingPunct="1">
              <a:spcAft>
                <a:spcPts val="0"/>
              </a:spcAft>
              <a:buFont typeface="Arial" pitchFamily="34" charset="0"/>
              <a:buChar char="•"/>
              <a:defRPr/>
            </a:pPr>
            <a:r>
              <a:rPr lang="en-US" sz="2400" i="1" dirty="0" smtClean="0"/>
              <a:t>None</a:t>
            </a:r>
            <a:r>
              <a:rPr lang="en-US" sz="2400" dirty="0" smtClean="0"/>
              <a:t> of the subjects gave informed consent, they thought they were receiving treatment for their cancer. Subjects experienced nausea and vomiting from acute radiation sickness, pain from burns on their bodies, and some died prematurely as result of radiation exposure.</a:t>
            </a:r>
            <a:br>
              <a:rPr lang="en-US" sz="2400" dirty="0" smtClean="0"/>
            </a:br>
            <a:endParaRPr lang="en-US" sz="2400" dirty="0" smtClean="0"/>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629400" cy="304800"/>
          </a:xfrm>
        </p:spPr>
        <p:txBody>
          <a:bodyPr/>
          <a:lstStyle/>
          <a:p>
            <a:r>
              <a:rPr lang="en-US" sz="2400" b="1" dirty="0" smtClean="0"/>
              <a:t>Hepatitis in retarded children</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sz="2400" dirty="0" smtClean="0"/>
              <a:t>Severely retarded children at the </a:t>
            </a:r>
            <a:r>
              <a:rPr lang="en-US" sz="2400" dirty="0" err="1" smtClean="0"/>
              <a:t>Willowbrook</a:t>
            </a:r>
            <a:r>
              <a:rPr lang="en-US" sz="2400" dirty="0" smtClean="0"/>
              <a:t> State Hospital in New York injected with hepatitis virus. This Hospital did not admit new patients after 1964, unless their parents "consented" to the experiment. Consent forms implied that children were to receive a vaccine against hepatitis, when the protection was actually from a hopefully "subclinical" infection. Physician made excuse: </a:t>
            </a:r>
            <a:r>
              <a:rPr lang="en-US" sz="2400" dirty="0" err="1" smtClean="0"/>
              <a:t>fecally</a:t>
            </a:r>
            <a:r>
              <a:rPr lang="en-US" sz="2400" dirty="0" smtClean="0"/>
              <a:t>-borne viral hepatitis was so prevalent at the Hospital (because approximately 70% of children had IQ below 20 and were not toilet trained) that children routinely became infected 6 to 12 months after admission. But isn't that like murderer saying that victim was going to die sometime, all he did was kill earlier and under better circumstances?</a:t>
            </a:r>
            <a:br>
              <a:rPr lang="en-US" sz="2400" dirty="0" smtClean="0"/>
            </a:br>
            <a:endParaRPr lang="en-US" sz="2400"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295400"/>
            <a:ext cx="8686800" cy="4953000"/>
          </a:xfrm>
        </p:spPr>
        <p:txBody>
          <a:bodyPr>
            <a:normAutofit fontScale="92500" lnSpcReduction="20000"/>
          </a:bodyPr>
          <a:lstStyle/>
          <a:p>
            <a:pPr lvl="0">
              <a:buFont typeface="Arial" pitchFamily="34" charset="0"/>
              <a:buChar char="•"/>
            </a:pPr>
            <a:r>
              <a:rPr lang="en-US" sz="2800" dirty="0" smtClean="0"/>
              <a:t>Nuremberg Code (1947)</a:t>
            </a:r>
          </a:p>
          <a:p>
            <a:pPr lvl="0">
              <a:buFont typeface="Arial" pitchFamily="34" charset="0"/>
              <a:buChar char="•"/>
            </a:pPr>
            <a:endParaRPr lang="en-US" sz="2800" dirty="0" smtClean="0"/>
          </a:p>
          <a:p>
            <a:pPr lvl="0">
              <a:buFont typeface="Arial" pitchFamily="34" charset="0"/>
              <a:buChar char="•"/>
            </a:pPr>
            <a:r>
              <a:rPr lang="en-US" sz="2800" dirty="0" smtClean="0"/>
              <a:t>Declaration of Helsinki (1964) &amp; revised 1975, 1983, 1989,1996,2000 &amp; 2008.</a:t>
            </a:r>
          </a:p>
          <a:p>
            <a:pPr lvl="0">
              <a:buFont typeface="Arial" pitchFamily="34" charset="0"/>
              <a:buChar char="•"/>
            </a:pPr>
            <a:endParaRPr lang="en-US" sz="2800" dirty="0" smtClean="0"/>
          </a:p>
          <a:p>
            <a:pPr lvl="0">
              <a:buFont typeface="Arial" pitchFamily="34" charset="0"/>
              <a:buChar char="•"/>
            </a:pPr>
            <a:r>
              <a:rPr lang="en-US" sz="2800" dirty="0" smtClean="0"/>
              <a:t>Belmont Report (1979).</a:t>
            </a:r>
          </a:p>
          <a:p>
            <a:pPr lvl="0">
              <a:buFont typeface="Arial" pitchFamily="34" charset="0"/>
              <a:buChar char="•"/>
            </a:pPr>
            <a:endParaRPr lang="en-US" sz="2800" dirty="0" smtClean="0"/>
          </a:p>
          <a:p>
            <a:pPr lvl="0">
              <a:buFont typeface="Arial" pitchFamily="34" charset="0"/>
              <a:buChar char="•"/>
            </a:pPr>
            <a:r>
              <a:rPr lang="en-US" sz="2800" dirty="0" smtClean="0"/>
              <a:t>Universal Declaration on the human Genome and Human Rights, UNESCO 1997.</a:t>
            </a:r>
          </a:p>
          <a:p>
            <a:pPr lvl="0"/>
            <a:endParaRPr lang="en-US" sz="2800" dirty="0" smtClean="0"/>
          </a:p>
          <a:p>
            <a:pPr lvl="0">
              <a:buFont typeface="Arial" pitchFamily="34" charset="0"/>
              <a:buChar char="•"/>
            </a:pPr>
            <a:r>
              <a:rPr lang="en-US" sz="2800" dirty="0" smtClean="0"/>
              <a:t>Operational guideline s for ethics committees   that review Biomedical research , World   health organization 2000.  </a:t>
            </a:r>
          </a:p>
          <a:p>
            <a:endParaRPr lang="en-US" sz="3200" dirty="0"/>
          </a:p>
        </p:txBody>
      </p:sp>
      <p:sp>
        <p:nvSpPr>
          <p:cNvPr id="2" name="Title 1"/>
          <p:cNvSpPr>
            <a:spLocks noGrp="1"/>
          </p:cNvSpPr>
          <p:nvPr>
            <p:ph type="title"/>
          </p:nvPr>
        </p:nvSpPr>
        <p:spPr>
          <a:xfrm>
            <a:off x="530352" y="533400"/>
            <a:ext cx="7772400" cy="685800"/>
          </a:xfrm>
        </p:spPr>
        <p:txBody>
          <a:bodyPr/>
          <a:lstStyle/>
          <a:p>
            <a:r>
              <a:rPr sz="2400" smtClean="0">
                <a:solidFill>
                  <a:srgbClr val="FF0000"/>
                </a:solidFill>
                <a:effectLst/>
              </a:rPr>
              <a:t>History</a:t>
            </a:r>
            <a:r>
              <a:rPr sz="2400" smtClean="0">
                <a:solidFill>
                  <a:srgbClr val="FF0000"/>
                </a:solidFill>
              </a:rPr>
              <a:t> of guidelines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24000"/>
            <a:ext cx="7772400" cy="3223776"/>
          </a:xfrm>
        </p:spPr>
        <p:txBody>
          <a:bodyPr>
            <a:normAutofit fontScale="85000" lnSpcReduction="20000"/>
          </a:bodyPr>
          <a:lstStyle/>
          <a:p>
            <a:pPr lvl="0"/>
            <a:r>
              <a:rPr lang="en-US" sz="3200" dirty="0" smtClean="0"/>
              <a:t>Ethical and policy issues in International Research: Clinical trials in developing countries 2001.</a:t>
            </a:r>
          </a:p>
          <a:p>
            <a:pPr lvl="0"/>
            <a:endParaRPr lang="en-US" sz="3200" dirty="0" smtClean="0"/>
          </a:p>
          <a:p>
            <a:pPr lvl="0"/>
            <a:r>
              <a:rPr lang="en-US" sz="3200" dirty="0" smtClean="0"/>
              <a:t>Universal Declaration on Bioethics &amp; Human Rights, UNESCO (2005)</a:t>
            </a:r>
          </a:p>
          <a:p>
            <a:pPr lvl="0"/>
            <a:endParaRPr lang="en-US" sz="3200" dirty="0" smtClean="0"/>
          </a:p>
          <a:p>
            <a:pPr lvl="0"/>
            <a:r>
              <a:rPr lang="en-US" sz="3200" dirty="0" smtClean="0"/>
              <a:t>Ethics  of research related to health care in developing countries: a follow up discussion </a:t>
            </a:r>
            <a:r>
              <a:rPr lang="en-US" sz="3500" dirty="0" smtClean="0"/>
              <a:t>Report 2005.</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838200"/>
            <a:ext cx="7772400" cy="5105400"/>
          </a:xfrm>
        </p:spPr>
        <p:txBody>
          <a:bodyPr>
            <a:normAutofit/>
          </a:bodyPr>
          <a:lstStyle/>
          <a:p>
            <a:r>
              <a:rPr lang="en-US" sz="2800" dirty="0" smtClean="0">
                <a:solidFill>
                  <a:srgbClr val="FF0000"/>
                </a:solidFill>
              </a:rPr>
              <a:t>Role of Research Ethics Committee (REC).</a:t>
            </a:r>
          </a:p>
          <a:p>
            <a:pPr>
              <a:buFont typeface="Arial" pitchFamily="34" charset="0"/>
              <a:buChar char="•"/>
            </a:pPr>
            <a:r>
              <a:rPr lang="en-US" sz="2800" dirty="0" smtClean="0"/>
              <a:t>Does this research have a rationale?</a:t>
            </a:r>
          </a:p>
          <a:p>
            <a:pPr>
              <a:buFont typeface="Arial" pitchFamily="34" charset="0"/>
              <a:buChar char="•"/>
            </a:pPr>
            <a:r>
              <a:rPr lang="en-US" sz="2800" dirty="0" smtClean="0"/>
              <a:t>Have risks to the participants been minimized?</a:t>
            </a:r>
          </a:p>
          <a:p>
            <a:pPr>
              <a:buFont typeface="Arial" pitchFamily="34" charset="0"/>
              <a:buChar char="•"/>
            </a:pPr>
            <a:r>
              <a:rPr lang="en-US" sz="2800" dirty="0" smtClean="0"/>
              <a:t>Have benefits been maximized?</a:t>
            </a:r>
          </a:p>
          <a:p>
            <a:pPr>
              <a:buFont typeface="Arial" pitchFamily="34" charset="0"/>
              <a:buChar char="•"/>
            </a:pPr>
            <a:r>
              <a:rPr lang="en-US" sz="2800" dirty="0" smtClean="0"/>
              <a:t>Has the process of informed consent been optimized?</a:t>
            </a:r>
          </a:p>
          <a:p>
            <a:pPr>
              <a:buFont typeface="Arial" pitchFamily="34" charset="0"/>
              <a:buChar char="•"/>
            </a:pPr>
            <a:r>
              <a:rPr lang="en-US" sz="2800" dirty="0" smtClean="0"/>
              <a:t>Would I allow my mother, my child, myself to participate in this research       protocol as it has been written? </a:t>
            </a:r>
          </a:p>
          <a:p>
            <a:pPr lvl="1"/>
            <a:endParaRPr lang="en-US" sz="1000"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2514600"/>
            <a:ext cx="7620000" cy="3352800"/>
          </a:xfrm>
        </p:spPr>
        <p:txBody>
          <a:bodyPr>
            <a:normAutofit lnSpcReduction="10000"/>
          </a:bodyPr>
          <a:lstStyle/>
          <a:p>
            <a:r>
              <a:rPr lang="en-US" sz="3800" dirty="0" smtClean="0"/>
              <a:t>The rules or standards ( moral principles) governing the conduct of a person or the members of a profession in respect to a particular class of human actions or a particular group, culture e.g. medical ethics</a:t>
            </a:r>
          </a:p>
          <a:p>
            <a:endParaRPr lang="en-US" dirty="0"/>
          </a:p>
        </p:txBody>
      </p:sp>
      <p:sp>
        <p:nvSpPr>
          <p:cNvPr id="2" name="Title 1"/>
          <p:cNvSpPr>
            <a:spLocks noGrp="1"/>
          </p:cNvSpPr>
          <p:nvPr>
            <p:ph type="title"/>
          </p:nvPr>
        </p:nvSpPr>
        <p:spPr>
          <a:xfrm>
            <a:off x="762000" y="1066800"/>
            <a:ext cx="8156448" cy="777240"/>
          </a:xfrm>
        </p:spPr>
        <p:txBody>
          <a:bodyPr/>
          <a:lstStyle/>
          <a:p>
            <a:r>
              <a:rPr sz="4000" b="1" smtClean="0">
                <a:solidFill>
                  <a:srgbClr val="FFFF00"/>
                </a:solidFill>
              </a:rPr>
              <a:t>Difination</a:t>
            </a:r>
            <a:endParaRPr lang="en-US" sz="4000" b="1" dirty="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381000"/>
            <a:ext cx="7772400" cy="6248400"/>
          </a:xfrm>
        </p:spPr>
        <p:txBody>
          <a:bodyPr>
            <a:normAutofit/>
          </a:bodyPr>
          <a:lstStyle/>
          <a:p>
            <a:r>
              <a:rPr lang="en-US" b="1" dirty="0" smtClean="0">
                <a:solidFill>
                  <a:srgbClr val="FF0000"/>
                </a:solidFill>
              </a:rPr>
              <a:t>Composition of national ethics committees in EMRO*</a:t>
            </a:r>
          </a:p>
          <a:p>
            <a:r>
              <a:rPr lang="en-US" b="1" dirty="0" smtClean="0">
                <a:solidFill>
                  <a:schemeClr val="tx1"/>
                </a:solidFill>
              </a:rPr>
              <a:t>Human Rights Council                     13% (2/15)</a:t>
            </a:r>
          </a:p>
          <a:p>
            <a:r>
              <a:rPr lang="en-US" b="1" dirty="0" smtClean="0">
                <a:solidFill>
                  <a:schemeClr val="tx1"/>
                </a:solidFill>
              </a:rPr>
              <a:t>Bioethicist                                             </a:t>
            </a:r>
            <a:r>
              <a:rPr lang="en-US" b="1" dirty="0" smtClean="0"/>
              <a:t>13% (2/15)</a:t>
            </a:r>
          </a:p>
          <a:p>
            <a:r>
              <a:rPr lang="en-US" b="1" dirty="0" smtClean="0"/>
              <a:t>Journalist                                               13% (2/15)</a:t>
            </a:r>
          </a:p>
          <a:p>
            <a:r>
              <a:rPr lang="en-US" b="1" dirty="0" smtClean="0"/>
              <a:t>Community Member                        13% (2/15)</a:t>
            </a:r>
          </a:p>
          <a:p>
            <a:r>
              <a:rPr lang="en-US" b="1" dirty="0" smtClean="0"/>
              <a:t>Religious                                                33% (5/15)</a:t>
            </a:r>
          </a:p>
          <a:p>
            <a:r>
              <a:rPr lang="en-US" b="1" dirty="0" smtClean="0"/>
              <a:t>Legal Expert                                         60% (9/15)</a:t>
            </a:r>
          </a:p>
          <a:p>
            <a:r>
              <a:rPr lang="en-US" b="1" dirty="0" smtClean="0"/>
              <a:t>Pharmacy                                              13% (2/15)</a:t>
            </a:r>
          </a:p>
          <a:p>
            <a:r>
              <a:rPr lang="en-US" b="1" dirty="0" smtClean="0"/>
              <a:t>Nurse                                                      20% (3/15)</a:t>
            </a:r>
          </a:p>
          <a:p>
            <a:r>
              <a:rPr lang="en-US" b="1" dirty="0" smtClean="0"/>
              <a:t>Epidemiologist                                   13% (2/15)</a:t>
            </a:r>
          </a:p>
          <a:p>
            <a:r>
              <a:rPr lang="en-US" b="1" dirty="0" smtClean="0"/>
              <a:t>Public Health                                       13% (2/15)</a:t>
            </a:r>
          </a:p>
          <a:p>
            <a:r>
              <a:rPr lang="en-US" b="1" dirty="0" smtClean="0"/>
              <a:t>Social Scientist                                   27% (4/15)</a:t>
            </a:r>
          </a:p>
          <a:p>
            <a:r>
              <a:rPr lang="en-US" b="1" dirty="0" smtClean="0"/>
              <a:t>Scientist                                                 33% (5/15)</a:t>
            </a:r>
          </a:p>
          <a:p>
            <a:r>
              <a:rPr lang="en-US" b="1" dirty="0" smtClean="0"/>
              <a:t>Medical Doctor                                 100% (15/15)</a:t>
            </a:r>
          </a:p>
          <a:p>
            <a:r>
              <a:rPr lang="en-US" b="1" dirty="0" smtClean="0"/>
              <a:t>National Ministry                              40% (6/15)</a:t>
            </a:r>
          </a:p>
          <a:p>
            <a:endParaRPr lang="en-US"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monster copy"/>
          <p:cNvPicPr>
            <a:picLocks noChangeAspect="1" noChangeArrowheads="1"/>
          </p:cNvPicPr>
          <p:nvPr/>
        </p:nvPicPr>
        <p:blipFill>
          <a:blip r:embed="rId2"/>
          <a:srcRect/>
          <a:stretch>
            <a:fillRect/>
          </a:stretch>
        </p:blipFill>
        <p:spPr bwMode="auto">
          <a:xfrm>
            <a:off x="0" y="0"/>
            <a:ext cx="9144000" cy="70104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1828800" y="381000"/>
            <a:ext cx="7086600" cy="1371600"/>
          </a:xfrm>
        </p:spPr>
        <p:txBody>
          <a:bodyPr/>
          <a:lstStyle/>
          <a:p>
            <a:r>
              <a:rPr lang="en-US" b="1" dirty="0" smtClean="0">
                <a:solidFill>
                  <a:schemeClr val="bg2"/>
                </a:solidFill>
                <a:latin typeface="Footlight MT Light" pitchFamily="18" charset="0"/>
                <a:cs typeface="Tahoma" pitchFamily="112" charset="0"/>
              </a:rPr>
              <a:t>Reference book &amp; page number for the lecture resource</a:t>
            </a:r>
          </a:p>
        </p:txBody>
      </p:sp>
      <p:sp>
        <p:nvSpPr>
          <p:cNvPr id="5123" name="Content Placeholder 2"/>
          <p:cNvSpPr>
            <a:spLocks noGrp="1"/>
          </p:cNvSpPr>
          <p:nvPr>
            <p:ph idx="1"/>
          </p:nvPr>
        </p:nvSpPr>
        <p:spPr>
          <a:xfrm>
            <a:off x="1828800" y="1828800"/>
            <a:ext cx="7086600" cy="4648200"/>
          </a:xfrm>
        </p:spPr>
        <p:txBody>
          <a:bodyPr/>
          <a:lstStyle/>
          <a:p>
            <a:pPr>
              <a:buNone/>
            </a:pPr>
            <a:endParaRPr lang="en-US" dirty="0" smtClean="0">
              <a:solidFill>
                <a:srgbClr val="000000"/>
              </a:solidFill>
            </a:endParaRPr>
          </a:p>
          <a:p>
            <a:endParaRPr lang="en-US" dirty="0" smtClean="0">
              <a:solidFill>
                <a:srgbClr val="000000"/>
              </a:solidFill>
            </a:endParaRPr>
          </a:p>
        </p:txBody>
      </p:sp>
      <p:pic>
        <p:nvPicPr>
          <p:cNvPr id="4" name="Picture 3"/>
          <p:cNvPicPr/>
          <p:nvPr/>
        </p:nvPicPr>
        <p:blipFill>
          <a:blip r:embed="rId3" cstate="print"/>
          <a:srcRect/>
          <a:stretch>
            <a:fillRect/>
          </a:stretch>
        </p:blipFill>
        <p:spPr bwMode="auto">
          <a:xfrm>
            <a:off x="304800" y="5410200"/>
            <a:ext cx="9906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5" name="Rectangle 4"/>
          <p:cNvSpPr/>
          <p:nvPr/>
        </p:nvSpPr>
        <p:spPr>
          <a:xfrm>
            <a:off x="1600200" y="1905000"/>
            <a:ext cx="7543800" cy="523220"/>
          </a:xfrm>
          <a:prstGeom prst="rect">
            <a:avLst/>
          </a:prstGeom>
        </p:spPr>
        <p:txBody>
          <a:bodyPr wrap="square">
            <a:spAutoFit/>
          </a:bodyPr>
          <a:lstStyle/>
          <a:p>
            <a:pPr lvl="0"/>
            <a:r>
              <a:rPr lang="en-US" b="1" dirty="0" smtClean="0">
                <a:solidFill>
                  <a:schemeClr val="bg2">
                    <a:lumMod val="75000"/>
                  </a:schemeClr>
                </a:solidFill>
              </a:rPr>
              <a:t>WWW.WHO.INT∕RPC∕RESEARCH_ETHICS</a:t>
            </a:r>
            <a:r>
              <a:rPr lang="en-US" sz="2800" b="1" dirty="0" smtClean="0">
                <a:solidFill>
                  <a:schemeClr val="bg2">
                    <a:lumMod val="75000"/>
                  </a:schemeClr>
                </a:solidFill>
              </a:rPr>
              <a:t> </a:t>
            </a:r>
          </a:p>
        </p:txBody>
      </p:sp>
      <p:sp>
        <p:nvSpPr>
          <p:cNvPr id="6" name="Rectangle 5"/>
          <p:cNvSpPr/>
          <p:nvPr/>
        </p:nvSpPr>
        <p:spPr>
          <a:xfrm>
            <a:off x="1676400" y="2438400"/>
            <a:ext cx="7315200" cy="1754326"/>
          </a:xfrm>
          <a:prstGeom prst="rect">
            <a:avLst/>
          </a:prstGeom>
        </p:spPr>
        <p:txBody>
          <a:bodyPr wrap="square">
            <a:spAutoFit/>
          </a:bodyPr>
          <a:lstStyle/>
          <a:p>
            <a:r>
              <a:rPr lang="en-US" b="1" dirty="0" err="1" smtClean="0">
                <a:solidFill>
                  <a:schemeClr val="bg2">
                    <a:lumMod val="75000"/>
                  </a:schemeClr>
                </a:solidFill>
              </a:rPr>
              <a:t>Abou-Zaid</a:t>
            </a:r>
            <a:r>
              <a:rPr lang="en-US" b="1" dirty="0" smtClean="0">
                <a:solidFill>
                  <a:schemeClr val="bg2">
                    <a:lumMod val="75000"/>
                  </a:schemeClr>
                </a:solidFill>
              </a:rPr>
              <a:t> A ,</a:t>
            </a:r>
            <a:r>
              <a:rPr lang="en-US" b="1" dirty="0" err="1" smtClean="0">
                <a:solidFill>
                  <a:schemeClr val="bg2">
                    <a:lumMod val="75000"/>
                  </a:schemeClr>
                </a:solidFill>
              </a:rPr>
              <a:t>Afzal</a:t>
            </a:r>
            <a:r>
              <a:rPr lang="en-US" b="1" dirty="0" smtClean="0">
                <a:solidFill>
                  <a:schemeClr val="bg2">
                    <a:lumMod val="75000"/>
                  </a:schemeClr>
                </a:solidFill>
              </a:rPr>
              <a:t> M , Silverman HJ.  Capacity mapping of national ethics committees in EMR.  BMC Medical Ethics 2009;10:8</a:t>
            </a:r>
          </a:p>
          <a:p>
            <a:endParaRPr lang="en-US" b="1" dirty="0" smtClean="0">
              <a:solidFill>
                <a:schemeClr val="bg2">
                  <a:lumMod val="75000"/>
                </a:schemeClr>
              </a:solidFill>
            </a:endParaRPr>
          </a:p>
          <a:p>
            <a:endParaRPr lang="en-US" b="1" dirty="0" smtClean="0">
              <a:solidFill>
                <a:schemeClr val="bg2">
                  <a:lumMod val="75000"/>
                </a:schemeClr>
              </a:solidFill>
            </a:endParaRPr>
          </a:p>
          <a:p>
            <a:endParaRPr lang="en-US" b="1" dirty="0" smtClean="0">
              <a:solidFill>
                <a:schemeClr val="bg2">
                  <a:lumMod val="75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981200" y="533400"/>
            <a:ext cx="4571999" cy="590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7000"/>
            <a:ext cx="7772400" cy="914400"/>
          </a:xfrm>
        </p:spPr>
        <p:txBody>
          <a:bodyPr/>
          <a:lstStyle/>
          <a:p>
            <a:pPr algn="ctr"/>
            <a:r>
              <a:rPr lang="en-US" b="1" dirty="0" smtClean="0">
                <a:solidFill>
                  <a:srgbClr val="FFFF00"/>
                </a:solidFill>
              </a:rPr>
              <a:t>Thank You </a:t>
            </a:r>
            <a:endParaRPr lang="en-US" b="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828800"/>
            <a:ext cx="7751298" cy="4191000"/>
          </a:xfrm>
        </p:spPr>
        <p:txBody>
          <a:bodyPr/>
          <a:lstStyle/>
          <a:p>
            <a:endParaRPr lang="en-US" sz="3200" b="1" dirty="0" smtClean="0"/>
          </a:p>
          <a:p>
            <a:r>
              <a:rPr lang="en-US" sz="3200" b="1" dirty="0" smtClean="0"/>
              <a:t>The rules or standards ( moral principles) governing the conduct of researchers during planning, implementation, analysis, interpretation and publication of health research</a:t>
            </a:r>
            <a:r>
              <a:rPr lang="en-US" sz="3200" dirty="0" smtClean="0"/>
              <a:t>.</a:t>
            </a:r>
          </a:p>
          <a:p>
            <a:endParaRPr lang="en-US" dirty="0"/>
          </a:p>
        </p:txBody>
      </p:sp>
      <p:sp>
        <p:nvSpPr>
          <p:cNvPr id="3" name="Title 2"/>
          <p:cNvSpPr>
            <a:spLocks noGrp="1"/>
          </p:cNvSpPr>
          <p:nvPr>
            <p:ph type="title"/>
          </p:nvPr>
        </p:nvSpPr>
        <p:spPr>
          <a:xfrm>
            <a:off x="685800" y="990600"/>
            <a:ext cx="8156448" cy="777240"/>
          </a:xfrm>
        </p:spPr>
        <p:txBody>
          <a:bodyPr/>
          <a:lstStyle/>
          <a:p>
            <a:r>
              <a:rPr lang="en-US" b="1" dirty="0" smtClean="0">
                <a:solidFill>
                  <a:srgbClr val="FFFF00"/>
                </a:solidFill>
              </a:rPr>
              <a:t>Health Research Ethics</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artoonstock.com/newscartoons/cartoonists/ksm/lowres/ksmn1904l.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600200"/>
            <a:ext cx="8308848" cy="4419600"/>
          </a:xfrm>
        </p:spPr>
        <p:txBody>
          <a:bodyPr>
            <a:noAutofit/>
          </a:bodyPr>
          <a:lstStyle/>
          <a:p>
            <a:pPr>
              <a:buFont typeface="Wingdings" pitchFamily="2" charset="2"/>
              <a:buChar char="Ø"/>
            </a:pPr>
            <a:r>
              <a:rPr lang="en-US" sz="2800" dirty="0" smtClean="0"/>
              <a:t>Major expansion of health research.</a:t>
            </a:r>
          </a:p>
          <a:p>
            <a:pPr>
              <a:buFont typeface="Wingdings" pitchFamily="2" charset="2"/>
              <a:buChar char="Ø"/>
            </a:pPr>
            <a:r>
              <a:rPr lang="en-US" sz="2800" dirty="0" smtClean="0"/>
              <a:t>Significant public &amp; private investment in research.</a:t>
            </a:r>
          </a:p>
          <a:p>
            <a:pPr>
              <a:buFont typeface="Wingdings" pitchFamily="2" charset="2"/>
              <a:buChar char="Ø"/>
            </a:pPr>
            <a:r>
              <a:rPr lang="en-US" sz="2800" dirty="0" smtClean="0"/>
              <a:t>Increasing need for experimentation on human </a:t>
            </a:r>
          </a:p>
          <a:p>
            <a:r>
              <a:rPr lang="en-US" sz="2800" dirty="0" smtClean="0"/>
              <a:t>    subjects.</a:t>
            </a:r>
          </a:p>
          <a:p>
            <a:pPr>
              <a:buFont typeface="Wingdings" pitchFamily="2" charset="2"/>
              <a:buChar char="Ø"/>
            </a:pPr>
            <a:r>
              <a:rPr lang="en-US" sz="2800" dirty="0" smtClean="0"/>
              <a:t>Increasing acceptance and appreciation of </a:t>
            </a:r>
          </a:p>
          <a:p>
            <a:r>
              <a:rPr lang="en-US" sz="2800" dirty="0" smtClean="0"/>
              <a:t>    human  rights.</a:t>
            </a:r>
          </a:p>
          <a:p>
            <a:pPr>
              <a:buFont typeface="Wingdings" pitchFamily="2" charset="2"/>
              <a:buChar char="Ø"/>
            </a:pPr>
            <a:r>
              <a:rPr lang="en-US" sz="2800" dirty="0" smtClean="0"/>
              <a:t>New areas: organ transplantation, assisted</a:t>
            </a:r>
          </a:p>
          <a:p>
            <a:r>
              <a:rPr lang="en-US" sz="2800" dirty="0" smtClean="0"/>
              <a:t>    pregnancy,     genomics……etc.</a:t>
            </a:r>
          </a:p>
          <a:p>
            <a:r>
              <a:rPr lang="en-US" sz="2800" dirty="0" smtClean="0"/>
              <a:t> </a:t>
            </a:r>
            <a:endParaRPr lang="en-US" sz="2800" dirty="0"/>
          </a:p>
        </p:txBody>
      </p:sp>
      <p:sp>
        <p:nvSpPr>
          <p:cNvPr id="2" name="Title 1"/>
          <p:cNvSpPr>
            <a:spLocks noGrp="1"/>
          </p:cNvSpPr>
          <p:nvPr>
            <p:ph type="title"/>
          </p:nvPr>
        </p:nvSpPr>
        <p:spPr>
          <a:xfrm>
            <a:off x="609600" y="381000"/>
            <a:ext cx="7772400" cy="588264"/>
          </a:xfrm>
        </p:spPr>
        <p:txBody>
          <a:bodyPr>
            <a:normAutofit/>
          </a:bodyPr>
          <a:lstStyle/>
          <a:p>
            <a:pPr algn="ctr"/>
            <a:r>
              <a:rPr lang="en-US" sz="2800" b="1" dirty="0" smtClean="0">
                <a:solidFill>
                  <a:srgbClr val="FF0000"/>
                </a:solidFill>
              </a:rPr>
              <a:t>Why R</a:t>
            </a:r>
            <a:r>
              <a:rPr sz="2800" b="1" smtClean="0">
                <a:solidFill>
                  <a:srgbClr val="FF0000"/>
                </a:solidFill>
              </a:rPr>
              <a:t>esearch ethics is a concern?</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838200"/>
          </a:xfrm>
        </p:spPr>
        <p:txBody>
          <a:bodyPr>
            <a:normAutofit/>
          </a:bodyPr>
          <a:lstStyle/>
          <a:p>
            <a:pPr algn="l"/>
            <a:r>
              <a:rPr lang="en-US" sz="3600" dirty="0" smtClean="0">
                <a:solidFill>
                  <a:srgbClr val="FFFF00"/>
                </a:solidFill>
              </a:rPr>
              <a:t>Globalization of ethics</a:t>
            </a:r>
            <a:endParaRPr lang="en-US" sz="3600" dirty="0">
              <a:solidFill>
                <a:srgbClr val="FFFF00"/>
              </a:solidFill>
            </a:endParaRPr>
          </a:p>
        </p:txBody>
      </p:sp>
      <p:sp>
        <p:nvSpPr>
          <p:cNvPr id="3" name="Subtitle 2"/>
          <p:cNvSpPr>
            <a:spLocks noGrp="1"/>
          </p:cNvSpPr>
          <p:nvPr>
            <p:ph type="subTitle" idx="1"/>
          </p:nvPr>
        </p:nvSpPr>
        <p:spPr>
          <a:xfrm>
            <a:off x="457200" y="152400"/>
            <a:ext cx="8229600" cy="457200"/>
          </a:xfrm>
        </p:spPr>
        <p:txBody>
          <a:bodyPr>
            <a:noAutofit/>
          </a:bodyPr>
          <a:lstStyle/>
          <a:p>
            <a:pPr lvl="0" algn="l">
              <a:buFont typeface="Arial" pitchFamily="34" charset="0"/>
              <a:buChar char="•"/>
            </a:pPr>
            <a:endParaRPr lang="en-NZ" sz="2800" dirty="0" smtClean="0"/>
          </a:p>
          <a:p>
            <a:pPr lvl="0" algn="l"/>
            <a:r>
              <a:rPr lang="en-NZ" sz="3600" b="1" dirty="0" smtClean="0">
                <a:solidFill>
                  <a:srgbClr val="FF0000"/>
                </a:solidFill>
              </a:rPr>
              <a:t>Globalization of Ethics</a:t>
            </a:r>
          </a:p>
          <a:p>
            <a:pPr lvl="0" algn="l">
              <a:buFont typeface="Arial" pitchFamily="34" charset="0"/>
              <a:buChar char="•"/>
            </a:pPr>
            <a:endParaRPr lang="en-NZ" sz="2800" dirty="0" smtClean="0"/>
          </a:p>
          <a:p>
            <a:pPr lvl="0" algn="l">
              <a:buFont typeface="Wingdings" pitchFamily="2" charset="2"/>
              <a:buChar char="Ø"/>
            </a:pPr>
            <a:r>
              <a:rPr lang="en-NZ" sz="2800" b="1" dirty="0" smtClean="0">
                <a:solidFill>
                  <a:schemeClr val="bg2"/>
                </a:solidFill>
              </a:rPr>
              <a:t>Growing collaboration between researchers in  </a:t>
            </a:r>
            <a:r>
              <a:rPr lang="en-NZ" sz="2800" b="1" dirty="0" smtClean="0">
                <a:solidFill>
                  <a:schemeClr val="bg2"/>
                </a:solidFill>
              </a:rPr>
              <a:t>developed  </a:t>
            </a:r>
            <a:r>
              <a:rPr lang="en-NZ" sz="2800" b="1" dirty="0" smtClean="0">
                <a:solidFill>
                  <a:schemeClr val="bg2"/>
                </a:solidFill>
              </a:rPr>
              <a:t>and </a:t>
            </a:r>
            <a:r>
              <a:rPr lang="en-NZ" sz="2800" b="1" dirty="0" smtClean="0">
                <a:solidFill>
                  <a:schemeClr val="bg2"/>
                </a:solidFill>
              </a:rPr>
              <a:t> developing </a:t>
            </a:r>
            <a:r>
              <a:rPr lang="en-NZ" sz="2800" b="1" dirty="0" smtClean="0">
                <a:solidFill>
                  <a:schemeClr val="bg2"/>
                </a:solidFill>
              </a:rPr>
              <a:t>countries.</a:t>
            </a:r>
          </a:p>
          <a:p>
            <a:pPr lvl="0" algn="l">
              <a:buFont typeface="Wingdings" pitchFamily="2" charset="2"/>
              <a:buChar char="Ø"/>
            </a:pPr>
            <a:endParaRPr lang="en-NZ" sz="2800" b="1" dirty="0" smtClean="0">
              <a:solidFill>
                <a:schemeClr val="bg2"/>
              </a:solidFill>
            </a:endParaRPr>
          </a:p>
          <a:p>
            <a:pPr lvl="0" algn="l">
              <a:buFont typeface="Wingdings" pitchFamily="2" charset="2"/>
              <a:buChar char="Ø"/>
            </a:pPr>
            <a:r>
              <a:rPr lang="en-NZ" sz="2800" b="1" dirty="0" smtClean="0">
                <a:solidFill>
                  <a:schemeClr val="bg2"/>
                </a:solidFill>
              </a:rPr>
              <a:t>Multi-centre </a:t>
            </a:r>
            <a:r>
              <a:rPr lang="en-NZ" sz="2800" b="1" dirty="0" smtClean="0">
                <a:solidFill>
                  <a:schemeClr val="bg2"/>
                </a:solidFill>
              </a:rPr>
              <a:t>trials</a:t>
            </a:r>
            <a:r>
              <a:rPr lang="en-US" sz="2800" b="1" dirty="0" smtClean="0">
                <a:solidFill>
                  <a:schemeClr val="bg2"/>
                </a:solidFill>
              </a:rPr>
              <a:t> specially funded by drug  companies.</a:t>
            </a:r>
          </a:p>
          <a:p>
            <a:pPr lvl="0" algn="l">
              <a:buFont typeface="Wingdings" pitchFamily="2" charset="2"/>
              <a:buChar char="Ø"/>
            </a:pPr>
            <a:endParaRPr lang="en-US" sz="2800" b="1" dirty="0" smtClean="0"/>
          </a:p>
          <a:p>
            <a:pPr lvl="0" algn="l">
              <a:buFont typeface="Wingdings" pitchFamily="2" charset="2"/>
              <a:buChar char="Ø"/>
            </a:pPr>
            <a:r>
              <a:rPr lang="en-NZ" sz="2800" b="1" dirty="0" smtClean="0"/>
              <a:t>Tissue and information moves across borders.</a:t>
            </a:r>
          </a:p>
          <a:p>
            <a:pPr lvl="0" algn="l">
              <a:buFont typeface="Wingdings" pitchFamily="2" charset="2"/>
              <a:buChar char="Ø"/>
            </a:pPr>
            <a:endParaRPr lang="en-US" sz="2800" b="1" dirty="0" smtClean="0"/>
          </a:p>
          <a:p>
            <a:pPr lvl="0" algn="l">
              <a:buFont typeface="Wingdings" pitchFamily="2" charset="2"/>
              <a:buChar char="Ø"/>
            </a:pPr>
            <a:r>
              <a:rPr lang="en-NZ" sz="2800" b="1" dirty="0" smtClean="0"/>
              <a:t>International networks. </a:t>
            </a:r>
            <a:endParaRPr lang="en-US" sz="28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1371600"/>
            <a:ext cx="7903698" cy="3886200"/>
          </a:xfrm>
        </p:spPr>
        <p:txBody>
          <a:bodyPr/>
          <a:lstStyle/>
          <a:p>
            <a:r>
              <a:rPr lang="en-US" sz="3200" b="1" dirty="0" smtClean="0">
                <a:solidFill>
                  <a:srgbClr val="FFFF00"/>
                </a:solidFill>
              </a:rPr>
              <a:t>Risks </a:t>
            </a:r>
            <a:r>
              <a:rPr lang="en-US" sz="2800" b="1" dirty="0" smtClean="0"/>
              <a:t> may be taken to countries that  do not have or do not enforce high ethical standards. </a:t>
            </a:r>
            <a:r>
              <a:rPr lang="en-US" sz="2800" b="1" dirty="0" smtClean="0">
                <a:solidFill>
                  <a:srgbClr val="FFFF00"/>
                </a:solidFill>
              </a:rPr>
              <a:t>Benefits</a:t>
            </a:r>
            <a:r>
              <a:rPr lang="en-US" sz="2800" b="1" dirty="0" smtClean="0"/>
              <a:t> go other population. </a:t>
            </a:r>
          </a:p>
          <a:p>
            <a:endParaRPr lang="en-US" sz="2800" b="1" dirty="0" smtClean="0"/>
          </a:p>
          <a:p>
            <a:r>
              <a:rPr lang="en-US" sz="2800" b="1" dirty="0" smtClean="0"/>
              <a:t>HR as an engine to economic  development may push research beyond ethical standards.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8208498" cy="4134728"/>
          </a:xfrm>
        </p:spPr>
        <p:txBody>
          <a:bodyPr>
            <a:normAutofit/>
          </a:bodyPr>
          <a:lstStyle/>
          <a:p>
            <a:r>
              <a:rPr lang="en-US" sz="2800" dirty="0" smtClean="0"/>
              <a:t>2001:  Clinical trial of </a:t>
            </a:r>
            <a:r>
              <a:rPr lang="en-US" sz="2800" dirty="0" err="1" smtClean="0"/>
              <a:t>nordihydroguairetic</a:t>
            </a:r>
            <a:r>
              <a:rPr lang="en-US" sz="2800" dirty="0" smtClean="0"/>
              <a:t> acid ; a chemical with anti-cancer properties was tested in the Indian Kerala for  a US-based researcher in 26 cancer patients. Two  died and a third one turned critical.</a:t>
            </a:r>
          </a:p>
          <a:p>
            <a:endParaRPr lang="en-US" sz="2800" dirty="0" smtClean="0"/>
          </a:p>
          <a:p>
            <a:r>
              <a:rPr lang="en-US" sz="2800" dirty="0" smtClean="0"/>
              <a:t>2003: more than 400 women who had been trying to conceive were enrolled without  their knowledge or consent to take part in clinical trial to see if a drug called </a:t>
            </a:r>
            <a:r>
              <a:rPr lang="en-US" sz="2800" dirty="0" err="1" smtClean="0"/>
              <a:t>letrozole</a:t>
            </a:r>
            <a:r>
              <a:rPr lang="en-US" sz="2800" dirty="0" smtClean="0"/>
              <a:t> induced ovulation.   </a:t>
            </a:r>
            <a:endParaRPr lang="en-US" sz="2800" dirty="0"/>
          </a:p>
        </p:txBody>
      </p:sp>
      <p:sp>
        <p:nvSpPr>
          <p:cNvPr id="3" name="Title 2"/>
          <p:cNvSpPr>
            <a:spLocks noGrp="1"/>
          </p:cNvSpPr>
          <p:nvPr>
            <p:ph type="title"/>
          </p:nvPr>
        </p:nvSpPr>
        <p:spPr>
          <a:xfrm>
            <a:off x="533400" y="304800"/>
            <a:ext cx="7772400" cy="1362075"/>
          </a:xfrm>
        </p:spPr>
        <p:txBody>
          <a:bodyPr/>
          <a:lstStyle/>
          <a:p>
            <a:r>
              <a:rPr lang="en-US" dirty="0" smtClean="0">
                <a:solidFill>
                  <a:srgbClr val="FF0000"/>
                </a:solidFill>
              </a:rPr>
              <a:t>examples</a:t>
            </a:r>
            <a:endParaRPr 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63900D7-24D1-4512-9B80-8E174AC88C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TP101967919_template</Template>
  <TotalTime>156</TotalTime>
  <Words>1569</Words>
  <Application>Microsoft Office PowerPoint</Application>
  <PresentationFormat>On-screen Show (4:3)</PresentationFormat>
  <Paragraphs>183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TP101967919_template</vt:lpstr>
      <vt:lpstr>Ethics in Health Research</vt:lpstr>
      <vt:lpstr>OBJECTIVES OF THE LECTURE</vt:lpstr>
      <vt:lpstr>Difination</vt:lpstr>
      <vt:lpstr>Health Research Ethics</vt:lpstr>
      <vt:lpstr>Slide 5</vt:lpstr>
      <vt:lpstr>Why Research ethics is a concern?</vt:lpstr>
      <vt:lpstr>Globalization of ethics</vt:lpstr>
      <vt:lpstr>Slide 8</vt:lpstr>
      <vt:lpstr>examples</vt:lpstr>
      <vt:lpstr>General ethical principles</vt:lpstr>
      <vt:lpstr>Slide 11</vt:lpstr>
      <vt:lpstr>2-Beneficence ) (الاحسان</vt:lpstr>
      <vt:lpstr>3-Justice (العدل )</vt:lpstr>
      <vt:lpstr>Research project should leave low –resources countries or communities better than previously</vt:lpstr>
      <vt:lpstr>Responsibility for ethics in health research</vt:lpstr>
      <vt:lpstr>Research involving humans or human materials</vt:lpstr>
      <vt:lpstr>Informed consent </vt:lpstr>
      <vt:lpstr>Slide 18</vt:lpstr>
      <vt:lpstr>Rights of a study participant: to be addressed when taking informed consent</vt:lpstr>
      <vt:lpstr>Payments for participation in research </vt:lpstr>
      <vt:lpstr>Surveys of the general population </vt:lpstr>
      <vt:lpstr>Ethics in Clinical Trials</vt:lpstr>
      <vt:lpstr>Tuskegee syphilis experiment  (1932-72) </vt:lpstr>
      <vt:lpstr>example</vt:lpstr>
      <vt:lpstr>Cincinnati radiation experiments </vt:lpstr>
      <vt:lpstr>Hepatitis in retarded children </vt:lpstr>
      <vt:lpstr>History of guidelines</vt:lpstr>
      <vt:lpstr>Slide 28</vt:lpstr>
      <vt:lpstr>Slide 29</vt:lpstr>
      <vt:lpstr>Slide 30</vt:lpstr>
      <vt:lpstr>Slide 31</vt:lpstr>
      <vt:lpstr>Reference book &amp; page number for the lecture resource</vt:lpstr>
      <vt:lpstr>Slide 33</vt:lpstr>
      <vt:lpstr>Thank You </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OF LECTURE</dc:title>
  <dc:creator>Anne</dc:creator>
  <cp:lastModifiedBy>ashry</cp:lastModifiedBy>
  <cp:revision>26</cp:revision>
  <dcterms:created xsi:type="dcterms:W3CDTF">2011-06-06T04:56:19Z</dcterms:created>
  <dcterms:modified xsi:type="dcterms:W3CDTF">2014-09-08T20:57:16Z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TC019679209991</vt:lpwstr>
  </property>
</Properties>
</file>