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60" r:id="rId3"/>
    <p:sldId id="270" r:id="rId4"/>
    <p:sldId id="259" r:id="rId5"/>
    <p:sldId id="264" r:id="rId6"/>
    <p:sldId id="265" r:id="rId7"/>
    <p:sldId id="266" r:id="rId8"/>
    <p:sldId id="267" r:id="rId9"/>
    <p:sldId id="268" r:id="rId10"/>
    <p:sldId id="273" r:id="rId11"/>
    <p:sldId id="262" r:id="rId12"/>
    <p:sldId id="275" r:id="rId13"/>
    <p:sldId id="278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D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E2376-143C-4756-8119-D9666EBBA61A}" type="datetimeFigureOut">
              <a:rPr lang="en-US" smtClean="0"/>
              <a:pPr/>
              <a:t>19-Oct-14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23EF90-DD7B-4CAC-9269-7F313EADF60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center.unc.edu/handouts/introduc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write an Introduction</a:t>
            </a:r>
            <a:br>
              <a:rPr lang="en-US" dirty="0"/>
            </a:br>
            <a:r>
              <a:rPr lang="en-US" dirty="0"/>
              <a:t>(tutorial)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Dr. Armen </a:t>
            </a:r>
            <a:r>
              <a:rPr lang="en-US" dirty="0" err="1" smtClean="0"/>
              <a:t>Torchyan</a:t>
            </a:r>
            <a:r>
              <a:rPr lang="en-US" dirty="0" smtClean="0"/>
              <a:t>, MD, MPH</a:t>
            </a:r>
          </a:p>
          <a:p>
            <a:r>
              <a:rPr lang="en-US" sz="2800" dirty="0" smtClean="0"/>
              <a:t>slides from Dr </a:t>
            </a:r>
            <a:r>
              <a:rPr lang="en-US" sz="2800" dirty="0" err="1"/>
              <a:t>Hafsa</a:t>
            </a:r>
            <a:r>
              <a:rPr lang="en-US" sz="2800" dirty="0"/>
              <a:t> </a:t>
            </a:r>
            <a:r>
              <a:rPr lang="en-US" sz="2800" dirty="0" err="1" smtClean="0"/>
              <a:t>Raheel</a:t>
            </a:r>
            <a:r>
              <a:rPr lang="en-US" sz="2800" dirty="0" smtClean="0"/>
              <a:t>, PhD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smtClean="0"/>
              <a:t>Oct </a:t>
            </a:r>
            <a:r>
              <a:rPr lang="en-US" sz="2800" smtClean="0"/>
              <a:t>2014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692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7. How do I write the references?</a:t>
            </a:r>
          </a:p>
          <a:p>
            <a:endParaRPr lang="en-US" dirty="0"/>
          </a:p>
          <a:p>
            <a:r>
              <a:rPr lang="en-US" dirty="0" smtClean="0"/>
              <a:t>Vancouver reference styling is the preferred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its wise to refer to the author's guidelines of the journal you intend to submit to (or your course guideline)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/>
              </a:rPr>
              <a:t>How to evaluate your introduction draft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 smtClean="0">
                <a:effectLst/>
              </a:rPr>
              <a:t>Ask a friend to read it and then tell you what he or she expects the paper will discuss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If your friend is able to predict the rest of your paper accurately, you probably have a good 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09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/>
          <a:lstStyle/>
          <a:p>
            <a:r>
              <a:rPr lang="en-US" dirty="0" smtClean="0"/>
              <a:t>Examples of 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97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/>
          <a:lstStyle/>
          <a:p>
            <a:r>
              <a:rPr lang="en-US" dirty="0" smtClean="0"/>
              <a:t>Comments and discussion?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65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534400" cy="3763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writing center. University of North Carolina at Chapel Hill. </a:t>
            </a:r>
            <a:r>
              <a:rPr lang="en-US" sz="2800" dirty="0" smtClean="0">
                <a:hlinkClick r:id="rId2"/>
              </a:rPr>
              <a:t>http://writingcenter.unc.edu/handouts/introductions/</a:t>
            </a:r>
            <a:endParaRPr lang="en-US" sz="2800" dirty="0" smtClean="0"/>
          </a:p>
          <a:p>
            <a:r>
              <a:rPr lang="en-US" sz="2800" dirty="0" smtClean="0"/>
              <a:t>Visit York Centre for Academic Writing online resources at: http://www.arts.yorku.ca/caw/resources.html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8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Objectives of the session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the session the students should be able to: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Understand the structure of an introduction to  a manuscript\report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9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Structure of a manuscript/report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Abstract</a:t>
            </a:r>
          </a:p>
          <a:p>
            <a:r>
              <a:rPr lang="en-US" dirty="0" smtClean="0">
                <a:latin typeface="Comic Sans MS" pitchFamily="66" charset="0"/>
              </a:rPr>
              <a:t>Introduction</a:t>
            </a:r>
          </a:p>
          <a:p>
            <a:r>
              <a:rPr lang="en-US" dirty="0" smtClean="0">
                <a:latin typeface="Comic Sans MS" pitchFamily="66" charset="0"/>
              </a:rPr>
              <a:t>Materials and methodology</a:t>
            </a:r>
          </a:p>
          <a:p>
            <a:r>
              <a:rPr lang="en-US" dirty="0" smtClean="0">
                <a:latin typeface="Comic Sans MS" pitchFamily="66" charset="0"/>
              </a:rPr>
              <a:t>Results</a:t>
            </a:r>
          </a:p>
          <a:p>
            <a:r>
              <a:rPr lang="en-US" dirty="0" smtClean="0">
                <a:latin typeface="Comic Sans MS" pitchFamily="66" charset="0"/>
              </a:rPr>
              <a:t>Discussion</a:t>
            </a:r>
          </a:p>
          <a:p>
            <a:r>
              <a:rPr lang="en-US" dirty="0" smtClean="0">
                <a:latin typeface="Comic Sans MS" pitchFamily="66" charset="0"/>
              </a:rPr>
              <a:t>Conclusion </a:t>
            </a:r>
          </a:p>
          <a:p>
            <a:r>
              <a:rPr lang="en-US" dirty="0" smtClean="0">
                <a:latin typeface="Comic Sans MS" pitchFamily="66" charset="0"/>
              </a:rPr>
              <a:t>Acknowledgement</a:t>
            </a:r>
          </a:p>
          <a:p>
            <a:r>
              <a:rPr lang="en-US" dirty="0" smtClean="0">
                <a:latin typeface="Comic Sans MS" pitchFamily="66" charset="0"/>
              </a:rPr>
              <a:t>References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0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of an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Importance of the topic</a:t>
            </a:r>
          </a:p>
          <a:p>
            <a:pPr lvl="1"/>
            <a:r>
              <a:rPr lang="en-US" dirty="0" smtClean="0"/>
              <a:t>Global, regional and local data (magnitude)</a:t>
            </a:r>
          </a:p>
          <a:p>
            <a:pPr lvl="1"/>
            <a:r>
              <a:rPr lang="en-US" dirty="0" smtClean="0"/>
              <a:t>Build up a convincing argument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 </a:t>
            </a:r>
          </a:p>
          <a:p>
            <a:r>
              <a:rPr lang="en-US" dirty="0" smtClean="0"/>
              <a:t>Rational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652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Frequently asked questions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05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1. How long should my introduction be?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/>
              <a:t>One common mistake is to write an introduction that is too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/>
              <a:t>long; the introduction is so detailed that it is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/>
              <a:t>indistinguishable from the body of the essay! 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As a rule, an introduction should not be longer than about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8% (about 1/4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) of the length of the essay.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For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example,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introduction of a ten, fifteen, and twenty- page essay 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should be a maximum of about a page, a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page and a quarter, 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and one and an half pages respectively.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8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2. How detailed should the introduction be?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Another common mistake is that the introduction is so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detailed that it fails to indicate the topic of the paper in a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Clear way!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introduction only needs to state the topic, general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structure, and thesis of the paper. 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67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10600" cy="4389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3. Why am I finding it hard to write the introduction?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 smtClean="0"/>
              <a:t>Its absolutely normal to be worried as this may be your first time</a:t>
            </a:r>
          </a:p>
          <a:p>
            <a:r>
              <a:rPr lang="en-US" dirty="0" smtClean="0"/>
              <a:t>Language barrier</a:t>
            </a:r>
          </a:p>
          <a:p>
            <a:r>
              <a:rPr lang="en-US" dirty="0" smtClean="0"/>
              <a:t>Write at least a draft of the body and redefine it later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74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4. What is an introduction for? Is it a summary?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An introduction is not a summary. A summary repeats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the main ideas of an essay.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An introduction introduces the reader to the topic of the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essay, and explains the point of the essay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Frequently asked questions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6. How many paragraphs should I use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 the introduction?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Introductions vary in length according to your purpose, 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writing style, the complexity of your topic, and the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length of your essay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00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53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503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Comic Sans MS</vt:lpstr>
      <vt:lpstr>Constantia</vt:lpstr>
      <vt:lpstr>Times New Roman</vt:lpstr>
      <vt:lpstr>Wingdings</vt:lpstr>
      <vt:lpstr>Wingdings 2</vt:lpstr>
      <vt:lpstr>Flow</vt:lpstr>
      <vt:lpstr>How to write an Introduction (tutorial) </vt:lpstr>
      <vt:lpstr>Objectives of the session </vt:lpstr>
      <vt:lpstr>Structure of a manuscript/report</vt:lpstr>
      <vt:lpstr>Skeleton of an introduction</vt:lpstr>
      <vt:lpstr>Frequently asked questions </vt:lpstr>
      <vt:lpstr>Frequently asked questions </vt:lpstr>
      <vt:lpstr>Frequently asked questions </vt:lpstr>
      <vt:lpstr>Frequently asked questions </vt:lpstr>
      <vt:lpstr>Frequently asked questions </vt:lpstr>
      <vt:lpstr>Frequently asked questions </vt:lpstr>
      <vt:lpstr>How to evaluate your introduction draft</vt:lpstr>
      <vt:lpstr>Examples of introduction </vt:lpstr>
      <vt:lpstr>Comments and discussion?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wiritting</dc:title>
  <dc:creator>DrHafsa</dc:creator>
  <cp:lastModifiedBy>Armen Torchyan</cp:lastModifiedBy>
  <cp:revision>29</cp:revision>
  <dcterms:created xsi:type="dcterms:W3CDTF">2012-10-06T10:07:02Z</dcterms:created>
  <dcterms:modified xsi:type="dcterms:W3CDTF">2014-10-19T05:35:56Z</dcterms:modified>
</cp:coreProperties>
</file>