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8"/>
  </p:notesMasterIdLst>
  <p:sldIdLst>
    <p:sldId id="331" r:id="rId2"/>
    <p:sldId id="332" r:id="rId3"/>
    <p:sldId id="351" r:id="rId4"/>
    <p:sldId id="429" r:id="rId5"/>
    <p:sldId id="358" r:id="rId6"/>
    <p:sldId id="424" r:id="rId7"/>
    <p:sldId id="425" r:id="rId8"/>
    <p:sldId id="426" r:id="rId9"/>
    <p:sldId id="428" r:id="rId10"/>
    <p:sldId id="427" r:id="rId11"/>
    <p:sldId id="431" r:id="rId12"/>
    <p:sldId id="430" r:id="rId13"/>
    <p:sldId id="423" r:id="rId14"/>
    <p:sldId id="380" r:id="rId15"/>
    <p:sldId id="407" r:id="rId16"/>
    <p:sldId id="370" r:id="rId17"/>
    <p:sldId id="372" r:id="rId18"/>
    <p:sldId id="408" r:id="rId19"/>
    <p:sldId id="409" r:id="rId20"/>
    <p:sldId id="410" r:id="rId21"/>
    <p:sldId id="411" r:id="rId22"/>
    <p:sldId id="412" r:id="rId23"/>
    <p:sldId id="413" r:id="rId24"/>
    <p:sldId id="415" r:id="rId25"/>
    <p:sldId id="414" r:id="rId26"/>
    <p:sldId id="416" r:id="rId27"/>
    <p:sldId id="417" r:id="rId28"/>
    <p:sldId id="418" r:id="rId29"/>
    <p:sldId id="420" r:id="rId30"/>
    <p:sldId id="421" r:id="rId31"/>
    <p:sldId id="419" r:id="rId32"/>
    <p:sldId id="422" r:id="rId33"/>
    <p:sldId id="396" r:id="rId34"/>
    <p:sldId id="400" r:id="rId35"/>
    <p:sldId id="432" r:id="rId36"/>
    <p:sldId id="402" r:id="rId37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1F2"/>
    <a:srgbClr val="E9F2F7"/>
    <a:srgbClr val="E4EDF4"/>
    <a:srgbClr val="6E6A12"/>
    <a:srgbClr val="007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8000" autoAdjust="0"/>
  </p:normalViewPr>
  <p:slideViewPr>
    <p:cSldViewPr>
      <p:cViewPr>
        <p:scale>
          <a:sx n="60" d="100"/>
          <a:sy n="60" d="100"/>
        </p:scale>
        <p:origin x="-96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674" y="4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64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10/23/2014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124200"/>
            <a:ext cx="7848600" cy="18288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Methods of data collection: questionnaire and other tools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410200"/>
            <a:ext cx="40421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Dr.Hani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Hajalah</a:t>
            </a:r>
            <a:endParaRPr lang="en-US" dirty="0" smtClean="0">
              <a:solidFill>
                <a:schemeClr val="bg1"/>
              </a:solidFill>
              <a:latin typeface="+mn-lt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Teaching Assistant of Community Medicine</a:t>
            </a: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Family and Community Medicine Dept.</a:t>
            </a: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King Saud University 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Observation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486400"/>
          </a:xfrm>
        </p:spPr>
        <p:txBody>
          <a:bodyPr rtlCol="0">
            <a:normAutofit fontScale="77500" lnSpcReduction="2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/>
              <a:t>Observation of participants in a natural or structural environment (laboratory)</a:t>
            </a:r>
          </a:p>
          <a:p>
            <a:pPr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/>
              <a:t>Allows the recording of what is actually done than relying on self-report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Examples</a:t>
            </a:r>
            <a:r>
              <a:rPr lang="en-US" sz="2600" dirty="0"/>
              <a:t>: Observation of physician’s performance, observation of mothers’ behavior with children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/>
              <a:t>It is either </a:t>
            </a:r>
          </a:p>
          <a:p>
            <a:pPr lvl="1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Structured</a:t>
            </a:r>
            <a:r>
              <a:rPr lang="en-US" dirty="0"/>
              <a:t>: Using a checklist to record the findings based on task analysis</a:t>
            </a:r>
          </a:p>
          <a:p>
            <a:pPr lvl="1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Unstructured</a:t>
            </a:r>
            <a:r>
              <a:rPr lang="en-US" dirty="0"/>
              <a:t>: Researcher takes note to record the findings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600" dirty="0"/>
              <a:t>Major 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600" dirty="0">
                <a:solidFill>
                  <a:srgbClr val="FF0000"/>
                </a:solidFill>
              </a:rPr>
              <a:t>Expensive and difficult in analysis </a:t>
            </a:r>
            <a:r>
              <a:rPr lang="en-US" sz="2600" dirty="0"/>
              <a:t>when applied in laboratory setting using unstructured interview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624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Secondary data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85000" lnSpcReduction="2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FF0000"/>
                </a:solidFill>
              </a:rPr>
              <a:t>Archived</a:t>
            </a:r>
            <a:r>
              <a:rPr lang="en-US" sz="2600" dirty="0" smtClean="0"/>
              <a:t> data that was collected for purposes other than the research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Example </a:t>
            </a:r>
            <a:r>
              <a:rPr lang="en-US" sz="2600" dirty="0"/>
              <a:t>:</a:t>
            </a:r>
            <a:r>
              <a:rPr lang="en-US" sz="2600" dirty="0" smtClean="0"/>
              <a:t> </a:t>
            </a:r>
            <a:r>
              <a:rPr lang="en-US" sz="2600" dirty="0" smtClean="0"/>
              <a:t>hospital records (using a transfer sheet)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Provides a </a:t>
            </a:r>
            <a:r>
              <a:rPr lang="en-US" sz="2600" dirty="0" smtClean="0">
                <a:solidFill>
                  <a:srgbClr val="FF0000"/>
                </a:solidFill>
              </a:rPr>
              <a:t>detailed data </a:t>
            </a:r>
            <a:r>
              <a:rPr lang="en-US" sz="2600" dirty="0" smtClean="0"/>
              <a:t>on each individual cases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Time saving since the data are available </a:t>
            </a:r>
          </a:p>
          <a:p>
            <a:pPr marL="0" lvl="0" indent="0" algn="justLow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600" dirty="0" smtClean="0"/>
              <a:t>Major limitations</a:t>
            </a:r>
          </a:p>
          <a:p>
            <a:pPr marL="514350" lvl="0" indent="-514350" algn="justLow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600" dirty="0" smtClean="0"/>
              <a:t>Some of the data necessary to meet the research objectives are </a:t>
            </a:r>
            <a:r>
              <a:rPr lang="en-US" sz="2600" dirty="0" smtClean="0">
                <a:solidFill>
                  <a:srgbClr val="FF0000"/>
                </a:solidFill>
              </a:rPr>
              <a:t>not available </a:t>
            </a:r>
          </a:p>
          <a:p>
            <a:pPr marL="514350" lvl="0" indent="-514350" algn="justLow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600" dirty="0" smtClean="0"/>
              <a:t>Possibility of </a:t>
            </a:r>
            <a:r>
              <a:rPr lang="en-US" sz="2600" dirty="0" smtClean="0">
                <a:solidFill>
                  <a:srgbClr val="FF0000"/>
                </a:solidFill>
              </a:rPr>
              <a:t>missing</a:t>
            </a:r>
            <a:r>
              <a:rPr lang="en-US" sz="2600" dirty="0" smtClean="0"/>
              <a:t> information </a:t>
            </a:r>
          </a:p>
          <a:p>
            <a:pPr marL="514350" lvl="0" indent="-514350" algn="justLow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600" dirty="0" smtClean="0"/>
              <a:t>Difficulty in the </a:t>
            </a:r>
            <a:r>
              <a:rPr lang="en-US" sz="2600" dirty="0" smtClean="0">
                <a:solidFill>
                  <a:srgbClr val="FF0000"/>
                </a:solidFill>
              </a:rPr>
              <a:t>interpretation and analysis </a:t>
            </a:r>
            <a:r>
              <a:rPr lang="en-US" sz="2600" dirty="0" smtClean="0"/>
              <a:t>of free text data</a:t>
            </a:r>
            <a:endParaRPr lang="en-US" sz="26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486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81400"/>
            <a:ext cx="78486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Questionnaire: Uses and design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  <p:extLst>
      <p:ext uri="{BB962C8B-B14F-4D97-AF65-F5344CB8AC3E}">
        <p14:creationId xmlns:p14="http://schemas.microsoft.com/office/powerpoint/2010/main" val="23727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USES OF QUESTIONNAIRE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419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Knowledge</a:t>
            </a:r>
            <a:r>
              <a:rPr lang="en-US" sz="2400" dirty="0" smtClean="0"/>
              <a:t> - what people know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Opinions, attitudes, beliefs, values </a:t>
            </a:r>
            <a:r>
              <a:rPr lang="en-US" sz="2400" dirty="0" smtClean="0"/>
              <a:t>- what people think about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Practice based on self report </a:t>
            </a:r>
            <a:r>
              <a:rPr lang="en-US" sz="2400" dirty="0" smtClean="0"/>
              <a:t>- what people do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Attributes</a:t>
            </a:r>
            <a:r>
              <a:rPr lang="en-US" sz="2400" dirty="0" smtClean="0"/>
              <a:t> - what are people’s characteristics</a:t>
            </a:r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799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STRENGTHS OF 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924800" cy="4343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The study involve </a:t>
            </a:r>
            <a:r>
              <a:rPr lang="en-US" sz="2400" dirty="0" smtClean="0">
                <a:solidFill>
                  <a:srgbClr val="FF0000"/>
                </a:solidFill>
              </a:rPr>
              <a:t>large samples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straightforward </a:t>
            </a:r>
            <a:r>
              <a:rPr lang="en-US" sz="2400" dirty="0" smtClean="0"/>
              <a:t>answer is required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Standardization</a:t>
            </a:r>
            <a:r>
              <a:rPr lang="en-US" sz="2400" dirty="0" smtClean="0"/>
              <a:t> of data from identical questions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Interest is on </a:t>
            </a:r>
            <a:r>
              <a:rPr lang="en-US" sz="2400" dirty="0" smtClean="0">
                <a:solidFill>
                  <a:srgbClr val="FF0000"/>
                </a:solidFill>
              </a:rPr>
              <a:t>“what” </a:t>
            </a:r>
            <a:r>
              <a:rPr lang="en-US" sz="2400" dirty="0" smtClean="0"/>
              <a:t>occurs rather than “why” or “how”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lvl="2">
              <a:spcBef>
                <a:spcPts val="1200"/>
              </a:spcBef>
              <a:spcAft>
                <a:spcPts val="1200"/>
              </a:spcAft>
              <a:buNone/>
            </a:pPr>
            <a:endParaRPr lang="en-US" sz="2600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9812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LIMITATIONS OF 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5257800"/>
          </a:xfrm>
        </p:spPr>
        <p:txBody>
          <a:bodyPr rtlCol="0">
            <a:normAutofit fontScale="925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Superficial ____________________________________________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F0"/>
                </a:solidFill>
              </a:rPr>
              <a:t>Difficult to capture the richness of meaning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Don’t deal with context__________________________________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F0"/>
                </a:solidFill>
              </a:rPr>
              <a:t>Information is collected in isolation of environment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Information is not causal_________________________________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F0"/>
                </a:solidFill>
              </a:rPr>
              <a:t>Cannot attribute cause-effect relationships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Information is self-report ________________________________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F0"/>
                </a:solidFill>
              </a:rPr>
              <a:t>Does not necessarily reflect actual behavior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14600" y="-21336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TYPES OF QUESTIONS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143000"/>
            <a:ext cx="8077200" cy="55626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100" b="1" dirty="0" smtClean="0">
                <a:solidFill>
                  <a:srgbClr val="FF0000"/>
                </a:solidFill>
              </a:rPr>
              <a:t>Exploratory questionnaires</a:t>
            </a:r>
            <a:r>
              <a:rPr lang="en-US" sz="3100" dirty="0" smtClean="0">
                <a:solidFill>
                  <a:srgbClr val="FF0000"/>
                </a:solidFill>
              </a:rPr>
              <a:t> </a:t>
            </a:r>
          </a:p>
          <a:p>
            <a:pPr marL="339725" indent="-2222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100" dirty="0" smtClean="0"/>
              <a:t>Collect “qualitative” data not for statistically evaluation </a:t>
            </a:r>
          </a:p>
          <a:p>
            <a:pPr marL="339725" indent="-2222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100" dirty="0" smtClean="0"/>
              <a:t>series of open-ended questions, with probes or prompts</a:t>
            </a:r>
          </a:p>
          <a:p>
            <a:pPr>
              <a:buNone/>
            </a:pPr>
            <a:endParaRPr lang="en-US" sz="31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100" b="1" dirty="0" smtClean="0">
                <a:solidFill>
                  <a:srgbClr val="FF0000"/>
                </a:solidFill>
              </a:rPr>
              <a:t>Formal standardized questionnaires</a:t>
            </a:r>
          </a:p>
          <a:p>
            <a:pPr marL="319088" indent="-2016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100" dirty="0" smtClean="0"/>
              <a:t>Test and quantify a hypotheses then analyzed statistically</a:t>
            </a:r>
          </a:p>
          <a:p>
            <a:pPr marL="319088" indent="-2016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100" dirty="0" smtClean="0"/>
              <a:t>characterized by specific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100" dirty="0" smtClean="0"/>
              <a:t>Wording and order of questions (receives the same stimuli)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100" dirty="0" smtClean="0"/>
              <a:t>Explanations for each question (handle questions consistently)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100" dirty="0" smtClean="0"/>
              <a:t>Response format (rapid completion of the questionnaire)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67000" y="-19812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WELL DESIGNED 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8229600" cy="4572000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Meet the research objectives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Obtain the most complete and accurate information possible.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Ease to give information and to record the answers 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Ease in data processing and analysis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Brief and to the point 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Organized to maintain interest of respondent(s)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670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WELL DESIGNED 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8229600" cy="4495800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 smtClean="0"/>
              <a:t>Consider all parties involved </a:t>
            </a:r>
          </a:p>
          <a:p>
            <a:pPr marL="1828800" lvl="0" indent="-1828800">
              <a:buNone/>
            </a:pPr>
            <a:r>
              <a:rPr lang="en-US" sz="2400" dirty="0" smtClean="0"/>
              <a:t>Interviewer: 		Easy to follow and can be completed in the 	time specified</a:t>
            </a:r>
          </a:p>
          <a:p>
            <a:pPr lvl="0">
              <a:spcBef>
                <a:spcPts val="2400"/>
              </a:spcBef>
              <a:buNone/>
            </a:pPr>
            <a:r>
              <a:rPr lang="en-US" sz="2400" dirty="0" smtClean="0"/>
              <a:t>Respondent: 		Enjoy the interview experience</a:t>
            </a:r>
          </a:p>
          <a:p>
            <a:pPr lvl="0">
              <a:buNone/>
            </a:pPr>
            <a:r>
              <a:rPr lang="en-US" sz="2400" dirty="0" smtClean="0"/>
              <a:t>				Questions phrased to allow truthful answer 		     	Want to know the return for their opinion</a:t>
            </a:r>
          </a:p>
          <a:p>
            <a:pPr lvl="0">
              <a:spcBef>
                <a:spcPts val="2400"/>
              </a:spcBef>
              <a:buNone/>
            </a:pPr>
            <a:r>
              <a:rPr lang="en-US" sz="2400" dirty="0" smtClean="0"/>
              <a:t>Data-processor: 	Questionnaire which will result in data 		     	which can be processed efficiently with    		    	 minimum error.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Respondent’s identification data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Name, address, date of the interview, name of the interviewer, unique identifier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Introduction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credentials of the research institute, the purpose of the study and aspects of confidentiality</a:t>
            </a:r>
          </a:p>
          <a:p>
            <a:pPr lvl="1">
              <a:buClr>
                <a:schemeClr val="accent2"/>
              </a:buClr>
              <a:buNone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Instructions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How to move through the questionnaire such as which questions to skip and where to move to if certain answers are given.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905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LEARNING OBJECTIVES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305800" cy="4953000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Name and describe the different methods of data collection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Identify the uses and limitation of questionnaire and observation checklist in data collection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State the characteristics of a well designed questionnaire and observation checklist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Describe the sections of a questionnaire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Explain the steps of designing a questionnaire and observation checklist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Distinguish between the phrasing and responses of questions designed to collect knowledge and attitudes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8229600" cy="4572000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Information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Main body of the document and is made up of the many questions and response codes</a:t>
            </a:r>
          </a:p>
          <a:p>
            <a:pPr lvl="1">
              <a:buClr>
                <a:schemeClr val="accent2"/>
              </a:buClr>
              <a:buNone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Classification data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Characteristics of the respondent, particularly related to their demographics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8229600" cy="5715000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Decide the information required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Decide on question content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Decide on the form or type of the question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Develop the question wording and structure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Put questions into a meaningful order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Put questions in appropriate format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Check the length of the questionnaire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Pre-test the questionnaire</a:t>
            </a:r>
          </a:p>
          <a:p>
            <a:pPr marL="514350" lvl="0" indent="-51435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 smtClean="0"/>
              <a:t>Develop the final survey form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229600" cy="4648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/>
              <a:t>1. Decide on the information required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F0"/>
                </a:solidFill>
              </a:rPr>
              <a:t>Extensive review of the literature and “key studies”</a:t>
            </a:r>
          </a:p>
          <a:p>
            <a:pPr>
              <a:buNone/>
            </a:pP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2. Decide on the content of the questionnaire </a:t>
            </a:r>
          </a:p>
          <a:p>
            <a:pPr marL="280988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Questions should generate data directly related to the study questions</a:t>
            </a:r>
          </a:p>
          <a:p>
            <a:pPr marL="280988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Include only necessary questions (avoid redundancy)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/>
              <a:t>3. Decide on the types of question(s)</a:t>
            </a:r>
          </a:p>
          <a:p>
            <a:pPr marL="319088" indent="314325">
              <a:buFont typeface="Arial" pitchFamily="34" charset="0"/>
              <a:buChar char="•"/>
            </a:pPr>
            <a:r>
              <a:rPr lang="en-US" sz="2400" dirty="0" smtClean="0"/>
              <a:t>Closed ended </a:t>
            </a:r>
          </a:p>
          <a:p>
            <a:pPr marL="319088" indent="314325">
              <a:buFont typeface="Arial" pitchFamily="34" charset="0"/>
              <a:buChar char="•"/>
            </a:pPr>
            <a:r>
              <a:rPr lang="en-US" sz="2400" dirty="0" smtClean="0"/>
              <a:t>Open ended </a:t>
            </a:r>
          </a:p>
          <a:p>
            <a:pPr marL="319088" indent="314325">
              <a:buFont typeface="Arial" pitchFamily="34" charset="0"/>
              <a:buChar char="•"/>
            </a:pPr>
            <a:r>
              <a:rPr lang="en-US" sz="2400" dirty="0" smtClean="0"/>
              <a:t>Open response options</a:t>
            </a:r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“which of the following factors affect your choice of contraception method?” </a:t>
            </a:r>
          </a:p>
          <a:p>
            <a:pPr marL="0" indent="0" algn="justLow">
              <a:buNone/>
            </a:pPr>
            <a:r>
              <a:rPr lang="en-US" sz="2800" dirty="0" smtClean="0"/>
              <a:t>(1) safety (2) independent from coitus (3) not required frequent clinic visit (4) minimal side effects (5) reasonable cost (6) other mentions _________________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229600" cy="5105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/>
              <a:t>4. Develop questionnaire wording</a:t>
            </a:r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Not too lengthy questions</a:t>
            </a:r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Complete and precise </a:t>
            </a:r>
            <a:r>
              <a:rPr lang="en-US" sz="2000" dirty="0" smtClean="0"/>
              <a:t>(have you been hospitalized..previous year)</a:t>
            </a:r>
            <a:endParaRPr lang="en-US" sz="2400" dirty="0" smtClean="0"/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difficult or medical terms </a:t>
            </a:r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jargon (a lot and little)</a:t>
            </a:r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double barreled questions </a:t>
            </a:r>
            <a:r>
              <a:rPr lang="en-US" sz="2000" dirty="0" smtClean="0"/>
              <a:t>“To what extent are you satisfied    with the personality and performance of your treating physician?”</a:t>
            </a:r>
          </a:p>
          <a:p>
            <a:pPr marL="633413" indent="0">
              <a:buFont typeface="Arial" pitchFamily="34" charset="0"/>
              <a:buChar char="•"/>
            </a:pPr>
            <a:endParaRPr lang="en-US" sz="24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4. Develop questionnaire wording</a:t>
            </a:r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favorable responses </a:t>
            </a:r>
            <a:r>
              <a:rPr lang="en-US" sz="2000" dirty="0" smtClean="0"/>
              <a:t>“Do you prefer to be seen by a doctor of the same sex?” …“Do you prefer to be seen by (1) male doctor (2) female doctor (3) either male or female doctor”</a:t>
            </a:r>
            <a:endParaRPr lang="en-US" sz="2800" dirty="0" smtClean="0"/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negative questions </a:t>
            </a:r>
            <a:r>
              <a:rPr lang="en-US" sz="2000" dirty="0" smtClean="0"/>
              <a:t>“You never have nightmares?” is better phrased “do you have nightmares?”</a:t>
            </a:r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No threatening questions as </a:t>
            </a:r>
            <a:r>
              <a:rPr lang="en-US" sz="2000" dirty="0"/>
              <a:t>“Do you beat the child when the child misbehave?” better to phrased “What you do when the child misbehave?”</a:t>
            </a:r>
            <a:endParaRPr lang="en-US" sz="2400" dirty="0"/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Use “filtered questions”  </a:t>
            </a:r>
            <a:r>
              <a:rPr lang="en-US" sz="2000" dirty="0" smtClean="0"/>
              <a:t>including “skip”  and “not applicable”</a:t>
            </a:r>
            <a:endParaRPr lang="en-US" sz="2400" dirty="0" smtClean="0"/>
          </a:p>
          <a:p>
            <a:pPr marL="633413" indent="0">
              <a:buFont typeface="Arial" pitchFamily="34" charset="0"/>
              <a:buChar char="•"/>
            </a:pPr>
            <a:endParaRPr lang="en-US" sz="24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5. Put questions in meaningful order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Opening question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Logic flow (one question leads to another)</a:t>
            </a:r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6. Put questions in appropriate format</a:t>
            </a:r>
          </a:p>
          <a:p>
            <a:pPr marL="339725" indent="0">
              <a:buFont typeface="Arial" pitchFamily="34" charset="0"/>
              <a:buChar char="•"/>
              <a:tabLst>
                <a:tab pos="633413" algn="l"/>
              </a:tabLst>
            </a:pPr>
            <a:r>
              <a:rPr lang="en-US" sz="2800" dirty="0" smtClean="0"/>
              <a:t>	Creative use of space</a:t>
            </a:r>
          </a:p>
          <a:p>
            <a:pPr marL="339725" indent="0">
              <a:buFont typeface="Arial" pitchFamily="34" charset="0"/>
              <a:buChar char="•"/>
              <a:tabLst>
                <a:tab pos="633413" algn="l"/>
              </a:tabLst>
            </a:pPr>
            <a:r>
              <a:rPr lang="en-US" sz="2800" dirty="0" smtClean="0"/>
              <a:t>   Simplify recording and coding of responses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229600" cy="48006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7. Check the length of the question </a:t>
            </a:r>
          </a:p>
          <a:p>
            <a:pPr marL="319088" indent="3143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738188" algn="l"/>
              </a:tabLst>
            </a:pPr>
            <a:r>
              <a:rPr lang="en-US" sz="2800" dirty="0" smtClean="0"/>
              <a:t>Shorten too long questions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 smtClean="0"/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8. Pretest the questionnaire 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Test the questions 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Time required </a:t>
            </a:r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9. Develop the </a:t>
            </a:r>
            <a:r>
              <a:rPr lang="en-US" sz="2800" smtClean="0"/>
              <a:t>final survey form</a:t>
            </a:r>
            <a:endParaRPr lang="en-US" sz="2800" dirty="0" smtClean="0"/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2296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Knowledge</a:t>
            </a:r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	What is the recommended interval between two 	successive births? </a:t>
            </a:r>
          </a:p>
          <a:p>
            <a:pPr marL="0" indent="0">
              <a:buNone/>
            </a:pPr>
            <a:endParaRPr lang="en-US" sz="2800" dirty="0" smtClean="0"/>
          </a:p>
          <a:p>
            <a:pPr marL="693738" lvl="0" indent="-236538">
              <a:buNone/>
            </a:pPr>
            <a:r>
              <a:rPr lang="en-US" sz="2800" dirty="0" smtClean="0"/>
              <a:t>		(1) 1 year                      	(2) 2 years </a:t>
            </a:r>
          </a:p>
          <a:p>
            <a:pPr marL="693738" indent="-236538">
              <a:buNone/>
            </a:pPr>
            <a:r>
              <a:rPr lang="en-US" sz="2800" dirty="0" smtClean="0"/>
              <a:t>		(3) 3 years 			(4) 4 years </a:t>
            </a:r>
          </a:p>
          <a:p>
            <a:pPr marL="693738" lvl="0" indent="-236538">
              <a:buNone/>
            </a:pPr>
            <a:r>
              <a:rPr lang="en-US" sz="2800" dirty="0" smtClean="0"/>
              <a:t>		(5) 5 years or more 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Attitudes </a:t>
            </a:r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Any person above the age of 30 years should screen 	annually for hypertension</a:t>
            </a:r>
          </a:p>
          <a:p>
            <a:pPr lvl="0">
              <a:buNone/>
            </a:pPr>
            <a:r>
              <a:rPr lang="en-US" sz="2400" dirty="0" smtClean="0"/>
              <a:t>			(1) Strongly disagree 		(2) Disagree</a:t>
            </a:r>
          </a:p>
          <a:p>
            <a:pPr>
              <a:buNone/>
            </a:pPr>
            <a:r>
              <a:rPr lang="en-US" sz="2400" dirty="0" smtClean="0"/>
              <a:t>			(3) Somewhat agree		(4) Agree</a:t>
            </a:r>
          </a:p>
          <a:p>
            <a:pPr lvl="0">
              <a:buNone/>
            </a:pPr>
            <a:r>
              <a:rPr lang="en-US" sz="2400" dirty="0" smtClean="0"/>
              <a:t>			(5)Strongly agree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>
              <a:buNone/>
            </a:pPr>
            <a:r>
              <a:rPr lang="en-US" sz="2400" dirty="0" smtClean="0"/>
              <a:t> Visual display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 algn="ctr">
              <a:buNone/>
            </a:pPr>
            <a:r>
              <a:rPr lang="en-US" sz="2400" b="1" dirty="0" smtClean="0"/>
              <a:t>|__________|___________|____________|__________|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Strongly agree	                                                               strongly disagree 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17526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6764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PERFORNANCE OBJECTIVE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981200" y="3124200"/>
            <a:ext cx="57150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Design a quality questionnaire and observational checklist for data collection 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Perceptions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How much knee pain do you experience will walking for 	10 minutes?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b="1" dirty="0" smtClean="0"/>
              <a:t>|____|____|____|____|____|____|____|____|____|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No pain 			   				 Severe pain 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28956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Behavior using filtered question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Do you drink milk?</a:t>
            </a:r>
          </a:p>
          <a:p>
            <a:pPr lvl="0">
              <a:buNone/>
            </a:pPr>
            <a:r>
              <a:rPr lang="en-US" sz="2800" dirty="0" smtClean="0"/>
              <a:t>			</a:t>
            </a:r>
            <a:r>
              <a:rPr lang="en-US" sz="2400" dirty="0" smtClean="0"/>
              <a:t>(1) No (skip the next question)</a:t>
            </a:r>
          </a:p>
          <a:p>
            <a:pPr lvl="0">
              <a:buNone/>
            </a:pPr>
            <a:r>
              <a:rPr lang="en-US" sz="2400" dirty="0" smtClean="0"/>
              <a:t>			(2) Yes (go to next question)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400" dirty="0" smtClean="0"/>
              <a:t>		How frequent do you drink milk?</a:t>
            </a:r>
          </a:p>
          <a:p>
            <a:pPr lvl="0">
              <a:buNone/>
            </a:pPr>
            <a:r>
              <a:rPr lang="en-US" sz="2400" dirty="0" smtClean="0"/>
              <a:t>			(1) Daily </a:t>
            </a:r>
          </a:p>
          <a:p>
            <a:pPr lvl="0">
              <a:buNone/>
            </a:pPr>
            <a:r>
              <a:rPr lang="en-US" sz="2400" dirty="0" smtClean="0"/>
              <a:t>			(2) 5 – 6 times per week</a:t>
            </a:r>
          </a:p>
          <a:p>
            <a:pPr lvl="0">
              <a:buNone/>
            </a:pPr>
            <a:r>
              <a:rPr lang="en-US" sz="2400" dirty="0" smtClean="0"/>
              <a:t>			(3) 3 – 4 times per week </a:t>
            </a:r>
          </a:p>
          <a:p>
            <a:pPr lvl="0">
              <a:buNone/>
            </a:pPr>
            <a:r>
              <a:rPr lang="en-US" sz="2400" dirty="0" smtClean="0"/>
              <a:t>			(4) 1 – 2 times per week </a:t>
            </a:r>
          </a:p>
          <a:p>
            <a:pPr lvl="0">
              <a:buNone/>
            </a:pPr>
            <a:r>
              <a:rPr lang="en-US" sz="2400" dirty="0" smtClean="0"/>
              <a:t>			(0) Not applicable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16764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35814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6858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Classification questions</a:t>
            </a:r>
          </a:p>
          <a:p>
            <a:pPr>
              <a:buNone/>
            </a:pPr>
            <a:endParaRPr lang="en-US" sz="2400" dirty="0" smtClean="0"/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Age (number of years completed) |__|__| </a:t>
            </a:r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Sex (1) men   (2) women</a:t>
            </a:r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Education attainment (1) never been to school (2) less than 	primary (3) primary completed (4) preparatory 	completed (5) secondary completed  (6) university or 	higher</a:t>
            </a:r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Type of occupation (describe)______________________</a:t>
            </a:r>
          </a:p>
          <a:p>
            <a:pPr algn="justLow">
              <a:spcBef>
                <a:spcPts val="1800"/>
              </a:spcBef>
              <a:buNone/>
            </a:pPr>
            <a:r>
              <a:rPr lang="en-US" sz="2400" dirty="0" smtClean="0"/>
              <a:t>		(1) professional (2) semi-professional (3) skilled worker (4) 	semiskilled worker (5) unskilled worker (6) others mention 	______________________________________________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18288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3622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30480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46482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581400"/>
            <a:ext cx="64770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OBSERVATION CHECKLIST: Uses and designs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28900" y="-1866900"/>
            <a:ext cx="609600" cy="54102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OBSERVATION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2133600"/>
            <a:ext cx="7924800" cy="3581400"/>
          </a:xfrm>
        </p:spPr>
        <p:txBody>
          <a:bodyPr>
            <a:normAutofit fontScale="85000" lnSpcReduction="20000"/>
          </a:bodyPr>
          <a:lstStyle/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Allows investigator to </a:t>
            </a:r>
            <a:r>
              <a:rPr lang="en-US" sz="2800" dirty="0" smtClean="0">
                <a:solidFill>
                  <a:srgbClr val="FF0000"/>
                </a:solidFill>
              </a:rPr>
              <a:t>“see what is happening”; </a:t>
            </a:r>
            <a:r>
              <a:rPr lang="en-US" sz="2800" dirty="0" smtClean="0"/>
              <a:t>observe situations and events and record the findings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/>
              <a:t>It is a source of </a:t>
            </a:r>
            <a:r>
              <a:rPr lang="en-US" sz="2800" dirty="0">
                <a:solidFill>
                  <a:srgbClr val="FF0000"/>
                </a:solidFill>
              </a:rPr>
              <a:t>direct information </a:t>
            </a:r>
            <a:r>
              <a:rPr lang="en-US" sz="2800" dirty="0" smtClean="0"/>
              <a:t>(eliminate error of self report)</a:t>
            </a:r>
            <a:endParaRPr lang="en-US" sz="2800" dirty="0"/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/>
              <a:t>Collect </a:t>
            </a:r>
            <a:r>
              <a:rPr lang="en-US" sz="2800" dirty="0">
                <a:solidFill>
                  <a:srgbClr val="FF0000"/>
                </a:solidFill>
              </a:rPr>
              <a:t>real time </a:t>
            </a:r>
            <a:r>
              <a:rPr lang="en-US" sz="2800" dirty="0"/>
              <a:t>data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Collect data about </a:t>
            </a:r>
            <a:r>
              <a:rPr lang="en-US" sz="2800" dirty="0" smtClean="0">
                <a:solidFill>
                  <a:srgbClr val="FF0000"/>
                </a:solidFill>
              </a:rPr>
              <a:t>behavior and practice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28900" y="-1866900"/>
            <a:ext cx="609600" cy="54102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OBSERVATION CHECKLIST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924800" cy="4267200"/>
          </a:xfrm>
        </p:spPr>
        <p:txBody>
          <a:bodyPr>
            <a:normAutofit fontScale="85000" lnSpcReduction="20000"/>
          </a:bodyPr>
          <a:lstStyle/>
          <a:p>
            <a:pPr marL="0" indent="0"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/>
              <a:t>To design an </a:t>
            </a:r>
            <a:r>
              <a:rPr lang="en-US" sz="2800" dirty="0" smtClean="0">
                <a:solidFill>
                  <a:srgbClr val="FF0000"/>
                </a:solidFill>
              </a:rPr>
              <a:t>observation checklist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Have full knowledge and details of what will be observed and associated circumstances for interpretation at a later stage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Specify the behavior to be observe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Divide what will be observed into tasks or elements </a:t>
            </a:r>
          </a:p>
          <a:p>
            <a:pPr algn="justLow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Usually it is recorded as done, done correctly, and not done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020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4000500" y="-3771900"/>
            <a:ext cx="1066800" cy="89154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Example of constructing an observation checklist based on task analysis in real life situation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5410200"/>
          </a:xfrm>
        </p:spPr>
        <p:txBody>
          <a:bodyPr>
            <a:noAutofit/>
          </a:bodyPr>
          <a:lstStyle/>
          <a:p>
            <a:pPr marL="0" lvl="0" indent="0" algn="justLow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/>
              <a:t>Observing the nurse weighing a 5 year old child</a:t>
            </a:r>
          </a:p>
          <a:p>
            <a:pPr marL="0" lvl="0" indent="0" algn="justLow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Explain the procedure to the mother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Adjust the scale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Check on the child’s clothes if they may affect the weight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Keep the child in minimal clothing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Ask the child to take off the shoes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Place the child on the scale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Wait for the reading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Record the reading immediately to the nearest 0.5 Kg</a:t>
            </a:r>
          </a:p>
          <a:p>
            <a:pPr lvl="0" algn="justLow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Provide feedback to the mother</a:t>
            </a:r>
            <a:endParaRPr lang="en-US" sz="32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lvl="0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81400"/>
            <a:ext cx="78486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Methods of data collection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  <p:extLst>
      <p:ext uri="{BB962C8B-B14F-4D97-AF65-F5344CB8AC3E}">
        <p14:creationId xmlns:p14="http://schemas.microsoft.com/office/powerpoint/2010/main" val="23727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Tools for data collection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>
              <a:buNone/>
              <a:defRPr/>
            </a:pPr>
            <a:r>
              <a:rPr lang="en-US" sz="2400" dirty="0" smtClean="0"/>
              <a:t>Six </a:t>
            </a:r>
            <a:r>
              <a:rPr lang="en-US" sz="2400" dirty="0"/>
              <a:t>main tools for data collection</a:t>
            </a:r>
          </a:p>
          <a:p>
            <a:pPr>
              <a:buNone/>
              <a:defRPr/>
            </a:pPr>
            <a:endParaRPr lang="en-US" sz="2400" dirty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Test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Interview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Focus group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Questionnaire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Observation </a:t>
            </a:r>
            <a:endParaRPr lang="en-US" sz="24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Secondary data</a:t>
            </a:r>
            <a:endParaRPr lang="en-US" sz="2400" dirty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2860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Tests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001000" cy="5943600"/>
          </a:xfrm>
        </p:spPr>
        <p:txBody>
          <a:bodyPr rtlCol="0">
            <a:normAutofit fontScale="62500" lnSpcReduction="20000"/>
          </a:bodyPr>
          <a:lstStyle/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Examples </a:t>
            </a:r>
            <a:r>
              <a:rPr lang="en-US" sz="3400" dirty="0"/>
              <a:t>:</a:t>
            </a:r>
            <a:r>
              <a:rPr lang="en-US" sz="3400" dirty="0" smtClean="0"/>
              <a:t> </a:t>
            </a:r>
            <a:r>
              <a:rPr lang="en-US" sz="3400" dirty="0"/>
              <a:t>tests for personality, IQ, aptitudes, psychological status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Provides a </a:t>
            </a:r>
            <a:r>
              <a:rPr lang="en-US" sz="3400" dirty="0">
                <a:solidFill>
                  <a:srgbClr val="FF0000"/>
                </a:solidFill>
              </a:rPr>
              <a:t>quantification </a:t>
            </a:r>
            <a:r>
              <a:rPr lang="en-US" sz="3400" dirty="0"/>
              <a:t>of a subjective status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Usually already available for use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Have high psychometric properties </a:t>
            </a:r>
          </a:p>
          <a:p>
            <a:pPr lvl="1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Valid (measures the intended status)</a:t>
            </a:r>
          </a:p>
          <a:p>
            <a:pPr lvl="1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Reliable (give the same results on repeated application)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400" dirty="0"/>
              <a:t>Major 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Expensive</a:t>
            </a:r>
            <a:r>
              <a:rPr lang="en-US" sz="3400" dirty="0"/>
              <a:t> if we have to purchase the test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Psychometric properties  need </a:t>
            </a:r>
            <a:r>
              <a:rPr lang="en-US" sz="3400" dirty="0">
                <a:solidFill>
                  <a:srgbClr val="FF0000"/>
                </a:solidFill>
              </a:rPr>
              <a:t>re-evaluation</a:t>
            </a:r>
            <a:r>
              <a:rPr lang="en-US" sz="3400" dirty="0"/>
              <a:t> when used in different language other than the original  and on different populations</a:t>
            </a:r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220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Interview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92500" lnSpcReduction="1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Usually a structured interview is used in research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Provides mostly </a:t>
            </a:r>
            <a:r>
              <a:rPr lang="en-US" sz="2400" dirty="0">
                <a:solidFill>
                  <a:srgbClr val="FF0000"/>
                </a:solidFill>
              </a:rPr>
              <a:t>qualitative </a:t>
            </a:r>
            <a:r>
              <a:rPr lang="en-US" sz="2400" dirty="0"/>
              <a:t>data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Interviewer ask participants </a:t>
            </a:r>
            <a:r>
              <a:rPr lang="en-US" sz="2400" dirty="0">
                <a:solidFill>
                  <a:srgbClr val="FF0000"/>
                </a:solidFill>
              </a:rPr>
              <a:t>a series of questions </a:t>
            </a:r>
            <a:r>
              <a:rPr lang="en-US" sz="2400" dirty="0"/>
              <a:t>in a specific order and record </a:t>
            </a:r>
            <a:r>
              <a:rPr lang="en-US" sz="2400" dirty="0">
                <a:solidFill>
                  <a:srgbClr val="FF0000"/>
                </a:solidFill>
              </a:rPr>
              <a:t>their response </a:t>
            </a:r>
            <a:r>
              <a:rPr lang="en-US" sz="2400" dirty="0"/>
              <a:t>using their own words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 Provides in-depth information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Interviewer may ask participants to explain more (asking them what do you mean? Can you explain further?)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Major 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Expensive</a:t>
            </a:r>
            <a:r>
              <a:rPr lang="en-US" sz="2400" dirty="0"/>
              <a:t> as it is time consuming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Difficulty in </a:t>
            </a:r>
            <a:r>
              <a:rPr lang="en-US" sz="2400" dirty="0">
                <a:solidFill>
                  <a:srgbClr val="FF0000"/>
                </a:solidFill>
              </a:rPr>
              <a:t>analyzing</a:t>
            </a:r>
            <a:r>
              <a:rPr lang="en-US" sz="2400" dirty="0"/>
              <a:t> participants </a:t>
            </a:r>
            <a:r>
              <a:rPr lang="en-US" sz="2400" dirty="0">
                <a:solidFill>
                  <a:srgbClr val="FF0000"/>
                </a:solidFill>
              </a:rPr>
              <a:t>response</a:t>
            </a:r>
            <a:r>
              <a:rPr lang="en-US" sz="2400" dirty="0"/>
              <a:t> (content analysis)</a:t>
            </a:r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107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Focus group discussion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70000" lnSpcReduction="2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Includes a small number of participants (6- 12), the researcher who guide the discussion using a series of guiding questions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Role of researcher is to keep the discussion going 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The discussion is </a:t>
            </a:r>
            <a:r>
              <a:rPr lang="en-US" sz="3400" dirty="0">
                <a:solidFill>
                  <a:srgbClr val="FF0000"/>
                </a:solidFill>
              </a:rPr>
              <a:t>recorded</a:t>
            </a:r>
            <a:r>
              <a:rPr lang="en-US" sz="3400" dirty="0"/>
              <a:t> for further analysis of the content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Provides </a:t>
            </a:r>
            <a:r>
              <a:rPr lang="en-US" sz="3400" dirty="0">
                <a:solidFill>
                  <a:srgbClr val="FF0000"/>
                </a:solidFill>
              </a:rPr>
              <a:t>qualitative</a:t>
            </a:r>
            <a:r>
              <a:rPr lang="en-US" sz="3400" dirty="0"/>
              <a:t> data related to concepts and </a:t>
            </a:r>
            <a:r>
              <a:rPr lang="en-US" sz="3400" dirty="0" smtClean="0"/>
              <a:t>ideas</a:t>
            </a:r>
          </a:p>
          <a:p>
            <a:pPr marL="0" indent="0">
              <a:spcAft>
                <a:spcPts val="600"/>
              </a:spcAft>
              <a:buNone/>
            </a:pPr>
            <a:endParaRPr lang="en-US" sz="34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3400" dirty="0" smtClean="0"/>
              <a:t>Major </a:t>
            </a:r>
            <a:r>
              <a:rPr lang="en-US" sz="3400" dirty="0"/>
              <a:t>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Expensive</a:t>
            </a:r>
            <a:r>
              <a:rPr lang="en-US" sz="3400" dirty="0"/>
              <a:t> in application (expert in focus group and repeated application on a number of groups)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Difficult in content </a:t>
            </a:r>
            <a:r>
              <a:rPr lang="en-US" sz="3400" dirty="0">
                <a:solidFill>
                  <a:srgbClr val="FF0000"/>
                </a:solidFill>
              </a:rPr>
              <a:t>analysis</a:t>
            </a:r>
            <a:r>
              <a:rPr lang="en-US" sz="3400" dirty="0"/>
              <a:t> and </a:t>
            </a:r>
            <a:r>
              <a:rPr lang="en-US" sz="3400" dirty="0">
                <a:solidFill>
                  <a:srgbClr val="FF0000"/>
                </a:solidFill>
              </a:rPr>
              <a:t>interpretation</a:t>
            </a:r>
            <a:r>
              <a:rPr lang="en-US" sz="3400" dirty="0"/>
              <a:t> of the findings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2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35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Questionnaire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70000" lnSpcReduction="20000"/>
          </a:bodyPr>
          <a:lstStyle/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Relies on </a:t>
            </a:r>
            <a:r>
              <a:rPr lang="en-US" sz="3200" dirty="0">
                <a:solidFill>
                  <a:srgbClr val="FF0000"/>
                </a:solidFill>
              </a:rPr>
              <a:t>self report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Filled by the participant (</a:t>
            </a:r>
            <a:r>
              <a:rPr lang="en-US" sz="3200" dirty="0">
                <a:solidFill>
                  <a:srgbClr val="FF0000"/>
                </a:solidFill>
              </a:rPr>
              <a:t>self administered</a:t>
            </a:r>
            <a:r>
              <a:rPr lang="en-US" sz="3200" dirty="0"/>
              <a:t>) or the interviewer (</a:t>
            </a:r>
            <a:r>
              <a:rPr lang="en-US" sz="3200" dirty="0">
                <a:solidFill>
                  <a:srgbClr val="FF0000"/>
                </a:solidFill>
              </a:rPr>
              <a:t>interview questionnaire</a:t>
            </a:r>
            <a:r>
              <a:rPr lang="en-US" sz="3200" dirty="0"/>
              <a:t>)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 Usually designed specifically for the study and by the investigators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Effective for the collection of data from </a:t>
            </a:r>
            <a:r>
              <a:rPr lang="en-US" sz="3200" dirty="0">
                <a:solidFill>
                  <a:srgbClr val="FF0000"/>
                </a:solidFill>
              </a:rPr>
              <a:t>large sample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Provides </a:t>
            </a:r>
            <a:r>
              <a:rPr lang="en-US" sz="3200" dirty="0">
                <a:solidFill>
                  <a:srgbClr val="FF0000"/>
                </a:solidFill>
              </a:rPr>
              <a:t>quantitative</a:t>
            </a:r>
            <a:r>
              <a:rPr lang="en-US" sz="3200" dirty="0"/>
              <a:t> data </a:t>
            </a:r>
            <a:endParaRPr lang="en-US" sz="32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/>
              <a:t>Major </a:t>
            </a:r>
            <a:r>
              <a:rPr lang="en-US" sz="3200" dirty="0"/>
              <a:t>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Interviewer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bias</a:t>
            </a:r>
            <a:r>
              <a:rPr lang="en-US" sz="3200" dirty="0"/>
              <a:t> if the procedure is not standardized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Recall bias </a:t>
            </a:r>
            <a:r>
              <a:rPr lang="en-US" sz="3200" dirty="0"/>
              <a:t>form the part of participants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2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066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2583</TotalTime>
  <Words>1243</Words>
  <Application>Microsoft Office PowerPoint</Application>
  <PresentationFormat>On-screen Show (4:3)</PresentationFormat>
  <Paragraphs>274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Methods of data collection: questionnaire and other tools</vt:lpstr>
      <vt:lpstr>PowerPoint Presentation</vt:lpstr>
      <vt:lpstr>PowerPoint Presentation</vt:lpstr>
      <vt:lpstr>Methods of data collection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Questionnaire: Uses and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OBSERVATION CHECKLIST: Uses and designs</vt:lpstr>
      <vt:lpstr>PowerPoint Presentation</vt:lpstr>
      <vt:lpstr>PowerPoint Presentation</vt:lpstr>
      <vt:lpstr>PowerPoint Presentation</vt:lpstr>
    </vt:vector>
  </TitlesOfParts>
  <Company>Canadian Institute for Health Information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Youssef</dc:creator>
  <cp:lastModifiedBy>Mahwish Shaukat Khan</cp:lastModifiedBy>
  <cp:revision>193</cp:revision>
  <dcterms:created xsi:type="dcterms:W3CDTF">2007-09-20T19:20:17Z</dcterms:created>
  <dcterms:modified xsi:type="dcterms:W3CDTF">2014-10-23T10:01:22Z</dcterms:modified>
</cp:coreProperties>
</file>