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9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8F902E-AE02-4D80-A232-A99EC54EC68D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F80E0-53B0-4F1B-9F1F-50BCB4319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15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DB4D-E36F-4CC6-8BF0-AFDFD2AEA49B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7059-7ECD-4129-86AE-E0223C862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124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051C-EEDC-4676-874A-89FD7F57EC93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75C4-3E27-42F0-BBCD-95FEAB7B1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370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8D9F4-0CC1-4CF0-8E0C-DBA077380E20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B85EE-F694-4929-954C-95020AE01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9694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7BB58A-BD96-4263-9FC0-BB16BC86643F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B837-EF66-4EC6-A4BB-FECFF03BE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7084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027CCC-897C-4EF3-972F-8D9179818CE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6FB-5323-48AA-959A-663695B2C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87950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1B761-9C9B-414A-A900-CBE2714C2B2A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B1B7E-1D5A-4A5A-9CE6-ABD96D467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56866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C3A5F5-7F78-48D7-BCB3-D57BF02F386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BD29F-EFC5-4004-A2F4-55D2E7626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56277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DFDB-9947-420E-AF65-7B8585C46702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37114-D0F2-4F46-AA2D-B1420D06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9116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E0BF6-7526-4FE3-BA97-2BED4576098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4A618-1786-4200-8091-6E2099D08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1027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8C7042-F086-4984-82B4-F5F670BB98B5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21BB-3C2A-4581-B4E0-6A9D81359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54449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B818F3-886B-48CB-B5A4-D6713BA48CAE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DDCD1D66-24B6-4444-8AEF-D5EBDCA3E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686800" cy="182976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Approach to infants and young children</a:t>
            </a:r>
            <a:br>
              <a:rPr lang="en-US" dirty="0" smtClean="0"/>
            </a:br>
            <a:r>
              <a:rPr lang="en-US" dirty="0" smtClean="0"/>
              <a:t> surgical abdomen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altLang="en-US" smtClean="0"/>
              <a:t>Ayman Al-Jazaeri, MBBS, FRCSC, MSc, MHA</a:t>
            </a:r>
          </a:p>
          <a:p>
            <a:pPr marR="0" algn="ctr" eaLnBrk="1" hangingPunct="1"/>
            <a:r>
              <a:rPr lang="en-US" altLang="en-US" smtClean="0"/>
              <a:t>Pediatric Surgery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Vomiting</a:t>
            </a:r>
          </a:p>
          <a:p>
            <a:pPr eaLnBrk="1" hangingPunct="1"/>
            <a:r>
              <a:rPr lang="en-US" altLang="en-US" b="1" dirty="0" smtClean="0"/>
              <a:t>Constipated / diarrhea</a:t>
            </a:r>
          </a:p>
          <a:p>
            <a:pPr eaLnBrk="1" hangingPunct="1"/>
            <a:r>
              <a:rPr lang="en-US" altLang="en-US" b="1" dirty="0" smtClean="0"/>
              <a:t>Poor feeding</a:t>
            </a:r>
          </a:p>
          <a:p>
            <a:pPr eaLnBrk="1" hangingPunct="1"/>
            <a:r>
              <a:rPr lang="en-US" altLang="en-US" b="1" dirty="0" smtClean="0"/>
              <a:t>Abdominal distension</a:t>
            </a:r>
          </a:p>
          <a:p>
            <a:pPr eaLnBrk="1" hangingPunct="1"/>
            <a:r>
              <a:rPr lang="en-US" altLang="en-US" b="1" dirty="0" smtClean="0"/>
              <a:t>Palpable mass (felt by parents) </a:t>
            </a:r>
          </a:p>
          <a:p>
            <a:pPr eaLnBrk="1" hangingPunct="1"/>
            <a:r>
              <a:rPr lang="en-US" altLang="en-US" b="1" dirty="0" smtClean="0"/>
              <a:t>Very dark or very pale colored stool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8915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Abdominal problems</a:t>
            </a:r>
            <a:br>
              <a:rPr lang="en-US" dirty="0" smtClean="0"/>
            </a:br>
            <a:r>
              <a:rPr lang="en-US" dirty="0" smtClean="0"/>
              <a:t>Combination of symptoms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Vital sings</a:t>
            </a:r>
          </a:p>
          <a:p>
            <a:pPr lvl="1" eaLnBrk="1" hangingPunct="1"/>
            <a:r>
              <a:rPr lang="en-US" altLang="en-US" smtClean="0"/>
              <a:t>Fever</a:t>
            </a:r>
          </a:p>
          <a:p>
            <a:pPr lvl="1" eaLnBrk="1" hangingPunct="1"/>
            <a:r>
              <a:rPr lang="en-US" altLang="en-US" smtClean="0"/>
              <a:t>RR, BP, HR, O2 Sat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Consciousness (crying)</a:t>
            </a:r>
          </a:p>
          <a:p>
            <a:pPr lvl="1" eaLnBrk="1" hangingPunct="1"/>
            <a:r>
              <a:rPr lang="en-US" altLang="en-US" smtClean="0"/>
              <a:t>Crying baby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not very sick (not critical)</a:t>
            </a:r>
          </a:p>
          <a:p>
            <a:pPr lvl="1" eaLnBrk="1" hangingPunct="1"/>
            <a:r>
              <a:rPr lang="en-US" altLang="en-US" smtClean="0"/>
              <a:t>Unusually calm baby who doesn’t respond normally </a:t>
            </a:r>
            <a:r>
              <a:rPr lang="en-US" altLang="en-US" smtClean="0">
                <a:sym typeface="Wingdings" panose="05000000000000000000" pitchFamily="2" charset="2"/>
              </a:rPr>
              <a:t> sick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Exam while crying</a:t>
            </a: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hear the chest well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Focus on inhalation </a:t>
            </a:r>
          </a:p>
          <a:p>
            <a:pPr lvl="1" eaLnBrk="1" hangingPunct="1"/>
            <a:endParaRPr lang="en-US" altLang="en-US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examine abdomen well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Examine while taking breath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Keep hand on abdomen </a:t>
            </a:r>
          </a:p>
          <a:p>
            <a:pPr lvl="1" eaLnBrk="1" hangingPunct="1"/>
            <a:endParaRPr lang="en-US" altLang="en-US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b="1" smtClean="0">
                <a:sym typeface="Wingdings" panose="05000000000000000000" pitchFamily="2" charset="2"/>
              </a:rPr>
              <a:t>Can’t concentrate</a:t>
            </a:r>
          </a:p>
          <a:p>
            <a:pPr lvl="2" eaLnBrk="1" hangingPunct="1"/>
            <a:r>
              <a:rPr lang="en-US" altLang="en-US" smtClean="0">
                <a:sym typeface="Wingdings" panose="05000000000000000000" pitchFamily="2" charset="2"/>
              </a:rPr>
              <a:t>Parent are stressed  less time</a:t>
            </a: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72600" cy="5105400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Otherwise similar to adult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good history = a good logical story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400" smtClean="0"/>
              <a:t>Known major Predisposing factors </a:t>
            </a:r>
            <a:r>
              <a:rPr lang="en-US" altLang="en-US" sz="2400" smtClean="0">
                <a:sym typeface="Wingdings" panose="05000000000000000000" pitchFamily="2" charset="2"/>
              </a:rPr>
              <a:t> Describe the current problem  Other risk factors  Symptoms of other possible complications</a:t>
            </a:r>
            <a:endParaRPr lang="en-US" altLang="en-US" sz="2400" smtClean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76400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History (general skills)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4767262"/>
          </a:xfrm>
        </p:spPr>
        <p:txBody>
          <a:bodyPr/>
          <a:lstStyle/>
          <a:p>
            <a:pPr marL="796925" indent="-58738"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Due to the relative difficulties in taking a reliable history and performing an accurate physical exam</a:t>
            </a:r>
          </a:p>
          <a:p>
            <a:pPr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</a:t>
            </a:r>
          </a:p>
          <a:p>
            <a:pPr algn="ctr" eaLnBrk="1" hangingPunct="1">
              <a:buFont typeface="Wingdings 3" panose="05040102010807070707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We tend to depend more on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investigations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 diagnosing the underlying problems in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infants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53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Best luck</a:t>
            </a:r>
            <a:br>
              <a:rPr lang="en-US" sz="5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Question?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200" dirty="0" smtClean="0"/>
              <a:t>Contact us at:</a:t>
            </a:r>
            <a:br>
              <a:rPr lang="en-US" sz="2200" dirty="0" smtClean="0"/>
            </a:br>
            <a:r>
              <a:rPr lang="en-US" sz="2200" dirty="0" smtClean="0"/>
              <a:t>aljazaeri@yahoo.com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Realize the impact of age 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Where/who are the history sources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endParaRPr lang="en-US" altLang="en-US" sz="320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Recognize and interpret the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important symptoms</a:t>
            </a:r>
          </a:p>
          <a:p>
            <a:pPr marL="603250" lvl="2" indent="-255588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Char char=""/>
            </a:pPr>
            <a:r>
              <a:rPr lang="en-US" altLang="en-US" sz="3200" smtClean="0"/>
              <a:t>Important signs</a:t>
            </a:r>
          </a:p>
          <a:p>
            <a:pPr eaLnBrk="1" hangingPunct="1"/>
            <a:endParaRPr lang="en-US" altLang="en-US" sz="3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91966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Less than 3-4 year</a:t>
            </a:r>
          </a:p>
          <a:p>
            <a:pPr lvl="1" eaLnBrk="1" hangingPunct="1"/>
            <a:r>
              <a:rPr lang="en-US" altLang="en-US" sz="2400" b="1" dirty="0" smtClean="0"/>
              <a:t>Difficult to communicate</a:t>
            </a:r>
          </a:p>
          <a:p>
            <a:pPr lvl="2" eaLnBrk="1" hangingPunct="1"/>
            <a:r>
              <a:rPr lang="en-US" altLang="en-US" sz="2200" dirty="0" smtClean="0"/>
              <a:t>Verbal expression</a:t>
            </a:r>
          </a:p>
          <a:p>
            <a:pPr lvl="2" eaLnBrk="1" hangingPunct="1"/>
            <a:r>
              <a:rPr lang="en-US" altLang="en-US" sz="2200" dirty="0" smtClean="0"/>
              <a:t>Fear of strangers </a:t>
            </a:r>
          </a:p>
          <a:p>
            <a:pPr lvl="1" eaLnBrk="1" hangingPunct="1"/>
            <a:r>
              <a:rPr lang="en-US" altLang="en-US" sz="2400" b="1" dirty="0" smtClean="0"/>
              <a:t>History sources</a:t>
            </a:r>
            <a:endParaRPr lang="en-US" altLang="en-US" b="1" dirty="0" smtClean="0"/>
          </a:p>
          <a:p>
            <a:pPr lvl="2" eaLnBrk="1" hangingPunct="1"/>
            <a:r>
              <a:rPr lang="en-US" altLang="en-US" sz="2400" dirty="0" smtClean="0"/>
              <a:t>Mother is the best source</a:t>
            </a:r>
          </a:p>
          <a:p>
            <a:pPr lvl="3" eaLnBrk="1" hangingPunct="1"/>
            <a:r>
              <a:rPr lang="en-US" altLang="en-US" dirty="0" smtClean="0"/>
              <a:t>Social barrier less than what we expect</a:t>
            </a:r>
          </a:p>
          <a:p>
            <a:pPr lvl="2" eaLnBrk="1" hangingPunct="1"/>
            <a:r>
              <a:rPr lang="en-US" altLang="en-US" sz="2400" dirty="0" smtClean="0"/>
              <a:t>Father is not very reliable</a:t>
            </a:r>
          </a:p>
          <a:p>
            <a:pPr lvl="2" eaLnBrk="1" hangingPunct="1"/>
            <a:r>
              <a:rPr lang="en-US" altLang="en-US" sz="2400" dirty="0" smtClean="0"/>
              <a:t>Nurses are reliable</a:t>
            </a:r>
          </a:p>
          <a:p>
            <a:pPr lvl="3" eaLnBrk="1" hangingPunct="1"/>
            <a:r>
              <a:rPr lang="en-US" altLang="en-US" dirty="0" smtClean="0"/>
              <a:t>Not always possible</a:t>
            </a:r>
          </a:p>
          <a:p>
            <a:pPr lvl="3" eaLnBrk="1" hangingPunct="1"/>
            <a:r>
              <a:rPr lang="en-US" altLang="en-US" dirty="0" smtClean="0"/>
              <a:t>Important in PICU/ NICU</a:t>
            </a:r>
          </a:p>
          <a:p>
            <a:pPr lvl="2" eaLnBrk="1" hangingPunct="1"/>
            <a:r>
              <a:rPr lang="en-US" altLang="en-US" sz="2400" dirty="0" smtClean="0"/>
              <a:t>Other doctors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dirty="0" smtClean="0"/>
              <a:t>The impact of age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Feeding &amp; Growing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Feeding well and growing </a:t>
            </a:r>
            <a:r>
              <a:rPr lang="en-US" dirty="0" smtClean="0">
                <a:sym typeface="Wingdings" pitchFamily="2" charset="2"/>
              </a:rPr>
              <a:t> healthy baby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ym typeface="Wingdings" pitchFamily="2" charset="2"/>
              </a:rPr>
              <a:t>Poor feeding 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Sick baby  from any GI or systemic cause (ear infection)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GI obstructed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Pain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Persistent vomiting </a:t>
            </a:r>
            <a:r>
              <a:rPr lang="en-US" b="1" dirty="0" smtClean="0">
                <a:sym typeface="Wingdings" pitchFamily="2" charset="2"/>
              </a:rPr>
              <a:t> Sick baby </a:t>
            </a:r>
            <a:endParaRPr lang="en-US" b="1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Frequency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Color</a:t>
            </a:r>
          </a:p>
          <a:p>
            <a:pPr marL="859917" lvl="2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Milk vs greenish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Force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Projectile </a:t>
            </a:r>
            <a:r>
              <a:rPr lang="en-US" dirty="0" smtClean="0">
                <a:sym typeface="Wingdings" pitchFamily="2" charset="2"/>
              </a:rPr>
              <a:t> proximal obstruction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Small amount after each feeds  regurgitation  normal as long as gaining wt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8001000" cy="5105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Bowel movement (BM)</a:t>
            </a:r>
          </a:p>
          <a:p>
            <a:pPr lvl="1" eaLnBrk="1" hangingPunct="1"/>
            <a:endParaRPr lang="en-US" altLang="en-US" sz="2000" b="1" smtClean="0"/>
          </a:p>
          <a:p>
            <a:pPr lvl="1" eaLnBrk="1" hangingPunct="1"/>
            <a:r>
              <a:rPr lang="en-US" altLang="en-US" sz="2000" b="1" smtClean="0"/>
              <a:t>Frequency</a:t>
            </a:r>
          </a:p>
          <a:p>
            <a:pPr lvl="2" eaLnBrk="1" hangingPunct="1"/>
            <a:r>
              <a:rPr lang="en-US" altLang="en-US" sz="2000" smtClean="0"/>
              <a:t>What is the normal for infant?</a:t>
            </a:r>
          </a:p>
          <a:p>
            <a:pPr lvl="2" eaLnBrk="1" hangingPunct="1"/>
            <a:r>
              <a:rPr lang="en-US" altLang="en-US" sz="2000" smtClean="0"/>
              <a:t>Constipated, obstructed</a:t>
            </a:r>
          </a:p>
          <a:p>
            <a:pPr lvl="2" eaLnBrk="1" hangingPunct="1"/>
            <a:r>
              <a:rPr lang="en-US" altLang="en-US" sz="2000" smtClean="0"/>
              <a:t>Failure to pass meconium in newborns</a:t>
            </a:r>
          </a:p>
          <a:p>
            <a:pPr lvl="1" eaLnBrk="1" hangingPunct="1"/>
            <a:endParaRPr lang="en-US" altLang="en-US" sz="2000" b="1" smtClean="0"/>
          </a:p>
          <a:p>
            <a:pPr lvl="1" eaLnBrk="1" hangingPunct="1"/>
            <a:r>
              <a:rPr lang="en-US" altLang="en-US" sz="2000" b="1" smtClean="0"/>
              <a:t>Consistency</a:t>
            </a:r>
          </a:p>
          <a:p>
            <a:pPr lvl="2" eaLnBrk="1" hangingPunct="1"/>
            <a:r>
              <a:rPr lang="en-US" altLang="en-US" sz="2000" smtClean="0"/>
              <a:t>Loose / watery </a:t>
            </a:r>
            <a:r>
              <a:rPr lang="en-US" altLang="en-US" sz="2000" smtClean="0">
                <a:sym typeface="Wingdings" panose="05000000000000000000" pitchFamily="2" charset="2"/>
              </a:rPr>
              <a:t> diarrhea 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Firm &amp; dry  constipation</a:t>
            </a:r>
          </a:p>
          <a:p>
            <a:pPr lvl="1" eaLnBrk="1" hangingPunct="1"/>
            <a:endParaRPr lang="en-US" altLang="en-US" sz="2000" b="1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 b="1" smtClean="0">
                <a:sym typeface="Wingdings" panose="05000000000000000000" pitchFamily="2" charset="2"/>
              </a:rPr>
              <a:t>Color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Very pale  ?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Black  Melena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Bright red</a:t>
            </a:r>
            <a:endParaRPr lang="en-US" altLang="en-US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Crying baby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Babies communicate their needs by crying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Hungry 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Wet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ym typeface="Wingdings" pitchFamily="2" charset="2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>
                <a:sym typeface="Wingdings" pitchFamily="2" charset="2"/>
              </a:rPr>
              <a:t>At &gt;6 month  they learn to cry for other reasons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Want to be carried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Want to play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ym typeface="Wingdings" pitchFamily="2" charset="2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/>
              <a:t>Bay who continue to cry, refuse feeding and dry </a:t>
            </a:r>
            <a:r>
              <a:rPr lang="en-US" b="1" dirty="0" smtClean="0">
                <a:sym typeface="Wingdings" pitchFamily="2" charset="2"/>
              </a:rPr>
              <a:t> pain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Abdominal pain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ym typeface="Wingdings" pitchFamily="2" charset="2"/>
              </a:rPr>
              <a:t>Ear ache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>
              <a:sym typeface="Wingdings" pitchFamily="2" charset="2"/>
            </a:endParaRPr>
          </a:p>
          <a:p>
            <a:pPr marL="915098" lvl="3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Non-crying baby can be worrisome !!!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9067800" cy="5715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Development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Physical growth (height and weight)</a:t>
            </a:r>
          </a:p>
          <a:p>
            <a:pPr lvl="2" eaLnBrk="1" hangingPunct="1"/>
            <a:r>
              <a:rPr lang="en-US" altLang="en-US" dirty="0" smtClean="0"/>
              <a:t>Chronic problems ( </a:t>
            </a:r>
            <a:r>
              <a:rPr lang="en-US" altLang="en-US" dirty="0" err="1" smtClean="0"/>
              <a:t>Metabloic</a:t>
            </a:r>
            <a:r>
              <a:rPr lang="en-US" altLang="en-US" dirty="0" smtClean="0"/>
              <a:t>, </a:t>
            </a:r>
            <a:r>
              <a:rPr lang="en-US" altLang="en-US" b="1" u="sng" dirty="0" smtClean="0"/>
              <a:t>Nutrition =&gt; gut health</a:t>
            </a:r>
            <a:r>
              <a:rPr lang="en-US" altLang="en-US" dirty="0" smtClean="0"/>
              <a:t>)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Psychological</a:t>
            </a:r>
          </a:p>
          <a:p>
            <a:pPr lvl="2" eaLnBrk="1" hangingPunct="1"/>
            <a:r>
              <a:rPr lang="en-US" altLang="en-US" dirty="0" smtClean="0"/>
              <a:t>Mental problem, chromosomal abnormalities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 smtClean="0"/>
              <a:t>Motor </a:t>
            </a:r>
          </a:p>
          <a:p>
            <a:pPr lvl="2" eaLnBrk="1" hangingPunct="1"/>
            <a:r>
              <a:rPr lang="en-US" altLang="en-US" dirty="0" smtClean="0"/>
              <a:t>Syndrome</a:t>
            </a:r>
          </a:p>
          <a:p>
            <a:pPr lvl="2" eaLnBrk="1" hangingPunct="1"/>
            <a:r>
              <a:rPr lang="en-US" altLang="en-US" dirty="0" smtClean="0"/>
              <a:t>Metabolic	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marL="365125" lvl="1" indent="-255588" algn="ctr" eaLnBrk="1" hangingPunct="1">
              <a:spcBef>
                <a:spcPts val="400"/>
              </a:spcBef>
              <a:defRPr/>
            </a:pPr>
            <a:r>
              <a:rPr lang="en-US" dirty="0" smtClean="0"/>
              <a:t>Symptoms of surgical abdominal illnesses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External abnormality </a:t>
            </a:r>
            <a:r>
              <a:rPr lang="en-US" altLang="en-US" b="1" smtClean="0">
                <a:sym typeface="Wingdings" panose="05000000000000000000" pitchFamily="2" charset="2"/>
              </a:rPr>
              <a:t> a</a:t>
            </a:r>
            <a:r>
              <a:rPr lang="en-US" altLang="en-US" smtClean="0"/>
              <a:t>nything that is seen/felt as abnormal by parents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Swelling</a:t>
            </a:r>
          </a:p>
          <a:p>
            <a:pPr lvl="2" eaLnBrk="1" hangingPunct="1"/>
            <a:r>
              <a:rPr lang="en-US" altLang="en-US" smtClean="0"/>
              <a:t>Abscess</a:t>
            </a:r>
          </a:p>
          <a:p>
            <a:pPr lvl="2" eaLnBrk="1" hangingPunct="1"/>
            <a:r>
              <a:rPr lang="en-US" altLang="en-US" smtClean="0"/>
              <a:t>Mass (lymph node, Tumor, Cyst, Hernia) 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Color changes</a:t>
            </a:r>
          </a:p>
          <a:p>
            <a:pPr lvl="2" eaLnBrk="1" hangingPunct="1"/>
            <a:r>
              <a:rPr lang="en-US" altLang="en-US" smtClean="0"/>
              <a:t>Inflammation</a:t>
            </a:r>
          </a:p>
          <a:p>
            <a:pPr lvl="2" eaLnBrk="1" hangingPunct="1"/>
            <a:r>
              <a:rPr lang="en-US" altLang="en-US" smtClean="0"/>
              <a:t>Rash</a:t>
            </a:r>
          </a:p>
          <a:p>
            <a:pPr lvl="2" eaLnBrk="1" hangingPunct="1"/>
            <a:r>
              <a:rPr lang="en-US" altLang="en-US" smtClean="0"/>
              <a:t>Vascular malformation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Relayed symptoms (by parents)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Mental changes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b="1" smtClean="0"/>
              <a:t>Responsiveness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Sleepy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Not interested in feeding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Indicates; sepsis, shock, CNS trauma, metabolic (O2, Glu, urea)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Relayed symptoms (by parents)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503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Approach to infants and young children  surgical abdomen</vt:lpstr>
      <vt:lpstr>Objectives</vt:lpstr>
      <vt:lpstr>History The impact of age </vt:lpstr>
      <vt:lpstr>Symptoms of surgical abdomen </vt:lpstr>
      <vt:lpstr>Symptoms of surgical abdomen </vt:lpstr>
      <vt:lpstr>Symptoms of surgical abdomen </vt:lpstr>
      <vt:lpstr>Symptoms of surgical abdominal illnesses </vt:lpstr>
      <vt:lpstr>Relayed symptoms (by parents)</vt:lpstr>
      <vt:lpstr>Relayed symptoms (by parents)</vt:lpstr>
      <vt:lpstr>Abdominal problems Combination of symptoms  </vt:lpstr>
      <vt:lpstr>Physical Exam</vt:lpstr>
      <vt:lpstr>Physical Exam</vt:lpstr>
      <vt:lpstr>Physical exam</vt:lpstr>
      <vt:lpstr>Slide 14</vt:lpstr>
      <vt:lpstr>Best luck  Question?  Contact us at: aljazaeri@yahoo.com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Physical  Pediatric Surgery</dc:title>
  <dc:creator>Ayman</dc:creator>
  <cp:lastModifiedBy>User</cp:lastModifiedBy>
  <cp:revision>20</cp:revision>
  <dcterms:created xsi:type="dcterms:W3CDTF">2010-09-25T20:55:09Z</dcterms:created>
  <dcterms:modified xsi:type="dcterms:W3CDTF">2014-11-30T07:45:41Z</dcterms:modified>
</cp:coreProperties>
</file>