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58" r:id="rId6"/>
    <p:sldId id="261" r:id="rId7"/>
    <p:sldId id="265" r:id="rId8"/>
    <p:sldId id="266" r:id="rId9"/>
    <p:sldId id="267" r:id="rId10"/>
    <p:sldId id="262" r:id="rId11"/>
    <p:sldId id="269" r:id="rId12"/>
    <p:sldId id="272" r:id="rId13"/>
    <p:sldId id="274" r:id="rId14"/>
    <p:sldId id="276" r:id="rId15"/>
    <p:sldId id="277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68" r:id="rId24"/>
    <p:sldId id="270" r:id="rId25"/>
    <p:sldId id="284" r:id="rId26"/>
    <p:sldId id="271" r:id="rId27"/>
    <p:sldId id="285" r:id="rId28"/>
    <p:sldId id="296" r:id="rId29"/>
    <p:sldId id="264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929E-134A-8649-867D-703BB7DF1848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44500-7EF5-1C4A-9C3E-7BA15B1D22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A8FD27C9-4EAE-E24B-B5CF-42E287C7D3B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98E02D3-5434-7D4B-88C3-9173B37A9AF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Chronic_Ulcerative_Colitis_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An inflammatory disease of the large intestine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Recurring Inflammation and ulceration of the mucosa of the large intestine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Almost always involve the rectum and extend proximally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It extends in a continuous fashion</a:t>
            </a:r>
            <a:endParaRPr lang="pl-PL" dirty="0" smtClean="0"/>
          </a:p>
          <a:p>
            <a:pPr lvl="1">
              <a:spcAft>
                <a:spcPts val="2400"/>
              </a:spcAft>
            </a:pPr>
            <a:r>
              <a:rPr lang="pl-PL" dirty="0" smtClean="0"/>
              <a:t>40-50% of patients have disease limited to the rectum and rectosigmoid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30-40% of patients have disease extending beyond the sigmoid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20% of patients have a total colitis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Macroscopic Appearance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Erythematous mucosa, has a granular surface, looks like sand paper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In more severe diseases hemorrhagic, edematous and ulcerated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In fulminant disease a toxic colitis or a toxic megacolon may develop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584325" y="1719262"/>
          <a:ext cx="6321425" cy="4747669"/>
        </p:xfrm>
        <a:graphic>
          <a:graphicData uri="http://schemas.openxmlformats.org/presentationml/2006/ole">
            <p:oleObj spid="_x0000_s45058" name="Fotografia Photo Editor" r:id="rId3" imgW="4285714" imgH="32198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pic>
        <p:nvPicPr>
          <p:cNvPr id="4" name="Picture 5" descr="Colonic pseudopolyps of a patient with intractable ulcerative colitis. Colectomy specimen.">
            <a:hlinkClick r:id="rId2" tooltip="Colonic pseudopolyps of a patient with intractable ulcerative colitis. Colectomy specimen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6" y="1746250"/>
            <a:ext cx="6321424" cy="472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pic>
        <p:nvPicPr>
          <p:cNvPr id="6" name="Picture 7" descr="Image:UC en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6" y="1820265"/>
            <a:ext cx="6115049" cy="464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Microscopic Appearance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Crypt abscesses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Branching of crypts,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 Atrophy of glands 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Loss of mucin in goblet cells</a:t>
            </a:r>
            <a:endParaRPr lang="pl-PL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 smtClean="0"/>
              <a:t>The major symptoms of UC are: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Diarrhea (4 to more than 10)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Rectal bleeding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Tenesmus &amp; Passage of mucus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Crampy abdominal pain &amp; Fever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Exam is often normal unless complications occur.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Hemorrhage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Toxic megacolon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Perforation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Stricture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Cancer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Extra-intestinal manifestations</a:t>
            </a:r>
          </a:p>
          <a:p>
            <a:pPr lvl="1"/>
            <a:r>
              <a:rPr lang="en-US" dirty="0" smtClean="0"/>
              <a:t>Uveitis and Episcleritis</a:t>
            </a:r>
          </a:p>
          <a:p>
            <a:pPr lvl="1"/>
            <a:r>
              <a:rPr lang="en-US" dirty="0" smtClean="0"/>
              <a:t>Erythema Nodosum and Pyoderma Gangrenosum </a:t>
            </a:r>
          </a:p>
          <a:p>
            <a:pPr lvl="1"/>
            <a:r>
              <a:rPr lang="en-US" dirty="0" smtClean="0"/>
              <a:t>Arthritis</a:t>
            </a:r>
          </a:p>
          <a:p>
            <a:pPr lvl="1"/>
            <a:r>
              <a:rPr lang="en-US" dirty="0" smtClean="0"/>
              <a:t>Ankylosing Spondylitis</a:t>
            </a:r>
          </a:p>
          <a:p>
            <a:pPr lvl="1"/>
            <a:r>
              <a:rPr lang="en-US" dirty="0" smtClean="0"/>
              <a:t>Sclerosing cholangitis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What is the Disease?</a:t>
            </a:r>
          </a:p>
          <a:p>
            <a:pPr lvl="1"/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Pathophysiology</a:t>
            </a:r>
          </a:p>
          <a:p>
            <a:pPr lvl="1"/>
            <a:r>
              <a:rPr lang="en-US" dirty="0" smtClean="0"/>
              <a:t>Ulcerative Colitis</a:t>
            </a:r>
          </a:p>
          <a:p>
            <a:pPr lvl="1"/>
            <a:r>
              <a:rPr lang="en-US" dirty="0" smtClean="0"/>
              <a:t>Crohn’s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Mainly medical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0"/>
            <a:ext cx="45847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Mainly medical treatment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Surgical treatment: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Failure of medical management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Treating complications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Prophylaxis for cancer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Cure after </a:t>
            </a:r>
            <a:r>
              <a:rPr lang="en-US" dirty="0" err="1" smtClean="0"/>
              <a:t>colectomy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inflammatory disease that affects any part of the GI tract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Recurring transmural Inflammation of the bowel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About 80% have small bowel involvement, mostly the terminal ileum</a:t>
            </a:r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Characterized by skip lesions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30-40% of patients have small bowel disease alone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40-55% of patients have both small and large intestines disease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15-25% of patients have colitis alone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Macroscopic Appearance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Mild disease has aphthus or small superfecial ulcers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In more severe diseases there is the characteristic cobblestone appearance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Thickening of the bowel wall with creaping fat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pic>
        <p:nvPicPr>
          <p:cNvPr id="4" name="Picture 5" descr="Image:CD coli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78912"/>
            <a:ext cx="5489671" cy="470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836614" y="1720850"/>
          <a:ext cx="7488484" cy="4900452"/>
        </p:xfrm>
        <a:graphic>
          <a:graphicData uri="http://schemas.openxmlformats.org/presentationml/2006/ole">
            <p:oleObj spid="_x0000_s68610" name="Fotografia Photo Editor" r:id="rId3" imgW="5210902" imgH="34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rohns_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BD 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chronic diseases that cause ulceration &amp; inflammation of the intestines</a:t>
            </a:r>
          </a:p>
          <a:p>
            <a:pPr lvl="1"/>
            <a:r>
              <a:rPr lang="en-US" dirty="0" smtClean="0"/>
              <a:t>Ulcerative Colitis </a:t>
            </a:r>
          </a:p>
          <a:p>
            <a:pPr lvl="1"/>
            <a:r>
              <a:rPr lang="en-US" dirty="0" smtClean="0"/>
              <a:t>Crohn's Disease. </a:t>
            </a: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Microscopic Appearance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Transmural inflammation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Focal ulcerations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Acute and chronic inflammation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Granulomas may be noted in up to 30 percent of 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 smtClean="0"/>
              <a:t>The major presentations of CD are: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Crampy abdominal pain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Diarrhea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Weight loss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Colitis and Perianal disease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Dudenal Disease</a:t>
            </a:r>
          </a:p>
          <a:p>
            <a:pPr lvl="1">
              <a:spcAft>
                <a:spcPts val="1200"/>
              </a:spcAft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 smtClean="0"/>
              <a:t>Phlegmons &amp; abcesses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Fistulas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Stricture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Malabsorption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Perianal disease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Cancer risk</a:t>
            </a:r>
          </a:p>
          <a:p>
            <a:pPr>
              <a:spcAft>
                <a:spcPts val="1200"/>
              </a:spcAft>
            </a:pPr>
            <a:endParaRPr lang="pl-PL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Extra-intestinal manifestations</a:t>
            </a:r>
          </a:p>
          <a:p>
            <a:pPr lvl="1"/>
            <a:r>
              <a:rPr lang="en-US" dirty="0" smtClean="0"/>
              <a:t>Uveitis and Episcleritis</a:t>
            </a:r>
          </a:p>
          <a:p>
            <a:pPr lvl="1"/>
            <a:r>
              <a:rPr lang="en-US" dirty="0" smtClean="0"/>
              <a:t>Erythema Nodosum and Pyoderma Gangrenosum </a:t>
            </a:r>
          </a:p>
          <a:p>
            <a:pPr lvl="1"/>
            <a:r>
              <a:rPr lang="en-US" dirty="0" smtClean="0"/>
              <a:t>Sclerosing cholangitis</a:t>
            </a:r>
          </a:p>
          <a:p>
            <a:pPr lvl="1"/>
            <a:r>
              <a:rPr lang="en-US" dirty="0" smtClean="0"/>
              <a:t>Renal stones</a:t>
            </a:r>
          </a:p>
          <a:p>
            <a:pPr lvl="1"/>
            <a:r>
              <a:rPr lang="en-US" dirty="0" smtClean="0"/>
              <a:t>Gall stones</a:t>
            </a:r>
          </a:p>
          <a:p>
            <a:pPr lvl="1"/>
            <a:r>
              <a:rPr lang="en-US" dirty="0" smtClean="0"/>
              <a:t>Amyloidosis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Mainly medical treatment: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Oral 5-aminosalicylates (sulfasalazine)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Antibiotics (</a:t>
            </a:r>
            <a:r>
              <a:rPr lang="en-US" dirty="0" err="1" smtClean="0"/>
              <a:t>Cipro</a:t>
            </a:r>
            <a:r>
              <a:rPr lang="en-US" dirty="0" smtClean="0"/>
              <a:t>, </a:t>
            </a:r>
            <a:r>
              <a:rPr lang="en-US" dirty="0" err="1" smtClean="0"/>
              <a:t>Metronidazole</a:t>
            </a:r>
            <a:r>
              <a:rPr lang="en-US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Glucocorticoids (Prednisone)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Immunomodulators (Azathioprine)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Biologic therapies (infliximab)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Mainly medical treatment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Surgical treatment: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Failure of medical management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Treating complications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Not a Cure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pl-PL" dirty="0"/>
          </a:p>
        </p:txBody>
      </p:sp>
      <p:graphicFrame>
        <p:nvGraphicFramePr>
          <p:cNvPr id="356392" name="Group 40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82790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endParaRPr kumimoji="0" lang="pl-PL" sz="2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-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Crohn’s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Blood in stool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Mucus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Systemic symptoms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Pain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Abdominal mass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Rarely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Perineal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Inflammatory Bowel Disease</a:t>
            </a:r>
            <a:endParaRPr lang="pl-PL" dirty="0"/>
          </a:p>
        </p:txBody>
      </p:sp>
      <p:graphicFrame>
        <p:nvGraphicFramePr>
          <p:cNvPr id="358444" name="Group 4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507333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endParaRPr kumimoji="0" lang="pl-PL" sz="2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-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Crohn’s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Fistulas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Small intestine obstruction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Colonic obstruction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Rarely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Response to antibiotic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Recurrence after surgery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pl-PL" dirty="0"/>
          </a:p>
        </p:txBody>
      </p:sp>
      <p:graphicFrame>
        <p:nvGraphicFramePr>
          <p:cNvPr id="360495" name="Group 4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0914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endParaRPr kumimoji="0" lang="pl-PL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-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Crohn’s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Rectal sparing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Rarely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Continuous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„cobblestoning”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Granuloma on biopsy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7400" dirty="0" smtClean="0"/>
              <a:t>Questions?</a:t>
            </a:r>
            <a:endParaRPr lang="en-US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Inflammatory Bowel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chronic diseases that cause ulceration &amp; inflammation of the intestines</a:t>
            </a:r>
          </a:p>
          <a:p>
            <a:endParaRPr lang="pl-PL" dirty="0" smtClean="0"/>
          </a:p>
          <a:p>
            <a:r>
              <a:rPr lang="en-US" dirty="0" smtClean="0"/>
              <a:t>They have some features in common but there are some important differences</a:t>
            </a:r>
          </a:p>
          <a:p>
            <a:endParaRPr lang="en-US" dirty="0" smtClean="0"/>
          </a:p>
          <a:p>
            <a:r>
              <a:rPr lang="en-US" dirty="0" smtClean="0"/>
              <a:t>20% of patients have clinical picture that falls in between (indeterminate colitis)</a:t>
            </a:r>
          </a:p>
          <a:p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4800" dirty="0" smtClean="0"/>
              <a:t>Epidemiology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/>
              <a:t>Most numbers are North American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Increasingly diagnosed in Saudi Arabia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7745"/>
            <a:ext cx="4495800" cy="590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Unclear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 number of factors may be involved.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Host Factors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Environmental Factors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Host Factors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Genetics (Twins, Relatives, &amp; children)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Obesity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Appendectomy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Environmental Factors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Smoking (Crohn’s Vs Ulcerative)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Infection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Oral Contraception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Current Theory: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r>
              <a:rPr lang="en-US" dirty="0" smtClean="0"/>
              <a:t>There is a genetic defect that affects the immune system, so that it attacks the bowel wall in response to stimulation by an offending antigen, like</a:t>
            </a:r>
            <a:r>
              <a:rPr lang="pl-PL" dirty="0" smtClean="0"/>
              <a:t> a </a:t>
            </a:r>
            <a:r>
              <a:rPr lang="en-US" dirty="0" smtClean="0"/>
              <a:t>bacteria, a virus, or a protein in the food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217</TotalTime>
  <Words>719</Words>
  <Application>Microsoft Office PowerPoint</Application>
  <PresentationFormat>On-screen Show (4:3)</PresentationFormat>
  <Paragraphs>219</Paragraphs>
  <Slides>39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Module</vt:lpstr>
      <vt:lpstr>Fotografia Photo Editor</vt:lpstr>
      <vt:lpstr>Inflammatory Bowel Disease</vt:lpstr>
      <vt:lpstr>Inflammatory Bowel Disease</vt:lpstr>
      <vt:lpstr>Inflammatory Bowel Disease</vt:lpstr>
      <vt:lpstr>Inflammatory Bowel Disease</vt:lpstr>
      <vt:lpstr>Epidemiology</vt:lpstr>
      <vt:lpstr>Pathophysiology</vt:lpstr>
      <vt:lpstr>Pathophysiology</vt:lpstr>
      <vt:lpstr>Pathophysiology</vt:lpstr>
      <vt:lpstr>Pathophysiology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 Presentation</vt:lpstr>
      <vt:lpstr>Ulcerative Colitis Complications</vt:lpstr>
      <vt:lpstr>Ulcerative Colitis</vt:lpstr>
      <vt:lpstr>Ulcerative Colitis Treatment</vt:lpstr>
      <vt:lpstr>Slide 21</vt:lpstr>
      <vt:lpstr>Ulcerative Colitis Treatment</vt:lpstr>
      <vt:lpstr>Crohn’s Disease</vt:lpstr>
      <vt:lpstr>Crohn’s Disease</vt:lpstr>
      <vt:lpstr>Crohn’s Disease</vt:lpstr>
      <vt:lpstr>Crohn’s Disease</vt:lpstr>
      <vt:lpstr>Crohn’s Disease</vt:lpstr>
      <vt:lpstr>Slide 28</vt:lpstr>
      <vt:lpstr>Inflammatory Bowel Disease</vt:lpstr>
      <vt:lpstr>Crohn’s Disease</vt:lpstr>
      <vt:lpstr>Crohn’s Disease Presentation</vt:lpstr>
      <vt:lpstr>Crohn’s Disease Complications</vt:lpstr>
      <vt:lpstr>Crohn’s Disease </vt:lpstr>
      <vt:lpstr>Crohn’s Disease Treatment</vt:lpstr>
      <vt:lpstr>Crohn’s Disease Treatment</vt:lpstr>
      <vt:lpstr>Inflammatory Bowel Disease</vt:lpstr>
      <vt:lpstr>Inflammatory Bowel Disease</vt:lpstr>
      <vt:lpstr>Inflammatory Bowel Disease</vt:lpstr>
      <vt:lpstr>Inflammatory Bowel Disease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Bowel Disease</dc:title>
  <dc:creator>Thamer Nouh</dc:creator>
  <cp:lastModifiedBy>User</cp:lastModifiedBy>
  <cp:revision>19</cp:revision>
  <dcterms:created xsi:type="dcterms:W3CDTF">2013-11-27T14:35:05Z</dcterms:created>
  <dcterms:modified xsi:type="dcterms:W3CDTF">2014-11-03T12:02:38Z</dcterms:modified>
</cp:coreProperties>
</file>