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99" r:id="rId17"/>
    <p:sldId id="276" r:id="rId18"/>
    <p:sldId id="277" r:id="rId19"/>
    <p:sldId id="278" r:id="rId20"/>
    <p:sldId id="300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8F9C2-7FCC-4C06-A92E-89AA1719C03F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6AD92-843B-43B8-A1B8-A2C5293A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7E5F6F-69DE-45FC-B111-57E7E92F4513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93DBC5-05B9-4EFF-BDF5-33BF26FB6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2286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Introduction for    History Taking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Abdelmonem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MS Surgery, FRCSI</a:t>
            </a:r>
          </a:p>
          <a:p>
            <a:r>
              <a:rPr lang="en-US" dirty="0" smtClean="0"/>
              <a:t>Consultant </a:t>
            </a:r>
            <a:r>
              <a:rPr lang="en-US" dirty="0" err="1" smtClean="0"/>
              <a:t>Paediatric</a:t>
            </a:r>
            <a:r>
              <a:rPr lang="en-US" dirty="0" smtClean="0"/>
              <a:t> Surgeon, Division of </a:t>
            </a:r>
            <a:r>
              <a:rPr lang="en-US" dirty="0" err="1" smtClean="0"/>
              <a:t>Paediatric</a:t>
            </a:r>
            <a:r>
              <a:rPr lang="en-US" dirty="0" smtClean="0"/>
              <a:t> Surgery, Department of Surgery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14400"/>
            <a:ext cx="7010400" cy="5029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Guide the conversation: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Explain what you are doing, and why you are doing it, at all stages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patients know more about their complaints than you, but cannot interpret their significance: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Interpreter – short and simple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questions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Leading questions 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one answer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open questions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Example : Does the pain ever move?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Always ask the questions in the right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way.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46482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latin typeface="Californian FB" pitchFamily="18" charset="0"/>
            </a:endParaRPr>
          </a:p>
          <a:p>
            <a:pPr algn="l"/>
            <a:r>
              <a:rPr lang="en-US" dirty="0" smtClean="0">
                <a:latin typeface="Californian FB" pitchFamily="18" charset="0"/>
              </a:rPr>
              <a:t>Principle of History taking</a:t>
            </a:r>
            <a:r>
              <a:rPr lang="en-US" sz="2800" dirty="0" smtClean="0">
                <a:latin typeface="Californian FB" pitchFamily="18" charset="0"/>
              </a:rPr>
              <a:t> in Surgery:</a:t>
            </a:r>
          </a:p>
          <a:p>
            <a:pPr algn="l"/>
            <a:endParaRPr lang="en-US" sz="2800" dirty="0" smtClean="0">
              <a:latin typeface="Californian FB" pitchFamily="18" charset="0"/>
            </a:endParaRPr>
          </a:p>
          <a:p>
            <a:pPr algn="l"/>
            <a:r>
              <a:rPr lang="en-US" sz="2800" dirty="0" smtClean="0">
                <a:latin typeface="Californian FB" pitchFamily="18" charset="0"/>
              </a:rPr>
              <a:t>History taking</a:t>
            </a:r>
          </a:p>
          <a:p>
            <a:pPr lvl="1" algn="l">
              <a:buFont typeface="Wingdings" pitchFamily="2" charset="2"/>
              <a:buNone/>
            </a:pPr>
            <a:r>
              <a:rPr lang="en-US" dirty="0" smtClean="0">
                <a:latin typeface="Californian FB" pitchFamily="18" charset="0"/>
              </a:rPr>
              <a:t>? the key step in surgical diagnosis.</a:t>
            </a:r>
          </a:p>
          <a:p>
            <a:pPr algn="l">
              <a:buFont typeface="Wingdings" pitchFamily="2" charset="2"/>
              <a:buNone/>
            </a:pPr>
            <a:endParaRPr lang="en-US" sz="2800" dirty="0" smtClean="0">
              <a:latin typeface="Californian FB" pitchFamily="18" charset="0"/>
            </a:endParaRPr>
          </a:p>
          <a:p>
            <a:pPr algn="l"/>
            <a:r>
              <a:rPr lang="en-US" sz="2800" b="1" dirty="0" smtClean="0">
                <a:latin typeface="Californian FB" pitchFamily="18" charset="0"/>
              </a:rPr>
              <a:t>Varies according to the complain </a:t>
            </a:r>
          </a:p>
          <a:p>
            <a:pPr algn="l"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? specific histories</a:t>
            </a:r>
          </a:p>
          <a:p>
            <a:pPr algn="l"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? surgical specialty</a:t>
            </a:r>
            <a:endParaRPr lang="en-US" sz="2800" dirty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8001000" cy="990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Two types of history in surgical practice: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3048000"/>
          </a:xfrm>
        </p:spPr>
        <p:txBody>
          <a:bodyPr>
            <a:normAutofit/>
          </a:bodyPr>
          <a:lstStyle/>
          <a:p>
            <a:pPr marL="609600" indent="-609600"/>
            <a:endParaRPr lang="en-US" sz="900" dirty="0" smtClean="0">
              <a:latin typeface="Californian FB" pitchFamily="18" charset="0"/>
            </a:endParaRPr>
          </a:p>
          <a:p>
            <a:pPr marL="609600" indent="-609600" algn="l"/>
            <a:r>
              <a:rPr lang="en-US" b="1" dirty="0" smtClean="0">
                <a:latin typeface="Californian FB" pitchFamily="18" charset="0"/>
              </a:rPr>
              <a:t>Out-pt or emergency room history </a:t>
            </a:r>
          </a:p>
          <a:p>
            <a:pPr marL="609600" indent="-609600" algn="l"/>
            <a:r>
              <a:rPr lang="en-US" dirty="0" smtClean="0">
                <a:latin typeface="Californian FB" pitchFamily="18" charset="0"/>
              </a:rPr>
              <a:t>      </a:t>
            </a:r>
            <a:r>
              <a:rPr lang="en-US" sz="2400" dirty="0" smtClean="0">
                <a:latin typeface="Californian FB" pitchFamily="18" charset="0"/>
              </a:rPr>
              <a:t>?specific complaint is pinpointed ? diagnosis</a:t>
            </a:r>
          </a:p>
          <a:p>
            <a:pPr marL="609600" indent="-609600" algn="l"/>
            <a:endParaRPr lang="en-US" sz="2400" dirty="0" smtClean="0">
              <a:latin typeface="Californian FB" pitchFamily="18" charset="0"/>
            </a:endParaRPr>
          </a:p>
          <a:p>
            <a:pPr marL="609600" indent="-609600" algn="l"/>
            <a:r>
              <a:rPr lang="en-US" b="1" dirty="0" smtClean="0">
                <a:latin typeface="Californian FB" pitchFamily="18" charset="0"/>
              </a:rPr>
              <a:t>Clerking of pt admitted for elective surgery object </a:t>
            </a:r>
          </a:p>
          <a:p>
            <a:pPr marL="609600" indent="-609600" algn="l"/>
            <a:r>
              <a:rPr lang="en-US" b="1" dirty="0" smtClean="0">
                <a:latin typeface="Californian FB" pitchFamily="18" charset="0"/>
              </a:rPr>
              <a:t>  ?</a:t>
            </a:r>
            <a:r>
              <a:rPr lang="en-US" dirty="0" smtClean="0">
                <a:latin typeface="Californian FB" pitchFamily="18" charset="0"/>
              </a:rPr>
              <a:t> </a:t>
            </a:r>
            <a:r>
              <a:rPr lang="en-US" sz="2400" dirty="0" smtClean="0">
                <a:latin typeface="Californian FB" pitchFamily="18" charset="0"/>
              </a:rPr>
              <a:t>to assess that the treatment planned correctly indicated and pt is suitable for that operation.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History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3124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Information gathered during patient interview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Components of Patient History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2971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 - Date and Time		- Chief Complaint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- Identifying data		- Present illness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- Source of referral		- Past medical and </a:t>
            </a:r>
          </a:p>
          <a:p>
            <a:pPr algn="l"/>
            <a:r>
              <a:rPr lang="en-US" dirty="0" smtClean="0"/>
              <a:t>			   	   surgical history</a:t>
            </a:r>
          </a:p>
          <a:p>
            <a:pPr algn="l"/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 Source of history		- Family History</a:t>
            </a:r>
          </a:p>
          <a:p>
            <a:pPr lvl="8" algn="l">
              <a:buFontTx/>
              <a:buChar char="-"/>
            </a:pPr>
            <a:r>
              <a:rPr lang="en-US" dirty="0" smtClean="0"/>
              <a:t>   </a:t>
            </a:r>
            <a:r>
              <a:rPr lang="en-US" sz="2600" dirty="0" smtClean="0"/>
              <a:t>Social History</a:t>
            </a:r>
          </a:p>
          <a:p>
            <a:pPr lvl="8" algn="l">
              <a:buFontTx/>
              <a:buChar char="-"/>
            </a:pPr>
            <a:r>
              <a:rPr lang="en-US" sz="2600" dirty="0" smtClean="0"/>
              <a:t> Drug History</a:t>
            </a: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History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2677711"/>
          </a:xfrm>
        </p:spPr>
        <p:txBody>
          <a:bodyPr/>
          <a:lstStyle/>
          <a:p>
            <a:pPr marL="571500" indent="-571500" algn="l">
              <a:buAutoNum type="romanUcPeriod"/>
            </a:pPr>
            <a:r>
              <a:rPr lang="en-US" dirty="0" smtClean="0"/>
              <a:t>Personal Information</a:t>
            </a:r>
          </a:p>
          <a:p>
            <a:pPr marL="571500" indent="-571500" algn="l"/>
            <a:r>
              <a:rPr lang="en-US" dirty="0" smtClean="0"/>
              <a:t>	- Age, Sex, marital status, occupation</a:t>
            </a:r>
          </a:p>
          <a:p>
            <a:pPr marL="1028700" lvl="1" indent="-571500" algn="l"/>
            <a:r>
              <a:rPr lang="en-US" dirty="0" smtClean="0"/>
              <a:t>     nationality, residence, etc..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cont..:</a:t>
            </a:r>
          </a:p>
          <a:p>
            <a:pPr>
              <a:buNone/>
            </a:pPr>
            <a:r>
              <a:rPr lang="en-US" dirty="0" smtClean="0"/>
              <a:t>2) Present complain:</a:t>
            </a:r>
          </a:p>
          <a:p>
            <a:pPr>
              <a:buNone/>
            </a:pPr>
            <a:r>
              <a:rPr lang="en-US" dirty="0" smtClean="0"/>
              <a:t>		- open question</a:t>
            </a:r>
          </a:p>
          <a:p>
            <a:pPr>
              <a:buNone/>
            </a:pPr>
            <a:r>
              <a:rPr lang="en-US" dirty="0" smtClean="0"/>
              <a:t>		- closed question</a:t>
            </a:r>
          </a:p>
          <a:p>
            <a:pPr>
              <a:buNone/>
            </a:pPr>
            <a:r>
              <a:rPr lang="en-US" dirty="0" smtClean="0"/>
              <a:t>		- write in patients 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799"/>
            <a:ext cx="7772400" cy="838201"/>
          </a:xfrm>
        </p:spPr>
        <p:txBody>
          <a:bodyPr/>
          <a:lstStyle/>
          <a:p>
            <a:pPr algn="l"/>
            <a:r>
              <a:rPr lang="en-US" dirty="0" smtClean="0"/>
              <a:t>        Chief Complaint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3352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Symptoms that caused patient to seek care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Often: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Pain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Abnormal function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Change in normal state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Unusual observation made by patient (e.g., heart palpitations)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History: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3200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3) History of present illness </a:t>
            </a:r>
          </a:p>
          <a:p>
            <a:pPr algn="l"/>
            <a:r>
              <a:rPr lang="en-US" dirty="0" smtClean="0"/>
              <a:t>    (Complaint)</a:t>
            </a:r>
          </a:p>
          <a:p>
            <a:pPr algn="l"/>
            <a:r>
              <a:rPr lang="en-US" dirty="0" smtClean="0"/>
              <a:t>	-  Provide full, clear, chronological   </a:t>
            </a:r>
          </a:p>
          <a:p>
            <a:pPr algn="l"/>
            <a:r>
              <a:rPr lang="en-US" dirty="0" smtClean="0"/>
              <a:t>            account of symptoms</a:t>
            </a:r>
          </a:p>
          <a:p>
            <a:pPr algn="l"/>
            <a:r>
              <a:rPr lang="en-US" dirty="0" smtClean="0"/>
              <a:t>	-  In scientific term</a:t>
            </a:r>
          </a:p>
          <a:p>
            <a:pPr algn="l"/>
            <a:r>
              <a:rPr lang="en-US" dirty="0" smtClean="0"/>
              <a:t>	-  Similar attacks</a:t>
            </a:r>
          </a:p>
          <a:p>
            <a:pPr algn="l"/>
            <a:r>
              <a:rPr lang="en-US" dirty="0" smtClean="0"/>
              <a:t>	-  Determine the abnormal system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HISTORY cont..:</a:t>
            </a: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 startAt="4"/>
            </a:pPr>
            <a:r>
              <a:rPr lang="en-US" dirty="0" smtClean="0">
                <a:solidFill>
                  <a:schemeClr val="tx1"/>
                </a:solidFill>
              </a:rPr>
              <a:t>Remaining question of abnormal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553200" cy="4572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Your professional obligations, the expectation placed upon you by the public, the law and your colleagues, start on your first day as a student and continue throughout your working life.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HISTORY cont.: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rabicParenR" startAt="5"/>
            </a:pPr>
            <a:r>
              <a:rPr lang="en-US" dirty="0" smtClean="0"/>
              <a:t>Systemic direct question:</a:t>
            </a:r>
          </a:p>
          <a:p>
            <a:pPr marL="880110" lvl="1" indent="-514350"/>
            <a:r>
              <a:rPr lang="en-US" dirty="0" smtClean="0"/>
              <a:t>	 it reveals the presence of other disorders of which the patient was unaware, or thought irrelevant </a:t>
            </a:r>
          </a:p>
          <a:p>
            <a:pPr marL="880110" lvl="1" indent="-514350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answers are as important as +</a:t>
            </a:r>
            <a:r>
              <a:rPr lang="en-US" dirty="0" err="1" smtClean="0"/>
              <a:t>ve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The Alimentary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3962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Appetite				- Heartburn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Diet					- Vomiting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Weight				- </a:t>
            </a:r>
            <a:r>
              <a:rPr lang="en-US" dirty="0" err="1" smtClean="0"/>
              <a:t>Haematemesis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Teeth and Taste		- Indigestion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Swallowing			- Abdominal pain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Regurgitation			- Defecation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Flatulence			-  Change of skin</a:t>
            </a:r>
          </a:p>
          <a:p>
            <a:pPr algn="l"/>
            <a:r>
              <a:rPr lang="en-US" dirty="0" smtClean="0"/>
              <a:t>					     Color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772400" cy="838199"/>
          </a:xfrm>
        </p:spPr>
        <p:txBody>
          <a:bodyPr/>
          <a:lstStyle/>
          <a:p>
            <a:pPr algn="l"/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7772400" cy="42672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Cough</a:t>
            </a:r>
          </a:p>
          <a:p>
            <a:pPr algn="l">
              <a:buFontTx/>
              <a:buChar char="-"/>
            </a:pPr>
            <a:r>
              <a:rPr lang="en-US" dirty="0" smtClean="0"/>
              <a:t> Sputum</a:t>
            </a:r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Dyspnea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Orthopnea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Chest pain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1"/>
            <a:ext cx="7772400" cy="990600"/>
          </a:xfrm>
        </p:spPr>
        <p:txBody>
          <a:bodyPr/>
          <a:lstStyle/>
          <a:p>
            <a:pPr algn="l"/>
            <a:r>
              <a:rPr lang="en-US" dirty="0" smtClean="0"/>
              <a:t>Cardio Vascular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124200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en-US" dirty="0" smtClean="0"/>
              <a:t> Breathlessness</a:t>
            </a:r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Orthopnea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Paroxy</a:t>
            </a:r>
            <a:r>
              <a:rPr lang="en-US" dirty="0" smtClean="0"/>
              <a:t> </a:t>
            </a:r>
            <a:r>
              <a:rPr lang="en-US" dirty="0" err="1" smtClean="0"/>
              <a:t>swal</a:t>
            </a:r>
            <a:r>
              <a:rPr lang="en-US" dirty="0" smtClean="0"/>
              <a:t> </a:t>
            </a:r>
            <a:r>
              <a:rPr lang="en-US" dirty="0" err="1" smtClean="0"/>
              <a:t>noctural</a:t>
            </a:r>
            <a:r>
              <a:rPr lang="en-US" dirty="0" smtClean="0"/>
              <a:t> </a:t>
            </a:r>
            <a:r>
              <a:rPr lang="en-US" dirty="0" err="1" smtClean="0"/>
              <a:t>dyspnea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Pain</a:t>
            </a:r>
          </a:p>
          <a:p>
            <a:pPr algn="l">
              <a:buFontTx/>
              <a:buChar char="-"/>
            </a:pPr>
            <a:r>
              <a:rPr lang="en-US" dirty="0" smtClean="0"/>
              <a:t> Palpitations</a:t>
            </a:r>
          </a:p>
          <a:p>
            <a:pPr algn="l">
              <a:buFontTx/>
              <a:buChar char="-"/>
            </a:pPr>
            <a:r>
              <a:rPr lang="en-US" dirty="0" smtClean="0"/>
              <a:t> Cough and sputum</a:t>
            </a:r>
          </a:p>
          <a:p>
            <a:pPr algn="l">
              <a:buFontTx/>
              <a:buChar char="-"/>
            </a:pPr>
            <a:r>
              <a:rPr lang="en-US" dirty="0" smtClean="0"/>
              <a:t> Dizziness and headaches</a:t>
            </a:r>
          </a:p>
          <a:p>
            <a:pPr algn="l">
              <a:buFontTx/>
              <a:buChar char="-"/>
            </a:pPr>
            <a:r>
              <a:rPr lang="en-US" dirty="0" smtClean="0"/>
              <a:t> Ankle swelling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772400" cy="1447800"/>
          </a:xfrm>
        </p:spPr>
        <p:txBody>
          <a:bodyPr/>
          <a:lstStyle/>
          <a:p>
            <a:pPr algn="l"/>
            <a:r>
              <a:rPr lang="en-US" dirty="0" err="1" smtClean="0"/>
              <a:t>Urogenital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2895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 Pain			- Scrotum &amp; urethra</a:t>
            </a:r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Oedema</a:t>
            </a:r>
            <a:r>
              <a:rPr lang="en-US" dirty="0" smtClean="0"/>
              <a:t>			- Menstruation</a:t>
            </a:r>
          </a:p>
          <a:p>
            <a:pPr algn="l">
              <a:buFontTx/>
              <a:buChar char="-"/>
            </a:pPr>
            <a:r>
              <a:rPr lang="en-US" dirty="0" smtClean="0"/>
              <a:t> Thirst			- </a:t>
            </a:r>
            <a:r>
              <a:rPr lang="en-US" dirty="0" err="1" smtClean="0"/>
              <a:t>Dyspareunia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Micturation</a:t>
            </a:r>
            <a:r>
              <a:rPr lang="en-US" dirty="0" smtClean="0"/>
              <a:t>		- Breast</a:t>
            </a:r>
          </a:p>
          <a:p>
            <a:pPr algn="l">
              <a:buFontTx/>
              <a:buChar char="-"/>
            </a:pPr>
            <a:r>
              <a:rPr lang="en-US" dirty="0" smtClean="0"/>
              <a:t> Urine –</a:t>
            </a:r>
            <a:r>
              <a:rPr lang="en-US" dirty="0" err="1" smtClean="0"/>
              <a:t>haematuria</a:t>
            </a:r>
            <a:r>
              <a:rPr lang="en-US" dirty="0" smtClean="0"/>
              <a:t>	- Secondary sex  </a:t>
            </a:r>
          </a:p>
          <a:p>
            <a:pPr algn="l"/>
            <a:r>
              <a:rPr lang="en-US" dirty="0" smtClean="0"/>
              <a:t>                                    character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2209801"/>
            <a:ext cx="54102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Nervous system and </a:t>
            </a:r>
          </a:p>
          <a:p>
            <a:pPr>
              <a:buNone/>
            </a:pPr>
            <a:r>
              <a:rPr lang="en-US" sz="3200" dirty="0" smtClean="0"/>
              <a:t>	musculoskeletal system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state of health:</a:t>
            </a:r>
          </a:p>
          <a:p>
            <a:pPr lvl="1"/>
            <a:r>
              <a:rPr lang="en-US" dirty="0" smtClean="0"/>
              <a:t>Childhood illnesses</a:t>
            </a:r>
          </a:p>
          <a:p>
            <a:pPr lvl="1"/>
            <a:r>
              <a:rPr lang="en-US" dirty="0" smtClean="0"/>
              <a:t>Adult illnesses</a:t>
            </a:r>
          </a:p>
          <a:p>
            <a:pPr lvl="1"/>
            <a:r>
              <a:rPr lang="en-US" dirty="0" smtClean="0"/>
              <a:t>Accident and injuries</a:t>
            </a:r>
          </a:p>
          <a:p>
            <a:pPr lvl="1"/>
            <a:r>
              <a:rPr lang="en-US" dirty="0" smtClean="0"/>
              <a:t>Surgeries or hospitalizations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Past History	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of immediate family</a:t>
            </a:r>
          </a:p>
          <a:p>
            <a:pPr lvl="1">
              <a:defRPr/>
            </a:pPr>
            <a:r>
              <a:rPr lang="en-US" dirty="0" smtClean="0"/>
              <a:t>High blood pressure, heart disease, contagious illnesses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Potential for hereditary diseases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Residency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lesiure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Habits (smoking, </a:t>
            </a:r>
            <a:r>
              <a:rPr lang="en-US" dirty="0" err="1" smtClean="0"/>
              <a:t>alcohol,etc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Travelled abroad.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Alcohol or drug use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Physical abuse or violence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Sexual issues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Topics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6934200" cy="4343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qualities that patients look for in a doctor: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Humaneness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Competence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Accuracy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Honesty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Openness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Responsiveness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Trusthworthiness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the patient in the decision making process 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and listen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Respect patient privacy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Be direct and firm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Avoid confrontation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Be nonjudgmental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Use appropriate language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Document carefully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Use patient’s words when possible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Questions Guidelines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Silence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Overly talkative patients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Patients with multiple symptoms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Anxious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Challenges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Anger and hostility</a:t>
            </a:r>
          </a:p>
          <a:p>
            <a:pPr>
              <a:defRPr/>
            </a:pPr>
            <a:r>
              <a:rPr lang="en-US" dirty="0" smtClean="0"/>
              <a:t>Intoxication</a:t>
            </a:r>
          </a:p>
          <a:p>
            <a:pPr>
              <a:defRPr/>
            </a:pPr>
            <a:r>
              <a:rPr lang="en-US" dirty="0" smtClean="0"/>
              <a:t>Crying	</a:t>
            </a:r>
          </a:p>
          <a:p>
            <a:pPr>
              <a:defRPr/>
            </a:pPr>
            <a:r>
              <a:rPr lang="en-US" dirty="0" smtClean="0"/>
              <a:t>Depression</a:t>
            </a:r>
          </a:p>
          <a:p>
            <a:pPr>
              <a:defRPr/>
            </a:pPr>
            <a:r>
              <a:rPr lang="en-US" dirty="0" smtClean="0"/>
              <a:t>Sexually attractive or seductive patients</a:t>
            </a:r>
          </a:p>
          <a:p>
            <a:pPr>
              <a:defRPr/>
            </a:pPr>
            <a:r>
              <a:rPr lang="en-US" dirty="0" smtClean="0"/>
              <a:t>Confusing behavior or histories</a:t>
            </a:r>
          </a:p>
          <a:p>
            <a:pPr>
              <a:defRPr/>
            </a:pPr>
            <a:r>
              <a:rPr lang="en-US" dirty="0" smtClean="0"/>
              <a:t>Limited intelligence</a:t>
            </a:r>
          </a:p>
          <a:p>
            <a:pPr>
              <a:defRPr/>
            </a:pPr>
            <a:r>
              <a:rPr lang="en-US" dirty="0" smtClean="0"/>
              <a:t>Developmental disabilities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Challenges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result from:</a:t>
            </a:r>
          </a:p>
          <a:p>
            <a:pPr lvl="1">
              <a:defRPr/>
            </a:pPr>
            <a:r>
              <a:rPr lang="en-US" dirty="0" smtClean="0"/>
              <a:t>Social or cultural differences</a:t>
            </a:r>
          </a:p>
          <a:p>
            <a:pPr lvl="1">
              <a:defRPr/>
            </a:pPr>
            <a:r>
              <a:rPr lang="en-US" dirty="0" smtClean="0"/>
              <a:t>Sight, speech, or hearing impairments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Attempt to find assistance to aid in communication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Communication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438400"/>
            <a:ext cx="7620000" cy="4678363"/>
          </a:xfrm>
        </p:spPr>
        <p:txBody>
          <a:bodyPr/>
          <a:lstStyle/>
          <a:p>
            <a:r>
              <a:rPr lang="en-US" dirty="0" smtClean="0"/>
              <a:t>Pain</a:t>
            </a:r>
          </a:p>
          <a:p>
            <a:r>
              <a:rPr lang="en-US" dirty="0" smtClean="0"/>
              <a:t>Lump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Balloon XBd BT" charset="0"/>
              </a:rPr>
              <a:t>Commonest complains in Surgery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History of pain</a:t>
            </a:r>
          </a:p>
          <a:p>
            <a:pPr>
              <a:buNone/>
            </a:pPr>
            <a:r>
              <a:rPr lang="en-US" dirty="0" smtClean="0"/>
              <a:t>-The site</a:t>
            </a:r>
          </a:p>
          <a:p>
            <a:pPr>
              <a:buNone/>
            </a:pPr>
            <a:r>
              <a:rPr lang="en-US" dirty="0" smtClean="0"/>
              <a:t>-Onset</a:t>
            </a:r>
          </a:p>
          <a:p>
            <a:pPr>
              <a:buNone/>
            </a:pPr>
            <a:r>
              <a:rPr lang="en-US" dirty="0" smtClean="0"/>
              <a:t>-Duration</a:t>
            </a:r>
          </a:p>
          <a:p>
            <a:pPr>
              <a:buNone/>
            </a:pPr>
            <a:r>
              <a:rPr lang="en-US" dirty="0" smtClean="0"/>
              <a:t>  -Severity</a:t>
            </a:r>
          </a:p>
          <a:p>
            <a:pPr>
              <a:buNone/>
            </a:pPr>
            <a:r>
              <a:rPr lang="en-US" dirty="0" smtClean="0"/>
              <a:t>-Nature of the pain</a:t>
            </a:r>
          </a:p>
          <a:p>
            <a:pPr>
              <a:buNone/>
            </a:pPr>
            <a:r>
              <a:rPr lang="en-US" dirty="0" smtClean="0"/>
              <a:t>-Progression of the pain</a:t>
            </a:r>
          </a:p>
          <a:p>
            <a:pPr>
              <a:buNone/>
            </a:pPr>
            <a:r>
              <a:rPr lang="en-US" dirty="0" smtClean="0"/>
              <a:t>-Relieving and exacerbation  factors</a:t>
            </a:r>
          </a:p>
          <a:p>
            <a:pPr>
              <a:buNone/>
            </a:pPr>
            <a:r>
              <a:rPr lang="en-US" dirty="0" smtClean="0"/>
              <a:t>-Radiation and </a:t>
            </a:r>
            <a:r>
              <a:rPr lang="en-US" dirty="0" err="1" smtClean="0"/>
              <a:t>refering</a:t>
            </a:r>
            <a:r>
              <a:rPr lang="en-US" dirty="0" smtClean="0"/>
              <a:t> pain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Commonest complains in Surgery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History of  a lump</a:t>
            </a:r>
          </a:p>
          <a:p>
            <a:pPr>
              <a:buNone/>
            </a:pPr>
            <a:r>
              <a:rPr lang="en-US" dirty="0" smtClean="0"/>
              <a:t>-Site.</a:t>
            </a:r>
          </a:p>
          <a:p>
            <a:pPr>
              <a:buNone/>
            </a:pPr>
            <a:r>
              <a:rPr lang="en-US" dirty="0" smtClean="0"/>
              <a:t>-Duration.</a:t>
            </a:r>
          </a:p>
          <a:p>
            <a:pPr>
              <a:buNone/>
            </a:pPr>
            <a:r>
              <a:rPr lang="en-US" dirty="0" smtClean="0"/>
              <a:t>-What made the patient notice the lump.</a:t>
            </a:r>
          </a:p>
          <a:p>
            <a:pPr>
              <a:buNone/>
            </a:pPr>
            <a:r>
              <a:rPr lang="en-US" dirty="0" smtClean="0"/>
              <a:t>-course of the lump.</a:t>
            </a:r>
          </a:p>
          <a:p>
            <a:pPr>
              <a:buNone/>
            </a:pPr>
            <a:r>
              <a:rPr lang="en-US" dirty="0" smtClean="0"/>
              <a:t>-Associated symptoms.</a:t>
            </a:r>
          </a:p>
          <a:p>
            <a:pPr>
              <a:buNone/>
            </a:pPr>
            <a:r>
              <a:rPr lang="en-US" dirty="0" smtClean="0"/>
              <a:t>-Other  lumps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Commonest complains in Surgery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4" algn="ctr"/>
            <a:r>
              <a:rPr lang="en-US" sz="4800" dirty="0" smtClean="0"/>
              <a:t>   QUIZ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2438400"/>
          </a:xfrm>
        </p:spPr>
        <p:txBody>
          <a:bodyPr/>
          <a:lstStyle/>
          <a:p>
            <a:pPr algn="ctr"/>
            <a:r>
              <a:rPr lang="en-US" dirty="0" smtClean="0"/>
              <a:t> 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r>
              <a:rPr lang="en-US" sz="4000" dirty="0" smtClean="0"/>
              <a:t>        THANK YOU!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Guidelines and </a:t>
            </a:r>
            <a:br>
              <a:rPr lang="en-US" dirty="0" smtClean="0"/>
            </a:br>
            <a:r>
              <a:rPr lang="en-US" dirty="0" smtClean="0"/>
              <a:t>Certain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010400" cy="3581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-Language: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Learn to speed read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A good clinician is someone who interested in 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people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Put yourself in situation of the patient or their 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relatives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best doctor are invariably the most humble and  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good observer</a:t>
            </a:r>
          </a:p>
          <a:p>
            <a:pPr algn="l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Dress, </a:t>
            </a:r>
            <a:r>
              <a:rPr lang="en-US" dirty="0" err="1" smtClean="0">
                <a:solidFill>
                  <a:schemeClr val="tx1"/>
                </a:solidFill>
              </a:rPr>
              <a:t>Demeanour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confidentiality to establish  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successful patient – doctor relationship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Set-up: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Where will  you see your patient?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Keep always quite and private space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How long this interview?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How will you sit?</a:t>
            </a:r>
          </a:p>
          <a:p>
            <a:pPr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Hand washing and Cleanliness: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Is the single most effective way to prevent the spread of infection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762000"/>
            <a:ext cx="7086600" cy="5334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Infections that can be transmitted on the hands of healthcare workers”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Healthcare – acquired infections:</a:t>
            </a:r>
          </a:p>
          <a:p>
            <a:pPr lvl="1" algn="l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MRSA	- Clostridium </a:t>
            </a:r>
            <a:r>
              <a:rPr lang="en-US" i="1" dirty="0" err="1" smtClean="0">
                <a:solidFill>
                  <a:schemeClr val="tx1"/>
                </a:solidFill>
              </a:rPr>
              <a:t>difficile</a:t>
            </a:r>
            <a:endParaRPr lang="en-US" i="1" dirty="0" smtClean="0">
              <a:solidFill>
                <a:schemeClr val="tx1"/>
              </a:solidFill>
            </a:endParaRPr>
          </a:p>
          <a:p>
            <a:pPr marL="0" lvl="1" indent="173038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Diarrheal infection:</a:t>
            </a:r>
          </a:p>
          <a:p>
            <a:pPr marL="457200" lvl="2" indent="173038" algn="l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Salmonella   - </a:t>
            </a:r>
            <a:r>
              <a:rPr lang="en-US" i="1" dirty="0" err="1" smtClean="0">
                <a:solidFill>
                  <a:schemeClr val="tx1"/>
                </a:solidFill>
              </a:rPr>
              <a:t>Shigella</a:t>
            </a:r>
            <a:r>
              <a:rPr lang="en-US" i="1" dirty="0" smtClean="0">
                <a:solidFill>
                  <a:schemeClr val="tx1"/>
                </a:solidFill>
              </a:rPr>
              <a:t>	- </a:t>
            </a:r>
            <a:r>
              <a:rPr lang="en-US" i="1" dirty="0" err="1" smtClean="0">
                <a:solidFill>
                  <a:schemeClr val="tx1"/>
                </a:solidFill>
              </a:rPr>
              <a:t>E.coli</a:t>
            </a:r>
            <a:r>
              <a:rPr lang="en-US" i="1" dirty="0" smtClean="0">
                <a:solidFill>
                  <a:schemeClr val="tx1"/>
                </a:solidFill>
              </a:rPr>
              <a:t>   - </a:t>
            </a:r>
            <a:r>
              <a:rPr lang="en-US" i="1" dirty="0" err="1" smtClean="0">
                <a:solidFill>
                  <a:schemeClr val="tx1"/>
                </a:solidFill>
              </a:rPr>
              <a:t>Noro</a:t>
            </a:r>
            <a:r>
              <a:rPr lang="en-US" i="1" dirty="0" smtClean="0">
                <a:solidFill>
                  <a:schemeClr val="tx1"/>
                </a:solidFill>
              </a:rPr>
              <a:t> virus</a:t>
            </a:r>
          </a:p>
          <a:p>
            <a:pPr marL="228600" lvl="2" indent="-2286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Respiratory Infection:</a:t>
            </a:r>
          </a:p>
          <a:p>
            <a:pPr marL="685800" lvl="3" indent="-228600" algn="l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Influenza	       - Common cold     - Resp. </a:t>
            </a:r>
            <a:r>
              <a:rPr lang="en-US" i="1" dirty="0" err="1" smtClean="0">
                <a:solidFill>
                  <a:schemeClr val="tx1"/>
                </a:solidFill>
              </a:rPr>
              <a:t>Syncytial</a:t>
            </a:r>
            <a:r>
              <a:rPr lang="en-US" i="1" dirty="0" smtClean="0">
                <a:solidFill>
                  <a:schemeClr val="tx1"/>
                </a:solidFill>
              </a:rPr>
              <a:t> virus (RSV)</a:t>
            </a:r>
          </a:p>
          <a:p>
            <a:pPr marL="685800" lvl="3" indent="-228600"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228600" lvl="3" indent="-2286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Other Infections:      </a:t>
            </a:r>
            <a:r>
              <a:rPr lang="en-US" i="1" dirty="0" smtClean="0">
                <a:solidFill>
                  <a:schemeClr val="tx1"/>
                </a:solidFill>
              </a:rPr>
              <a:t>Hepatitis A</a:t>
            </a:r>
            <a:endParaRPr lang="en-US" i="1" dirty="0">
              <a:solidFill>
                <a:schemeClr val="tx1"/>
              </a:solidFill>
            </a:endParaRPr>
          </a:p>
          <a:p>
            <a:pPr marL="457200" lvl="2" indent="173038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2" indent="173038" algn="l">
              <a:buFontTx/>
              <a:buChar char="-"/>
            </a:pPr>
            <a:endParaRPr lang="en-US" dirty="0" smtClean="0"/>
          </a:p>
          <a:p>
            <a:pPr marL="457200" lvl="2" indent="173038" algn="l"/>
            <a:endParaRPr lang="en-US" dirty="0" smtClean="0"/>
          </a:p>
          <a:p>
            <a:pPr lvl="2" algn="l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239000" cy="51816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Communication Skills, How?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Maintain good eye contact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Active listening, then write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Encourage verbal or non verbal communication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Avoiding jargon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Ability to discuss difficult issues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Going at a place that is comfortable for the patient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Diligent and frequent practice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6934200" cy="502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Introduce yourself: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dirty="0" err="1" smtClean="0">
                <a:solidFill>
                  <a:schemeClr val="tx1"/>
                </a:solidFill>
              </a:rPr>
              <a:t>Mr</a:t>
            </a:r>
            <a:r>
              <a:rPr lang="en-US" dirty="0" smtClean="0">
                <a:solidFill>
                  <a:schemeClr val="tx1"/>
                </a:solidFill>
              </a:rPr>
              <a:t>…., I am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year medical student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 have been asked to talk to you and examine you with some of my colleagues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It might take 30 minutes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Privacy 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Notes (it does not mean I’m not listening to you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Are you happy with all that?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43000"/>
            <a:ext cx="7086600" cy="46482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Things to remember: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Never write while talking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See the patient walking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See the accompanying person (mother, wife, friend)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Can often provide valuable information </a:t>
            </a:r>
          </a:p>
          <a:p>
            <a:pPr marL="0"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However, many patients are inhibited from discussing their problems by the presence of third person</a:t>
            </a:r>
          </a:p>
          <a:p>
            <a:pPr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861</Words>
  <Application>Microsoft Office PowerPoint</Application>
  <PresentationFormat>On-screen Show (4:3)</PresentationFormat>
  <Paragraphs>262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An Introduction for    History Taking </vt:lpstr>
      <vt:lpstr>Slide 2</vt:lpstr>
      <vt:lpstr>Slide 3</vt:lpstr>
      <vt:lpstr> Guidelines and  Certain Rules</vt:lpstr>
      <vt:lpstr>Slide 5</vt:lpstr>
      <vt:lpstr>Slide 6</vt:lpstr>
      <vt:lpstr>Slide 7</vt:lpstr>
      <vt:lpstr>Slide 8</vt:lpstr>
      <vt:lpstr>Slide 9</vt:lpstr>
      <vt:lpstr>Slide 10</vt:lpstr>
      <vt:lpstr>Slide 11</vt:lpstr>
      <vt:lpstr>Two types of history in surgical practice:</vt:lpstr>
      <vt:lpstr>History Taking</vt:lpstr>
      <vt:lpstr>Components of Patient History</vt:lpstr>
      <vt:lpstr>History Taking</vt:lpstr>
      <vt:lpstr>Slide 16</vt:lpstr>
      <vt:lpstr>        Chief Complaint</vt:lpstr>
      <vt:lpstr>History:</vt:lpstr>
      <vt:lpstr>Slide 19</vt:lpstr>
      <vt:lpstr>Slide 20</vt:lpstr>
      <vt:lpstr>The Alimentary System</vt:lpstr>
      <vt:lpstr>Respiratory System</vt:lpstr>
      <vt:lpstr>Cardio Vascular System</vt:lpstr>
      <vt:lpstr>Urogenital system</vt:lpstr>
      <vt:lpstr>Slide 25</vt:lpstr>
      <vt:lpstr>Significant Past History </vt:lpstr>
      <vt:lpstr>Family History</vt:lpstr>
      <vt:lpstr>Social History</vt:lpstr>
      <vt:lpstr>Sensitive Topics</vt:lpstr>
      <vt:lpstr>Sensitive Questions Guidelines</vt:lpstr>
      <vt:lpstr>Special Challenges</vt:lpstr>
      <vt:lpstr>Special Challenges</vt:lpstr>
      <vt:lpstr>Barriers to Communication</vt:lpstr>
      <vt:lpstr>Commonest complains in Surgery</vt:lpstr>
      <vt:lpstr>Commonest complains in Surgery</vt:lpstr>
      <vt:lpstr>Commonest complains in Surgery</vt:lpstr>
      <vt:lpstr>Slide 37</vt:lpstr>
      <vt:lpstr>Slide 38</vt:lpstr>
      <vt:lpstr>Slide 39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for History Taking and Clinical Examination </dc:title>
  <dc:creator>Mary</dc:creator>
  <cp:lastModifiedBy>DOCTORSROOM</cp:lastModifiedBy>
  <cp:revision>32</cp:revision>
  <dcterms:created xsi:type="dcterms:W3CDTF">2011-09-11T07:14:46Z</dcterms:created>
  <dcterms:modified xsi:type="dcterms:W3CDTF">2014-09-07T08:10:05Z</dcterms:modified>
</cp:coreProperties>
</file>