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863" r:id="rId1"/>
  </p:sldMasterIdLst>
  <p:notesMasterIdLst>
    <p:notesMasterId r:id="rId31"/>
  </p:notesMasterIdLst>
  <p:sldIdLst>
    <p:sldId id="256" r:id="rId2"/>
    <p:sldId id="350" r:id="rId3"/>
    <p:sldId id="322" r:id="rId4"/>
    <p:sldId id="323" r:id="rId5"/>
    <p:sldId id="326" r:id="rId6"/>
    <p:sldId id="348" r:id="rId7"/>
    <p:sldId id="330" r:id="rId8"/>
    <p:sldId id="352" r:id="rId9"/>
    <p:sldId id="257" r:id="rId10"/>
    <p:sldId id="291" r:id="rId11"/>
    <p:sldId id="353" r:id="rId12"/>
    <p:sldId id="277" r:id="rId13"/>
    <p:sldId id="271" r:id="rId14"/>
    <p:sldId id="303" r:id="rId15"/>
    <p:sldId id="274" r:id="rId16"/>
    <p:sldId id="335" r:id="rId17"/>
    <p:sldId id="333" r:id="rId18"/>
    <p:sldId id="332" r:id="rId19"/>
    <p:sldId id="334" r:id="rId20"/>
    <p:sldId id="336" r:id="rId21"/>
    <p:sldId id="273" r:id="rId22"/>
    <p:sldId id="354" r:id="rId23"/>
    <p:sldId id="355" r:id="rId24"/>
    <p:sldId id="321" r:id="rId25"/>
    <p:sldId id="356" r:id="rId26"/>
    <p:sldId id="357" r:id="rId27"/>
    <p:sldId id="345" r:id="rId28"/>
    <p:sldId id="347" r:id="rId29"/>
    <p:sldId id="349" r:id="rId3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FF00"/>
    <a:srgbClr val="00CC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4966" autoAdjust="0"/>
    <p:restoredTop sz="94660"/>
  </p:normalViewPr>
  <p:slideViewPr>
    <p:cSldViewPr>
      <p:cViewPr varScale="1">
        <p:scale>
          <a:sx n="99" d="100"/>
          <a:sy n="99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9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6D988BB-5863-4A44-9892-696A1A5B69A4}" type="slidenum">
              <a:rPr lang="x-none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17F6F1-E686-4DF1-9D56-3965DFCB65B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42C260-EC48-4F43-945C-F11848F3D1CD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C4DBA7-C600-4538-9507-58BDDAED44F8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D54C7A-21FC-45F3-8F1D-F9BF54FA6B7F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5E8E2-81FE-44D8-A1C8-59A7DE4EDA54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4E84C6-6E73-4C4C-BD5F-340D4868CEB0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C7474-2D72-427C-99CC-2A9CACEE51CC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F3814A-40E2-4891-9767-9AC4B8252B3C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841694-0C12-4CB4-B0DB-4A4266461805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AD7E7-8A45-46B9-86C0-D08127354E1D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C73DFA-E3E9-4148-9375-41896CD7BBB0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55216244-399F-4F04-8712-3B3DAB028705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DF7A967C-2568-4962-9B94-042DCA2C4F28}" type="slidenum">
              <a:rPr lang="x-none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42988" y="2349500"/>
            <a:ext cx="7086600" cy="1431925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GB" sz="4000" b="1" i="1" u="sng" dirty="0" smtClean="0">
                <a:solidFill>
                  <a:srgbClr val="00CC00"/>
                </a:solidFill>
              </a:rPr>
              <a:t>Principle of History Taking in Surgery </a:t>
            </a:r>
            <a:br>
              <a:rPr lang="en-GB" sz="4000" b="1" i="1" u="sng" dirty="0" smtClean="0">
                <a:solidFill>
                  <a:srgbClr val="00CC00"/>
                </a:solidFill>
              </a:rPr>
            </a:br>
            <a:r>
              <a:rPr lang="en-GB" sz="4000" b="1" dirty="0" smtClean="0">
                <a:solidFill>
                  <a:schemeClr val="tx1"/>
                </a:solidFill>
              </a:rPr>
              <a:t/>
            </a:r>
            <a:br>
              <a:rPr lang="en-GB" sz="4000" b="1" dirty="0" smtClean="0">
                <a:solidFill>
                  <a:schemeClr val="tx1"/>
                </a:solidFill>
              </a:rPr>
            </a:br>
            <a:r>
              <a:rPr lang="en-GB" b="1" dirty="0" smtClean="0">
                <a:solidFill>
                  <a:srgbClr val="FFFF00"/>
                </a:solidFill>
              </a:rPr>
              <a:t>History Taking </a:t>
            </a:r>
            <a:r>
              <a:rPr lang="en-GB" sz="3600" dirty="0" smtClean="0">
                <a:solidFill>
                  <a:schemeClr val="tx1"/>
                </a:solidFill>
              </a:rPr>
              <a:t/>
            </a:r>
            <a:br>
              <a:rPr lang="en-GB" sz="3600" dirty="0" smtClean="0">
                <a:solidFill>
                  <a:schemeClr val="tx1"/>
                </a:solidFill>
              </a:rPr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357562"/>
            <a:ext cx="8153400" cy="3119438"/>
          </a:xfrm>
        </p:spPr>
        <p:txBody>
          <a:bodyPr>
            <a:normAutofit/>
          </a:bodyPr>
          <a:lstStyle/>
          <a:p>
            <a:pPr eaLnBrk="1" hangingPunct="1"/>
            <a:endParaRPr lang="en-GB" b="1" i="1" dirty="0" smtClean="0">
              <a:latin typeface="Arial" charset="0"/>
            </a:endParaRPr>
          </a:p>
          <a:p>
            <a:pPr algn="ctr" eaLnBrk="1" hangingPunct="1"/>
            <a:r>
              <a:rPr lang="en-GB" b="1" i="1" dirty="0" smtClean="0">
                <a:latin typeface="Arial" charset="0"/>
              </a:rPr>
              <a:t>Tariq </a:t>
            </a:r>
            <a:r>
              <a:rPr lang="en-GB" b="1" i="1" dirty="0" err="1" smtClean="0">
                <a:latin typeface="Arial" charset="0"/>
              </a:rPr>
              <a:t>Altokhais</a:t>
            </a:r>
            <a:endParaRPr lang="en-GB" b="1" i="1" dirty="0" smtClean="0">
              <a:latin typeface="Arial" charset="0"/>
            </a:endParaRP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Assistant Professor</a:t>
            </a: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Consultant, </a:t>
            </a:r>
            <a:r>
              <a:rPr lang="en-GB" sz="2000" b="1" i="1" dirty="0" err="1" smtClean="0">
                <a:latin typeface="Arial" charset="0"/>
              </a:rPr>
              <a:t>Pediatric</a:t>
            </a:r>
            <a:r>
              <a:rPr lang="en-GB" sz="2000" b="1" i="1" dirty="0" smtClean="0">
                <a:latin typeface="Arial" charset="0"/>
              </a:rPr>
              <a:t> Surgery</a:t>
            </a:r>
          </a:p>
          <a:p>
            <a:pPr algn="ctr" eaLnBrk="1" hangingPunct="1"/>
            <a:r>
              <a:rPr lang="en-GB" sz="2000" b="1" i="1" dirty="0" smtClean="0">
                <a:latin typeface="Arial" charset="0"/>
              </a:rPr>
              <a:t>Department of Surgery</a:t>
            </a:r>
          </a:p>
          <a:p>
            <a:pPr eaLnBrk="1" hangingPunct="1"/>
            <a:endParaRPr lang="en-GB" sz="2000" b="1" i="1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636838"/>
            <a:ext cx="7543800" cy="1431925"/>
          </a:xfrm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GB" sz="3600" dirty="0" smtClean="0">
                <a:solidFill>
                  <a:srgbClr val="FFFF00"/>
                </a:solidFill>
              </a:rPr>
              <a:t>		Chief Complaint</a:t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		Main Complaint         </a:t>
            </a:r>
            <a:r>
              <a:rPr lang="en-GB" sz="3600" dirty="0" smtClean="0">
                <a:solidFill>
                  <a:srgbClr val="FFFF00"/>
                </a:solidFill>
                <a:sym typeface="Wingdings" pitchFamily="2" charset="2"/>
              </a:rPr>
              <a:t></a:t>
            </a:r>
            <a:r>
              <a:rPr lang="en-GB" sz="3600" dirty="0" smtClean="0">
                <a:solidFill>
                  <a:srgbClr val="FFFF00"/>
                </a:solidFill>
              </a:rPr>
              <a:t/>
            </a:r>
            <a:br>
              <a:rPr lang="en-GB" sz="3600" dirty="0" smtClean="0">
                <a:solidFill>
                  <a:srgbClr val="FFFF00"/>
                </a:solidFill>
              </a:rPr>
            </a:br>
            <a:r>
              <a:rPr lang="en-GB" sz="3600" dirty="0" smtClean="0">
                <a:solidFill>
                  <a:srgbClr val="FFFF00"/>
                </a:solidFill>
              </a:rPr>
              <a:t> 		</a:t>
            </a:r>
            <a:r>
              <a:rPr lang="en-GB" sz="3600" dirty="0" smtClean="0"/>
              <a:t/>
            </a:r>
            <a:br>
              <a:rPr lang="en-GB" sz="3600" dirty="0" smtClean="0"/>
            </a:br>
            <a:endParaRPr lang="en-GB" sz="3600" dirty="0" smtClean="0"/>
          </a:p>
        </p:txBody>
      </p:sp>
      <p:sp>
        <p:nvSpPr>
          <p:cNvPr id="14340" name="WordArt 4"/>
          <p:cNvSpPr>
            <a:spLocks noChangeArrowheads="1" noChangeShapeType="1" noTextEdit="1"/>
          </p:cNvSpPr>
          <p:nvPr/>
        </p:nvSpPr>
        <p:spPr bwMode="auto">
          <a:xfrm>
            <a:off x="7019925" y="2708275"/>
            <a:ext cx="15906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noFill/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Duration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Chief Complaint</a:t>
            </a:r>
          </a:p>
        </p:txBody>
      </p:sp>
      <p:sp>
        <p:nvSpPr>
          <p:cNvPr id="7885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Chief complaint may be misleading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Problem may be more serious than the chief complaint</a:t>
            </a:r>
          </a:p>
        </p:txBody>
      </p:sp>
      <p:sp>
        <p:nvSpPr>
          <p:cNvPr id="14340" name="Rectangle 103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r>
              <a:rPr lang="en-US" sz="1200" dirty="0" smtClean="0">
                <a:latin typeface="Arial" pitchFamily="34" charset="0"/>
              </a:rPr>
              <a:t>.</a:t>
            </a:r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765175"/>
            <a:ext cx="8135937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dirty="0" smtClean="0">
                <a:solidFill>
                  <a:srgbClr val="FFFF00"/>
                </a:solidFill>
              </a:rPr>
              <a:t>History of the presenting Symptom ( Illness)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420938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Elaborate the symptom.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Elaborate the system involved.</a:t>
            </a:r>
          </a:p>
          <a:p>
            <a:pPr eaLnBrk="1" hangingPunct="1">
              <a:buClr>
                <a:schemeClr val="tx1"/>
              </a:buClr>
            </a:pPr>
            <a:r>
              <a:rPr lang="en-US" dirty="0" smtClean="0">
                <a:latin typeface="Arial" charset="0"/>
              </a:rPr>
              <a:t>What had been done for the patient?</a:t>
            </a:r>
          </a:p>
          <a:p>
            <a:pPr eaLnBrk="1" hangingPunct="1">
              <a:buClr>
                <a:srgbClr val="FFFF00"/>
              </a:buClr>
            </a:pPr>
            <a:endParaRPr lang="en-US" dirty="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solidFill>
                  <a:srgbClr val="FFFF00"/>
                </a:solidFill>
              </a:rPr>
              <a:t>Past History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844675"/>
            <a:ext cx="9072563" cy="46180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Dm, Hypertension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Bronchial Asthma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Bleeding disorders &amp; Sickle cell disease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TB, Syphilis, Bilharzias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Passage of stones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Blood transfusion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Operations, Trauma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u="sng" dirty="0" smtClean="0">
                <a:solidFill>
                  <a:srgbClr val="FFFF00"/>
                </a:solidFill>
              </a:rPr>
              <a:t>Family History</a:t>
            </a:r>
            <a:r>
              <a:rPr lang="en-US" u="sng" dirty="0" smtClean="0">
                <a:solidFill>
                  <a:srgbClr val="FFFF00"/>
                </a:solidFill>
              </a:rPr>
              <a:t> 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2420938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Similar conditions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Parents and close relatives cause of death and serious illnesses.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DM, Hypertension</a:t>
            </a:r>
          </a:p>
          <a:p>
            <a:pPr eaLnBrk="1" hangingPunct="1">
              <a:buClr>
                <a:schemeClr val="tx1"/>
              </a:buClr>
            </a:pPr>
            <a:r>
              <a:rPr lang="en-US" sz="2800" b="1" smtClean="0">
                <a:latin typeface="Arial" charset="0"/>
              </a:rPr>
              <a:t> Bleeding Disorders</a:t>
            </a:r>
            <a:r>
              <a:rPr lang="en-US" sz="2400" b="1" smtClean="0">
                <a:latin typeface="Arial" charset="0"/>
              </a:rPr>
              <a:t>&amp; Sickle cell disease </a:t>
            </a:r>
          </a:p>
          <a:p>
            <a:pPr eaLnBrk="1" hangingPunct="1">
              <a:buClr>
                <a:schemeClr val="tx1"/>
              </a:buClr>
            </a:pPr>
            <a:r>
              <a:rPr lang="en-US" sz="2400" b="1" smtClean="0">
                <a:latin typeface="Arial" charset="0"/>
              </a:rPr>
              <a:t>Ca Prostate ( others)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z="2800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rgbClr val="FFFF00"/>
              </a:buClr>
            </a:pPr>
            <a:endParaRPr lang="en-US" sz="2800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u="sng" dirty="0" smtClean="0">
                <a:solidFill>
                  <a:srgbClr val="FFFF00"/>
                </a:solidFill>
              </a:rPr>
              <a:t>Systemic Review</a:t>
            </a:r>
            <a:br>
              <a:rPr lang="en-US" sz="4000" u="sng" dirty="0" smtClean="0">
                <a:solidFill>
                  <a:srgbClr val="FFFF00"/>
                </a:solidFill>
              </a:rPr>
            </a:br>
            <a:r>
              <a:rPr lang="en-US" sz="4000" u="sng" dirty="0" smtClean="0">
                <a:solidFill>
                  <a:srgbClr val="FFFF00"/>
                </a:solidFill>
              </a:rPr>
              <a:t>Systematic Direct Questions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2743200"/>
            <a:ext cx="7543800" cy="4114800"/>
          </a:xfrm>
        </p:spPr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US" smtClean="0">
                <a:latin typeface="Arial" charset="0"/>
              </a:rPr>
              <a:t>Negative symptoms are as important as positive one.</a:t>
            </a:r>
          </a:p>
          <a:p>
            <a:pPr eaLnBrk="1" hangingPunct="1">
              <a:buClr>
                <a:schemeClr val="tx1"/>
              </a:buClr>
            </a:pPr>
            <a:r>
              <a:rPr lang="en-US" smtClean="0">
                <a:latin typeface="Arial" charset="0"/>
              </a:rPr>
              <a:t>You have to ask about them all, and keep repeat them in each patient, to memorize them well.</a:t>
            </a:r>
          </a:p>
          <a:p>
            <a:pPr eaLnBrk="1" hangingPunct="1">
              <a:buClr>
                <a:srgbClr val="FFFF00"/>
              </a:buClr>
              <a:buFont typeface="Wingdings" pitchFamily="2" charset="2"/>
              <a:buNone/>
            </a:pPr>
            <a:endParaRPr lang="en-US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Nervous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684213" y="908050"/>
            <a:ext cx="7772400" cy="5616575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Nervousness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Excitability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Tremor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Fainting attacks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Blackout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Fits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Loss of consciousness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Muscle weakness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Paralysis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Sensory disturbances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Paraesthesiae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Changes of smell, Vision or hearing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Headaches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Change of behavior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x-non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242888"/>
            <a:ext cx="7772400" cy="1143001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Respiratory &amp; Cardiovascular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684213" y="765175"/>
            <a:ext cx="7772400" cy="5903913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Cough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Sputum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Haemoptysis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Dyspnoea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Hoarseness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Wheezing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Tachypnoea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Chest pain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Paroxysmal nocturnal dyspnoea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Orthopnea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Palpations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Dizziness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Ankle swelling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Pain in limbs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Walking distance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Temperature and color of hands and feet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x-none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600" dirty="0" smtClean="0">
                <a:solidFill>
                  <a:srgbClr val="FFFF00"/>
                </a:solidFill>
              </a:rPr>
              <a:t>Alimentary &amp; Abdomen</a:t>
            </a:r>
            <a:endParaRPr lang="x-none" sz="3600" dirty="0">
              <a:solidFill>
                <a:srgbClr val="FFFF00"/>
              </a:solidFill>
            </a:endParaRP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827088" y="1196975"/>
            <a:ext cx="7772400" cy="41148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sz="2000" smtClean="0"/>
              <a:t>Appetite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Diet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Taste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Swallowing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Regurgitation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Indigestion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Vomiting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Haematemses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Abdominal pain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Abdominal  Distension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Bowel habit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Stool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Jaundice</a:t>
            </a:r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000" smtClean="0"/>
          </a:p>
          <a:p>
            <a:pPr>
              <a:buClr>
                <a:schemeClr val="tx1"/>
              </a:buClr>
            </a:pPr>
            <a:endParaRPr lang="en-US" sz="2400" smtClean="0"/>
          </a:p>
          <a:p>
            <a:pPr>
              <a:buClr>
                <a:schemeClr val="tx1"/>
              </a:buClr>
            </a:pPr>
            <a:endParaRPr lang="x-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-1714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Urogenital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476672"/>
            <a:ext cx="7772400" cy="6265441"/>
          </a:xfrm>
        </p:spPr>
        <p:txBody>
          <a:bodyPr/>
          <a:lstStyle/>
          <a:p>
            <a:pPr>
              <a:buClr>
                <a:schemeClr val="tx1"/>
              </a:buClr>
              <a:defRPr/>
            </a:pPr>
            <a:endParaRPr lang="en-US" sz="2000" b="1" dirty="0" smtClean="0"/>
          </a:p>
          <a:p>
            <a:pPr>
              <a:buClr>
                <a:schemeClr val="tx1"/>
              </a:buClr>
              <a:defRPr/>
            </a:pPr>
            <a:r>
              <a:rPr lang="en-US" sz="2000" b="1" dirty="0" smtClean="0"/>
              <a:t>Loin pain</a:t>
            </a:r>
          </a:p>
          <a:p>
            <a:pPr>
              <a:buClr>
                <a:schemeClr val="tx1"/>
              </a:buClr>
              <a:defRPr/>
            </a:pPr>
            <a:r>
              <a:rPr lang="en-US" sz="2000" b="1" u="sng" dirty="0" smtClean="0"/>
              <a:t>Symptoms of uremia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Headache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Drowsiness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Fits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Visual disturbances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Vomiting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000" b="1" dirty="0" smtClean="0"/>
              <a:t>Oedema of ankles, hands of face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Lower urinary tract symptoms ( LUTS)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Painful micturirtion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Polyuria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Color of urine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Hematuria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Male Infertility history</a:t>
            </a:r>
          </a:p>
          <a:p>
            <a:pPr marL="457200" indent="-457200">
              <a:buClr>
                <a:schemeClr val="tx1"/>
              </a:buClr>
              <a:defRPr/>
            </a:pPr>
            <a:r>
              <a:rPr lang="en-US" sz="2000" b="1" dirty="0" smtClean="0"/>
              <a:t>Sexual problems history</a:t>
            </a:r>
          </a:p>
          <a:p>
            <a:pPr marL="457200" indent="-457200">
              <a:buClr>
                <a:schemeClr val="tx1"/>
              </a:buClr>
              <a:defRPr/>
            </a:pPr>
            <a:endParaRPr lang="en-US" sz="2000" b="1" dirty="0" smtClean="0"/>
          </a:p>
          <a:p>
            <a:pPr marL="457200" indent="-457200">
              <a:buClr>
                <a:schemeClr val="tx1"/>
              </a:buClr>
              <a:buFont typeface="Arial" pitchFamily="34" charset="0"/>
              <a:buChar char="•"/>
              <a:defRPr/>
            </a:pPr>
            <a:endParaRPr lang="en-US" sz="2000" b="1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endParaRPr lang="en-US" sz="1800" dirty="0" smtClean="0"/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x-none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Taking: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/>
          <a:lstStyle/>
          <a:p>
            <a:r>
              <a:rPr lang="en-US" dirty="0" smtClean="0"/>
              <a:t>Key to diagnosis.</a:t>
            </a:r>
          </a:p>
          <a:p>
            <a:r>
              <a:rPr lang="en-US" dirty="0" smtClean="0"/>
              <a:t>Help to tailor the management.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solidFill>
                  <a:srgbClr val="FFFF00"/>
                </a:solidFill>
              </a:rPr>
              <a:t>Musculoskeletal System</a:t>
            </a:r>
            <a:endParaRPr lang="x-none" sz="3200" dirty="0">
              <a:solidFill>
                <a:srgbClr val="FFFF00"/>
              </a:solidFill>
            </a:endParaRP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8313" y="1628775"/>
            <a:ext cx="7772400" cy="4114800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000" smtClean="0"/>
              <a:t>Aches or Pain in muscles, bones and joints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Swelling of joints</a:t>
            </a:r>
            <a:endParaRPr lang="x-none" sz="2000" smtClean="0"/>
          </a:p>
          <a:p>
            <a:pPr>
              <a:buClr>
                <a:schemeClr val="tx1"/>
              </a:buClr>
            </a:pPr>
            <a:r>
              <a:rPr lang="en-US" sz="2000" smtClean="0"/>
              <a:t> limitation of joints movements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Weakness</a:t>
            </a:r>
          </a:p>
          <a:p>
            <a:pPr>
              <a:buClr>
                <a:schemeClr val="tx1"/>
              </a:buClr>
            </a:pPr>
            <a:r>
              <a:rPr lang="en-US" sz="2000" smtClean="0"/>
              <a:t>Disturbance of gait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1125538"/>
            <a:ext cx="7543800" cy="4114800"/>
          </a:xfrm>
        </p:spPr>
        <p:txBody>
          <a:bodyPr>
            <a:normAutofit lnSpcReduction="10000"/>
          </a:bodyPr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en-US" sz="3600" b="1" u="sng" smtClean="0">
                <a:solidFill>
                  <a:srgbClr val="FFFF00"/>
                </a:solidFill>
                <a:latin typeface="Arial" charset="0"/>
              </a:rPr>
              <a:t>Social History &amp; Habits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3600" b="1" u="sng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Detailed marital status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Living accommodation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Occupation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Travel abroad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Leisure activity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Smoking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Drinking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000" smtClean="0">
                <a:latin typeface="Arial" charset="0"/>
              </a:rPr>
              <a:t>Eating habits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z="3600" b="1" u="sng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Clr>
                <a:schemeClr val="tx1"/>
              </a:buClr>
            </a:pPr>
            <a:endParaRPr lang="en-US" sz="3600" b="1" u="sng" smtClean="0">
              <a:latin typeface="Arial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en-US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Sensitive Topics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Alcohol or drug use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Physical abuse or violence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Sexual issues</a:t>
            </a:r>
          </a:p>
          <a:p>
            <a:pPr eaLnBrk="1" hangingPunct="1">
              <a:buNone/>
              <a:defRPr/>
            </a:pPr>
            <a:endParaRPr lang="en-US" dirty="0" smtClean="0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229600" cy="743712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rgbClr val="FFFF00"/>
                </a:solidFill>
              </a:rPr>
              <a:t>Sensitive Questions Guidelines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772400" cy="414972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Respect patient privacy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direct and firm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Avoid confrontation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Be nonjudgmental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Use appropriate language</a:t>
            </a:r>
          </a:p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en-US" sz="2400" dirty="0" smtClean="0"/>
              <a:t>Document carefully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000" dirty="0" smtClean="0"/>
              <a:t>Use patient’s words when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7772400" cy="4114800"/>
          </a:xfrm>
        </p:spPr>
        <p:txBody>
          <a:bodyPr/>
          <a:lstStyle/>
          <a:p>
            <a:pPr algn="ctr">
              <a:buClr>
                <a:schemeClr val="tx1"/>
              </a:buClr>
              <a:buFont typeface="Wingdings" pitchFamily="2" charset="2"/>
              <a:buNone/>
            </a:pPr>
            <a:r>
              <a:rPr lang="en-US" b="1" u="sng" smtClean="0">
                <a:solidFill>
                  <a:srgbClr val="FFFF00"/>
                </a:solidFill>
                <a:latin typeface="Arial" charset="0"/>
              </a:rPr>
              <a:t>Drug History and allergy </a:t>
            </a:r>
          </a:p>
          <a:p>
            <a:pPr algn="ctr">
              <a:buClr>
                <a:schemeClr val="tx1"/>
              </a:buClr>
              <a:buFont typeface="Wingdings" pitchFamily="2" charset="2"/>
              <a:buNone/>
            </a:pPr>
            <a:endParaRPr lang="en-US" b="1" u="sng" smtClean="0">
              <a:solidFill>
                <a:srgbClr val="FFFF00"/>
              </a:solidFill>
              <a:latin typeface="Arial" charset="0"/>
            </a:endParaRPr>
          </a:p>
          <a:p>
            <a:pPr>
              <a:buClr>
                <a:schemeClr val="tx1"/>
              </a:buClr>
            </a:pPr>
            <a:r>
              <a:rPr lang="en-US" sz="2000" smtClean="0">
                <a:latin typeface="Arial" charset="0"/>
              </a:rPr>
              <a:t>The drugs the patient taking specially: Insulin, Steroids and contraceptive pills</a:t>
            </a:r>
          </a:p>
          <a:p>
            <a:pPr>
              <a:buClr>
                <a:schemeClr val="tx1"/>
              </a:buClr>
            </a:pPr>
            <a:r>
              <a:rPr lang="en-US" sz="2000" smtClean="0">
                <a:latin typeface="Arial" charset="0"/>
              </a:rPr>
              <a:t>Allergy to any medications</a:t>
            </a:r>
          </a:p>
          <a:p>
            <a:pPr algn="ctr">
              <a:buFont typeface="Wingdings" pitchFamily="2" charset="2"/>
              <a:buNone/>
            </a:pPr>
            <a:endParaRPr lang="x-non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Silence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Overly talkative patients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Patients with multiple symptoms</a:t>
            </a:r>
          </a:p>
          <a:p>
            <a:pPr eaLnBrk="1" hangingPunct="1">
              <a:defRPr/>
            </a:pPr>
            <a:endParaRPr lang="en-US" dirty="0" smtClean="0"/>
          </a:p>
          <a:p>
            <a:pPr eaLnBrk="1" hangingPunct="1">
              <a:defRPr/>
            </a:pPr>
            <a:r>
              <a:rPr lang="en-US" dirty="0" smtClean="0"/>
              <a:t>Anxious patients</a:t>
            </a:r>
          </a:p>
        </p:txBody>
      </p:sp>
      <p:sp>
        <p:nvSpPr>
          <p:cNvPr id="28676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Special Challenges</a:t>
            </a:r>
          </a:p>
        </p:txBody>
      </p:sp>
      <p:sp>
        <p:nvSpPr>
          <p:cNvPr id="1280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533400" y="2286000"/>
            <a:ext cx="8153400" cy="3810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False reassurance</a:t>
            </a:r>
          </a:p>
          <a:p>
            <a:pPr lvl="1" eaLnBrk="1" hangingPunct="1">
              <a:defRPr/>
            </a:pPr>
            <a:r>
              <a:rPr lang="en-US" dirty="0" smtClean="0"/>
              <a:t>May be tempting </a:t>
            </a:r>
          </a:p>
          <a:p>
            <a:pPr lvl="1" eaLnBrk="1" hangingPunct="1">
              <a:defRPr/>
            </a:pPr>
            <a:r>
              <a:rPr lang="en-US" dirty="0" smtClean="0"/>
              <a:t>Avoid early reassurance or </a:t>
            </a:r>
            <a:r>
              <a:rPr lang="en-US" dirty="0" smtClean="0"/>
              <a:t>“over reassurance” </a:t>
            </a:r>
            <a:endParaRPr lang="en-US" dirty="0" smtClean="0"/>
          </a:p>
          <a:p>
            <a:pPr lvl="2" eaLnBrk="1" hangingPunct="1">
              <a:defRPr/>
            </a:pPr>
            <a:r>
              <a:rPr lang="en-US" dirty="0" smtClean="0"/>
              <a:t>Unless it can be provided with confidence</a:t>
            </a:r>
          </a:p>
        </p:txBody>
      </p:sp>
      <p:sp>
        <p:nvSpPr>
          <p:cNvPr id="29700" name="Rectangle 8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38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Common symptoms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813" y="1000125"/>
            <a:ext cx="7772400" cy="5715000"/>
          </a:xfrm>
        </p:spPr>
        <p:txBody>
          <a:bodyPr/>
          <a:lstStyle/>
          <a:p>
            <a:pPr>
              <a:buClr>
                <a:srgbClr val="FF0000"/>
              </a:buClr>
              <a:defRPr/>
            </a:pPr>
            <a:r>
              <a:rPr lang="en-US" sz="4000" u="sng" dirty="0" smtClean="0">
                <a:solidFill>
                  <a:srgbClr val="FF0000"/>
                </a:solidFill>
                <a:latin typeface="+mj-lt"/>
              </a:rPr>
              <a:t>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Site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Time &amp; mode of onset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/>
              <a:t>Duration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Severity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Nature ( Character)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Progression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The end of pain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Relieving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Exaggerating (</a:t>
            </a:r>
            <a:r>
              <a:rPr lang="en-US" sz="2400" b="1" dirty="0" smtClean="0">
                <a:latin typeface="Arial" charset="0"/>
              </a:rPr>
              <a:t>Exacerbating)</a:t>
            </a:r>
            <a:r>
              <a:rPr lang="en-US" sz="2400" b="1" dirty="0" smtClean="0">
                <a:latin typeface="+mj-lt"/>
              </a:rPr>
              <a:t> factors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Radiation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  <a:defRPr/>
            </a:pPr>
            <a:r>
              <a:rPr lang="en-US" sz="2400" b="1" dirty="0" smtClean="0">
                <a:latin typeface="+mj-lt"/>
              </a:rPr>
              <a:t>Cause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of a lump or an ulcer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smtClean="0"/>
              <a:t>Duration ( when was the first time noticed)</a:t>
            </a:r>
          </a:p>
          <a:p>
            <a:pPr>
              <a:buClr>
                <a:schemeClr val="tx1"/>
              </a:buClr>
            </a:pPr>
            <a:r>
              <a:rPr lang="en-US" smtClean="0"/>
              <a:t>First symptom ( how the patient noticed it)</a:t>
            </a:r>
          </a:p>
          <a:p>
            <a:pPr>
              <a:buClr>
                <a:schemeClr val="tx1"/>
              </a:buClr>
            </a:pPr>
            <a:r>
              <a:rPr lang="en-US" smtClean="0"/>
              <a:t>Other symptoms</a:t>
            </a:r>
          </a:p>
          <a:p>
            <a:pPr>
              <a:buClr>
                <a:schemeClr val="tx1"/>
              </a:buClr>
            </a:pPr>
            <a:r>
              <a:rPr lang="en-US" smtClean="0"/>
              <a:t>Progression ( change since notice)</a:t>
            </a:r>
          </a:p>
          <a:p>
            <a:pPr>
              <a:buClr>
                <a:schemeClr val="tx1"/>
              </a:buClr>
            </a:pPr>
            <a:r>
              <a:rPr lang="en-US" smtClean="0"/>
              <a:t>Persistence ( has it ever disappear or healed)</a:t>
            </a:r>
          </a:p>
          <a:p>
            <a:pPr>
              <a:buClr>
                <a:schemeClr val="tx1"/>
              </a:buClr>
            </a:pPr>
            <a:r>
              <a:rPr lang="en-US" smtClean="0"/>
              <a:t>Any other lumps or ulcers</a:t>
            </a:r>
          </a:p>
          <a:p>
            <a:pPr>
              <a:buClr>
                <a:schemeClr val="tx1"/>
              </a:buClr>
            </a:pPr>
            <a:r>
              <a:rPr lang="en-US" smtClean="0"/>
              <a:t>Cause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endParaRPr lang="en-US" sz="3600" b="1" dirty="0" smtClean="0">
              <a:solidFill>
                <a:srgbClr val="FFFF00"/>
              </a:solidFill>
            </a:endParaRPr>
          </a:p>
          <a:p>
            <a:pPr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Questions ?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2349500"/>
            <a:ext cx="7772400" cy="11430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4000" b="1" dirty="0" smtClean="0">
                <a:solidFill>
                  <a:srgbClr val="FFFF00"/>
                </a:solidFill>
              </a:rPr>
              <a:t>Prepare you self to be a good physician</a:t>
            </a:r>
            <a:endParaRPr lang="x-none" sz="40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564904"/>
            <a:ext cx="7772400" cy="150304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/>
            </a:r>
            <a:br>
              <a:rPr lang="en-US" b="1" dirty="0" smtClean="0">
                <a:solidFill>
                  <a:schemeClr val="tx1"/>
                </a:solidFill>
              </a:rPr>
            </a:br>
            <a:endParaRPr lang="x-none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19672" y="2276872"/>
            <a:ext cx="626469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Your appearance is important:</a:t>
            </a:r>
          </a:p>
          <a:p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Proper uniform</a:t>
            </a:r>
          </a:p>
          <a:p>
            <a:r>
              <a:rPr lang="en-US" sz="3600" b="1" dirty="0" smtClean="0"/>
              <a:t>Lab coats</a:t>
            </a:r>
          </a:p>
          <a:p>
            <a:r>
              <a:rPr lang="en-US" sz="3600" b="1" dirty="0" smtClean="0"/>
              <a:t>I.D.</a:t>
            </a:r>
          </a:p>
          <a:p>
            <a:r>
              <a:rPr lang="en-US" sz="3600" b="1" dirty="0" smtClean="0"/>
              <a:t>Etc. </a:t>
            </a:r>
            <a:br>
              <a:rPr lang="en-US" sz="3600" b="1" dirty="0" smtClean="0"/>
            </a:b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x-none" sz="2400" dirty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755650" y="260350"/>
            <a:ext cx="7772400" cy="4114800"/>
          </a:xfrm>
        </p:spPr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endParaRPr lang="en-US" sz="2800" dirty="0" smtClean="0"/>
          </a:p>
          <a:p>
            <a:pPr>
              <a:buClr>
                <a:schemeClr val="tx1"/>
              </a:buClr>
            </a:pPr>
            <a:r>
              <a:rPr lang="en-US" sz="2800" dirty="0" smtClean="0"/>
              <a:t>Treat patient as if they are your friend(s) 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Think of the condition of your patient first and not yours</a:t>
            </a:r>
          </a:p>
          <a:p>
            <a:pPr>
              <a:buClr>
                <a:schemeClr val="tx1"/>
              </a:buClr>
            </a:pPr>
            <a:r>
              <a:rPr lang="en-US" sz="2800" b="1" dirty="0" smtClean="0"/>
              <a:t>See him walking in and not in the cubicle</a:t>
            </a:r>
            <a:br>
              <a:rPr lang="en-US" sz="2800" b="1" dirty="0" smtClean="0"/>
            </a:br>
            <a:r>
              <a:rPr lang="en-US" sz="2800" b="1" dirty="0" smtClean="0"/>
              <a:t>Allow his relative to be there if the patient wants.</a:t>
            </a:r>
          </a:p>
          <a:p>
            <a:pPr>
              <a:buClr>
                <a:schemeClr val="tx1"/>
              </a:buClr>
            </a:pPr>
            <a:r>
              <a:rPr lang="en-US" sz="2800" dirty="0" smtClean="0"/>
              <a:t>Be alert and pay him full attention</a:t>
            </a:r>
          </a:p>
          <a:p>
            <a:pPr>
              <a:buClr>
                <a:schemeClr val="tx1"/>
              </a:buClr>
              <a:buFont typeface="Wingdings" pitchFamily="2" charset="2"/>
              <a:buNone/>
            </a:pPr>
            <a:endParaRPr lang="x-none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643188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             Introduce </a:t>
            </a:r>
            <a:r>
              <a:rPr lang="en-US" dirty="0" smtClean="0">
                <a:solidFill>
                  <a:srgbClr val="FFFF00"/>
                </a:solidFill>
              </a:rPr>
              <a:t>yourself 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90805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FF00"/>
                </a:solidFill>
              </a:rPr>
              <a:t>History Taking in Surgery</a:t>
            </a:r>
            <a:endParaRPr lang="x-none" dirty="0">
              <a:solidFill>
                <a:srgbClr val="FFFF00"/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4213" y="2852738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 is no difference between medical and surgical history. </a:t>
            </a:r>
            <a:endParaRPr lang="x-non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FFFF00"/>
                </a:solidFill>
              </a:rPr>
              <a:t>Components of Patient History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dirty="0" smtClean="0"/>
              <a:t>Date and time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Identifying data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referral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Source of history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sz="2400" dirty="0" smtClean="0"/>
              <a:t>Chief complaint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Present illness</a:t>
            </a:r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Past  medical and </a:t>
            </a:r>
            <a:r>
              <a:rPr lang="en-US" sz="2400" dirty="0" smtClean="0"/>
              <a:t>surgical history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Family History</a:t>
            </a:r>
          </a:p>
          <a:p>
            <a:pPr eaLnBrk="1" hangingPunct="1">
              <a:defRPr/>
            </a:pPr>
            <a:r>
              <a:rPr lang="en-US" sz="2400" dirty="0" smtClean="0"/>
              <a:t>Social History</a:t>
            </a:r>
          </a:p>
          <a:p>
            <a:pPr eaLnBrk="1" hangingPunct="1">
              <a:defRPr/>
            </a:pPr>
            <a:r>
              <a:rPr lang="en-US" sz="2400" dirty="0" smtClean="0"/>
              <a:t>Drug </a:t>
            </a:r>
            <a:r>
              <a:rPr lang="en-US" sz="2400" dirty="0" smtClean="0"/>
              <a:t>History</a:t>
            </a:r>
            <a:endParaRPr lang="en-US" sz="2400" dirty="0" smtClean="0"/>
          </a:p>
          <a:p>
            <a:pPr eaLnBrk="1" hangingPunct="1">
              <a:defRPr/>
            </a:pPr>
            <a:endParaRPr lang="en-US" sz="2400" dirty="0" smtClean="0"/>
          </a:p>
          <a:p>
            <a:pPr eaLnBrk="1" hangingPunct="1">
              <a:defRPr/>
            </a:pPr>
            <a:r>
              <a:rPr lang="en-US" sz="2400" dirty="0" smtClean="0"/>
              <a:t>Review of body systems</a:t>
            </a:r>
          </a:p>
        </p:txBody>
      </p:sp>
      <p:sp>
        <p:nvSpPr>
          <p:cNvPr id="9221" name="Rectangle 10"/>
          <p:cNvSpPr>
            <a:spLocks noChangeArrowheads="1"/>
          </p:cNvSpPr>
          <p:nvPr/>
        </p:nvSpPr>
        <p:spPr bwMode="auto">
          <a:xfrm>
            <a:off x="1066800" y="6248400"/>
            <a:ext cx="7391400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/>
          <a:p>
            <a:pPr algn="ctr"/>
            <a:endParaRPr lang="en-GB" sz="1200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sz="7200" dirty="0" smtClean="0">
                <a:solidFill>
                  <a:srgbClr val="FFFF00"/>
                </a:solidFill>
              </a:rPr>
              <a:t>History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tx1"/>
              </a:buClr>
            </a:pPr>
            <a:r>
              <a:rPr lang="en-GB" u="sng" dirty="0" smtClean="0">
                <a:latin typeface="Arial" charset="0"/>
              </a:rPr>
              <a:t>Personal Data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Date and Time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Name &amp; File number ( Medical record number)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Age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Sex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Religion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Marital status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Occupation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Residency</a:t>
            </a:r>
          </a:p>
          <a:p>
            <a:pPr lvl="1" eaLnBrk="1" hangingPunct="1">
              <a:buClr>
                <a:srgbClr val="00CC00"/>
              </a:buClr>
              <a:buFontTx/>
              <a:buChar char="•"/>
            </a:pPr>
            <a:r>
              <a:rPr lang="en-GB" sz="2000" b="1" dirty="0" smtClean="0">
                <a:solidFill>
                  <a:srgbClr val="00CC00"/>
                </a:solidFill>
                <a:latin typeface="Arial" charset="0"/>
              </a:rPr>
              <a:t>Who gave the history?</a:t>
            </a:r>
          </a:p>
          <a:p>
            <a:pPr lvl="1" eaLnBrk="1" hangingPunct="1">
              <a:buClr>
                <a:schemeClr val="folHlink"/>
              </a:buClr>
              <a:buFontTx/>
              <a:buChar char="•"/>
            </a:pPr>
            <a:endParaRPr lang="en-GB" sz="2000" b="1" dirty="0" smtClean="0">
              <a:solidFill>
                <a:schemeClr val="folHlink"/>
              </a:solidFill>
              <a:latin typeface="Arial" charset="0"/>
            </a:endParaRPr>
          </a:p>
          <a:p>
            <a:pPr eaLnBrk="1" hangingPunct="1"/>
            <a:endParaRPr lang="en-GB" sz="2400" u="sng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1100</TotalTime>
  <Words>700</Words>
  <Application>Microsoft Macintosh PowerPoint</Application>
  <PresentationFormat>On-screen Show (4:3)</PresentationFormat>
  <Paragraphs>236</Paragraphs>
  <Slides>29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Flow</vt:lpstr>
      <vt:lpstr>Principle of History Taking in Surgery   History Taking   </vt:lpstr>
      <vt:lpstr>History Taking:</vt:lpstr>
      <vt:lpstr>Prepare you self to be a good physician</vt:lpstr>
      <vt:lpstr>                         </vt:lpstr>
      <vt:lpstr>    </vt:lpstr>
      <vt:lpstr>             Introduce yourself </vt:lpstr>
      <vt:lpstr>History Taking in Surgery</vt:lpstr>
      <vt:lpstr>Components of Patient History</vt:lpstr>
      <vt:lpstr>History</vt:lpstr>
      <vt:lpstr>  Chief Complaint   Main Complaint              </vt:lpstr>
      <vt:lpstr>Chief Complaint</vt:lpstr>
      <vt:lpstr>History of the presenting Symptom ( Illness)</vt:lpstr>
      <vt:lpstr>Past History</vt:lpstr>
      <vt:lpstr>Family History </vt:lpstr>
      <vt:lpstr>Systemic Review Systematic Direct Questions</vt:lpstr>
      <vt:lpstr>Nervous System</vt:lpstr>
      <vt:lpstr>Respiratory &amp; Cardiovascular</vt:lpstr>
      <vt:lpstr>Alimentary &amp; Abdomen</vt:lpstr>
      <vt:lpstr>Urogenital System</vt:lpstr>
      <vt:lpstr>Musculoskeletal System</vt:lpstr>
      <vt:lpstr>Slide 21</vt:lpstr>
      <vt:lpstr>Sensitive Topics</vt:lpstr>
      <vt:lpstr>Sensitive Questions Guidelines</vt:lpstr>
      <vt:lpstr>Slide 24</vt:lpstr>
      <vt:lpstr>Special Challenges</vt:lpstr>
      <vt:lpstr>Special Challenges</vt:lpstr>
      <vt:lpstr>Common symptoms</vt:lpstr>
      <vt:lpstr>History of a lump or an ulcer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Urological History &amp; Examination</dc:title>
  <dc:creator>haifa</dc:creator>
  <cp:lastModifiedBy>Tariq</cp:lastModifiedBy>
  <cp:revision>135</cp:revision>
  <dcterms:created xsi:type="dcterms:W3CDTF">2013-08-30T20:12:19Z</dcterms:created>
  <dcterms:modified xsi:type="dcterms:W3CDTF">2013-08-30T20:23:50Z</dcterms:modified>
</cp:coreProperties>
</file>