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311" r:id="rId4"/>
    <p:sldId id="312" r:id="rId5"/>
    <p:sldId id="313" r:id="rId6"/>
    <p:sldId id="324" r:id="rId7"/>
    <p:sldId id="326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3" r:id="rId17"/>
    <p:sldId id="274" r:id="rId18"/>
    <p:sldId id="301" r:id="rId19"/>
    <p:sldId id="275" r:id="rId20"/>
    <p:sldId id="302" r:id="rId21"/>
    <p:sldId id="310" r:id="rId22"/>
    <p:sldId id="276" r:id="rId23"/>
    <p:sldId id="277" r:id="rId24"/>
    <p:sldId id="327" r:id="rId25"/>
    <p:sldId id="329" r:id="rId26"/>
    <p:sldId id="308" r:id="rId27"/>
    <p:sldId id="307" r:id="rId28"/>
    <p:sldId id="336" r:id="rId29"/>
    <p:sldId id="337" r:id="rId30"/>
    <p:sldId id="338" r:id="rId31"/>
    <p:sldId id="339" r:id="rId32"/>
    <p:sldId id="340" r:id="rId33"/>
    <p:sldId id="341" r:id="rId34"/>
    <p:sldId id="331" r:id="rId35"/>
    <p:sldId id="333" r:id="rId36"/>
    <p:sldId id="335" r:id="rId37"/>
    <p:sldId id="303" r:id="rId38"/>
    <p:sldId id="304" r:id="rId39"/>
    <p:sldId id="305" r:id="rId40"/>
    <p:sldId id="306" r:id="rId41"/>
    <p:sldId id="309" r:id="rId42"/>
    <p:sldId id="298" r:id="rId43"/>
  </p:sldIdLst>
  <p:sldSz cx="9144000" cy="6858000" type="screen4x3"/>
  <p:notesSz cx="6858000" cy="9947275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80204BF-89A1-46D2-9AA5-B6B531681CEC}" type="datetimeFigureOut">
              <a:rPr lang="ar-SA" smtClean="0"/>
              <a:t>29/04/36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DEEB648-F50C-4BCF-979A-EC9093455D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7497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B648-F50C-4BCF-979A-EC9093455DD8}" type="slidenum">
              <a:rPr lang="ar-SA" smtClean="0"/>
              <a:t>42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690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5843-501A-41D8-86EB-B685BB3A49A3}" type="datetimeFigureOut">
              <a:rPr lang="ar-SA" smtClean="0"/>
              <a:t>29/04/36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12249-334F-4B98-B667-43E9462DEE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728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5843-501A-41D8-86EB-B685BB3A49A3}" type="datetimeFigureOut">
              <a:rPr lang="ar-SA" smtClean="0"/>
              <a:t>29/04/36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12249-334F-4B98-B667-43E9462DEE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518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5843-501A-41D8-86EB-B685BB3A49A3}" type="datetimeFigureOut">
              <a:rPr lang="ar-SA" smtClean="0"/>
              <a:t>29/04/36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12249-334F-4B98-B667-43E9462DEE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461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5843-501A-41D8-86EB-B685BB3A49A3}" type="datetimeFigureOut">
              <a:rPr lang="ar-SA" smtClean="0"/>
              <a:t>29/04/36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12249-334F-4B98-B667-43E9462DEE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9934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5843-501A-41D8-86EB-B685BB3A49A3}" type="datetimeFigureOut">
              <a:rPr lang="ar-SA" smtClean="0"/>
              <a:t>29/04/36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12249-334F-4B98-B667-43E9462DEE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295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5843-501A-41D8-86EB-B685BB3A49A3}" type="datetimeFigureOut">
              <a:rPr lang="ar-SA" smtClean="0"/>
              <a:t>29/04/36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12249-334F-4B98-B667-43E9462DEE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305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5843-501A-41D8-86EB-B685BB3A49A3}" type="datetimeFigureOut">
              <a:rPr lang="ar-SA" smtClean="0"/>
              <a:t>29/04/36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12249-334F-4B98-B667-43E9462DEE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6337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5843-501A-41D8-86EB-B685BB3A49A3}" type="datetimeFigureOut">
              <a:rPr lang="ar-SA" smtClean="0"/>
              <a:t>29/04/36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12249-334F-4B98-B667-43E9462DEE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0049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5843-501A-41D8-86EB-B685BB3A49A3}" type="datetimeFigureOut">
              <a:rPr lang="ar-SA" smtClean="0"/>
              <a:t>29/04/36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12249-334F-4B98-B667-43E9462DEE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8652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5843-501A-41D8-86EB-B685BB3A49A3}" type="datetimeFigureOut">
              <a:rPr lang="ar-SA" smtClean="0"/>
              <a:t>29/04/36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12249-334F-4B98-B667-43E9462DEE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8766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5843-501A-41D8-86EB-B685BB3A49A3}" type="datetimeFigureOut">
              <a:rPr lang="ar-SA" smtClean="0"/>
              <a:t>29/04/36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12249-334F-4B98-B667-43E9462DEE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9355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B5843-501A-41D8-86EB-B685BB3A49A3}" type="datetimeFigureOut">
              <a:rPr lang="ar-SA" smtClean="0"/>
              <a:t>29/04/36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12249-334F-4B98-B667-43E9462DEE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054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918648" cy="151216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ANEMIA</a:t>
            </a:r>
            <a:endParaRPr lang="ar-SA" b="1" dirty="0">
              <a:solidFill>
                <a:srgbClr val="C00000"/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944816" cy="415401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  <a:latin typeface="Bookman Old Style" panose="02050604050505020204" pitchFamily="18" charset="0"/>
                <a:cs typeface="+mj-cs"/>
              </a:rPr>
              <a:t>College of Medicine &amp; KKUH </a:t>
            </a:r>
          </a:p>
          <a:p>
            <a:endParaRPr lang="en-US" b="1" dirty="0" smtClean="0">
              <a:latin typeface="Bookman Old Style" panose="02050604050505020204" pitchFamily="18" charset="0"/>
              <a:cs typeface="+mj-cs"/>
            </a:endParaRPr>
          </a:p>
          <a:p>
            <a:r>
              <a:rPr lang="en-US" dirty="0" smtClean="0">
                <a:solidFill>
                  <a:srgbClr val="00B050"/>
                </a:solidFill>
                <a:cs typeface="+mj-cs"/>
              </a:rPr>
              <a:t>19/02/2015</a:t>
            </a:r>
            <a:endParaRPr lang="en-US" dirty="0" smtClean="0">
              <a:solidFill>
                <a:srgbClr val="00B050"/>
              </a:solidFill>
              <a:cs typeface="+mj-cs"/>
            </a:endParaRPr>
          </a:p>
          <a:p>
            <a:endParaRPr lang="en-US" dirty="0"/>
          </a:p>
          <a:p>
            <a:r>
              <a:rPr 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Khalid  Al-</a:t>
            </a:r>
            <a:r>
              <a:rPr lang="en-US" sz="4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Anazi</a:t>
            </a:r>
            <a:endParaRPr lang="ar-SA" sz="4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4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436403"/>
            <a:ext cx="4572000" cy="4281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 smtClean="0">
                <a:latin typeface="Times New Roman"/>
                <a:ea typeface="Calibri"/>
                <a:cs typeface="Arial"/>
              </a:rPr>
              <a:t>        Acquired </a:t>
            </a:r>
            <a:r>
              <a:rPr lang="en-US" sz="2000" b="1" dirty="0">
                <a:latin typeface="Times New Roman"/>
                <a:ea typeface="Calibri"/>
                <a:cs typeface="Arial"/>
              </a:rPr>
              <a:t>hemolytic anemias</a:t>
            </a:r>
            <a:endParaRPr lang="en-US" sz="2000" dirty="0">
              <a:ea typeface="Calibri"/>
              <a:cs typeface="Arial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Times New Roman"/>
                <a:ea typeface="Calibri"/>
                <a:cs typeface="Arial"/>
              </a:rPr>
              <a:t>1- Immune hemolytic anemias:</a:t>
            </a:r>
            <a:endParaRPr lang="en-US" sz="2000" dirty="0">
              <a:ea typeface="Calibri"/>
              <a:cs typeface="Arial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Times New Roman"/>
                <a:ea typeface="Calibri"/>
                <a:cs typeface="Arial"/>
              </a:rPr>
              <a:t>  (a) Autoimmune hemolytic anemia</a:t>
            </a:r>
            <a:endParaRPr lang="en-US" sz="2000" dirty="0">
              <a:ea typeface="Calibri"/>
              <a:cs typeface="Arial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Times New Roman"/>
                <a:ea typeface="Calibri"/>
                <a:cs typeface="Arial"/>
              </a:rPr>
              <a:t>  (b) </a:t>
            </a:r>
            <a:r>
              <a:rPr lang="en-US" sz="2000" dirty="0" err="1">
                <a:latin typeface="Times New Roman"/>
                <a:ea typeface="Calibri"/>
                <a:cs typeface="Arial"/>
              </a:rPr>
              <a:t>Alloimmune</a:t>
            </a:r>
            <a:r>
              <a:rPr lang="en-US" sz="2000" dirty="0">
                <a:latin typeface="Times New Roman"/>
                <a:ea typeface="Calibri"/>
                <a:cs typeface="Arial"/>
              </a:rPr>
              <a:t> hemolytic anemia</a:t>
            </a:r>
            <a:endParaRPr lang="en-US" sz="2000" dirty="0">
              <a:ea typeface="Calibri"/>
              <a:cs typeface="Arial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Times New Roman"/>
                <a:ea typeface="Calibri"/>
                <a:cs typeface="Arial"/>
              </a:rPr>
              <a:t>  (c) Drug-induced hemolytic anemia</a:t>
            </a:r>
            <a:endParaRPr lang="en-US" sz="2000" dirty="0">
              <a:ea typeface="Calibri"/>
              <a:cs typeface="Arial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Times New Roman"/>
                <a:ea typeface="Calibri"/>
                <a:cs typeface="Arial"/>
              </a:rPr>
              <a:t>2- Mechanical hemolytic anemia</a:t>
            </a:r>
            <a:endParaRPr lang="en-US" sz="2000" dirty="0">
              <a:ea typeface="Calibri"/>
              <a:cs typeface="Arial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Times New Roman"/>
                <a:ea typeface="Calibri"/>
                <a:cs typeface="Arial"/>
              </a:rPr>
              <a:t>3- Paroxysmal nocturnal </a:t>
            </a:r>
            <a:r>
              <a:rPr lang="en-US" sz="2000" dirty="0" err="1">
                <a:latin typeface="Times New Roman"/>
                <a:ea typeface="Calibri"/>
                <a:cs typeface="Arial"/>
              </a:rPr>
              <a:t>hemoglobinuria</a:t>
            </a:r>
            <a:endParaRPr lang="en-US" sz="2000" dirty="0">
              <a:ea typeface="Calibri"/>
              <a:cs typeface="Arial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Times New Roman"/>
                <a:ea typeface="Calibri"/>
                <a:cs typeface="Arial"/>
              </a:rPr>
              <a:t>4- Infection-related hemolysis</a:t>
            </a:r>
            <a:endParaRPr lang="en-US" sz="2000" dirty="0">
              <a:ea typeface="Calibri"/>
              <a:cs typeface="Arial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Times New Roman"/>
                <a:ea typeface="Calibri"/>
                <a:cs typeface="Arial"/>
              </a:rPr>
              <a:t>5- Drug-induced hemolysis</a:t>
            </a:r>
            <a:endParaRPr lang="en-US" sz="20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950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022668"/>
              </p:ext>
            </p:extLst>
          </p:nvPr>
        </p:nvGraphicFramePr>
        <p:xfrm>
          <a:off x="1376363" y="1229487"/>
          <a:ext cx="6391275" cy="42157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80770"/>
                <a:gridCol w="1979930"/>
                <a:gridCol w="3330575"/>
              </a:tblGrid>
              <a:tr h="434995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Intracorpuscular defects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Extracorpuscular defects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405246">
                <a:tc>
                  <a:txBody>
                    <a:bodyPr/>
                    <a:lstStyle/>
                    <a:p>
                      <a:pPr marL="22225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Hereditary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225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- </a:t>
                      </a:r>
                      <a:r>
                        <a:rPr lang="en-US" sz="1500" dirty="0" err="1">
                          <a:effectLst/>
                        </a:rPr>
                        <a:t>Hemoglobinopathies</a:t>
                      </a:r>
                      <a:endParaRPr lang="en-US" sz="1100" dirty="0">
                        <a:effectLst/>
                      </a:endParaRPr>
                    </a:p>
                    <a:p>
                      <a:pPr marL="22225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- </a:t>
                      </a:r>
                      <a:r>
                        <a:rPr lang="en-US" sz="1500" dirty="0" err="1">
                          <a:effectLst/>
                        </a:rPr>
                        <a:t>Enzymopathies</a:t>
                      </a:r>
                      <a:endParaRPr lang="en-US" sz="1100" dirty="0">
                        <a:effectLst/>
                      </a:endParaRPr>
                    </a:p>
                    <a:p>
                      <a:pPr marL="22225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- Membrane defects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-  Familial HUS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375496">
                <a:tc>
                  <a:txBody>
                    <a:bodyPr/>
                    <a:lstStyle/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Acquired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- PNH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9075" indent="-219075"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-Mechanical destruction [</a:t>
                      </a:r>
                      <a:r>
                        <a:rPr lang="en-US" sz="1500" dirty="0" err="1" smtClean="0">
                          <a:effectLst/>
                        </a:rPr>
                        <a:t>microagiopathy</a:t>
                      </a:r>
                      <a:r>
                        <a:rPr lang="en-US" sz="1500" dirty="0" smtClean="0">
                          <a:effectLst/>
                        </a:rPr>
                        <a:t>]</a:t>
                      </a:r>
                      <a:endParaRPr lang="en-US" sz="1100" dirty="0">
                        <a:effectLst/>
                      </a:endParaRPr>
                    </a:p>
                    <a:p>
                      <a:pPr marL="219075" indent="-219075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* Drugs          * Toxins</a:t>
                      </a:r>
                      <a:endParaRPr lang="en-US" sz="1100" dirty="0">
                        <a:effectLst/>
                      </a:endParaRPr>
                    </a:p>
                    <a:p>
                      <a:pPr marL="219075" indent="-219075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* Infections   * Autoimmune</a:t>
                      </a:r>
                      <a:endParaRPr lang="en-US" sz="1100" dirty="0">
                        <a:effectLst/>
                      </a:endParaRPr>
                    </a:p>
                    <a:p>
                      <a:pPr marL="219075" indent="-219075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82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1844824"/>
            <a:ext cx="6264696" cy="2857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 smtClean="0">
                <a:latin typeface="Times New Roman"/>
                <a:ea typeface="Calibri"/>
                <a:cs typeface="Arial"/>
              </a:rPr>
              <a:t>            </a:t>
            </a:r>
            <a:r>
              <a:rPr lang="en-US" sz="2000" b="1" dirty="0" smtClean="0">
                <a:latin typeface="Times New Roman"/>
                <a:ea typeface="Calibri"/>
                <a:cs typeface="+mj-cs"/>
              </a:rPr>
              <a:t>Causes </a:t>
            </a:r>
            <a:r>
              <a:rPr lang="en-US" sz="2000" b="1" dirty="0">
                <a:latin typeface="Times New Roman"/>
                <a:ea typeface="Calibri"/>
                <a:cs typeface="+mj-cs"/>
              </a:rPr>
              <a:t>of </a:t>
            </a:r>
            <a:r>
              <a:rPr lang="en-US" sz="2000" b="1" dirty="0" err="1">
                <a:latin typeface="Times New Roman"/>
                <a:ea typeface="Calibri"/>
                <a:cs typeface="+mj-cs"/>
              </a:rPr>
              <a:t>microangiopathic</a:t>
            </a:r>
            <a:r>
              <a:rPr lang="en-US" sz="2000" b="1" dirty="0">
                <a:latin typeface="Times New Roman"/>
                <a:ea typeface="Calibri"/>
                <a:cs typeface="+mj-cs"/>
              </a:rPr>
              <a:t> </a:t>
            </a:r>
            <a:endParaRPr lang="en-US" sz="2000" b="1" dirty="0" smtClean="0">
              <a:latin typeface="Times New Roman"/>
              <a:ea typeface="Calibri"/>
              <a:cs typeface="+mj-cs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latin typeface="Times New Roman"/>
                <a:ea typeface="Calibri"/>
                <a:cs typeface="+mj-cs"/>
              </a:rPr>
              <a:t> </a:t>
            </a:r>
            <a:r>
              <a:rPr lang="en-US" sz="2000" b="1" dirty="0" smtClean="0">
                <a:latin typeface="Times New Roman"/>
                <a:ea typeface="Calibri"/>
                <a:cs typeface="+mj-cs"/>
              </a:rPr>
              <a:t>                    hemolytic </a:t>
            </a:r>
            <a:r>
              <a:rPr lang="en-US" sz="2000" b="1" dirty="0">
                <a:latin typeface="Times New Roman"/>
                <a:ea typeface="Calibri"/>
                <a:cs typeface="+mj-cs"/>
              </a:rPr>
              <a:t>anemia</a:t>
            </a:r>
            <a:endParaRPr lang="en-US" sz="2000" dirty="0">
              <a:ea typeface="Calibri"/>
              <a:cs typeface="+mj-cs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Times New Roman"/>
                <a:ea typeface="Calibri"/>
                <a:cs typeface="+mj-cs"/>
              </a:rPr>
              <a:t>1- HUS</a:t>
            </a:r>
            <a:endParaRPr lang="en-US" sz="2000" dirty="0">
              <a:ea typeface="Calibri"/>
              <a:cs typeface="+mj-cs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Times New Roman"/>
                <a:ea typeface="Calibri"/>
                <a:cs typeface="+mj-cs"/>
              </a:rPr>
              <a:t>2- TTP</a:t>
            </a:r>
            <a:endParaRPr lang="en-US" sz="2000" dirty="0">
              <a:ea typeface="Calibri"/>
              <a:cs typeface="+mj-cs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Times New Roman"/>
                <a:ea typeface="Calibri"/>
                <a:cs typeface="+mj-cs"/>
              </a:rPr>
              <a:t>3- Valve or arterial graft hemolysis</a:t>
            </a:r>
            <a:endParaRPr lang="en-US" sz="2000" dirty="0">
              <a:ea typeface="Calibri"/>
              <a:cs typeface="+mj-cs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Times New Roman"/>
                <a:ea typeface="Calibri"/>
                <a:cs typeface="+mj-cs"/>
              </a:rPr>
              <a:t>4- Mechanical: trauma and burns</a:t>
            </a:r>
            <a:endParaRPr lang="en-US" sz="2000" dirty="0">
              <a:ea typeface="Calibri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9315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170707"/>
            <a:ext cx="4572000" cy="28571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latin typeface="Times New Roman"/>
                <a:ea typeface="Calibri"/>
                <a:cs typeface="Arial"/>
              </a:rPr>
              <a:t>Drugs that </a:t>
            </a:r>
            <a:r>
              <a:rPr lang="en-US" sz="2000" b="1" dirty="0" smtClean="0">
                <a:latin typeface="Times New Roman"/>
                <a:ea typeface="Calibri"/>
                <a:cs typeface="Arial"/>
              </a:rPr>
              <a:t>commonly cause </a:t>
            </a:r>
            <a:r>
              <a:rPr lang="en-US" sz="2000" b="1" dirty="0">
                <a:latin typeface="Times New Roman"/>
                <a:ea typeface="Calibri"/>
                <a:cs typeface="Arial"/>
              </a:rPr>
              <a:t>hemolysis</a:t>
            </a:r>
            <a:endParaRPr lang="en-US" sz="2000" dirty="0">
              <a:ea typeface="Calibri"/>
              <a:cs typeface="Arial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Times New Roman"/>
                <a:ea typeface="Calibri"/>
                <a:cs typeface="Arial"/>
              </a:rPr>
              <a:t>1- </a:t>
            </a:r>
            <a:r>
              <a:rPr lang="en-US" sz="2000" dirty="0" err="1">
                <a:latin typeface="Times New Roman"/>
                <a:ea typeface="Calibri"/>
                <a:cs typeface="Arial"/>
              </a:rPr>
              <a:t>Antimalarials</a:t>
            </a:r>
            <a:r>
              <a:rPr lang="en-US" sz="2000" dirty="0">
                <a:latin typeface="Times New Roman"/>
                <a:ea typeface="Calibri"/>
                <a:cs typeface="Arial"/>
              </a:rPr>
              <a:t>: </a:t>
            </a:r>
            <a:r>
              <a:rPr lang="en-US" sz="2000" dirty="0" err="1">
                <a:latin typeface="Times New Roman"/>
                <a:ea typeface="Calibri"/>
                <a:cs typeface="Arial"/>
              </a:rPr>
              <a:t>chloroquine</a:t>
            </a:r>
            <a:r>
              <a:rPr lang="en-US" sz="2000" dirty="0">
                <a:latin typeface="Times New Roman"/>
                <a:ea typeface="Calibri"/>
                <a:cs typeface="Arial"/>
              </a:rPr>
              <a:t>, </a:t>
            </a:r>
            <a:r>
              <a:rPr lang="en-US" sz="2000" dirty="0" err="1">
                <a:latin typeface="Times New Roman"/>
                <a:ea typeface="Calibri"/>
                <a:cs typeface="Arial"/>
              </a:rPr>
              <a:t>promaquine</a:t>
            </a:r>
            <a:endParaRPr lang="en-US" sz="2000" dirty="0">
              <a:ea typeface="Calibri"/>
              <a:cs typeface="Arial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Times New Roman"/>
                <a:ea typeface="Calibri"/>
                <a:cs typeface="Arial"/>
              </a:rPr>
              <a:t>2- Antimicrobials: </a:t>
            </a:r>
            <a:endParaRPr lang="en-US" sz="2000" dirty="0" smtClean="0">
              <a:latin typeface="Times New Roman"/>
              <a:ea typeface="Calibri"/>
              <a:cs typeface="Arial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Times New Roman"/>
                <a:ea typeface="Calibri"/>
                <a:cs typeface="Arial"/>
              </a:rPr>
              <a:t> </a:t>
            </a:r>
            <a:r>
              <a:rPr lang="en-US" sz="2000" dirty="0" smtClean="0">
                <a:latin typeface="Times New Roman"/>
                <a:ea typeface="Calibri"/>
                <a:cs typeface="Arial"/>
              </a:rPr>
              <a:t>   sulfonamides</a:t>
            </a:r>
            <a:r>
              <a:rPr lang="en-US" sz="2000" dirty="0">
                <a:latin typeface="Times New Roman"/>
                <a:ea typeface="Calibri"/>
                <a:cs typeface="Arial"/>
              </a:rPr>
              <a:t>, </a:t>
            </a:r>
            <a:r>
              <a:rPr lang="en-US" sz="2000" dirty="0" smtClean="0">
                <a:latin typeface="Times New Roman"/>
                <a:ea typeface="Calibri"/>
                <a:cs typeface="Arial"/>
              </a:rPr>
              <a:t>   chloramphenicol</a:t>
            </a:r>
            <a:r>
              <a:rPr lang="en-US" sz="2000" dirty="0">
                <a:latin typeface="Times New Roman"/>
                <a:ea typeface="Calibri"/>
                <a:cs typeface="Arial"/>
              </a:rPr>
              <a:t>,</a:t>
            </a:r>
            <a:endParaRPr lang="en-US" sz="2000" dirty="0">
              <a:ea typeface="Calibri"/>
              <a:cs typeface="Arial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Times New Roman"/>
                <a:ea typeface="Calibri"/>
                <a:cs typeface="Arial"/>
              </a:rPr>
              <a:t>  </a:t>
            </a:r>
            <a:r>
              <a:rPr lang="en-US" sz="2000" dirty="0" smtClean="0">
                <a:latin typeface="Times New Roman"/>
                <a:ea typeface="Calibri"/>
                <a:cs typeface="Arial"/>
              </a:rPr>
              <a:t>  </a:t>
            </a:r>
            <a:r>
              <a:rPr lang="en-US" sz="2000" dirty="0" err="1">
                <a:latin typeface="Times New Roman"/>
                <a:ea typeface="Calibri"/>
                <a:cs typeface="Arial"/>
              </a:rPr>
              <a:t>bactrim</a:t>
            </a:r>
            <a:r>
              <a:rPr lang="en-US" sz="2000" dirty="0">
                <a:latin typeface="Times New Roman"/>
                <a:ea typeface="Calibri"/>
                <a:cs typeface="Arial"/>
              </a:rPr>
              <a:t>, </a:t>
            </a:r>
            <a:r>
              <a:rPr lang="en-US" sz="2000" dirty="0" smtClean="0">
                <a:latin typeface="Times New Roman"/>
                <a:ea typeface="Calibri"/>
                <a:cs typeface="Arial"/>
              </a:rPr>
              <a:t>      nitrofurantoin</a:t>
            </a:r>
            <a:r>
              <a:rPr lang="en-US" sz="2000" dirty="0">
                <a:latin typeface="Times New Roman"/>
                <a:ea typeface="Calibri"/>
                <a:cs typeface="Arial"/>
              </a:rPr>
              <a:t>.</a:t>
            </a:r>
            <a:endParaRPr lang="en-US" sz="2000" dirty="0">
              <a:ea typeface="Calibri"/>
              <a:cs typeface="Arial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Times New Roman"/>
                <a:ea typeface="Calibri"/>
                <a:cs typeface="Arial"/>
              </a:rPr>
              <a:t>3- Miscellaneous: aspirin, </a:t>
            </a:r>
            <a:r>
              <a:rPr lang="en-US" sz="2000" dirty="0" err="1">
                <a:latin typeface="Times New Roman"/>
                <a:ea typeface="Calibri"/>
                <a:cs typeface="Arial"/>
              </a:rPr>
              <a:t>dapsone</a:t>
            </a:r>
            <a:r>
              <a:rPr lang="en-US" dirty="0">
                <a:latin typeface="Times New Roman"/>
                <a:ea typeface="Calibri"/>
                <a:cs typeface="Arial"/>
              </a:rPr>
              <a:t> </a:t>
            </a:r>
            <a:endParaRPr lang="en-US" sz="12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95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620140"/>
              </p:ext>
            </p:extLst>
          </p:nvPr>
        </p:nvGraphicFramePr>
        <p:xfrm>
          <a:off x="1259632" y="1412776"/>
          <a:ext cx="6391275" cy="28860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60700"/>
                <a:gridCol w="3330575"/>
              </a:tblGrid>
              <a:tr h="864096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Intravascular defects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Extravascular defects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00250">
                <a:tc>
                  <a:txBody>
                    <a:bodyPr/>
                    <a:lstStyle/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1- MAHA</a:t>
                      </a:r>
                      <a:endParaRPr lang="en-US" sz="1100">
                        <a:effectLst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2- PNH</a:t>
                      </a:r>
                      <a:endParaRPr lang="en-US" sz="1100">
                        <a:effectLst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3- Infections</a:t>
                      </a:r>
                      <a:endParaRPr lang="en-US" sz="1100">
                        <a:effectLst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4- Snake bites</a:t>
                      </a:r>
                      <a:endParaRPr lang="en-US" sz="1100">
                        <a:effectLst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5- Blood transfusion reactions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1- </a:t>
                      </a:r>
                      <a:r>
                        <a:rPr lang="en-US" sz="1500" dirty="0" err="1">
                          <a:effectLst/>
                        </a:rPr>
                        <a:t>Hemoglobinopathies</a:t>
                      </a:r>
                      <a:endParaRPr lang="en-US" sz="1100" dirty="0">
                        <a:effectLst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2- </a:t>
                      </a:r>
                      <a:r>
                        <a:rPr lang="en-US" sz="1500" dirty="0" err="1">
                          <a:effectLst/>
                        </a:rPr>
                        <a:t>Enzymopathies</a:t>
                      </a:r>
                      <a:endParaRPr lang="en-US" sz="1100" dirty="0">
                        <a:effectLst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3- Membrane defects</a:t>
                      </a:r>
                      <a:endParaRPr lang="en-US" sz="1100" dirty="0">
                        <a:effectLst/>
                      </a:endParaRPr>
                    </a:p>
                    <a:p>
                      <a:pPr marL="219075" indent="-219075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4- Autoimmune hemolytic anemia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5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376362" y="1657191"/>
          <a:ext cx="6391275" cy="44119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60700"/>
                <a:gridCol w="3330575"/>
              </a:tblGrid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Warm antibody hemolytic anemia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IgG antibodies bind at 37 </a:t>
                      </a:r>
                      <a:r>
                        <a:rPr lang="en-US" sz="1400" baseline="300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Cold antibody hemolytic anemia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IgM antibodies bind at 4 </a:t>
                      </a:r>
                      <a:r>
                        <a:rPr lang="en-US" sz="1400" baseline="300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0">
                <a:tc>
                  <a:txBody>
                    <a:bodyPr/>
                    <a:lstStyle/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1- Idiopathic: 50%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2- CLL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3- Lymphoma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4- Multiple myeloma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5- Ulcerative colitis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6- HIV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7- SLE, RA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8- Solid tumors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1- Infections: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   (a) Mycoplasma  (b) EBV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2- Neoplasms: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 (a) CLL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 (b) Multiple myeloma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 (c) </a:t>
                      </a:r>
                      <a:r>
                        <a:rPr lang="en-US" sz="1500" dirty="0" err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Walenstrom</a:t>
                      </a:r>
                      <a:r>
                        <a:rPr lang="en-US" sz="15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macroglobulinema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 (b) Kaposi sarcoma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** Elderly individuals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** Exacerbation by cold; in winter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** </a:t>
                      </a:r>
                      <a:r>
                        <a:rPr lang="en-US" sz="1500" dirty="0" err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Acrocyanosis</a:t>
                      </a:r>
                      <a:r>
                        <a:rPr lang="en-US" sz="15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: blue fingers and toes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19075" indent="-219075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49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Hemolytic anemia</a:t>
            </a:r>
            <a:endParaRPr lang="ar-SA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484427"/>
              </p:ext>
            </p:extLst>
          </p:nvPr>
        </p:nvGraphicFramePr>
        <p:xfrm>
          <a:off x="2081087" y="1542892"/>
          <a:ext cx="4981826" cy="460931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85733"/>
                <a:gridCol w="2596093"/>
              </a:tblGrid>
              <a:tr h="249463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Clinical aspects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53456" marR="5345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Laboratory findings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53456" marR="5345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6500">
                <a:tc>
                  <a:txBody>
                    <a:bodyPr/>
                    <a:lstStyle/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1- Anemic manifestations: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 * Dizziness          * Headache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 * Fatigue             * Palpitations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 * Pallor               * SOB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2- Jaundice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3- Dark urine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4- Splenomegaly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5- Gallstones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6- Leg ulcers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53456" marR="5345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- ↓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Hb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- ↑ MCV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- ↑ Reticulocyte count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- ↑ LDH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- ↑ Total &amp; indirect bilirubin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- ↓ or absent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haptoglobin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- Sickling test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- HB electrophoresis: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Hb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S;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HbF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- Coombs test: direct &amp; indirect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- Osmotic fragility test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- Blood film: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* Sickle cells              *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Spherocyts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* Reticulocytes          *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Elliptocytes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* Target cells             *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Microcytosis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* Pencil cells             *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Macrocytosis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19075" indent="-219075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*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Hypochromasia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53456" marR="5345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62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56207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Causes of Normocytic Anemia </a:t>
            </a:r>
            <a:endParaRPr lang="ar-SA" sz="2800" b="1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11885" cy="573325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A- Anemia of chronic illness:</a:t>
            </a:r>
          </a:p>
          <a:p>
            <a:pPr marL="0" indent="0" algn="l">
              <a:buNone/>
            </a:pPr>
            <a:r>
              <a:rPr lang="en-US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   ** Anemia of chronic renal insufficiency</a:t>
            </a:r>
          </a:p>
          <a:p>
            <a:pPr marL="0" indent="0" algn="l">
              <a:buNone/>
            </a:pPr>
            <a:r>
              <a:rPr lang="en-US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   ** Anemia of chronic liver disease; multifactorial</a:t>
            </a:r>
          </a:p>
          <a:p>
            <a:pPr marL="0" indent="0" algn="l">
              <a:buNone/>
            </a:pPr>
            <a:r>
              <a:rPr lang="en-US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   ** Anemia of endocrine disease:</a:t>
            </a:r>
          </a:p>
          <a:p>
            <a:pPr marL="0" indent="0" algn="l">
              <a:buNone/>
            </a:pPr>
            <a:r>
              <a:rPr lang="en-US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                  - Addison's disease</a:t>
            </a:r>
          </a:p>
          <a:p>
            <a:pPr marL="0" indent="0" algn="l">
              <a:buNone/>
            </a:pPr>
            <a:r>
              <a:rPr lang="en-US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                  - Hypothyroidism  </a:t>
            </a:r>
          </a:p>
          <a:p>
            <a:pPr marL="0" indent="0" algn="l">
              <a:buNone/>
            </a:pPr>
            <a:r>
              <a:rPr lang="en-US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B- Hemolytic </a:t>
            </a:r>
            <a:r>
              <a:rPr lang="en-US" sz="24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anemias</a:t>
            </a:r>
            <a:r>
              <a:rPr lang="en-US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:  ** Sickle cell disease</a:t>
            </a:r>
          </a:p>
          <a:p>
            <a:pPr marL="0" indent="0" algn="l">
              <a:buNone/>
            </a:pPr>
            <a:r>
              <a:rPr lang="en-US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C- Bleeding; acute blood loss</a:t>
            </a:r>
          </a:p>
          <a:p>
            <a:pPr marL="0" indent="0" algn="l">
              <a:buNone/>
            </a:pPr>
            <a:r>
              <a:rPr lang="en-US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D- Nutritional</a:t>
            </a:r>
          </a:p>
          <a:p>
            <a:pPr marL="0" indent="0" algn="l">
              <a:buNone/>
            </a:pPr>
            <a:r>
              <a:rPr lang="en-US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E- Early iron deficiency anemia</a:t>
            </a:r>
          </a:p>
          <a:p>
            <a:pPr marL="0" indent="0" algn="l">
              <a:buNone/>
            </a:pPr>
            <a:r>
              <a:rPr lang="en-US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F- Mixed Anemia [Iron/</a:t>
            </a:r>
            <a:r>
              <a:rPr lang="en-US" sz="24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Folate</a:t>
            </a:r>
            <a:r>
              <a:rPr lang="en-US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/</a:t>
            </a:r>
            <a:r>
              <a:rPr lang="en-US" sz="24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Vit</a:t>
            </a:r>
            <a:r>
              <a:rPr lang="en-US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B12 deficiency] </a:t>
            </a:r>
          </a:p>
          <a:p>
            <a:pPr marL="0" indent="0" algn="l">
              <a:buNone/>
            </a:pPr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71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entury Schoolbook" panose="02040604050505020304" pitchFamily="18" charset="0"/>
              </a:rPr>
              <a:t>Blood film of SCA</a:t>
            </a:r>
            <a:endParaRPr lang="ar-SA" sz="3200" dirty="0"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036496" cy="5445224"/>
          </a:xfrm>
        </p:spPr>
        <p:txBody>
          <a:bodyPr/>
          <a:lstStyle/>
          <a:p>
            <a:pPr marL="0" indent="0" algn="l">
              <a:buNone/>
            </a:pPr>
            <a:endParaRPr lang="ar-SA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3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4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63408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Causes of Microcytic anemia</a:t>
            </a:r>
            <a:endParaRPr lang="ar-SA" sz="3200" b="1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       </a:t>
            </a:r>
            <a:r>
              <a:rPr lang="en-US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1- Iron deficiency anemia</a:t>
            </a:r>
          </a:p>
          <a:p>
            <a:pPr marL="0" indent="0" algn="l">
              <a:buNone/>
            </a:pPr>
            <a:r>
              <a:rPr lang="en-US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     2- Thalassemia; </a:t>
            </a:r>
            <a:r>
              <a:rPr lang="el-GR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α , β</a:t>
            </a:r>
          </a:p>
          <a:p>
            <a:pPr marL="0" indent="0" algn="l">
              <a:buNone/>
            </a:pPr>
            <a:r>
              <a:rPr lang="el-GR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     3- </a:t>
            </a:r>
            <a:r>
              <a:rPr lang="en-US" sz="28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Sideroblastic</a:t>
            </a:r>
            <a:r>
              <a:rPr lang="en-US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anemia</a:t>
            </a:r>
          </a:p>
          <a:p>
            <a:pPr marL="0" indent="0" algn="l">
              <a:buNone/>
            </a:pPr>
            <a:r>
              <a:rPr lang="en-US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     4- Anemia of chronic illness </a:t>
            </a:r>
            <a:endParaRPr lang="en-US" sz="2800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 indent="0" algn="l">
              <a:buNone/>
            </a:pPr>
            <a:r>
              <a:rPr lang="en-US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    5- Anemia of inflammation</a:t>
            </a:r>
          </a:p>
          <a:p>
            <a:pPr marL="0" indent="0" algn="l">
              <a:buNone/>
            </a:pPr>
            <a:r>
              <a:rPr lang="en-US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    6- Lead poisoning</a:t>
            </a:r>
            <a:endParaRPr lang="en-US" sz="2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90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  <a:latin typeface="Century Schoolbook" panose="02040604050505020304" pitchFamily="18" charset="0"/>
              </a:rPr>
              <a:t>Cytopenias</a:t>
            </a:r>
            <a:endParaRPr lang="ar-SA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>
                <a:solidFill>
                  <a:srgbClr val="002060"/>
                </a:solidFill>
              </a:rPr>
              <a:t>** </a:t>
            </a:r>
            <a:r>
              <a:rPr lang="en-US" dirty="0" smtClean="0">
                <a:solidFill>
                  <a:srgbClr val="002060"/>
                </a:solidFill>
                <a:latin typeface="Bookman Old Style" panose="02050604050505020204" pitchFamily="18" charset="0"/>
                <a:cs typeface="+mj-cs"/>
              </a:rPr>
              <a:t>Low WBC counts:</a:t>
            </a:r>
          </a:p>
          <a:p>
            <a:pPr marL="0" indent="0" algn="l">
              <a:buNone/>
            </a:pPr>
            <a:r>
              <a:rPr lang="ar-SA" dirty="0" smtClean="0">
                <a:solidFill>
                  <a:srgbClr val="002060"/>
                </a:solidFill>
              </a:rPr>
              <a:t>  </a:t>
            </a:r>
            <a:r>
              <a:rPr lang="en-US" dirty="0" smtClean="0">
                <a:solidFill>
                  <a:srgbClr val="002060"/>
                </a:solidFill>
              </a:rPr>
              <a:t>    - </a:t>
            </a:r>
            <a:r>
              <a:rPr lang="en-US" sz="2000" dirty="0" smtClean="0">
                <a:solidFill>
                  <a:srgbClr val="002060"/>
                </a:solidFill>
              </a:rPr>
              <a:t>Neutropenia      - </a:t>
            </a:r>
            <a:r>
              <a:rPr lang="en-US" sz="2000" dirty="0" err="1" smtClean="0">
                <a:solidFill>
                  <a:srgbClr val="002060"/>
                </a:solidFill>
              </a:rPr>
              <a:t>Lymphocytopenia</a:t>
            </a:r>
            <a:r>
              <a:rPr lang="en-US" sz="2000" dirty="0" smtClean="0">
                <a:solidFill>
                  <a:srgbClr val="002060"/>
                </a:solidFill>
              </a:rPr>
              <a:t>     - </a:t>
            </a:r>
            <a:r>
              <a:rPr lang="en-US" sz="2000" dirty="0" err="1" smtClean="0">
                <a:solidFill>
                  <a:srgbClr val="002060"/>
                </a:solidFill>
              </a:rPr>
              <a:t>Monocytopenia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0" indent="0" algn="l"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0" indent="0" algn="l">
              <a:buNone/>
            </a:pPr>
            <a:r>
              <a:rPr lang="en-US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** </a:t>
            </a:r>
            <a:r>
              <a:rPr lang="en-US" dirty="0">
                <a:solidFill>
                  <a:srgbClr val="002060"/>
                </a:solidFill>
                <a:latin typeface="Century Schoolbook" panose="02040604050505020304" pitchFamily="18" charset="0"/>
              </a:rPr>
              <a:t>Low </a:t>
            </a:r>
            <a:r>
              <a:rPr lang="en-US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Hb</a:t>
            </a:r>
            <a:r>
              <a:rPr lang="en-US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level:</a:t>
            </a:r>
            <a:endParaRPr lang="en-US" dirty="0">
              <a:solidFill>
                <a:srgbClr val="002060"/>
              </a:solidFill>
              <a:latin typeface="Century Schoolbook" panose="02040604050505020304" pitchFamily="18" charset="0"/>
            </a:endParaRPr>
          </a:p>
          <a:p>
            <a:pPr marL="0" indent="0" algn="l">
              <a:buNone/>
            </a:pPr>
            <a:r>
              <a:rPr lang="ar-SA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    - Normocytic Anemia      - Microcytic Anemia    - Macrocytic  Anemia</a:t>
            </a:r>
          </a:p>
          <a:p>
            <a:pPr marL="0" indent="0" algn="l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marL="0" indent="0" algn="l">
              <a:buNone/>
            </a:pPr>
            <a:r>
              <a:rPr lang="en-US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** </a:t>
            </a:r>
            <a:r>
              <a:rPr lang="en-US" dirty="0">
                <a:solidFill>
                  <a:srgbClr val="002060"/>
                </a:solidFill>
                <a:latin typeface="Century Schoolbook" panose="02040604050505020304" pitchFamily="18" charset="0"/>
              </a:rPr>
              <a:t>Low </a:t>
            </a:r>
            <a:r>
              <a:rPr lang="en-US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PLT counts</a:t>
            </a:r>
            <a:r>
              <a:rPr lang="en-US" dirty="0">
                <a:solidFill>
                  <a:srgbClr val="002060"/>
                </a:solidFill>
                <a:latin typeface="Century Schoolbook" panose="02040604050505020304" pitchFamily="18" charset="0"/>
              </a:rPr>
              <a:t>:</a:t>
            </a:r>
          </a:p>
          <a:p>
            <a:pPr marL="0" indent="0" algn="l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    - Primary      - Secondary     - Immune &amp; non-immune</a:t>
            </a:r>
          </a:p>
          <a:p>
            <a:pPr marL="0" indent="0" algn="l"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0" indent="0" algn="l">
              <a:buNone/>
            </a:pPr>
            <a:r>
              <a:rPr lang="en-US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** Pancytopenia </a:t>
            </a:r>
            <a:endParaRPr lang="ar-SA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15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Blood Film of Thalassemia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036496" cy="5877272"/>
          </a:xfrm>
        </p:spPr>
        <p:txBody>
          <a:bodyPr/>
          <a:lstStyle/>
          <a:p>
            <a:pPr marL="0" indent="0" algn="l">
              <a:buNone/>
            </a:pPr>
            <a:endParaRPr lang="ar-S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" y="904745"/>
            <a:ext cx="9035664" cy="595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02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70609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Blood Film of IDA</a:t>
            </a:r>
            <a:endParaRPr lang="ar-SA" sz="3200" b="1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pPr marL="0" indent="0" algn="l">
              <a:buNone/>
            </a:pPr>
            <a:endParaRPr lang="ar-S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30" y="1556793"/>
            <a:ext cx="9177030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50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75240" cy="83671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Differentiation IDA &amp; Anemia of chronic illness </a:t>
            </a:r>
            <a:endParaRPr lang="ar-SA" sz="2400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847104"/>
              </p:ext>
            </p:extLst>
          </p:nvPr>
        </p:nvGraphicFramePr>
        <p:xfrm>
          <a:off x="1907704" y="764704"/>
          <a:ext cx="5753261" cy="57324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12168"/>
                <a:gridCol w="1944216"/>
                <a:gridCol w="2296877"/>
              </a:tblGrid>
              <a:tr h="866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Bookman Old Style" panose="02050604050505020204" pitchFamily="18" charset="0"/>
                        </a:rPr>
                        <a:t>Lab. Index</a:t>
                      </a:r>
                      <a:endParaRPr lang="en-US" sz="105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1867" marR="6186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Bookman Old Style" panose="02050604050505020204" pitchFamily="18" charset="0"/>
                        </a:rPr>
                        <a:t>Iron deficiency</a:t>
                      </a:r>
                      <a:endParaRPr lang="en-US" sz="105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1867" marR="6186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Bookman Old Style" panose="02050604050505020204" pitchFamily="18" charset="0"/>
                        </a:rPr>
                        <a:t>Chronic Illness </a:t>
                      </a:r>
                    </a:p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en-US" sz="105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1867" marR="61867" marT="0" marB="0" anchor="ctr"/>
                </a:tc>
              </a:tr>
              <a:tr h="375214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50" dirty="0" err="1">
                          <a:effectLst/>
                          <a:latin typeface="Bookman Old Style" panose="02050604050505020204" pitchFamily="18" charset="0"/>
                        </a:rPr>
                        <a:t>Hb</a:t>
                      </a:r>
                      <a:endParaRPr lang="en-US" sz="105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1867" marR="6186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50" dirty="0">
                          <a:effectLst/>
                          <a:latin typeface="Bookman Old Style" panose="02050604050505020204" pitchFamily="18" charset="0"/>
                        </a:rPr>
                        <a:t>↓</a:t>
                      </a:r>
                      <a:endParaRPr lang="en-US" sz="105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1867" marR="6186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50">
                          <a:effectLst/>
                          <a:latin typeface="Bookman Old Style" panose="02050604050505020204" pitchFamily="18" charset="0"/>
                        </a:rPr>
                        <a:t>↓</a:t>
                      </a:r>
                      <a:endParaRPr lang="en-US" sz="105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1867" marR="61867" marT="0" marB="0" anchor="ctr"/>
                </a:tc>
              </a:tr>
              <a:tr h="288714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50">
                          <a:effectLst/>
                          <a:latin typeface="Bookman Old Style" panose="02050604050505020204" pitchFamily="18" charset="0"/>
                        </a:rPr>
                        <a:t>MCV</a:t>
                      </a:r>
                      <a:endParaRPr lang="en-US" sz="105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1867" marR="6186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50" dirty="0">
                          <a:effectLst/>
                          <a:latin typeface="Bookman Old Style" panose="02050604050505020204" pitchFamily="18" charset="0"/>
                        </a:rPr>
                        <a:t>↓</a:t>
                      </a:r>
                      <a:endParaRPr lang="en-US" sz="105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1867" marR="6186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50">
                          <a:effectLst/>
                          <a:latin typeface="Bookman Old Style" panose="02050604050505020204" pitchFamily="18" charset="0"/>
                        </a:rPr>
                        <a:t>↓ or Normal</a:t>
                      </a:r>
                      <a:endParaRPr lang="en-US" sz="105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1867" marR="61867" marT="0" marB="0" anchor="ctr"/>
                </a:tc>
              </a:tr>
              <a:tr h="288714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50">
                          <a:effectLst/>
                          <a:latin typeface="Bookman Old Style" panose="02050604050505020204" pitchFamily="18" charset="0"/>
                        </a:rPr>
                        <a:t>MCH</a:t>
                      </a:r>
                      <a:endParaRPr lang="en-US" sz="105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1867" marR="6186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50" dirty="0">
                          <a:effectLst/>
                          <a:latin typeface="Bookman Old Style" panose="02050604050505020204" pitchFamily="18" charset="0"/>
                        </a:rPr>
                        <a:t>↓</a:t>
                      </a:r>
                      <a:endParaRPr lang="en-US" sz="105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1867" marR="6186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50" dirty="0">
                          <a:effectLst/>
                          <a:latin typeface="Bookman Old Style" panose="02050604050505020204" pitchFamily="18" charset="0"/>
                        </a:rPr>
                        <a:t>Normal</a:t>
                      </a:r>
                      <a:endParaRPr lang="en-US" sz="105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1867" marR="61867" marT="0" marB="0" anchor="ctr"/>
                </a:tc>
              </a:tr>
              <a:tr h="288714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50">
                          <a:effectLst/>
                          <a:latin typeface="Bookman Old Style" panose="02050604050505020204" pitchFamily="18" charset="0"/>
                        </a:rPr>
                        <a:t>MCHC</a:t>
                      </a:r>
                      <a:endParaRPr lang="en-US" sz="105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1867" marR="6186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50" dirty="0">
                          <a:effectLst/>
                          <a:latin typeface="Bookman Old Style" panose="02050604050505020204" pitchFamily="18" charset="0"/>
                        </a:rPr>
                        <a:t>↓</a:t>
                      </a:r>
                      <a:endParaRPr lang="en-US" sz="105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1867" marR="6186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50" dirty="0">
                          <a:effectLst/>
                          <a:latin typeface="Bookman Old Style" panose="02050604050505020204" pitchFamily="18" charset="0"/>
                        </a:rPr>
                        <a:t>Normal</a:t>
                      </a:r>
                      <a:endParaRPr lang="en-US" sz="105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1867" marR="61867" marT="0" marB="0" anchor="ctr"/>
                </a:tc>
              </a:tr>
              <a:tr h="288714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50">
                          <a:effectLst/>
                          <a:latin typeface="Bookman Old Style" panose="02050604050505020204" pitchFamily="18" charset="0"/>
                        </a:rPr>
                        <a:t>Iron</a:t>
                      </a:r>
                      <a:endParaRPr lang="en-US" sz="105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1867" marR="6186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50">
                          <a:effectLst/>
                          <a:latin typeface="Bookman Old Style" panose="02050604050505020204" pitchFamily="18" charset="0"/>
                        </a:rPr>
                        <a:t>↓</a:t>
                      </a:r>
                      <a:endParaRPr lang="en-US" sz="105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1867" marR="6186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50" dirty="0">
                          <a:effectLst/>
                          <a:latin typeface="Bookman Old Style" panose="02050604050505020204" pitchFamily="18" charset="0"/>
                        </a:rPr>
                        <a:t>↓</a:t>
                      </a:r>
                      <a:endParaRPr lang="en-US" sz="105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1867" marR="61867" marT="0" marB="0" anchor="ctr"/>
                </a:tc>
              </a:tr>
              <a:tr h="288714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50">
                          <a:effectLst/>
                          <a:latin typeface="Bookman Old Style" panose="02050604050505020204" pitchFamily="18" charset="0"/>
                        </a:rPr>
                        <a:t>Ferritin</a:t>
                      </a:r>
                      <a:endParaRPr lang="en-US" sz="105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1867" marR="6186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50">
                          <a:effectLst/>
                          <a:latin typeface="Bookman Old Style" panose="02050604050505020204" pitchFamily="18" charset="0"/>
                        </a:rPr>
                        <a:t>↓</a:t>
                      </a:r>
                      <a:endParaRPr lang="en-US" sz="105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1867" marR="6186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50" dirty="0">
                          <a:effectLst/>
                          <a:latin typeface="Bookman Old Style" panose="02050604050505020204" pitchFamily="18" charset="0"/>
                        </a:rPr>
                        <a:t>↑</a:t>
                      </a:r>
                      <a:endParaRPr lang="en-US" sz="105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1867" marR="61867" marT="0" marB="0" anchor="ctr"/>
                </a:tc>
              </a:tr>
              <a:tr h="288714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50">
                          <a:effectLst/>
                          <a:latin typeface="Bookman Old Style" panose="02050604050505020204" pitchFamily="18" charset="0"/>
                        </a:rPr>
                        <a:t>TIBC</a:t>
                      </a:r>
                      <a:endParaRPr lang="en-US" sz="105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1867" marR="6186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50">
                          <a:effectLst/>
                          <a:latin typeface="Bookman Old Style" panose="02050604050505020204" pitchFamily="18" charset="0"/>
                        </a:rPr>
                        <a:t>↑</a:t>
                      </a:r>
                      <a:endParaRPr lang="en-US" sz="105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1867" marR="6186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50" dirty="0">
                          <a:effectLst/>
                          <a:latin typeface="Bookman Old Style" panose="02050604050505020204" pitchFamily="18" charset="0"/>
                        </a:rPr>
                        <a:t>↓</a:t>
                      </a:r>
                      <a:endParaRPr lang="en-US" sz="105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1867" marR="61867" marT="0" marB="0" anchor="ctr"/>
                </a:tc>
              </a:tr>
              <a:tr h="577428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50">
                          <a:effectLst/>
                          <a:latin typeface="Bookman Old Style" panose="02050604050505020204" pitchFamily="18" charset="0"/>
                        </a:rPr>
                        <a:t>Sol. Transferrin Receptor Level </a:t>
                      </a:r>
                      <a:endParaRPr lang="en-US" sz="105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1867" marR="6186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50">
                          <a:effectLst/>
                          <a:latin typeface="Bookman Old Style" panose="02050604050505020204" pitchFamily="18" charset="0"/>
                        </a:rPr>
                        <a:t>↑</a:t>
                      </a:r>
                      <a:endParaRPr lang="en-US" sz="105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1867" marR="6186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50" dirty="0">
                          <a:effectLst/>
                          <a:latin typeface="Bookman Old Style" panose="02050604050505020204" pitchFamily="18" charset="0"/>
                        </a:rPr>
                        <a:t>Normal</a:t>
                      </a:r>
                      <a:endParaRPr lang="en-US" sz="105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1867" marR="61867" marT="0" marB="0" anchor="ctr"/>
                </a:tc>
              </a:tr>
              <a:tr h="577428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50">
                          <a:effectLst/>
                          <a:latin typeface="Bookman Old Style" panose="02050604050505020204" pitchFamily="18" charset="0"/>
                        </a:rPr>
                        <a:t>Transferrin Saturation</a:t>
                      </a:r>
                      <a:endParaRPr lang="en-US" sz="105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1867" marR="6186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50">
                          <a:effectLst/>
                          <a:latin typeface="Bookman Old Style" panose="02050604050505020204" pitchFamily="18" charset="0"/>
                        </a:rPr>
                        <a:t>↓</a:t>
                      </a:r>
                      <a:endParaRPr lang="en-US" sz="105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1867" marR="6186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50" dirty="0">
                          <a:effectLst/>
                          <a:latin typeface="Bookman Old Style" panose="02050604050505020204" pitchFamily="18" charset="0"/>
                        </a:rPr>
                        <a:t>↓</a:t>
                      </a:r>
                      <a:endParaRPr lang="en-US" sz="105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1867" marR="61867" marT="0" marB="0" anchor="ctr"/>
                </a:tc>
              </a:tr>
              <a:tr h="288714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50">
                          <a:effectLst/>
                          <a:latin typeface="Bookman Old Style" panose="02050604050505020204" pitchFamily="18" charset="0"/>
                        </a:rPr>
                        <a:t>RDW</a:t>
                      </a:r>
                      <a:endParaRPr lang="en-US" sz="105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1867" marR="6186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50">
                          <a:effectLst/>
                          <a:latin typeface="Bookman Old Style" panose="02050604050505020204" pitchFamily="18" charset="0"/>
                        </a:rPr>
                        <a:t>↑</a:t>
                      </a:r>
                      <a:endParaRPr lang="en-US" sz="105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1867" marR="6186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50">
                          <a:effectLst/>
                          <a:latin typeface="Bookman Old Style" panose="02050604050505020204" pitchFamily="18" charset="0"/>
                        </a:rPr>
                        <a:t>Normal or ↑</a:t>
                      </a:r>
                      <a:endParaRPr lang="en-US" sz="105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1867" marR="61867" marT="0" marB="0" anchor="ctr"/>
                </a:tc>
              </a:tr>
              <a:tr h="1026539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50">
                          <a:effectLst/>
                          <a:latin typeface="Bookman Old Style" panose="02050604050505020204" pitchFamily="18" charset="0"/>
                        </a:rPr>
                        <a:t>Blood Film</a:t>
                      </a:r>
                      <a:endParaRPr lang="en-US" sz="105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1867" marR="6186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50">
                          <a:effectLst/>
                          <a:latin typeface="Bookman Old Style" panose="02050604050505020204" pitchFamily="18" charset="0"/>
                        </a:rPr>
                        <a:t>Microcytic; Hypochromic</a:t>
                      </a:r>
                    </a:p>
                    <a:p>
                      <a:pPr algn="ctr" rtl="0">
                        <a:lnSpc>
                          <a:spcPct val="15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50">
                          <a:effectLst/>
                          <a:latin typeface="Bookman Old Style" panose="02050604050505020204" pitchFamily="18" charset="0"/>
                        </a:rPr>
                        <a:t>Pencil &amp; Target cells</a:t>
                      </a:r>
                      <a:endParaRPr lang="en-US" sz="105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1867" marR="6186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50" dirty="0">
                          <a:effectLst/>
                          <a:latin typeface="Bookman Old Style" panose="02050604050505020204" pitchFamily="18" charset="0"/>
                        </a:rPr>
                        <a:t>Normocytic; Normochromic</a:t>
                      </a:r>
                    </a:p>
                    <a:p>
                      <a:pPr algn="ctr" rtl="0">
                        <a:lnSpc>
                          <a:spcPct val="15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50" dirty="0">
                          <a:effectLst/>
                          <a:latin typeface="Bookman Old Style" panose="02050604050505020204" pitchFamily="18" charset="0"/>
                        </a:rPr>
                        <a:t>Microcytic in severe cases</a:t>
                      </a:r>
                      <a:endParaRPr lang="en-US" sz="105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1867" marR="61867" marT="0" marB="0" anchor="ctr"/>
                </a:tc>
              </a:tr>
              <a:tr h="288714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50">
                          <a:effectLst/>
                          <a:latin typeface="Bookman Old Style" panose="02050604050505020204" pitchFamily="18" charset="0"/>
                        </a:rPr>
                        <a:t>BM Bx</a:t>
                      </a:r>
                      <a:endParaRPr lang="en-US" sz="105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1867" marR="6186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50">
                          <a:effectLst/>
                          <a:latin typeface="Bookman Old Style" panose="02050604050505020204" pitchFamily="18" charset="0"/>
                        </a:rPr>
                        <a:t>↓ or Absent</a:t>
                      </a:r>
                      <a:endParaRPr lang="en-US" sz="105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1867" marR="6186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050" dirty="0">
                          <a:effectLst/>
                          <a:latin typeface="Bookman Old Style" panose="02050604050505020204" pitchFamily="18" charset="0"/>
                        </a:rPr>
                        <a:t>Present</a:t>
                      </a:r>
                      <a:endParaRPr lang="en-US" sz="105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1867" marR="6186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38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075240" cy="72008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Causes of </a:t>
            </a:r>
            <a:r>
              <a:rPr lang="en-US" sz="3200" b="1" dirty="0" err="1" smtClean="0">
                <a:solidFill>
                  <a:srgbClr val="C00000"/>
                </a:solidFill>
                <a:latin typeface="Century Schoolbook" panose="02040604050505020304" pitchFamily="18" charset="0"/>
              </a:rPr>
              <a:t>Macrocytosis</a:t>
            </a:r>
            <a:r>
              <a:rPr lang="en-US" sz="32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 </a:t>
            </a:r>
            <a:endParaRPr lang="ar-SA" sz="3200" b="1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47500" lnSpcReduction="20000"/>
          </a:bodyPr>
          <a:lstStyle/>
          <a:p>
            <a:pPr marL="0" indent="0" algn="l">
              <a:buNone/>
            </a:pPr>
            <a:r>
              <a:rPr lang="en-US" dirty="0" smtClean="0"/>
              <a:t>      </a:t>
            </a:r>
          </a:p>
          <a:p>
            <a:pPr marL="0" indent="0" algn="l"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sz="3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1- </a:t>
            </a:r>
            <a:r>
              <a:rPr lang="en-US" sz="3800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Folate</a:t>
            </a:r>
            <a:r>
              <a:rPr lang="en-US" sz="3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deficiency</a:t>
            </a:r>
          </a:p>
          <a:p>
            <a:pPr marL="0" indent="0" algn="l">
              <a:buNone/>
            </a:pPr>
            <a:r>
              <a:rPr lang="en-US" sz="3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     2- Vitamin-B12 deficiency</a:t>
            </a:r>
          </a:p>
          <a:p>
            <a:pPr marL="0" indent="0" algn="l">
              <a:buNone/>
            </a:pPr>
            <a:r>
              <a:rPr lang="en-US" sz="3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     3- Pernicious anemia</a:t>
            </a:r>
          </a:p>
          <a:p>
            <a:pPr marL="0" indent="0" algn="l">
              <a:buNone/>
            </a:pPr>
            <a:r>
              <a:rPr lang="en-US" sz="3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     4- Alcohol intake </a:t>
            </a:r>
          </a:p>
          <a:p>
            <a:pPr marL="0" indent="0" algn="l">
              <a:buNone/>
            </a:pPr>
            <a:r>
              <a:rPr lang="en-US" sz="3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     5- Pregnancy</a:t>
            </a:r>
          </a:p>
          <a:p>
            <a:pPr marL="0" indent="0" algn="l">
              <a:buNone/>
            </a:pPr>
            <a:r>
              <a:rPr lang="en-US" sz="3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     6- Hypothyroidism</a:t>
            </a:r>
          </a:p>
          <a:p>
            <a:pPr marL="0" indent="0" algn="l">
              <a:buNone/>
            </a:pPr>
            <a:r>
              <a:rPr lang="en-US" sz="3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     7- Liver disease</a:t>
            </a:r>
          </a:p>
          <a:p>
            <a:pPr marL="0" indent="0" algn="l">
              <a:buNone/>
            </a:pPr>
            <a:r>
              <a:rPr lang="en-US" sz="3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     8- </a:t>
            </a:r>
            <a:r>
              <a:rPr lang="en-US" sz="3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Hemorrhage &amp; hemolysis</a:t>
            </a:r>
            <a:endParaRPr lang="en-US" sz="3800" dirty="0" smtClean="0">
              <a:solidFill>
                <a:srgbClr val="002060"/>
              </a:solidFill>
              <a:latin typeface="Century Schoolbook" panose="02040604050505020304" pitchFamily="18" charset="0"/>
            </a:endParaRPr>
          </a:p>
          <a:p>
            <a:pPr marL="0" indent="0" algn="l">
              <a:buNone/>
            </a:pPr>
            <a:r>
              <a:rPr lang="en-US" sz="3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     9- </a:t>
            </a:r>
            <a:r>
              <a:rPr lang="en-US" sz="3800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Myelodysplastic</a:t>
            </a:r>
            <a:r>
              <a:rPr lang="en-US" sz="3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en-US" sz="3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syndrome &amp; aplastic anemia   </a:t>
            </a:r>
          </a:p>
          <a:p>
            <a:pPr marL="0" indent="0" algn="l">
              <a:buNone/>
            </a:pPr>
            <a:r>
              <a:rPr lang="en-US" sz="3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     10- Multiple myeloma and acute leukemia</a:t>
            </a:r>
            <a:r>
              <a:rPr lang="ar-SA" sz="3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endParaRPr lang="en-US" sz="3800" dirty="0" smtClean="0">
              <a:solidFill>
                <a:srgbClr val="002060"/>
              </a:solidFill>
              <a:latin typeface="Century Schoolbook" panose="02040604050505020304" pitchFamily="18" charset="0"/>
            </a:endParaRPr>
          </a:p>
          <a:p>
            <a:pPr marL="0" indent="0" algn="l">
              <a:buNone/>
            </a:pPr>
            <a:r>
              <a:rPr lang="en-US" sz="3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     </a:t>
            </a:r>
            <a:r>
              <a:rPr lang="en-US" sz="3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11- </a:t>
            </a:r>
            <a:r>
              <a:rPr lang="en-US" sz="3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Malabsorption syndrome</a:t>
            </a:r>
          </a:p>
          <a:p>
            <a:pPr marL="0" indent="0" algn="l">
              <a:buNone/>
            </a:pPr>
            <a:r>
              <a:rPr lang="en-US" sz="3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     </a:t>
            </a:r>
            <a:r>
              <a:rPr lang="en-US" sz="3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12- </a:t>
            </a:r>
            <a:r>
              <a:rPr lang="en-US" sz="3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COPD</a:t>
            </a:r>
          </a:p>
          <a:p>
            <a:pPr marL="0" indent="0" algn="l">
              <a:buNone/>
            </a:pPr>
            <a:r>
              <a:rPr lang="en-US" sz="3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     </a:t>
            </a:r>
            <a:r>
              <a:rPr lang="en-US" sz="3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13- </a:t>
            </a:r>
            <a:r>
              <a:rPr lang="en-US" sz="3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Copper deficiency</a:t>
            </a:r>
          </a:p>
          <a:p>
            <a:pPr marL="0" indent="0" algn="l">
              <a:buNone/>
            </a:pPr>
            <a:r>
              <a:rPr lang="en-US" sz="3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     </a:t>
            </a:r>
            <a:r>
              <a:rPr lang="en-US" sz="3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14- </a:t>
            </a:r>
            <a:r>
              <a:rPr lang="en-US" sz="3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Splenectomy</a:t>
            </a:r>
          </a:p>
          <a:p>
            <a:pPr marL="0" indent="0" algn="l">
              <a:buNone/>
            </a:pPr>
            <a:r>
              <a:rPr lang="en-US" sz="3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     </a:t>
            </a:r>
            <a:r>
              <a:rPr lang="en-US" sz="3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15- </a:t>
            </a:r>
            <a:r>
              <a:rPr lang="en-US" sz="3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Drugs &amp; Toxins:</a:t>
            </a:r>
          </a:p>
          <a:p>
            <a:pPr marL="0" indent="0" algn="l">
              <a:buNone/>
            </a:pPr>
            <a:r>
              <a:rPr lang="en-US" sz="3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              ** Arsenic poisoning                     ** Bactrim</a:t>
            </a:r>
          </a:p>
          <a:p>
            <a:pPr marL="0" indent="0" algn="l">
              <a:buNone/>
            </a:pPr>
            <a:r>
              <a:rPr lang="en-US" sz="3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              ** Nitrous oxide poisoning           ** Metformin</a:t>
            </a:r>
          </a:p>
          <a:p>
            <a:pPr marL="0" indent="0" algn="l">
              <a:buNone/>
            </a:pPr>
            <a:r>
              <a:rPr lang="en-US" sz="3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              ** Anti-retroviral Rx                     ** </a:t>
            </a:r>
            <a:r>
              <a:rPr lang="en-US" sz="3800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Hydroxyurea</a:t>
            </a:r>
            <a:endParaRPr lang="en-US" sz="3800" dirty="0" smtClean="0">
              <a:solidFill>
                <a:srgbClr val="002060"/>
              </a:solidFill>
              <a:latin typeface="Century Schoolbook" panose="02040604050505020304" pitchFamily="18" charset="0"/>
            </a:endParaRPr>
          </a:p>
          <a:p>
            <a:pPr marL="0" indent="0" algn="l">
              <a:buNone/>
            </a:pPr>
            <a:r>
              <a:rPr lang="en-US" sz="3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              ** Anti-TB Rx                                ** Methotrexate</a:t>
            </a:r>
          </a:p>
          <a:p>
            <a:pPr marL="0" indent="0" algn="l">
              <a:buNone/>
            </a:pPr>
            <a:endParaRPr lang="en-US" dirty="0" smtClean="0">
              <a:solidFill>
                <a:srgbClr val="002060"/>
              </a:solidFill>
              <a:latin typeface="Century Schoolbook" panose="02040604050505020304" pitchFamily="18" charset="0"/>
            </a:endParaRPr>
          </a:p>
          <a:p>
            <a:pPr marL="0" indent="0" algn="l">
              <a:buNone/>
            </a:pPr>
            <a:r>
              <a:rPr lang="en-US" dirty="0" smtClean="0"/>
              <a:t> </a:t>
            </a:r>
          </a:p>
          <a:p>
            <a:pPr marL="0" indent="0" algn="l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8942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277129"/>
            <a:ext cx="4572000" cy="44673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 smtClean="0">
                <a:latin typeface="Times New Roman"/>
                <a:ea typeface="Calibri"/>
                <a:cs typeface="Arial"/>
              </a:rPr>
              <a:t>                Macrocytic </a:t>
            </a:r>
            <a:r>
              <a:rPr lang="en-US" sz="2000" b="1" dirty="0">
                <a:latin typeface="Times New Roman"/>
                <a:ea typeface="Calibri"/>
                <a:cs typeface="Arial"/>
              </a:rPr>
              <a:t>anemia</a:t>
            </a:r>
            <a:endParaRPr lang="en-US" sz="2000" dirty="0">
              <a:ea typeface="Calibri"/>
              <a:cs typeface="Arial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Times New Roman"/>
                <a:ea typeface="Calibri"/>
                <a:cs typeface="Arial"/>
              </a:rPr>
              <a:t>Common causes:</a:t>
            </a:r>
            <a:endParaRPr lang="en-US" dirty="0">
              <a:ea typeface="Calibri"/>
              <a:cs typeface="Arial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Arial"/>
              </a:rPr>
              <a:t>1- Diet: </a:t>
            </a:r>
            <a:r>
              <a:rPr lang="en-US" dirty="0" err="1">
                <a:latin typeface="Times New Roman"/>
                <a:ea typeface="Calibri"/>
                <a:cs typeface="Arial"/>
              </a:rPr>
              <a:t>malmnutrition</a:t>
            </a:r>
            <a:r>
              <a:rPr lang="en-US" dirty="0">
                <a:latin typeface="Times New Roman"/>
                <a:ea typeface="Calibri"/>
                <a:cs typeface="Arial"/>
              </a:rPr>
              <a:t>, malabsorption</a:t>
            </a:r>
            <a:endParaRPr lang="en-US" dirty="0">
              <a:ea typeface="Calibri"/>
              <a:cs typeface="Arial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Arial"/>
              </a:rPr>
              <a:t>2- Drugs: </a:t>
            </a:r>
            <a:r>
              <a:rPr lang="en-US" dirty="0" err="1">
                <a:latin typeface="Times New Roman"/>
                <a:ea typeface="Calibri"/>
                <a:cs typeface="Arial"/>
              </a:rPr>
              <a:t>antifolate</a:t>
            </a:r>
            <a:r>
              <a:rPr lang="en-US" dirty="0">
                <a:latin typeface="Times New Roman"/>
                <a:ea typeface="Calibri"/>
                <a:cs typeface="Arial"/>
              </a:rPr>
              <a:t> drugs, antimicrobials </a:t>
            </a:r>
            <a:endParaRPr lang="en-US" dirty="0" smtClean="0">
              <a:latin typeface="Times New Roman"/>
              <a:ea typeface="Calibri"/>
              <a:cs typeface="Arial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Arial"/>
              </a:rPr>
              <a:t> 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           &amp; </a:t>
            </a:r>
            <a:r>
              <a:rPr lang="en-US" dirty="0" err="1">
                <a:latin typeface="Times New Roman"/>
                <a:ea typeface="Calibri"/>
                <a:cs typeface="Arial"/>
              </a:rPr>
              <a:t>anticonvulsdants</a:t>
            </a:r>
            <a:endParaRPr lang="en-US" dirty="0">
              <a:ea typeface="Calibri"/>
              <a:cs typeface="Arial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Arial"/>
              </a:rPr>
              <a:t>3- Alcohol intake</a:t>
            </a:r>
            <a:endParaRPr lang="en-US" dirty="0">
              <a:ea typeface="Calibri"/>
              <a:cs typeface="Arial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Arial"/>
              </a:rPr>
              <a:t>4- Liver disease</a:t>
            </a:r>
            <a:endParaRPr lang="en-US" dirty="0">
              <a:ea typeface="Calibri"/>
              <a:cs typeface="Arial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Arial"/>
              </a:rPr>
              <a:t>5- Thyroid disease</a:t>
            </a:r>
            <a:endParaRPr lang="en-US" dirty="0">
              <a:ea typeface="Calibri"/>
              <a:cs typeface="Arial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Arial"/>
              </a:rPr>
              <a:t>6- Malignancy: leukemia &amp; myeloma</a:t>
            </a:r>
            <a:endParaRPr lang="en-US" dirty="0">
              <a:ea typeface="Calibri"/>
              <a:cs typeface="Arial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Arial"/>
              </a:rPr>
              <a:t>7- BM failure: MDS &amp; aplastic anemia</a:t>
            </a:r>
            <a:endParaRPr lang="en-US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796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</a:pPr>
            <a:r>
              <a:rPr lang="en-US" altLang="ar-SA" sz="16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Clinical &amp; laboratory manifestations of macrocytic anemia</a:t>
            </a:r>
            <a:endParaRPr lang="en-US" altLang="ar-SA" sz="18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896392"/>
              </p:ext>
            </p:extLst>
          </p:nvPr>
        </p:nvGraphicFramePr>
        <p:xfrm>
          <a:off x="1115616" y="1196752"/>
          <a:ext cx="6696744" cy="498591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735919"/>
                <a:gridCol w="3960825"/>
              </a:tblGrid>
              <a:tr h="20976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Clinical aspects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1270" marR="4127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Laboratory findings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1270" marR="4127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9649">
                <a:tc>
                  <a:txBody>
                    <a:bodyPr/>
                    <a:lstStyle/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1- Signs of malnutrition: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     emaciation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2- Manifestations of anemia: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 * Dizziness        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 * Headache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 * Fatigue           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 * Palpitations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 * Pallor              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 * SOB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3- Signs of liver disease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3- Signs of thyroid disease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4- Signs of BM failure: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342900" lvl="0" indent="-34290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Pallor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+mj-cs"/>
                      </a:endParaRPr>
                    </a:p>
                    <a:p>
                      <a:pPr marL="342900" lvl="0" indent="-34290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Ecchymoses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+mj-cs"/>
                      </a:endParaRPr>
                    </a:p>
                    <a:p>
                      <a:pPr marL="342900" lvl="0" indent="-34290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Petechiae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+mj-cs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1270" marR="4127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- ↓ </a:t>
                      </a:r>
                      <a:r>
                        <a:rPr lang="en-US" sz="1000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Hb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- ↑ MCV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- PLT: normal or ↓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- ↑ LDH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- </a:t>
                      </a:r>
                      <a:r>
                        <a:rPr lang="en-US" sz="1000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Hct</a:t>
                      </a: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, MCH, MCHC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- ↓ blood counts; pancytopenia: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  chronic liver disease, </a:t>
                      </a:r>
                      <a:r>
                        <a:rPr lang="en-US" sz="1000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hypersplenism</a:t>
                      </a: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, MDS,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  aplastic anemia &amp; vitamin B12 deficiency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- Renal &amp; hepatic profiles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- Coagulation profile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- Thyroid function tests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- Vitamin B12 &amp; folate levels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- Blood film:</a:t>
                      </a: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* </a:t>
                      </a:r>
                      <a:r>
                        <a:rPr lang="en-US" sz="1000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Macrocytosis</a:t>
                      </a: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            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* </a:t>
                      </a:r>
                      <a:r>
                        <a:rPr lang="en-US" sz="1000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Hypersegmentation</a:t>
                      </a: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of neutrophils   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* </a:t>
                      </a:r>
                      <a:r>
                        <a:rPr lang="en-US" sz="1000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Rouleaux</a:t>
                      </a: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formation, plasma cells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* Dysplastic changes &amp; blast cells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- Bone marrow </a:t>
                      </a:r>
                      <a:r>
                        <a:rPr lang="en-US" sz="1000" b="1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Bx</a:t>
                      </a:r>
                      <a:r>
                        <a:rPr lang="en-US" sz="1000" b="1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: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* </a:t>
                      </a:r>
                      <a:r>
                        <a:rPr lang="en-US" sz="1000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Megaloblastic</a:t>
                      </a: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changes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* Dysplastic changes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219075" indent="-219075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* Blasts &amp; plasma cells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1270" marR="4127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476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63408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Blood film of ITP</a:t>
            </a:r>
            <a:endParaRPr lang="ar-SA" sz="3200" b="1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pPr marL="0" indent="0" algn="l">
              <a:buNone/>
            </a:pPr>
            <a:endParaRPr lang="ar-S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3999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50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70609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Blood Film of MAHA</a:t>
            </a:r>
            <a:endParaRPr lang="ar-SA" sz="3200" b="1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pPr marL="0" indent="0" algn="l">
              <a:buNone/>
            </a:pPr>
            <a:endParaRPr lang="ar-S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99"/>
            <a:ext cx="9144000" cy="522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79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6700"/>
            <a:ext cx="7776864" cy="633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05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Complications of SCD</a:t>
            </a:r>
            <a:endParaRPr lang="ar-SA" sz="24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402013" y="1120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alt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667737"/>
              </p:ext>
            </p:extLst>
          </p:nvPr>
        </p:nvGraphicFramePr>
        <p:xfrm>
          <a:off x="755576" y="980728"/>
          <a:ext cx="7794500" cy="485546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78608"/>
                <a:gridCol w="1666538"/>
                <a:gridCol w="4371678"/>
                <a:gridCol w="377676"/>
              </a:tblGrid>
              <a:tr h="897355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Complication or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organ involved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26212" marR="26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Examples and details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26212" marR="26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902845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Infections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26212" marR="26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1- Pneumonia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2- Urinary tract infection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3- Pyelonephritis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4- Meningitis 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5- Acute </a:t>
                      </a:r>
                      <a:r>
                        <a:rPr lang="en-US" sz="800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cholecystitis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6- Bacteremia and septicemia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26212" marR="26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</a:t>
                      </a:r>
                      <a:r>
                        <a:rPr lang="en-US" sz="800" b="1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Microorganisms involved: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</a:t>
                      </a:r>
                      <a:r>
                        <a:rPr lang="en-US" sz="800" i="1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Streptococcal pneumonia</a:t>
                      </a: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; </a:t>
                      </a:r>
                      <a:r>
                        <a:rPr lang="en-US" sz="800" i="1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Salmonella species</a:t>
                      </a: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; 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i="1" cap="all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n</a:t>
                      </a:r>
                      <a:r>
                        <a:rPr lang="en-US" sz="800" i="1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eisseria</a:t>
                      </a:r>
                      <a:r>
                        <a:rPr lang="en-US" sz="800" i="1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</a:t>
                      </a:r>
                      <a:r>
                        <a:rPr lang="en-US" sz="800" i="1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meaningitidis</a:t>
                      </a: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;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</a:t>
                      </a:r>
                      <a:r>
                        <a:rPr lang="en-US" sz="800" i="1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Hemophilus</a:t>
                      </a:r>
                      <a:r>
                        <a:rPr lang="en-US" sz="800" i="1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</a:t>
                      </a:r>
                      <a:r>
                        <a:rPr lang="en-US" sz="800" i="1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influenzae</a:t>
                      </a: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; 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i="1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Chlamydia pneumonia</a:t>
                      </a: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;  </a:t>
                      </a:r>
                      <a:r>
                        <a:rPr lang="en-US" sz="800" i="1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Staphylococus</a:t>
                      </a:r>
                      <a:r>
                        <a:rPr lang="en-US" sz="800" i="1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aureus</a:t>
                      </a: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; </a:t>
                      </a:r>
                      <a:r>
                        <a:rPr lang="en-US" sz="800" i="1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Myloplasma</a:t>
                      </a:r>
                      <a:r>
                        <a:rPr lang="en-US" sz="800" i="1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</a:t>
                      </a:r>
                      <a:r>
                        <a:rPr lang="en-US" sz="800" i="1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pneumoniae</a:t>
                      </a: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; </a:t>
                      </a:r>
                      <a:r>
                        <a:rPr lang="en-US" sz="800" i="1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Parvovirus B-19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26212" marR="2621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22535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Sickle cell crises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26212" marR="26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3810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Venoocclusive</a:t>
                      </a: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; hemolytic ; aplastic ; splenic sequestration crises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26212" marR="26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22535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Bone involvement</a:t>
                      </a:r>
                      <a:endParaRPr lang="en-US" sz="80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26212" marR="26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Dactylitis</a:t>
                      </a: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; avascular necrosis of bone e.g. femoral head (osteonecrosis) ; osteomyelitis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26212" marR="26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72117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Renal involvement</a:t>
                      </a:r>
                      <a:endParaRPr lang="en-US" sz="80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26212" marR="26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Hyposthenuria</a:t>
                      </a: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; </a:t>
                      </a:r>
                      <a:r>
                        <a:rPr lang="en-US" sz="800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glomerulopathy</a:t>
                      </a: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; end-stage renal disease; </a:t>
                      </a:r>
                      <a:r>
                        <a:rPr lang="en-US" sz="800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microalbuminuria</a:t>
                      </a: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; renal insufficiency; contrast and 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 analgesic nephropathies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26212" marR="26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22535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Pulmonary involvement</a:t>
                      </a:r>
                      <a:endParaRPr lang="en-US" sz="80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26212" marR="26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Pulmonary emboli ; restrictive lung disease; acute chest syndrome ; pulmonary hypertension; lung infections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26212" marR="26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75584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Cardiac complications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26212" marR="26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Cardiomyopathy; myocardial infarction; heart failure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26212" marR="26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75584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Neurological sequelae</a:t>
                      </a:r>
                      <a:endParaRPr lang="en-US" sz="80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26212" marR="26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3810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Ischemic stroke; silent cerebral infarctions; convulsions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26212" marR="26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38029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Chronic hemolysis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26212" marR="26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Anemia (may be severe); </a:t>
                      </a:r>
                      <a:r>
                        <a:rPr lang="en-US" sz="800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cholelithiasis</a:t>
                      </a: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; priapism; risk of aplasia; </a:t>
                      </a:r>
                      <a:r>
                        <a:rPr lang="en-US" sz="800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hyperbilirubinemia</a:t>
                      </a: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; leg ulcers; pulmonary hypertension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26212" marR="26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142950">
                <a:tc>
                  <a:txBody>
                    <a:bodyPr/>
                    <a:lstStyle/>
                    <a:p>
                      <a:pPr marR="340360"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Miscellaneous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R="340360"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Complications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26212" marR="26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Delayed growth; delayed sexual maturation; proliferative retinopathy; iron overload and hemochromatosis; 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  organ dysfunction and failure; drug toxicity; narcotic dependence and abuse; priapism; </a:t>
                      </a:r>
                      <a:r>
                        <a:rPr lang="en-US" sz="800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hyposplenism</a:t>
                      </a: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, splenic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  dysfunction and auto-splenectomy.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26212" marR="26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4036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26212" marR="2621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402013" y="1120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alt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28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332656"/>
            <a:ext cx="7056784" cy="5284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latin typeface="Times New Roman"/>
                <a:ea typeface="Calibri"/>
                <a:cs typeface="Arial"/>
              </a:rPr>
              <a:t>                                Common </a:t>
            </a:r>
            <a:r>
              <a:rPr lang="en-US" b="1" dirty="0">
                <a:latin typeface="Times New Roman"/>
                <a:ea typeface="Calibri"/>
                <a:cs typeface="Arial"/>
              </a:rPr>
              <a:t>causes of anemia</a:t>
            </a:r>
            <a:endParaRPr lang="en-US" sz="1200" dirty="0">
              <a:ea typeface="Calibri"/>
              <a:cs typeface="Arial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Arial"/>
              </a:rPr>
              <a:t>1- Acute trauma and blood loss</a:t>
            </a:r>
            <a:endParaRPr lang="en-US" sz="1200" dirty="0">
              <a:ea typeface="Calibri"/>
              <a:cs typeface="Arial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Arial"/>
              </a:rPr>
              <a:t>2- Chronic infections e.g. hookworm and parasitic infections.</a:t>
            </a:r>
            <a:endParaRPr lang="en-US" sz="1200" dirty="0">
              <a:ea typeface="Calibri"/>
              <a:cs typeface="Arial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Arial"/>
              </a:rPr>
              <a:t>3- Chronic diseases e.g. chronic renal failure.</a:t>
            </a:r>
            <a:endParaRPr lang="en-US" sz="1200" dirty="0">
              <a:ea typeface="Calibri"/>
              <a:cs typeface="Arial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Arial"/>
              </a:rPr>
              <a:t>4- Nutritional anemia</a:t>
            </a:r>
            <a:endParaRPr lang="en-US" sz="1200" dirty="0">
              <a:ea typeface="Calibri"/>
              <a:cs typeface="Arial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Arial"/>
              </a:rPr>
              <a:t>5- Bone marrow failure syndromes:</a:t>
            </a:r>
            <a:endParaRPr lang="en-US" sz="1200" dirty="0">
              <a:ea typeface="Calibri"/>
              <a:cs typeface="Arial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Arial"/>
              </a:rPr>
              <a:t>                  aplastic anemia &amp; </a:t>
            </a:r>
            <a:r>
              <a:rPr lang="en-US" dirty="0" err="1">
                <a:latin typeface="Times New Roman"/>
                <a:ea typeface="Calibri"/>
                <a:cs typeface="Arial"/>
              </a:rPr>
              <a:t>myelodysplastic</a:t>
            </a:r>
            <a:r>
              <a:rPr lang="en-US" dirty="0">
                <a:latin typeface="Times New Roman"/>
                <a:ea typeface="Calibri"/>
                <a:cs typeface="Arial"/>
              </a:rPr>
              <a:t> syndrome</a:t>
            </a:r>
            <a:endParaRPr lang="en-US" sz="1200" dirty="0">
              <a:ea typeface="Calibri"/>
              <a:cs typeface="Arial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Arial"/>
              </a:rPr>
              <a:t>6- Neoplastic disorders:</a:t>
            </a:r>
            <a:endParaRPr lang="en-US" sz="1200" dirty="0">
              <a:ea typeface="Calibri"/>
              <a:cs typeface="Arial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Arial"/>
              </a:rPr>
              <a:t>                 leukemia, lymphoma &amp; solid tumors</a:t>
            </a:r>
            <a:endParaRPr lang="en-US" sz="1200" dirty="0">
              <a:ea typeface="Calibri"/>
              <a:cs typeface="Arial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Arial"/>
              </a:rPr>
              <a:t>7- Endocrine diseases &amp; </a:t>
            </a:r>
            <a:r>
              <a:rPr lang="en-US" dirty="0" err="1">
                <a:latin typeface="Times New Roman"/>
                <a:ea typeface="Calibri"/>
                <a:cs typeface="Arial"/>
              </a:rPr>
              <a:t>hormona</a:t>
            </a:r>
            <a:r>
              <a:rPr lang="en-US" dirty="0">
                <a:latin typeface="Times New Roman"/>
                <a:ea typeface="Calibri"/>
                <a:cs typeface="Arial"/>
              </a:rPr>
              <a:t> imbalance</a:t>
            </a:r>
            <a:endParaRPr lang="en-US" sz="1200" dirty="0">
              <a:ea typeface="Calibri"/>
              <a:cs typeface="Arial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Times New Roman"/>
                <a:ea typeface="Calibri"/>
                <a:cs typeface="Arial"/>
              </a:rPr>
              <a:t>8- </a:t>
            </a:r>
            <a:r>
              <a:rPr lang="en-US" dirty="0">
                <a:latin typeface="Times New Roman"/>
                <a:ea typeface="Calibri"/>
                <a:cs typeface="Arial"/>
              </a:rPr>
              <a:t>Immune mediated hemolytic anemia</a:t>
            </a:r>
            <a:endParaRPr lang="en-US" sz="1200" dirty="0">
              <a:ea typeface="Calibri"/>
              <a:cs typeface="Arial"/>
            </a:endParaRPr>
          </a:p>
          <a:p>
            <a:r>
              <a:rPr lang="en-US" dirty="0" smtClean="0">
                <a:latin typeface="Times New Roman"/>
                <a:ea typeface="Calibri"/>
              </a:rPr>
              <a:t>9- </a:t>
            </a:r>
            <a:r>
              <a:rPr lang="en-US" dirty="0">
                <a:latin typeface="Times New Roman"/>
                <a:ea typeface="Calibri"/>
              </a:rPr>
              <a:t>DIC &amp; toxin </a:t>
            </a:r>
            <a:r>
              <a:rPr lang="en-US" dirty="0" smtClean="0">
                <a:latin typeface="Times New Roman"/>
                <a:ea typeface="Calibri"/>
              </a:rPr>
              <a:t>exposure                                                                               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2959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470899"/>
              </p:ext>
            </p:extLst>
          </p:nvPr>
        </p:nvGraphicFramePr>
        <p:xfrm>
          <a:off x="1115616" y="836712"/>
          <a:ext cx="6912768" cy="522102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912768"/>
              </a:tblGrid>
              <a:tr h="3807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General Measures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0329">
                <a:tc>
                  <a:txBody>
                    <a:bodyPr/>
                    <a:lstStyle/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1- Analgesia for pain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2- Oral and intravenous hydration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3- Folic acid supplements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4- Penicillin prophylaxis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5- Antimicrobials for infectious complications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6- Blood transfusion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7- Exchange blood transfusion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8- Oxygen supplementation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9- Mechanical ventilation in respiratory distress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10- Joint replacement therapy for a vascular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     necrosis e.g. hip joint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11- Chelation therapy for iron overload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531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420659"/>
              </p:ext>
            </p:extLst>
          </p:nvPr>
        </p:nvGraphicFramePr>
        <p:xfrm>
          <a:off x="971600" y="332656"/>
          <a:ext cx="7088012" cy="586567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088012"/>
              </a:tblGrid>
              <a:tr h="26662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Specific and targeted therapies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4084" marR="44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9052">
                <a:tc>
                  <a:txBody>
                    <a:bodyPr/>
                    <a:lstStyle/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1- </a:t>
                      </a:r>
                      <a:r>
                        <a:rPr lang="en-US" sz="1100" u="sng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Drugs that increase </a:t>
                      </a:r>
                      <a:r>
                        <a:rPr lang="en-US" sz="1100" u="sng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HbF</a:t>
                      </a:r>
                      <a:r>
                        <a:rPr lang="en-US" sz="1100" u="sng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production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hydroxyurea</a:t>
                      </a: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; </a:t>
                      </a:r>
                      <a:r>
                        <a:rPr lang="en-US" sz="1100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vorinostat</a:t>
                      </a: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; </a:t>
                      </a:r>
                      <a:r>
                        <a:rPr lang="en-US" sz="1100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valproic</a:t>
                      </a: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acid; </a:t>
                      </a:r>
                      <a:r>
                        <a:rPr lang="en-US" sz="1100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panobinostat</a:t>
                      </a: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;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sodium </a:t>
                      </a:r>
                      <a:r>
                        <a:rPr lang="en-US" sz="1100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dimethylbutyrate</a:t>
                      </a: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; </a:t>
                      </a:r>
                      <a:r>
                        <a:rPr lang="en-US" sz="1100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decitabine</a:t>
                      </a: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and </a:t>
                      </a:r>
                      <a:r>
                        <a:rPr lang="en-US" sz="1100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azacytidine</a:t>
                      </a: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; </a:t>
                      </a:r>
                      <a:r>
                        <a:rPr lang="en-US" sz="1100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pomalidomide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2- </a:t>
                      </a:r>
                      <a:r>
                        <a:rPr lang="en-US" sz="1100" u="sng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Anti-oxidant therapies: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glutamine; N-</a:t>
                      </a:r>
                      <a:r>
                        <a:rPr lang="en-US" sz="1100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acetylycystine</a:t>
                      </a: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; alpha-</a:t>
                      </a:r>
                      <a:r>
                        <a:rPr lang="en-US" sz="1100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lipoic</a:t>
                      </a: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  acid; omega - 3 fatty acids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3- </a:t>
                      </a:r>
                      <a:r>
                        <a:rPr lang="en-US" sz="1100" u="sng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Gardos</a:t>
                      </a:r>
                      <a:r>
                        <a:rPr lang="en-US" sz="1100" u="sng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channel inhibitors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4- </a:t>
                      </a:r>
                      <a:r>
                        <a:rPr lang="en-US" sz="1100" u="sng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Vascular  tone </a:t>
                      </a:r>
                      <a:r>
                        <a:rPr lang="en-US" sz="1100" u="sng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targetting</a:t>
                      </a: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: IV magnesium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5- </a:t>
                      </a:r>
                      <a:r>
                        <a:rPr lang="en-US" sz="1100" u="sng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Anti - </a:t>
                      </a:r>
                      <a:r>
                        <a:rPr lang="en-US" sz="1100" u="sng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sicking</a:t>
                      </a:r>
                      <a:r>
                        <a:rPr lang="en-US" sz="1100" u="sng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agents e.g.</a:t>
                      </a: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Aes-103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6- </a:t>
                      </a:r>
                      <a:r>
                        <a:rPr lang="en-US" sz="1100" u="sng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Blockade of adhesive pathways</a:t>
                      </a: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   intravenous immunoglobulin;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   anti-selectins; propranolol; </a:t>
                      </a:r>
                      <a:r>
                        <a:rPr lang="en-US" sz="1100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tinzaparin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7- </a:t>
                      </a:r>
                      <a:r>
                        <a:rPr lang="en-US" sz="1100" u="sng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Anticoagulants</a:t>
                      </a: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for vascular thrombosis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8- </a:t>
                      </a:r>
                      <a:r>
                        <a:rPr lang="en-US" sz="1100" u="sng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Anti-platelet agents</a:t>
                      </a: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: </a:t>
                      </a:r>
                      <a:r>
                        <a:rPr lang="en-US" sz="1100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prasugrel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9- </a:t>
                      </a:r>
                      <a:r>
                        <a:rPr lang="en-US" sz="1100" u="sng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Anti- inflammatory agents</a:t>
                      </a: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: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            </a:t>
                      </a:r>
                      <a:r>
                        <a:rPr lang="en-US" sz="1100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regadenoson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10- Statins; for vascular protection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11- </a:t>
                      </a:r>
                      <a:r>
                        <a:rPr lang="en-US" sz="1100" u="sng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Phytomedicine</a:t>
                      </a:r>
                      <a:r>
                        <a:rPr lang="en-US" sz="1100" dirty="0" err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s</a:t>
                      </a: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; including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         plant mixtures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12- </a:t>
                      </a:r>
                      <a:r>
                        <a:rPr lang="en-US" sz="1100" u="sng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Investigational therapies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       e.g. nitrous oxide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4084" marR="44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3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480555"/>
              </p:ext>
            </p:extLst>
          </p:nvPr>
        </p:nvGraphicFramePr>
        <p:xfrm>
          <a:off x="1657350" y="1412776"/>
          <a:ext cx="5829300" cy="373056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829300"/>
              </a:tblGrid>
              <a:tr h="532938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Potentially curative therapies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7627">
                <a:tc>
                  <a:txBody>
                    <a:bodyPr/>
                    <a:lstStyle/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1- Gene replacement therapy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2- Various forms of stem cell therapies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87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528385"/>
              </p:ext>
            </p:extLst>
          </p:nvPr>
        </p:nvGraphicFramePr>
        <p:xfrm>
          <a:off x="755576" y="548680"/>
          <a:ext cx="7179925" cy="539818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179925"/>
              </a:tblGrid>
              <a:tr h="490744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Preventive measures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7445">
                <a:tc>
                  <a:txBody>
                    <a:bodyPr/>
                    <a:lstStyle/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1- Avoidance of dehydration, extremes of temperature,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        physical exhaustion, high altitude without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        oxygen supplementation, certain medications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         such as </a:t>
                      </a:r>
                      <a:r>
                        <a:rPr lang="en-US" sz="1600" dirty="0" err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meperidine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and G-CSF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2- Health education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3- Screening  programs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4- Family and genetic counselling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28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Complications of blood transfusion</a:t>
            </a:r>
            <a:endParaRPr lang="ar-SA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048788"/>
              </p:ext>
            </p:extLst>
          </p:nvPr>
        </p:nvGraphicFramePr>
        <p:xfrm>
          <a:off x="899592" y="1447903"/>
          <a:ext cx="6840760" cy="455531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64296"/>
                <a:gridCol w="4176464"/>
              </a:tblGrid>
              <a:tr h="211918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Early complications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11" marR="4541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Late complications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11" marR="4541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4045">
                <a:tc>
                  <a:txBody>
                    <a:bodyPr/>
                    <a:lstStyle/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1- Hemolytic reactions: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    Immune &amp; delayed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2- Non-hemolytic febrile reactions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3- Allergic reactions to proteins: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anaphylactic reactions in IgA defy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4- TRALI; transfusion-related 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   acute lung injury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5- Secondary reactions to 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   bacterial contamination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6- Circulatory overload: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   pulmonary edema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7- Air embolism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8- Thrombophlebitis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9- Hyperkalemia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10- Hypothermia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11- Clotting abnormalities: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    with massive transfusions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12- Citrate toxicity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11" marR="4541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1- Transmission of infections: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* Viral infections: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  - </a:t>
                      </a:r>
                      <a:r>
                        <a:rPr lang="en-US" sz="1000" dirty="0" err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Hep</a:t>
                      </a: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A         negligible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  - </a:t>
                      </a:r>
                      <a:r>
                        <a:rPr lang="en-US" sz="1000" dirty="0" err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Hep</a:t>
                      </a: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B        1:100,000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  - </a:t>
                      </a:r>
                      <a:r>
                        <a:rPr lang="en-US" sz="1000" dirty="0" err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Hep</a:t>
                      </a: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C     </a:t>
                      </a:r>
                      <a:r>
                        <a:rPr lang="en-US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˂</a:t>
                      </a: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1: 1,000,000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  - HIV 1&amp;2   </a:t>
                      </a:r>
                      <a:r>
                        <a:rPr lang="en-US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˂</a:t>
                      </a: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1: 4,000,000  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  - CMV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  - JC virus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* Bacterial infections: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- Salmonella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- </a:t>
                      </a:r>
                      <a:r>
                        <a:rPr lang="en-US" sz="1000" dirty="0" err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Treponema</a:t>
                      </a: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pallidum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- Staph. aureus &amp; epidermidis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- </a:t>
                      </a:r>
                      <a:r>
                        <a:rPr lang="en-US" sz="1000" dirty="0" err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Brucella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- Yersinia </a:t>
                      </a:r>
                      <a:r>
                        <a:rPr lang="en-US" sz="1000" dirty="0" err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enteroclitica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- Bacillus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2- GVHD: donor T- cells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3- Iron overload with repeated transfusions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4790" indent="-23114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4- Immune sensitization: rhesus D antigen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19075" indent="-219075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11" marR="4541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22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43" y="908720"/>
            <a:ext cx="784887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How to minimize transfusion complication</a:t>
            </a:r>
            <a:endParaRPr lang="ar-SA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560840" cy="504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05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Blood Film of AML</a:t>
            </a:r>
            <a:endParaRPr lang="ar-SA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80819"/>
            <a:ext cx="7200799" cy="531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8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70609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entury Schoolbook" panose="02040604050505020304" pitchFamily="18" charset="0"/>
              </a:rPr>
              <a:t>Blood Film of MDS</a:t>
            </a:r>
            <a:endParaRPr lang="ar-SA" sz="3200" dirty="0"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marL="0" indent="0" algn="l">
              <a:buNone/>
            </a:pPr>
            <a:endParaRPr lang="ar-S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2986"/>
            <a:ext cx="9144000" cy="571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36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entury Schoolbook" panose="02040604050505020304" pitchFamily="18" charset="0"/>
              </a:rPr>
              <a:t>BM </a:t>
            </a:r>
            <a:r>
              <a:rPr lang="en-US" sz="3200" b="1" dirty="0" err="1" smtClean="0">
                <a:latin typeface="Century Schoolbook" panose="02040604050505020304" pitchFamily="18" charset="0"/>
              </a:rPr>
              <a:t>Bx</a:t>
            </a:r>
            <a:r>
              <a:rPr lang="en-US" sz="3200" b="1" dirty="0" smtClean="0">
                <a:latin typeface="Century Schoolbook" panose="02040604050505020304" pitchFamily="18" charset="0"/>
              </a:rPr>
              <a:t> of Aplastic Anemia</a:t>
            </a:r>
            <a:endParaRPr lang="ar-SA" sz="3200" b="1" dirty="0"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pPr marL="0" indent="0" algn="l">
              <a:buNone/>
            </a:pPr>
            <a:endParaRPr lang="ar-S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9368"/>
            <a:ext cx="9144000" cy="564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31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1659798"/>
            <a:ext cx="7056784" cy="3518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latin typeface="Times New Roman"/>
                <a:ea typeface="Calibri"/>
                <a:cs typeface="Arial"/>
              </a:rPr>
              <a:t>                       </a:t>
            </a:r>
            <a:r>
              <a:rPr lang="en-US" b="1" dirty="0" smtClean="0">
                <a:latin typeface="Times New Roman"/>
                <a:ea typeface="Calibri"/>
                <a:cs typeface="+mj-cs"/>
              </a:rPr>
              <a:t>The </a:t>
            </a:r>
            <a:r>
              <a:rPr lang="en-US" b="1" dirty="0">
                <a:latin typeface="Times New Roman"/>
                <a:ea typeface="Calibri"/>
                <a:cs typeface="+mj-cs"/>
              </a:rPr>
              <a:t>most common causes of anemia</a:t>
            </a:r>
            <a:endParaRPr lang="en-US" dirty="0">
              <a:ea typeface="Calibri"/>
              <a:cs typeface="+mj-cs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+mj-cs"/>
              </a:rPr>
              <a:t>1- Iron deficiency anemia</a:t>
            </a:r>
            <a:endParaRPr lang="en-US" dirty="0">
              <a:ea typeface="Calibri"/>
              <a:cs typeface="+mj-cs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+mj-cs"/>
              </a:rPr>
              <a:t>2- Thalassemia</a:t>
            </a:r>
            <a:endParaRPr lang="en-US" dirty="0">
              <a:ea typeface="Calibri"/>
              <a:cs typeface="+mj-cs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+mj-cs"/>
              </a:rPr>
              <a:t>3- Sickle cell disease</a:t>
            </a:r>
            <a:endParaRPr lang="en-US" dirty="0">
              <a:ea typeface="Calibri"/>
              <a:cs typeface="+mj-cs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+mj-cs"/>
              </a:rPr>
              <a:t>4- Aplastic anemia</a:t>
            </a:r>
            <a:endParaRPr lang="en-US" dirty="0">
              <a:ea typeface="Calibri"/>
              <a:cs typeface="+mj-cs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+mj-cs"/>
              </a:rPr>
              <a:t>5- Hemolytic anemia</a:t>
            </a:r>
            <a:endParaRPr lang="en-US" dirty="0">
              <a:ea typeface="Calibri"/>
              <a:cs typeface="+mj-cs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+mj-cs"/>
              </a:rPr>
              <a:t>6- Pernicious anemia</a:t>
            </a:r>
            <a:endParaRPr lang="en-US" dirty="0">
              <a:ea typeface="Calibri"/>
              <a:cs typeface="+mj-cs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+mj-cs"/>
              </a:rPr>
              <a:t>7- </a:t>
            </a:r>
            <a:r>
              <a:rPr lang="en-US" dirty="0" err="1">
                <a:latin typeface="Times New Roman"/>
                <a:ea typeface="Calibri"/>
                <a:cs typeface="+mj-cs"/>
              </a:rPr>
              <a:t>Fanconi</a:t>
            </a:r>
            <a:r>
              <a:rPr lang="en-US" dirty="0">
                <a:latin typeface="Times New Roman"/>
                <a:ea typeface="Calibri"/>
                <a:cs typeface="+mj-cs"/>
              </a:rPr>
              <a:t> anemia</a:t>
            </a:r>
            <a:endParaRPr lang="en-US" dirty="0">
              <a:ea typeface="Calibri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5361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BM </a:t>
            </a:r>
            <a:r>
              <a:rPr lang="en-US" dirty="0" err="1" smtClean="0"/>
              <a:t>Bx</a:t>
            </a:r>
            <a:r>
              <a:rPr lang="en-US" dirty="0" smtClean="0"/>
              <a:t> of </a:t>
            </a:r>
            <a:r>
              <a:rPr lang="en-US" dirty="0" err="1" smtClean="0"/>
              <a:t>Myelofibrosis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pPr marL="0" indent="0" algn="l">
              <a:buNone/>
            </a:pPr>
            <a:endParaRPr lang="ar-S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06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85010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Malarial Blood Film [Plasmodium falciparum]</a:t>
            </a:r>
            <a:endParaRPr lang="ar-SA" sz="2400" b="1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pPr marL="0" indent="0" algn="l">
              <a:buNone/>
            </a:pPr>
            <a:endParaRPr lang="ar-S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1" y="1556793"/>
            <a:ext cx="9118919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5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202034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0" y="0"/>
            <a:ext cx="9252520" cy="6858000"/>
          </a:xfrm>
        </p:spPr>
        <p:txBody>
          <a:bodyPr/>
          <a:lstStyle/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0" indent="0" algn="l">
              <a:buNone/>
            </a:pPr>
            <a:r>
              <a:rPr lang="en-US" sz="7200" dirty="0" smtClean="0">
                <a:latin typeface="Bookman Old Style" panose="02050604050505020204" pitchFamily="18" charset="0"/>
              </a:rPr>
              <a:t>  </a:t>
            </a:r>
            <a:r>
              <a:rPr lang="en-US" sz="7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THANK </a:t>
            </a:r>
          </a:p>
          <a:p>
            <a:pPr marL="0" indent="0" algn="l">
              <a:buNone/>
            </a:pPr>
            <a:r>
              <a:rPr lang="en-US" sz="72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           YOU</a:t>
            </a:r>
            <a:endParaRPr lang="ar-SA" sz="7200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73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196752"/>
            <a:ext cx="7128792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latin typeface="Times New Roman"/>
                <a:ea typeface="Calibri"/>
                <a:cs typeface="Arial"/>
              </a:rPr>
              <a:t> </a:t>
            </a:r>
            <a:r>
              <a:rPr lang="en-US" sz="2000" b="1" dirty="0" smtClean="0">
                <a:latin typeface="Times New Roman"/>
                <a:ea typeface="Calibri"/>
                <a:cs typeface="Arial"/>
              </a:rPr>
              <a:t>                   Classification </a:t>
            </a:r>
            <a:r>
              <a:rPr lang="en-US" sz="2000" b="1" dirty="0">
                <a:latin typeface="Times New Roman"/>
                <a:ea typeface="Calibri"/>
                <a:cs typeface="Arial"/>
              </a:rPr>
              <a:t>of anemias</a:t>
            </a:r>
            <a:endParaRPr lang="en-US" sz="2000" dirty="0">
              <a:ea typeface="Calibri"/>
              <a:cs typeface="Arial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n-US" sz="2000" dirty="0" smtClean="0">
              <a:latin typeface="Times New Roman"/>
              <a:ea typeface="Calibri"/>
              <a:cs typeface="Arial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latin typeface="Times New Roman"/>
                <a:ea typeface="Calibri"/>
                <a:cs typeface="Arial"/>
              </a:rPr>
              <a:t>1- </a:t>
            </a:r>
            <a:r>
              <a:rPr lang="en-US" sz="2000" dirty="0">
                <a:latin typeface="Times New Roman"/>
                <a:ea typeface="Calibri"/>
                <a:cs typeface="Arial"/>
              </a:rPr>
              <a:t>Microcytic hypochromic</a:t>
            </a:r>
            <a:endParaRPr lang="en-US" sz="2000" dirty="0">
              <a:ea typeface="Calibri"/>
              <a:cs typeface="Arial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n-US" sz="2000" dirty="0" smtClean="0">
              <a:latin typeface="Times New Roman"/>
              <a:ea typeface="Calibri"/>
              <a:cs typeface="Arial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latin typeface="Times New Roman"/>
                <a:ea typeface="Calibri"/>
                <a:cs typeface="Arial"/>
              </a:rPr>
              <a:t>2- </a:t>
            </a:r>
            <a:r>
              <a:rPr lang="en-US" sz="2000" dirty="0">
                <a:latin typeface="Times New Roman"/>
                <a:ea typeface="Calibri"/>
                <a:cs typeface="Arial"/>
              </a:rPr>
              <a:t>Normocytic normochromic</a:t>
            </a:r>
            <a:endParaRPr lang="en-US" sz="2000" dirty="0">
              <a:ea typeface="Calibri"/>
              <a:cs typeface="Arial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n-US" sz="2000" dirty="0" smtClean="0">
              <a:latin typeface="Times New Roman"/>
              <a:ea typeface="Calibri"/>
              <a:cs typeface="Arial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latin typeface="Times New Roman"/>
                <a:ea typeface="Calibri"/>
                <a:cs typeface="Arial"/>
              </a:rPr>
              <a:t>3- </a:t>
            </a:r>
            <a:r>
              <a:rPr lang="en-US" sz="2000" dirty="0">
                <a:latin typeface="Times New Roman"/>
                <a:ea typeface="Calibri"/>
                <a:cs typeface="Arial"/>
              </a:rPr>
              <a:t>Macrocytic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131598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Investigations of anemia</a:t>
            </a:r>
            <a:endParaRPr lang="ar-SA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1489160"/>
            <a:ext cx="5997475" cy="482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44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Treatment of anemia</a:t>
            </a:r>
            <a:endParaRPr lang="ar-SA" sz="2800" dirty="0"/>
          </a:p>
        </p:txBody>
      </p:sp>
      <p:sp>
        <p:nvSpPr>
          <p:cNvPr id="3" name="Rectangle 2"/>
          <p:cNvSpPr/>
          <p:nvPr/>
        </p:nvSpPr>
        <p:spPr>
          <a:xfrm>
            <a:off x="2286000" y="2690336"/>
            <a:ext cx="58143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solidFill>
                  <a:srgbClr val="002060"/>
                </a:solidFill>
                <a:latin typeface="Century Schoolbook" panose="02040604050505020304" pitchFamily="18" charset="0"/>
                <a:cs typeface="+mj-cs"/>
              </a:rPr>
              <a:t>      * </a:t>
            </a:r>
            <a:r>
              <a:rPr lang="en-US" sz="2000" dirty="0">
                <a:solidFill>
                  <a:srgbClr val="002060"/>
                </a:solidFill>
                <a:latin typeface="Century Schoolbook" panose="02040604050505020304" pitchFamily="18" charset="0"/>
                <a:cs typeface="+mj-cs"/>
              </a:rPr>
              <a:t>Rx of cause; symptomatic Rx; </a:t>
            </a:r>
            <a:r>
              <a:rPr lang="en-US" sz="2000" dirty="0">
                <a:solidFill>
                  <a:srgbClr val="00B050"/>
                </a:solidFill>
                <a:latin typeface="Bookman Old Style" panose="02050604050505020204" pitchFamily="18" charset="0"/>
                <a:cs typeface="+mj-cs"/>
              </a:rPr>
              <a:t>DIET</a:t>
            </a:r>
          </a:p>
          <a:p>
            <a:pPr algn="l"/>
            <a:r>
              <a:rPr lang="en-US" sz="2000" dirty="0">
                <a:solidFill>
                  <a:srgbClr val="002060"/>
                </a:solidFill>
                <a:latin typeface="Century Schoolbook" panose="02040604050505020304" pitchFamily="18" charset="0"/>
                <a:cs typeface="+mj-cs"/>
              </a:rPr>
              <a:t>      </a:t>
            </a:r>
          </a:p>
          <a:p>
            <a:pPr algn="l"/>
            <a:r>
              <a:rPr lang="en-US" sz="2000" dirty="0">
                <a:solidFill>
                  <a:srgbClr val="002060"/>
                </a:solidFill>
                <a:latin typeface="Century Schoolbook" panose="02040604050505020304" pitchFamily="18" charset="0"/>
                <a:cs typeface="+mj-cs"/>
              </a:rPr>
              <a:t>      * Supplements: iron; folate; </a:t>
            </a:r>
            <a:r>
              <a:rPr lang="en-US" sz="2000" dirty="0" err="1">
                <a:solidFill>
                  <a:srgbClr val="002060"/>
                </a:solidFill>
                <a:latin typeface="Century Schoolbook" panose="02040604050505020304" pitchFamily="18" charset="0"/>
                <a:cs typeface="+mj-cs"/>
              </a:rPr>
              <a:t>vit</a:t>
            </a:r>
            <a:r>
              <a:rPr lang="en-US" sz="2000" dirty="0">
                <a:solidFill>
                  <a:srgbClr val="002060"/>
                </a:solidFill>
                <a:latin typeface="Century Schoolbook" panose="02040604050505020304" pitchFamily="18" charset="0"/>
                <a:cs typeface="+mj-cs"/>
              </a:rPr>
              <a:t> B 12 </a:t>
            </a:r>
          </a:p>
          <a:p>
            <a:pPr algn="l"/>
            <a:r>
              <a:rPr lang="en-US" sz="2000" dirty="0">
                <a:solidFill>
                  <a:srgbClr val="002060"/>
                </a:solidFill>
                <a:latin typeface="Century Schoolbook" panose="02040604050505020304" pitchFamily="18" charset="0"/>
                <a:cs typeface="+mj-cs"/>
              </a:rPr>
              <a:t> </a:t>
            </a:r>
          </a:p>
          <a:p>
            <a:pPr algn="l"/>
            <a:r>
              <a:rPr lang="en-US" sz="2000" dirty="0">
                <a:solidFill>
                  <a:srgbClr val="002060"/>
                </a:solidFill>
                <a:latin typeface="Century Schoolbook" panose="02040604050505020304" pitchFamily="18" charset="0"/>
                <a:cs typeface="+mj-cs"/>
              </a:rPr>
              <a:t>      * IV iron; blood transfusion</a:t>
            </a:r>
          </a:p>
        </p:txBody>
      </p:sp>
    </p:spTree>
    <p:extLst>
      <p:ext uri="{BB962C8B-B14F-4D97-AF65-F5344CB8AC3E}">
        <p14:creationId xmlns:p14="http://schemas.microsoft.com/office/powerpoint/2010/main" val="117950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341249"/>
            <a:ext cx="8064896" cy="3793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latin typeface="Times New Roman"/>
                <a:ea typeface="Calibri"/>
                <a:cs typeface="Arial"/>
              </a:rPr>
              <a:t>                               </a:t>
            </a:r>
            <a:r>
              <a:rPr lang="en-US" sz="2000" b="1" dirty="0" smtClean="0">
                <a:latin typeface="Times New Roman"/>
                <a:ea typeface="Calibri"/>
                <a:cs typeface="+mj-cs"/>
              </a:rPr>
              <a:t>Classification </a:t>
            </a:r>
            <a:r>
              <a:rPr lang="en-US" sz="2000" b="1" dirty="0">
                <a:latin typeface="Times New Roman"/>
                <a:ea typeface="Calibri"/>
                <a:cs typeface="+mj-cs"/>
              </a:rPr>
              <a:t>of hemolytic anemias</a:t>
            </a:r>
            <a:endParaRPr lang="en-US" sz="2000" dirty="0">
              <a:ea typeface="Calibri"/>
              <a:cs typeface="+mj-cs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Times New Roman"/>
                <a:ea typeface="Calibri"/>
                <a:cs typeface="+mj-cs"/>
              </a:rPr>
              <a:t>* Hereditary or acquired</a:t>
            </a:r>
            <a:endParaRPr lang="en-US" sz="2000" dirty="0">
              <a:ea typeface="Calibri"/>
              <a:cs typeface="+mj-cs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Times New Roman"/>
                <a:ea typeface="Calibri"/>
                <a:cs typeface="+mj-cs"/>
              </a:rPr>
              <a:t>* Immune or non-immune</a:t>
            </a:r>
            <a:endParaRPr lang="en-US" sz="2000" dirty="0">
              <a:ea typeface="Calibri"/>
              <a:cs typeface="+mj-cs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Times New Roman"/>
                <a:ea typeface="Calibri"/>
                <a:cs typeface="+mj-cs"/>
              </a:rPr>
              <a:t>* Intravascular or extravascular;</a:t>
            </a:r>
            <a:endParaRPr lang="en-US" sz="2000" dirty="0">
              <a:ea typeface="Calibri"/>
              <a:cs typeface="+mj-cs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Times New Roman"/>
                <a:ea typeface="Calibri"/>
                <a:cs typeface="+mj-cs"/>
              </a:rPr>
              <a:t>                   </a:t>
            </a:r>
            <a:r>
              <a:rPr lang="en-US" sz="2000" dirty="0" err="1">
                <a:latin typeface="Times New Roman"/>
                <a:ea typeface="Calibri"/>
                <a:cs typeface="+mj-cs"/>
              </a:rPr>
              <a:t>intracorpuscular</a:t>
            </a:r>
            <a:r>
              <a:rPr lang="en-US" sz="2000" dirty="0">
                <a:latin typeface="Times New Roman"/>
                <a:ea typeface="Calibri"/>
                <a:cs typeface="+mj-cs"/>
              </a:rPr>
              <a:t> or </a:t>
            </a:r>
            <a:r>
              <a:rPr lang="en-US" sz="2000" dirty="0" err="1">
                <a:latin typeface="Times New Roman"/>
                <a:ea typeface="Calibri"/>
                <a:cs typeface="+mj-cs"/>
              </a:rPr>
              <a:t>extracorpuscular</a:t>
            </a:r>
            <a:endParaRPr lang="en-US" sz="2000" dirty="0">
              <a:ea typeface="Calibri"/>
              <a:cs typeface="+mj-cs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Times New Roman"/>
                <a:ea typeface="Calibri"/>
                <a:cs typeface="+mj-cs"/>
              </a:rPr>
              <a:t>* Warm antibody or cold antibody type</a:t>
            </a:r>
            <a:endParaRPr lang="en-US" sz="2000" dirty="0">
              <a:ea typeface="Calibri"/>
              <a:cs typeface="+mj-cs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Times New Roman"/>
                <a:ea typeface="Calibri"/>
                <a:cs typeface="+mj-cs"/>
              </a:rPr>
              <a:t>* Membrane, enzyme or globin chain defect; </a:t>
            </a:r>
            <a:endParaRPr lang="en-US" sz="2000" dirty="0">
              <a:ea typeface="Calibri"/>
              <a:cs typeface="+mj-cs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Times New Roman"/>
                <a:ea typeface="Calibri"/>
                <a:cs typeface="+mj-cs"/>
              </a:rPr>
              <a:t>                   drug-induced, infection or disease-relate</a:t>
            </a:r>
            <a:r>
              <a:rPr lang="en-US" sz="2000" dirty="0">
                <a:latin typeface="Times New Roman"/>
                <a:ea typeface="Calibri"/>
                <a:cs typeface="Arial"/>
              </a:rPr>
              <a:t>d</a:t>
            </a:r>
            <a:r>
              <a:rPr lang="en-US" dirty="0">
                <a:latin typeface="Times New Roman"/>
                <a:ea typeface="Calibri"/>
                <a:cs typeface="Arial"/>
              </a:rPr>
              <a:t> </a:t>
            </a:r>
            <a:endParaRPr lang="en-US" sz="12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908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1883192"/>
            <a:ext cx="5814392" cy="3316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 smtClean="0">
                <a:latin typeface="Times New Roman"/>
                <a:ea typeface="Calibri"/>
                <a:cs typeface="Arial"/>
              </a:rPr>
              <a:t>                Hereditary </a:t>
            </a:r>
            <a:r>
              <a:rPr lang="en-US" sz="2000" b="1" dirty="0">
                <a:latin typeface="Times New Roman"/>
                <a:ea typeface="Calibri"/>
                <a:cs typeface="Arial"/>
              </a:rPr>
              <a:t>hemolytic anemias</a:t>
            </a:r>
            <a:endParaRPr lang="en-US" sz="2000" dirty="0">
              <a:ea typeface="Calibri"/>
              <a:cs typeface="Arial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Times New Roman"/>
                <a:ea typeface="Calibri"/>
                <a:cs typeface="Arial"/>
              </a:rPr>
              <a:t>- Sickle cell anemia</a:t>
            </a:r>
            <a:endParaRPr lang="en-US" sz="2000" dirty="0">
              <a:ea typeface="Calibri"/>
              <a:cs typeface="Arial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Times New Roman"/>
                <a:ea typeface="Calibri"/>
                <a:cs typeface="Arial"/>
              </a:rPr>
              <a:t>- </a:t>
            </a:r>
            <a:r>
              <a:rPr lang="en-US" sz="2000" dirty="0" err="1">
                <a:latin typeface="Times New Roman"/>
                <a:ea typeface="Calibri"/>
                <a:cs typeface="Arial"/>
              </a:rPr>
              <a:t>Thalassemias</a:t>
            </a:r>
            <a:endParaRPr lang="en-US" sz="2000" dirty="0">
              <a:ea typeface="Calibri"/>
              <a:cs typeface="Arial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Times New Roman"/>
                <a:ea typeface="Calibri"/>
                <a:cs typeface="Arial"/>
              </a:rPr>
              <a:t>- Hereditary spherocytosis</a:t>
            </a:r>
            <a:endParaRPr lang="en-US" sz="2000" dirty="0">
              <a:ea typeface="Calibri"/>
              <a:cs typeface="Arial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Times New Roman"/>
                <a:ea typeface="Calibri"/>
                <a:cs typeface="Arial"/>
              </a:rPr>
              <a:t>- Hereditary </a:t>
            </a:r>
            <a:r>
              <a:rPr lang="en-US" sz="2000" dirty="0" err="1">
                <a:latin typeface="Times New Roman"/>
                <a:ea typeface="Calibri"/>
                <a:cs typeface="Arial"/>
              </a:rPr>
              <a:t>elliptosis</a:t>
            </a:r>
            <a:endParaRPr lang="en-US" sz="2000" dirty="0">
              <a:ea typeface="Calibri"/>
              <a:cs typeface="Arial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Times New Roman"/>
                <a:ea typeface="Calibri"/>
                <a:cs typeface="Arial"/>
              </a:rPr>
              <a:t>- G-6-PD deficiency</a:t>
            </a:r>
            <a:endParaRPr lang="en-US" sz="2000" dirty="0">
              <a:ea typeface="Calibri"/>
              <a:cs typeface="Arial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Times New Roman"/>
                <a:ea typeface="Calibri"/>
                <a:cs typeface="Arial"/>
              </a:rPr>
              <a:t>- Pyruvate kinase deficiency</a:t>
            </a:r>
            <a:endParaRPr lang="en-US" sz="20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224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3945</TotalTime>
  <Words>1723</Words>
  <Application>Microsoft Office PowerPoint</Application>
  <PresentationFormat>On-screen Show (4:3)</PresentationFormat>
  <Paragraphs>453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ANEMIA</vt:lpstr>
      <vt:lpstr>Cytopenias</vt:lpstr>
      <vt:lpstr>PowerPoint Presentation</vt:lpstr>
      <vt:lpstr>PowerPoint Presentation</vt:lpstr>
      <vt:lpstr>PowerPoint Presentation</vt:lpstr>
      <vt:lpstr>Investigations of anemia</vt:lpstr>
      <vt:lpstr>Treatment of anemia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Hemolytic anemia</vt:lpstr>
      <vt:lpstr>Causes of Normocytic Anemia </vt:lpstr>
      <vt:lpstr>Blood film of SCA</vt:lpstr>
      <vt:lpstr>Causes of Microcytic anemia</vt:lpstr>
      <vt:lpstr>Blood Film of Thalassemia</vt:lpstr>
      <vt:lpstr>Blood Film of IDA</vt:lpstr>
      <vt:lpstr>Differentiation IDA &amp; Anemia of chronic illness </vt:lpstr>
      <vt:lpstr>Causes of Macrocytosis </vt:lpstr>
      <vt:lpstr>PowerPoint Presentation</vt:lpstr>
      <vt:lpstr>Clinical &amp; laboratory manifestations of macrocytic anemia</vt:lpstr>
      <vt:lpstr>Blood film of ITP</vt:lpstr>
      <vt:lpstr>Blood Film of MAHA</vt:lpstr>
      <vt:lpstr>PowerPoint Presentation</vt:lpstr>
      <vt:lpstr>Complications of SCD</vt:lpstr>
      <vt:lpstr>PowerPoint Presentation</vt:lpstr>
      <vt:lpstr>PowerPoint Presentation</vt:lpstr>
      <vt:lpstr>PowerPoint Presentation</vt:lpstr>
      <vt:lpstr>PowerPoint Presentation</vt:lpstr>
      <vt:lpstr>Complications of blood transfusion</vt:lpstr>
      <vt:lpstr>PowerPoint Presentation</vt:lpstr>
      <vt:lpstr>How to minimize transfusion complication</vt:lpstr>
      <vt:lpstr>Blood Film of AML</vt:lpstr>
      <vt:lpstr>Blood Film of MDS</vt:lpstr>
      <vt:lpstr>BM Bx of Aplastic Anemia</vt:lpstr>
      <vt:lpstr>BM Bx of Myelofibrosis</vt:lpstr>
      <vt:lpstr>Malarial Blood Film [Plasmodium falciparum]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CYTOPENIAS</dc:title>
  <dc:creator>Khalid</dc:creator>
  <cp:lastModifiedBy>Khalid</cp:lastModifiedBy>
  <cp:revision>72</cp:revision>
  <cp:lastPrinted>2013-11-04T01:51:31Z</cp:lastPrinted>
  <dcterms:created xsi:type="dcterms:W3CDTF">2013-11-02T14:36:35Z</dcterms:created>
  <dcterms:modified xsi:type="dcterms:W3CDTF">2015-02-19T02:11:01Z</dcterms:modified>
</cp:coreProperties>
</file>