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9" r:id="rId4"/>
    <p:sldId id="262" r:id="rId5"/>
    <p:sldId id="258" r:id="rId6"/>
    <p:sldId id="261" r:id="rId7"/>
    <p:sldId id="260" r:id="rId8"/>
    <p:sldId id="263" r:id="rId9"/>
    <p:sldId id="265" r:id="rId10"/>
    <p:sldId id="267" r:id="rId11"/>
    <p:sldId id="266" r:id="rId12"/>
    <p:sldId id="268" r:id="rId13"/>
    <p:sldId id="269" r:id="rId14"/>
    <p:sldId id="272" r:id="rId15"/>
    <p:sldId id="271" r:id="rId16"/>
    <p:sldId id="273" r:id="rId17"/>
    <p:sldId id="275" r:id="rId18"/>
    <p:sldId id="276" r:id="rId19"/>
    <p:sldId id="291" r:id="rId20"/>
    <p:sldId id="279" r:id="rId21"/>
    <p:sldId id="278" r:id="rId22"/>
    <p:sldId id="280" r:id="rId23"/>
    <p:sldId id="281" r:id="rId24"/>
    <p:sldId id="282" r:id="rId25"/>
    <p:sldId id="290" r:id="rId26"/>
    <p:sldId id="283" r:id="rId27"/>
    <p:sldId id="284" r:id="rId28"/>
    <p:sldId id="285" r:id="rId29"/>
    <p:sldId id="286" r:id="rId30"/>
    <p:sldId id="287" r:id="rId31"/>
    <p:sldId id="288" r:id="rId32"/>
    <p:sldId id="289"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3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smtClean="0"/>
            <a:t>Apparent on clinical assessment</a:t>
          </a:r>
          <a:endParaRPr lang="en-US" dirty="0"/>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smtClean="0"/>
            <a:t>No Functional Impairments</a:t>
          </a:r>
          <a:endParaRPr lang="en-US" dirty="0"/>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smtClean="0"/>
            <a:t>Functional Impairments present</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smtClean="0"/>
            <a:t>Dementia</a:t>
          </a:r>
          <a:endParaRPr lang="en-US" dirty="0"/>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smtClean="0"/>
            <a:t>Cognitive Impairment Non-Dementia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t>
        <a:bodyPr/>
        <a:lstStyle/>
        <a:p>
          <a:endParaRPr lang="en-US"/>
        </a:p>
      </dgm:t>
    </dgm:pt>
    <dgm:pt modelId="{E134BA5F-473C-C748-8C2F-DB2AB35A5AC8}" type="pres">
      <dgm:prSet presAssocID="{3217E674-2110-CB48-B813-25E3CB230BE5}" presName="connTx" presStyleLbl="parChTrans1D2" presStyleIdx="0" presStyleCnt="1"/>
      <dgm:spPr/>
      <dgm:t>
        <a:bodyPr/>
        <a:lstStyle/>
        <a:p>
          <a:endParaRPr lang="en-US"/>
        </a:p>
      </dgm:t>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t>
        <a:bodyPr/>
        <a:lstStyle/>
        <a:p>
          <a:endParaRPr lang="en-US"/>
        </a:p>
      </dgm:t>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t>
        <a:bodyPr/>
        <a:lstStyle/>
        <a:p>
          <a:endParaRPr lang="en-US"/>
        </a:p>
      </dgm:t>
    </dgm:pt>
    <dgm:pt modelId="{F1F9E9D6-4295-D64F-A837-D264973E6D00}" type="pres">
      <dgm:prSet presAssocID="{88764DBE-7B51-FB4B-BFD6-D114760E5A06}" presName="connTx" presStyleLbl="parChTrans1D3" presStyleIdx="0" presStyleCnt="2"/>
      <dgm:spPr/>
      <dgm:t>
        <a:bodyPr/>
        <a:lstStyle/>
        <a:p>
          <a:endParaRPr lang="en-US"/>
        </a:p>
      </dgm:t>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t>
        <a:bodyPr/>
        <a:lstStyle/>
        <a:p>
          <a:endParaRPr lang="en-US"/>
        </a:p>
      </dgm:t>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t>
        <a:bodyPr/>
        <a:lstStyle/>
        <a:p>
          <a:endParaRPr lang="en-US"/>
        </a:p>
      </dgm:t>
    </dgm:pt>
    <dgm:pt modelId="{266890C3-28A6-014B-8E76-BFA17B21CFAD}" type="pres">
      <dgm:prSet presAssocID="{47692529-6215-664F-BA04-8E5BCAF09F37}" presName="connTx" presStyleLbl="parChTrans1D4"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t>
        <a:bodyPr/>
        <a:lstStyle/>
        <a:p>
          <a:endParaRPr lang="en-US"/>
        </a:p>
      </dgm:t>
    </dgm:pt>
    <dgm:pt modelId="{BCEC015C-8515-DC4C-B12D-ADBA3F49A575}" type="pres">
      <dgm:prSet presAssocID="{CA8DD300-2F6B-294E-A6CF-5A2EE1B36BCD}" presName="connTx" presStyleLbl="parChTrans1D3" presStyleIdx="1"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t>
        <a:bodyPr/>
        <a:lstStyle/>
        <a:p>
          <a:endParaRPr lang="en-US"/>
        </a:p>
      </dgm:t>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t>
        <a:bodyPr/>
        <a:lstStyle/>
        <a:p>
          <a:endParaRPr lang="en-US"/>
        </a:p>
      </dgm:t>
    </dgm:pt>
    <dgm:pt modelId="{B1E92678-7D86-2746-BF90-381FB6AEB658}" type="pres">
      <dgm:prSet presAssocID="{0293986F-EB0A-4247-9E9E-E8DE4FA9056D}" presName="connTx" presStyleLbl="parChTrans1D4" presStyleIdx="1" presStyleCnt="2"/>
      <dgm:spPr/>
      <dgm:t>
        <a:bodyPr/>
        <a:lstStyle/>
        <a:p>
          <a:endParaRPr lang="en-US"/>
        </a:p>
      </dgm:t>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t>
        <a:bodyPr/>
        <a:lstStyle/>
        <a:p>
          <a:endParaRPr lang="en-US"/>
        </a:p>
      </dgm:t>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0C3DAD09-6739-2849-92E3-7E3271A27A39}" srcId="{EB116E61-3BD7-3C4A-96E9-F8DD13054C39}" destId="{538BAC56-B89C-9A44-8DD9-CEE798567E7A}" srcOrd="0" destOrd="0" parTransId="{88764DBE-7B51-FB4B-BFD6-D114760E5A06}" sibTransId="{802389CB-67DD-C544-A745-4B5F2F123372}"/>
    <dgm:cxn modelId="{1F224F79-84BD-C646-91A6-80BFB2F12CD2}" type="presOf" srcId="{7C777459-28D5-ED48-9D91-0C4BE87CF087}" destId="{BED73FE8-721B-934D-AFEA-C03F4A406842}"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BC493C1F-AEB1-7A41-944F-0548E654195E}" srcId="{EB116E61-3BD7-3C4A-96E9-F8DD13054C39}" destId="{AD1B2791-D57E-5342-9077-3C941DB76E4E}" srcOrd="1" destOrd="0" parTransId="{CA8DD300-2F6B-294E-A6CF-5A2EE1B36BCD}" sibTransId="{61619129-F54D-AF43-868F-02CB1E11D049}"/>
    <dgm:cxn modelId="{69CFDA89-4CE9-9C41-A83E-C3943293320A}" srcId="{7B3BD3D7-D66E-AD42-B42B-FE4C6DF2BD8D}" destId="{B4F943BB-A35A-E34C-8113-C287690FBEA2}" srcOrd="0" destOrd="0" parTransId="{9813059E-6940-CE41-973A-0801B17804AB}" sibTransId="{CDA70497-837D-2A4B-8BF1-243CD29C2CB4}"/>
    <dgm:cxn modelId="{9B2DBB80-C280-BE45-AF8E-E1691AB0C0F3}" type="presOf" srcId="{EB116E61-3BD7-3C4A-96E9-F8DD13054C39}" destId="{B1209914-9D90-584F-9DD5-0A0904256405}" srcOrd="0" destOrd="0" presId="urn:microsoft.com/office/officeart/2005/8/layout/hierarchy5"/>
    <dgm:cxn modelId="{14A87638-9459-1A48-AC03-EE05396C1CCF}" type="presOf" srcId="{47692529-6215-664F-BA04-8E5BCAF09F37}" destId="{2830042A-1EB7-954A-9B36-6C538458E3C0}"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27FC3434-BF31-C940-A944-48C017919B56}" srcId="{AD1B2791-D57E-5342-9077-3C941DB76E4E}" destId="{7C777459-28D5-ED48-9D91-0C4BE87CF087}" srcOrd="0" destOrd="0" parTransId="{0293986F-EB0A-4247-9E9E-E8DE4FA9056D}" sibTransId="{DC8C5586-AB15-804A-B3AC-5941E39345B2}"/>
    <dgm:cxn modelId="{CCA8CCB0-534B-E34E-B5A2-E7F827E0B379}" type="presOf" srcId="{88764DBE-7B51-FB4B-BFD6-D114760E5A06}" destId="{D86F7B1E-327F-BC40-9061-5BE761817D9A}"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CC7EE96-7F9A-8D45-AEE3-243FF1B5A01D}" srcId="{538BAC56-B89C-9A44-8DD9-CEE798567E7A}" destId="{69CFD86C-3ACF-C949-B3D4-0757B786CA1E}" srcOrd="0" destOrd="0" parTransId="{47692529-6215-664F-BA04-8E5BCAF09F37}" sibTransId="{8D55AE99-D094-3A45-B9DE-36D071A8B058}"/>
    <dgm:cxn modelId="{7ED94A49-C4F0-6847-8F52-AB2E378F6749}" type="presOf" srcId="{69CFD86C-3ACF-C949-B3D4-0757B786CA1E}" destId="{E8597704-87B4-D84C-9069-7E0036B66E15}"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F49290F-88A9-A242-9B5A-A1172C0B6C36}" type="presOf" srcId="{B4F943BB-A35A-E34C-8113-C287690FBEA2}" destId="{D5B4F665-5C26-9744-85DB-F4D01F0EEB45}" srcOrd="0"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smtClean="0"/>
            <a:t>Delirium</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smtClean="0"/>
            <a:t>Acute presentation with Altered level of consciousness</a:t>
          </a:r>
        </a:p>
        <a:p>
          <a:r>
            <a:rPr lang="en-US" dirty="0" smtClean="0"/>
            <a:t>(see criteria)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smtClean="0"/>
            <a:t>Normal consciousness, non-acute presentation</a:t>
          </a:r>
          <a:endParaRPr lang="en-US" dirty="0"/>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smtClean="0"/>
            <a:t>Non-delirious</a:t>
          </a:r>
          <a:endParaRPr lang="en-US" dirty="0"/>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t>
        <a:bodyPr/>
        <a:lstStyle/>
        <a:p>
          <a:endParaRPr lang="en-US"/>
        </a:p>
      </dgm:t>
    </dgm:pt>
    <dgm:pt modelId="{266890C3-28A6-014B-8E76-BFA17B21CFAD}" type="pres">
      <dgm:prSet presAssocID="{47692529-6215-664F-BA04-8E5BCAF09F37}" presName="connTx" presStyleLbl="parChTrans1D2"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t>
        <a:bodyPr/>
        <a:lstStyle/>
        <a:p>
          <a:endParaRPr lang="en-US"/>
        </a:p>
      </dgm:t>
    </dgm:pt>
    <dgm:pt modelId="{BCEC015C-8515-DC4C-B12D-ADBA3F49A575}" type="pres">
      <dgm:prSet presAssocID="{CA8DD300-2F6B-294E-A6CF-5A2EE1B36BCD}" presName="connTx" presStyleLbl="parChTrans1D3" presStyleIdx="0"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t>
        <a:bodyPr/>
        <a:lstStyle/>
        <a:p>
          <a:endParaRPr lang="en-US"/>
        </a:p>
      </dgm:t>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t>
        <a:bodyPr/>
        <a:lstStyle/>
        <a:p>
          <a:endParaRPr lang="en-US"/>
        </a:p>
      </dgm:t>
    </dgm:pt>
    <dgm:pt modelId="{6647BD96-8B65-4F48-B5AE-0B0E5A4CD1A2}" type="pres">
      <dgm:prSet presAssocID="{87D253A7-E9F0-2E4C-845C-3ABC69496D1A}" presName="connTx" presStyleLbl="parChTrans1D2" presStyleIdx="1" presStyleCnt="2"/>
      <dgm:spPr/>
      <dgm:t>
        <a:bodyPr/>
        <a:lstStyle/>
        <a:p>
          <a:endParaRPr lang="en-US"/>
        </a:p>
      </dgm:t>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t>
        <a:bodyPr/>
        <a:lstStyle/>
        <a:p>
          <a:endParaRPr lang="en-US"/>
        </a:p>
      </dgm:t>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t>
        <a:bodyPr/>
        <a:lstStyle/>
        <a:p>
          <a:endParaRPr lang="en-US"/>
        </a:p>
      </dgm:t>
    </dgm:pt>
    <dgm:pt modelId="{7E4AC343-C05B-E240-8075-FA48215059BC}" type="pres">
      <dgm:prSet presAssocID="{E89B5A24-C9AB-BA43-B2A2-BE5794328C5A}" presName="connTx" presStyleLbl="parChTrans1D3" presStyleIdx="1" presStyleCnt="2"/>
      <dgm:spPr/>
      <dgm:t>
        <a:bodyPr/>
        <a:lstStyle/>
        <a:p>
          <a:endParaRPr lang="en-US"/>
        </a:p>
      </dgm:t>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t>
        <a:bodyPr/>
        <a:lstStyle/>
        <a:p>
          <a:endParaRPr lang="en-US"/>
        </a:p>
      </dgm:t>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2A5E5CDC-7455-654D-844E-DAF81C23401C}" type="presOf" srcId="{7B3BD3D7-D66E-AD42-B42B-FE4C6DF2BD8D}" destId="{9770E0B2-A117-2A4D-92A9-1E6FB120C56C}" srcOrd="0" destOrd="0" presId="urn:microsoft.com/office/officeart/2005/8/layout/hierarchy5"/>
    <dgm:cxn modelId="{0DA12E2D-DC4F-5A4A-986C-2B6E8929757A}" type="presOf" srcId="{E89B5A24-C9AB-BA43-B2A2-BE5794328C5A}" destId="{86CBF3B1-BC64-4042-B028-4C531113ED79}"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796D458F-802B-8B48-83E7-6F76AC2B2E12}" type="presOf" srcId="{69CFD86C-3ACF-C949-B3D4-0757B786CA1E}" destId="{E8597704-87B4-D84C-9069-7E0036B66E15}" srcOrd="0"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BC493C1F-AEB1-7A41-944F-0548E654195E}" srcId="{69CFD86C-3ACF-C949-B3D4-0757B786CA1E}" destId="{AD1B2791-D57E-5342-9077-3C941DB76E4E}" srcOrd="0" destOrd="0" parTransId="{CA8DD300-2F6B-294E-A6CF-5A2EE1B36BCD}" sibTransId="{61619129-F54D-AF43-868F-02CB1E11D049}"/>
    <dgm:cxn modelId="{FB602468-87A4-FA4A-8237-6881CC6A5A02}" type="presOf" srcId="{E89B5A24-C9AB-BA43-B2A2-BE5794328C5A}" destId="{7E4AC343-C05B-E240-8075-FA48215059BC}" srcOrd="1" destOrd="0" presId="urn:microsoft.com/office/officeart/2005/8/layout/hierarchy5"/>
    <dgm:cxn modelId="{F2C938F8-AF56-644E-8CED-8731BDF03286}" type="presOf" srcId="{0675F626-C201-664D-94A2-321565D79528}" destId="{97A1021F-0969-2649-B7B2-A094B32C73C9}" srcOrd="0"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4B461679-139B-7949-95F0-ECF4CCA5716E}" type="presOf" srcId="{B4F943BB-A35A-E34C-8113-C287690FBEA2}" destId="{D5B4F665-5C26-9744-85DB-F4D01F0EEB45}" srcOrd="0"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69CFDA89-4CE9-9C41-A83E-C3943293320A}" srcId="{7B3BD3D7-D66E-AD42-B42B-FE4C6DF2BD8D}" destId="{B4F943BB-A35A-E34C-8113-C287690FBEA2}" srcOrd="0" destOrd="0" parTransId="{9813059E-6940-CE41-973A-0801B17804AB}" sibTransId="{CDA70497-837D-2A4B-8BF1-243CD29C2CB4}"/>
    <dgm:cxn modelId="{28782FE6-7698-1B45-A5F6-AF5E2960297C}" type="presOf" srcId="{47692529-6215-664F-BA04-8E5BCAF09F37}" destId="{2830042A-1EB7-954A-9B36-6C538458E3C0}" srcOrd="0" destOrd="0" presId="urn:microsoft.com/office/officeart/2005/8/layout/hierarchy5"/>
    <dgm:cxn modelId="{BBDB9A9A-E58E-664C-B173-42DED820FAD7}" type="presOf" srcId="{AD1B2791-D57E-5342-9077-3C941DB76E4E}" destId="{331402E1-3C96-674A-98B2-B436C5AAC234}"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C80B5FAD-2B98-9E43-A9E1-0C4A5C248B5D}" type="presOf" srcId="{87D253A7-E9F0-2E4C-845C-3ABC69496D1A}" destId="{6647BD96-8B65-4F48-B5AE-0B0E5A4CD1A2}" srcOrd="1" destOrd="0" presId="urn:microsoft.com/office/officeart/2005/8/layout/hierarchy5"/>
    <dgm:cxn modelId="{59916F1F-0A01-9849-9E69-3E83A3C79444}" type="presOf" srcId="{307B74B0-CDC3-D646-A18D-AAE0FCAB0806}" destId="{0DB59BDB-CAC7-4E43-9E56-BE44DD0E13F1}" srcOrd="0"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smtClean="0"/>
            <a:t>Delirium is recognized</a:t>
          </a:r>
          <a:endParaRPr lang="en-US" dirty="0"/>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smtClean="0"/>
            <a:t>Exhaustive search for etiology</a:t>
          </a:r>
          <a:endParaRPr lang="en-US" dirty="0"/>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smtClean="0"/>
            <a:t>Directly treat the etiology once found</a:t>
          </a:r>
          <a:endParaRPr lang="en-US" dirty="0"/>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t>
        <a:bodyPr/>
        <a:lstStyle/>
        <a:p>
          <a:endParaRPr lang="en-US"/>
        </a:p>
      </dgm:t>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t>
        <a:bodyPr/>
        <a:lstStyle/>
        <a:p>
          <a:endParaRPr lang="en-US"/>
        </a:p>
      </dgm:t>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t>
        <a:bodyPr/>
        <a:lstStyle/>
        <a:p>
          <a:endParaRPr lang="en-US"/>
        </a:p>
      </dgm:t>
    </dgm:pt>
    <dgm:pt modelId="{14D21E49-0568-E347-AC8B-306912FF1B77}" type="pres">
      <dgm:prSet presAssocID="{1535EA69-933E-074B-B205-C7C803E1DA23}" presName="connTx" presStyleLbl="parChTrans1D2" presStyleIdx="0" presStyleCnt="1"/>
      <dgm:spPr/>
      <dgm:t>
        <a:bodyPr/>
        <a:lstStyle/>
        <a:p>
          <a:endParaRPr lang="en-US"/>
        </a:p>
      </dgm:t>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t>
        <a:bodyPr/>
        <a:lstStyle/>
        <a:p>
          <a:endParaRPr lang="en-US"/>
        </a:p>
      </dgm:t>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t>
        <a:bodyPr/>
        <a:lstStyle/>
        <a:p>
          <a:endParaRPr lang="en-US"/>
        </a:p>
      </dgm:t>
    </dgm:pt>
    <dgm:pt modelId="{5D0B1DFE-BE84-7E46-8E54-A969403B8206}" type="pres">
      <dgm:prSet presAssocID="{07F5D899-B65E-784C-A20E-9E9B486C11A9}" presName="connTx" presStyleLbl="parChTrans1D3" presStyleIdx="0" presStyleCnt="1"/>
      <dgm:spPr/>
      <dgm:t>
        <a:bodyPr/>
        <a:lstStyle/>
        <a:p>
          <a:endParaRPr lang="en-US"/>
        </a:p>
      </dgm:t>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t>
        <a:bodyPr/>
        <a:lstStyle/>
        <a:p>
          <a:endParaRPr lang="en-US"/>
        </a:p>
      </dgm:t>
    </dgm:pt>
    <dgm:pt modelId="{4694799A-E214-6B4E-9256-557B5DA08940}" type="pres">
      <dgm:prSet presAssocID="{579EE876-87F4-AB43-84C2-99322A5D22EC}" presName="level3hierChild" presStyleCnt="0"/>
      <dgm:spPr/>
    </dgm:pt>
  </dgm:ptLst>
  <dgm:cxnLst>
    <dgm:cxn modelId="{E31344CA-C186-BD48-8D66-3BB06EFEC39C}" type="presOf" srcId="{1535EA69-933E-074B-B205-C7C803E1DA23}" destId="{14D21E49-0568-E347-AC8B-306912FF1B77}" srcOrd="1" destOrd="0" presId="urn:microsoft.com/office/officeart/2005/8/layout/hierarchy2"/>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9919D9A-0414-3F40-B688-BC8D5BEB8323}" type="presOf" srcId="{07F5D899-B65E-784C-A20E-9E9B486C11A9}" destId="{A548AA83-71A4-1F42-AEA5-3FA7A721C5DE}" srcOrd="0" destOrd="0" presId="urn:microsoft.com/office/officeart/2005/8/layout/hierarchy2"/>
    <dgm:cxn modelId="{43D5A398-C30E-2042-9571-C1CB18BEA3DE}" type="presOf" srcId="{07F5D899-B65E-784C-A20E-9E9B486C11A9}" destId="{5D0B1DFE-BE84-7E46-8E54-A969403B8206}" srcOrd="1"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2B636F12-0EEE-7147-B0BB-8C0BCD95D458}" type="presOf" srcId="{33B3A5F5-4DC2-264F-ABC1-33760E4A27C5}" destId="{36CF6FE0-DE4B-A64B-9F67-85014C5260B2}"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6C5805CE-DBC3-F749-84C3-ADF97D18249B}" type="presOf" srcId="{579EE876-87F4-AB43-84C2-99322A5D22EC}" destId="{5851F3EF-79AB-4343-96C3-266BFA157B24}"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complaints</a:t>
          </a:r>
          <a:endParaRPr lang="en-US" sz="1800" kern="1200" dirty="0"/>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Apparent on clinical assessment</a:t>
          </a:r>
          <a:endParaRPr lang="en-US" sz="1800" kern="1200" dirty="0"/>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No Functional Impairments</a:t>
          </a:r>
          <a:endParaRPr lang="en-US" sz="1800" kern="1200" dirty="0"/>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Impairment Non-Dementia</a:t>
          </a:r>
          <a:endParaRPr lang="en-US" sz="1800" kern="1200" dirty="0"/>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Functional Impairments present</a:t>
          </a:r>
          <a:endParaRPr lang="en-US" sz="1800" kern="1200" dirty="0"/>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Dementia</a:t>
          </a:r>
          <a:endParaRPr lang="en-US" sz="1800" kern="1200" dirty="0"/>
        </a:p>
      </dsp:txBody>
      <dsp:txXfrm>
        <a:off x="6959911" y="2763439"/>
        <a:ext cx="1601526" cy="776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Cognitive complaints</a:t>
          </a:r>
          <a:endParaRPr lang="en-US" sz="1700" kern="1200" dirty="0"/>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Acute presentation with Altered level of consciousness</a:t>
          </a:r>
        </a:p>
        <a:p>
          <a:pPr lvl="0" algn="ctr" defTabSz="755650">
            <a:lnSpc>
              <a:spcPct val="90000"/>
            </a:lnSpc>
            <a:spcBef>
              <a:spcPct val="0"/>
            </a:spcBef>
            <a:spcAft>
              <a:spcPct val="35000"/>
            </a:spcAft>
          </a:pPr>
          <a:r>
            <a:rPr lang="en-US" sz="1700" kern="1200" dirty="0" smtClean="0"/>
            <a:t>(see criteria)</a:t>
          </a:r>
          <a:endParaRPr lang="en-US" sz="1700" kern="1200" dirty="0"/>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Delirium</a:t>
          </a:r>
          <a:endParaRPr lang="en-US" sz="1700" kern="1200" dirty="0"/>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Normal consciousness, non-acute presentation</a:t>
          </a:r>
          <a:endParaRPr lang="en-US" sz="1700" kern="1200" dirty="0"/>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Non-delirious</a:t>
          </a:r>
          <a:endParaRPr lang="en-US" sz="1700" kern="1200" dirty="0"/>
        </a:p>
      </dsp:txBody>
      <dsp:txXfrm>
        <a:off x="6362232" y="2795206"/>
        <a:ext cx="2192897" cy="1063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Delirium is recognized</a:t>
          </a:r>
          <a:endParaRPr lang="en-US" sz="2100" kern="1200" dirty="0"/>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Exhaustive search for etiology</a:t>
          </a:r>
          <a:endParaRPr lang="en-US" sz="2100" kern="1200" dirty="0"/>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Directly treat the etiology once found</a:t>
          </a:r>
          <a:endParaRPr lang="en-US" sz="2100" kern="1200" dirty="0"/>
        </a:p>
      </dsp:txBody>
      <dsp:txXfrm>
        <a:off x="5596821" y="1182027"/>
        <a:ext cx="1930146" cy="9359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4/1/15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19</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4/1/15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4/1/15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4/1/15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showrefcontent('refrenceslay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look like delirium?</a:t>
            </a:r>
            <a:endParaRPr lang="en-US" dirty="0"/>
          </a:p>
        </p:txBody>
      </p:sp>
      <p:sp>
        <p:nvSpPr>
          <p:cNvPr id="3" name="Content Placeholder 2"/>
          <p:cNvSpPr>
            <a:spLocks noGrp="1"/>
          </p:cNvSpPr>
          <p:nvPr>
            <p:ph idx="1"/>
          </p:nvPr>
        </p:nvSpPr>
        <p:spPr/>
        <p:txBody>
          <a:bodyPr/>
          <a:lstStyle/>
          <a:p>
            <a:r>
              <a:rPr lang="en-US" dirty="0" smtClean="0"/>
              <a:t>Non-convulsive seizures</a:t>
            </a:r>
          </a:p>
          <a:p>
            <a:r>
              <a:rPr lang="en-US" dirty="0" err="1" smtClean="0"/>
              <a:t>Sundowning</a:t>
            </a:r>
            <a:r>
              <a:rPr lang="en-US" dirty="0" smtClean="0"/>
              <a:t> behavior</a:t>
            </a:r>
          </a:p>
          <a:p>
            <a:r>
              <a:rPr lang="en-US" dirty="0" smtClean="0"/>
              <a:t>Dementia</a:t>
            </a:r>
          </a:p>
          <a:p>
            <a:r>
              <a:rPr lang="en-US" dirty="0" smtClean="0"/>
              <a:t>Psychiatric disorders </a:t>
            </a:r>
          </a:p>
          <a:p>
            <a:r>
              <a:rPr lang="en-US" dirty="0" smtClean="0"/>
              <a:t>Aphasias</a:t>
            </a:r>
          </a:p>
          <a:p>
            <a:r>
              <a:rPr lang="en-US" dirty="0" smtClean="0"/>
              <a:t>Transient Global Amnesia</a:t>
            </a:r>
            <a:endParaRPr lang="en-US" dirty="0"/>
          </a:p>
        </p:txBody>
      </p:sp>
    </p:spTree>
    <p:extLst>
      <p:ext uri="{BB962C8B-B14F-4D97-AF65-F5344CB8AC3E}">
        <p14:creationId xmlns:p14="http://schemas.microsoft.com/office/powerpoint/2010/main" val="16885051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smtClean="0"/>
              <a:t>There many causes of delirium, so an initial investigation may include (but not limited to) the following:</a:t>
            </a:r>
          </a:p>
          <a:p>
            <a:endParaRPr lang="en-US" dirty="0" smtClean="0"/>
          </a:p>
          <a:p>
            <a:pPr lvl="1"/>
            <a:r>
              <a:rPr lang="en-US" dirty="0" smtClean="0"/>
              <a:t>CBC, electrolytes, urea, </a:t>
            </a:r>
            <a:r>
              <a:rPr lang="en-US" dirty="0" err="1" smtClean="0"/>
              <a:t>creatinine</a:t>
            </a:r>
            <a:r>
              <a:rPr lang="en-US" dirty="0" smtClean="0"/>
              <a:t>, LFT, ESR, TSH +/- Auto-immune evaluation</a:t>
            </a:r>
          </a:p>
          <a:p>
            <a:pPr lvl="1"/>
            <a:r>
              <a:rPr lang="en-US" dirty="0" smtClean="0"/>
              <a:t>Arterial blood gases</a:t>
            </a:r>
          </a:p>
          <a:p>
            <a:pPr lvl="1"/>
            <a:r>
              <a:rPr lang="en-US" dirty="0" smtClean="0"/>
              <a:t>Urinalysis and toxicology screen</a:t>
            </a:r>
          </a:p>
          <a:p>
            <a:pPr lvl="1"/>
            <a:r>
              <a:rPr lang="en-US" dirty="0" smtClean="0"/>
              <a:t>Chest X-ray, EKG</a:t>
            </a:r>
          </a:p>
          <a:p>
            <a:pPr lvl="1"/>
            <a:r>
              <a:rPr lang="en-US" dirty="0" smtClean="0"/>
              <a:t>CT head, EEG, Lumbar Puncture</a:t>
            </a:r>
          </a:p>
        </p:txBody>
      </p:sp>
    </p:spTree>
    <p:extLst>
      <p:ext uri="{BB962C8B-B14F-4D97-AF65-F5344CB8AC3E}">
        <p14:creationId xmlns:p14="http://schemas.microsoft.com/office/powerpoint/2010/main" val="21948499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smtClean="0"/>
              <a:t>Dementia-Major Neurocognitive Disorder </a:t>
            </a:r>
            <a:r>
              <a:rPr lang="en-US" dirty="0"/>
              <a:t>(DSM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smtClean="0"/>
              <a:t>Evidence </a:t>
            </a:r>
            <a:r>
              <a:rPr lang="en-US" dirty="0"/>
              <a:t>of significant cognitive decline from a previous level of performance in one or more cognitive </a:t>
            </a:r>
            <a:r>
              <a:rPr lang="en-US" dirty="0" smtClean="0"/>
              <a:t>domains*:</a:t>
            </a:r>
            <a:endParaRPr lang="en-US" dirty="0"/>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a:t>
            </a:r>
            <a:r>
              <a:rPr lang="en-US" dirty="0" smtClean="0"/>
              <a:t>cognition</a:t>
            </a:r>
          </a:p>
          <a:p>
            <a:r>
              <a:rPr lang="en-US" dirty="0"/>
              <a:t>The cognitive deficits interfere with independence in everyday activities	</a:t>
            </a:r>
            <a:endParaRPr lang="en-US" dirty="0" smtClean="0"/>
          </a:p>
          <a:p>
            <a:r>
              <a:rPr lang="en-US" dirty="0" smtClean="0"/>
              <a:t>The </a:t>
            </a:r>
            <a:r>
              <a:rPr lang="en-US" dirty="0"/>
              <a:t>cognitive deficits do not occur exclusively in the context of a </a:t>
            </a:r>
            <a:r>
              <a:rPr lang="en-US" dirty="0" smtClean="0"/>
              <a:t>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Dementias</a:t>
            </a:r>
            <a:endParaRPr lang="en-US" dirty="0"/>
          </a:p>
        </p:txBody>
      </p:sp>
      <p:sp>
        <p:nvSpPr>
          <p:cNvPr id="3" name="Content Placeholder 2"/>
          <p:cNvSpPr>
            <a:spLocks noGrp="1"/>
          </p:cNvSpPr>
          <p:nvPr>
            <p:ph sz="half" idx="1"/>
          </p:nvPr>
        </p:nvSpPr>
        <p:spPr/>
        <p:txBody>
          <a:bodyPr/>
          <a:lstStyle/>
          <a:p>
            <a:r>
              <a:rPr lang="en-US" dirty="0" smtClean="0"/>
              <a:t>Neurodegenerative:</a:t>
            </a:r>
          </a:p>
          <a:p>
            <a:pPr lvl="1"/>
            <a:r>
              <a:rPr lang="en-US" dirty="0" smtClean="0"/>
              <a:t>Alzheimer’s Disease</a:t>
            </a:r>
          </a:p>
          <a:p>
            <a:pPr lvl="1"/>
            <a:r>
              <a:rPr lang="en-US" dirty="0" err="1" smtClean="0"/>
              <a:t>Lewy</a:t>
            </a:r>
            <a:r>
              <a:rPr lang="en-US" dirty="0" smtClean="0"/>
              <a:t> Body Dementia</a:t>
            </a:r>
          </a:p>
          <a:p>
            <a:pPr lvl="1"/>
            <a:r>
              <a:rPr lang="en-US" dirty="0" smtClean="0"/>
              <a:t>Parkinson’s Disease Dementia</a:t>
            </a:r>
          </a:p>
          <a:p>
            <a:pPr lvl="1"/>
            <a:r>
              <a:rPr lang="en-US" dirty="0" err="1" smtClean="0"/>
              <a:t>Frontotemporal</a:t>
            </a:r>
            <a:r>
              <a:rPr lang="en-US" dirty="0" smtClean="0"/>
              <a:t> Dementia</a:t>
            </a:r>
          </a:p>
          <a:p>
            <a:pPr lvl="1"/>
            <a:r>
              <a:rPr lang="en-US" dirty="0" smtClean="0"/>
              <a:t>Huntington’s Disease</a:t>
            </a:r>
          </a:p>
          <a:p>
            <a:endParaRPr lang="en-US" dirty="0"/>
          </a:p>
        </p:txBody>
      </p:sp>
      <p:sp>
        <p:nvSpPr>
          <p:cNvPr id="4" name="Content Placeholder 3"/>
          <p:cNvSpPr>
            <a:spLocks noGrp="1"/>
          </p:cNvSpPr>
          <p:nvPr>
            <p:ph sz="half" idx="2"/>
          </p:nvPr>
        </p:nvSpPr>
        <p:spPr/>
        <p:txBody>
          <a:bodyPr/>
          <a:lstStyle/>
          <a:p>
            <a:r>
              <a:rPr lang="en-US" dirty="0" smtClean="0"/>
              <a:t>Other:</a:t>
            </a:r>
          </a:p>
          <a:p>
            <a:pPr lvl="1"/>
            <a:r>
              <a:rPr lang="en-US" dirty="0"/>
              <a:t>Vascular Dementia</a:t>
            </a:r>
          </a:p>
          <a:p>
            <a:pPr lvl="1"/>
            <a:r>
              <a:rPr lang="en-US" dirty="0"/>
              <a:t>Normal Pressure </a:t>
            </a:r>
            <a:r>
              <a:rPr lang="en-US" dirty="0" smtClean="0"/>
              <a:t>Hydrocephalus</a:t>
            </a:r>
          </a:p>
          <a:p>
            <a:pPr lvl="1"/>
            <a:r>
              <a:rPr lang="en-US" dirty="0" smtClean="0"/>
              <a:t>Creutzfeldt</a:t>
            </a:r>
            <a:r>
              <a:rPr lang="en-US" dirty="0"/>
              <a:t>-</a:t>
            </a:r>
            <a:r>
              <a:rPr lang="en-US" dirty="0" smtClean="0"/>
              <a:t>Jakob Disease</a:t>
            </a:r>
          </a:p>
          <a:p>
            <a:pPr lvl="1"/>
            <a:r>
              <a:rPr lang="en-US" dirty="0" smtClean="0"/>
              <a:t>Wernicke-</a:t>
            </a:r>
            <a:r>
              <a:rPr lang="en-US" dirty="0" err="1" smtClean="0"/>
              <a:t>Korsakoff</a:t>
            </a:r>
            <a:r>
              <a:rPr lang="en-US" dirty="0" smtClean="0"/>
              <a:t> Syndrome</a:t>
            </a:r>
          </a:p>
          <a:p>
            <a:pPr lvl="1"/>
            <a:r>
              <a:rPr lang="en-US" dirty="0" smtClean="0"/>
              <a:t>Secondary to infection or systemic illness</a:t>
            </a:r>
            <a:endParaRPr lang="en-US" dirty="0"/>
          </a:p>
          <a:p>
            <a:endParaRPr lang="en-US" dirty="0"/>
          </a:p>
        </p:txBody>
      </p:sp>
    </p:spTree>
    <p:extLst>
      <p:ext uri="{BB962C8B-B14F-4D97-AF65-F5344CB8AC3E}">
        <p14:creationId xmlns:p14="http://schemas.microsoft.com/office/powerpoint/2010/main" val="11259524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smtClean="0"/>
              <a:t>Case</a:t>
            </a:r>
            <a:endParaRPr lang="en-US" dirty="0"/>
          </a:p>
        </p:txBody>
      </p:sp>
      <p:sp>
        <p:nvSpPr>
          <p:cNvPr id="4" name="Content Placeholder 2"/>
          <p:cNvSpPr>
            <a:spLocks noGrp="1"/>
          </p:cNvSpPr>
          <p:nvPr>
            <p:ph idx="1"/>
          </p:nvPr>
        </p:nvSpPr>
        <p:spPr>
          <a:xfrm>
            <a:off x="457199" y="1085565"/>
            <a:ext cx="7517468" cy="5366885"/>
          </a:xfrm>
        </p:spPr>
        <p:txBody>
          <a:bodyPr>
            <a:normAutofit/>
          </a:bodyPr>
          <a:lstStyle/>
          <a:p>
            <a:r>
              <a:rPr lang="en-US" dirty="0" smtClean="0"/>
              <a:t>73 year old male retired judge.</a:t>
            </a:r>
          </a:p>
          <a:p>
            <a:r>
              <a:rPr lang="en-US" dirty="0" smtClean="0"/>
              <a:t>Presents with 1 year history of cognitive concerns</a:t>
            </a:r>
          </a:p>
          <a:p>
            <a:pPr lvl="1"/>
            <a:r>
              <a:rPr lang="en-US" dirty="0" smtClean="0"/>
              <a:t>Trouble recalling names</a:t>
            </a:r>
          </a:p>
          <a:p>
            <a:pPr lvl="1"/>
            <a:r>
              <a:rPr lang="en-US" dirty="0" smtClean="0"/>
              <a:t>He </a:t>
            </a:r>
            <a:r>
              <a:rPr lang="en-US" dirty="0"/>
              <a:t>can completely forget a discussion </a:t>
            </a:r>
            <a:endParaRPr lang="en-US" dirty="0" smtClean="0"/>
          </a:p>
          <a:p>
            <a:pPr lvl="1"/>
            <a:r>
              <a:rPr lang="en-US" dirty="0" smtClean="0"/>
              <a:t>Forgets the location of previously placed tools</a:t>
            </a:r>
          </a:p>
          <a:p>
            <a:pPr lvl="1"/>
            <a:r>
              <a:rPr lang="en-US" dirty="0" smtClean="0"/>
              <a:t>Only </a:t>
            </a:r>
            <a:r>
              <a:rPr lang="en-US" dirty="0"/>
              <a:t>recalls fragments of a previous doctor visit 2 weeks </a:t>
            </a:r>
            <a:r>
              <a:rPr lang="en-US" dirty="0" smtClean="0"/>
              <a:t>earlier.</a:t>
            </a:r>
          </a:p>
          <a:p>
            <a:pPr lvl="1"/>
            <a:r>
              <a:rPr lang="en-US" dirty="0" smtClean="0"/>
              <a:t>Does </a:t>
            </a:r>
            <a:r>
              <a:rPr lang="en-US" dirty="0"/>
              <a:t>not follow the dates as accurately as he used to and indicates that this is because he is retired. </a:t>
            </a:r>
            <a:endParaRPr lang="en-US" dirty="0" smtClean="0"/>
          </a:p>
          <a:p>
            <a:pPr lvl="1"/>
            <a:r>
              <a:rPr lang="en-US" dirty="0" smtClean="0"/>
              <a:t>Sometimes </a:t>
            </a:r>
            <a:r>
              <a:rPr lang="en-US" dirty="0"/>
              <a:t>he is repetitive with questions</a:t>
            </a:r>
            <a:r>
              <a:rPr lang="en-US" dirty="0" smtClean="0"/>
              <a:t>.</a:t>
            </a:r>
          </a:p>
          <a:p>
            <a:r>
              <a:rPr lang="en-US" dirty="0" smtClean="0"/>
              <a:t>Confusion about </a:t>
            </a:r>
            <a:r>
              <a:rPr lang="en-US" dirty="0"/>
              <a:t>how to do things especially when tired. </a:t>
            </a:r>
            <a:endParaRPr lang="en-US" dirty="0" smtClean="0"/>
          </a:p>
          <a:p>
            <a:r>
              <a:rPr lang="en-US" dirty="0" smtClean="0"/>
              <a:t>His </a:t>
            </a:r>
            <a:r>
              <a:rPr lang="en-US" dirty="0"/>
              <a:t>ability to use household appliances is also affected. </a:t>
            </a:r>
            <a:endParaRPr lang="en-US" dirty="0" smtClean="0"/>
          </a:p>
          <a:p>
            <a:r>
              <a:rPr lang="en-US" dirty="0" smtClean="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half" idx="1"/>
          </p:nvPr>
        </p:nvSpPr>
        <p:spPr/>
        <p:txBody>
          <a:bodyPr>
            <a:normAutofit fontScale="92500"/>
          </a:bodyPr>
          <a:lstStyle/>
          <a:p>
            <a:r>
              <a:rPr lang="en-US" dirty="0" smtClean="0"/>
              <a:t>Uncommon under the age of 60.</a:t>
            </a:r>
          </a:p>
          <a:p>
            <a:r>
              <a:rPr lang="en-US" dirty="0" smtClean="0"/>
              <a:t>Decreased memory and new learning is the hallmark of the condition</a:t>
            </a:r>
          </a:p>
          <a:p>
            <a:r>
              <a:rPr lang="en-US" dirty="0" smtClean="0"/>
              <a:t>Language impairment: Word finding difficulties with circumlocution and anomia.</a:t>
            </a:r>
          </a:p>
          <a:p>
            <a:r>
              <a:rPr lang="en-US" dirty="0" smtClean="0"/>
              <a:t>Executive dysfunction</a:t>
            </a:r>
          </a:p>
          <a:p>
            <a:r>
              <a:rPr lang="en-US" dirty="0" smtClean="0"/>
              <a:t>Apraxia, Unawareness </a:t>
            </a:r>
            <a:r>
              <a:rPr lang="en-US" dirty="0"/>
              <a:t>of </a:t>
            </a:r>
            <a:r>
              <a:rPr lang="en-US" dirty="0" smtClean="0"/>
              <a:t>illness</a:t>
            </a:r>
          </a:p>
          <a:p>
            <a:r>
              <a:rPr lang="en-US" dirty="0" smtClean="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smtClean="0"/>
              <a:t>Delusions</a:t>
            </a:r>
          </a:p>
          <a:p>
            <a:r>
              <a:rPr lang="en-US" dirty="0" smtClean="0"/>
              <a:t>Depression</a:t>
            </a:r>
          </a:p>
          <a:p>
            <a:r>
              <a:rPr lang="en-US" dirty="0" smtClean="0"/>
              <a:t>Circadian rhythm disturbances (</a:t>
            </a:r>
            <a:r>
              <a:rPr lang="en-US" dirty="0" err="1" smtClean="0"/>
              <a:t>sundowning</a:t>
            </a:r>
            <a:r>
              <a:rPr lang="en-US" dirty="0" smtClean="0"/>
              <a:t>)</a:t>
            </a:r>
          </a:p>
          <a:p>
            <a:r>
              <a:rPr lang="en-US" dirty="0" smtClean="0"/>
              <a:t>Weight loss</a:t>
            </a:r>
            <a:endParaRPr lang="en-US" dirty="0"/>
          </a:p>
        </p:txBody>
      </p:sp>
    </p:spTree>
    <p:extLst>
      <p:ext uri="{BB962C8B-B14F-4D97-AF65-F5344CB8AC3E}">
        <p14:creationId xmlns:p14="http://schemas.microsoft.com/office/powerpoint/2010/main" val="5955518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Risk Factors for AD</a:t>
            </a:r>
            <a:endParaRPr lang="en-US" dirty="0"/>
          </a:p>
        </p:txBody>
      </p:sp>
      <p:sp>
        <p:nvSpPr>
          <p:cNvPr id="6" name="Content Placeholder 5"/>
          <p:cNvSpPr>
            <a:spLocks noGrp="1"/>
          </p:cNvSpPr>
          <p:nvPr>
            <p:ph idx="1"/>
          </p:nvPr>
        </p:nvSpPr>
        <p:spPr/>
        <p:txBody>
          <a:bodyPr/>
          <a:lstStyle/>
          <a:p>
            <a:r>
              <a:rPr lang="en-US" dirty="0" smtClean="0"/>
              <a:t>Major risk factors</a:t>
            </a:r>
          </a:p>
          <a:p>
            <a:pPr lvl="1"/>
            <a:r>
              <a:rPr lang="en-US" dirty="0" smtClean="0"/>
              <a:t>Increasing age</a:t>
            </a:r>
          </a:p>
          <a:p>
            <a:pPr lvl="1"/>
            <a:r>
              <a:rPr lang="en-US" dirty="0" smtClean="0"/>
              <a:t>(</a:t>
            </a:r>
            <a:r>
              <a:rPr lang="en-US" dirty="0"/>
              <a:t>APOE ε4</a:t>
            </a:r>
            <a:r>
              <a:rPr lang="en-US" dirty="0" smtClean="0"/>
              <a:t>) The E4 allele for </a:t>
            </a:r>
            <a:r>
              <a:rPr lang="en-US" dirty="0" err="1" smtClean="0"/>
              <a:t>Apolipoprotein</a:t>
            </a:r>
            <a:r>
              <a:rPr lang="en-US" dirty="0" smtClean="0"/>
              <a:t> E on chromosome 19</a:t>
            </a:r>
          </a:p>
          <a:p>
            <a:pPr lvl="1"/>
            <a:r>
              <a:rPr lang="en-US" dirty="0" smtClean="0"/>
              <a:t>Down Syndrome</a:t>
            </a:r>
          </a:p>
          <a:p>
            <a:pPr lvl="1"/>
            <a:r>
              <a:rPr lang="en-US" dirty="0" smtClean="0"/>
              <a:t>Specific inherited types</a:t>
            </a:r>
          </a:p>
          <a:p>
            <a:r>
              <a:rPr lang="en-US" dirty="0"/>
              <a:t>Mid-life vascular risk factors (DM, HTN, Hyperlipidemia, Lack of exercise)</a:t>
            </a:r>
          </a:p>
          <a:p>
            <a:r>
              <a:rPr lang="en-US" dirty="0"/>
              <a:t>Brain trauma</a:t>
            </a:r>
          </a:p>
          <a:p>
            <a:pPr lvl="1"/>
            <a:endParaRPr lang="en-US" dirty="0" smtClean="0"/>
          </a:p>
        </p:txBody>
      </p:sp>
    </p:spTree>
    <p:extLst>
      <p:ext uri="{BB962C8B-B14F-4D97-AF65-F5344CB8AC3E}">
        <p14:creationId xmlns:p14="http://schemas.microsoft.com/office/powerpoint/2010/main" val="32885712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smtClean="0"/>
              <a:t>Normal</a:t>
            </a:r>
            <a:endParaRPr lang="en-US" dirty="0"/>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smtClean="0"/>
              <a:t>Atrophic</a:t>
            </a:r>
            <a:endParaRPr lang="en-US" dirty="0"/>
          </a:p>
        </p:txBody>
      </p:sp>
    </p:spTree>
    <p:extLst>
      <p:ext uri="{BB962C8B-B14F-4D97-AF65-F5344CB8AC3E}">
        <p14:creationId xmlns:p14="http://schemas.microsoft.com/office/powerpoint/2010/main" val="35290837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smtClean="0"/>
              <a:t>Petersen et al. </a:t>
            </a:r>
            <a:r>
              <a:rPr lang="en-US" dirty="0"/>
              <a:t>1999</a:t>
            </a:r>
          </a:p>
          <a:p>
            <a:endParaRPr lang="en-US" dirty="0"/>
          </a:p>
        </p:txBody>
      </p:sp>
    </p:spTree>
    <p:extLst>
      <p:ext uri="{BB962C8B-B14F-4D97-AF65-F5344CB8AC3E}">
        <p14:creationId xmlns:p14="http://schemas.microsoft.com/office/powerpoint/2010/main" val="605971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13234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Defects in the mechanisms for clearing amyloid beta results in its accumulation and form senile plaques</a:t>
            </a:r>
          </a:p>
          <a:p>
            <a:r>
              <a:rPr lang="en-US" dirty="0" smtClean="0"/>
              <a:t>Abnormal accumulation of </a:t>
            </a:r>
            <a:r>
              <a:rPr lang="en-US" dirty="0" err="1" smtClean="0"/>
              <a:t>hyperphosphorylated</a:t>
            </a:r>
            <a:r>
              <a:rPr lang="en-US" dirty="0" smtClean="0"/>
              <a:t> tau protein results in accumulation and the formation of neurofibrillary tangles.</a:t>
            </a:r>
          </a:p>
          <a:p>
            <a:r>
              <a:rPr lang="en-US" dirty="0" smtClean="0"/>
              <a:t>Tangles and plaques are pathological hallmarks in Alzheimer’s disease</a:t>
            </a:r>
          </a:p>
          <a:p>
            <a:r>
              <a:rPr lang="en-US" dirty="0" smtClean="0"/>
              <a:t>The resultant loss of neurons and synapses is responsible for the clinical profile</a:t>
            </a:r>
          </a:p>
          <a:p>
            <a:r>
              <a:rPr lang="en-US" dirty="0" smtClean="0"/>
              <a:t>The neuronal loss in the basal forebrain region is responsible for a cholinergic deficit.</a:t>
            </a:r>
            <a:endParaRPr lang="en-US" dirty="0"/>
          </a:p>
        </p:txBody>
      </p:sp>
    </p:spTree>
    <p:extLst>
      <p:ext uri="{BB962C8B-B14F-4D97-AF65-F5344CB8AC3E}">
        <p14:creationId xmlns:p14="http://schemas.microsoft.com/office/powerpoint/2010/main" val="28629358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a:t>
            </a:r>
            <a:r>
              <a:rPr lang="en-US" sz="1000" dirty="0" smtClean="0">
                <a:latin typeface="Arial"/>
              </a:rPr>
              <a:t>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 is clinical</a:t>
            </a:r>
          </a:p>
          <a:p>
            <a:r>
              <a:rPr lang="en-US" dirty="0" smtClean="0"/>
              <a:t>Rely on history and cognitive/neuropsychological assessments that demonstrates a slowly progressing cognitive disorder which causes impairments in daily life. </a:t>
            </a:r>
          </a:p>
          <a:p>
            <a:r>
              <a:rPr lang="en-US" dirty="0" smtClean="0"/>
              <a:t>Brain structure on MRI may demonstrate medial temporal atrophy bilaterally</a:t>
            </a:r>
          </a:p>
          <a:p>
            <a:r>
              <a:rPr lang="en-US" dirty="0" smtClean="0"/>
              <a:t>PET scans can demonstrate decreased metabolism in temporal and parietal regions</a:t>
            </a:r>
          </a:p>
          <a:p>
            <a:r>
              <a:rPr lang="en-US" dirty="0" smtClean="0"/>
              <a:t>Cerebrospinal fluid might show low Amyloid beta, and elevated Tau (not specific)</a:t>
            </a:r>
            <a:endParaRPr lang="en-US" dirty="0"/>
          </a:p>
        </p:txBody>
      </p:sp>
    </p:spTree>
    <p:extLst>
      <p:ext uri="{BB962C8B-B14F-4D97-AF65-F5344CB8AC3E}">
        <p14:creationId xmlns:p14="http://schemas.microsoft.com/office/powerpoint/2010/main" val="5525035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lstStyle/>
          <a:p>
            <a:r>
              <a:rPr lang="en-US" dirty="0" smtClean="0"/>
              <a:t>Second most common cause of “degenerative” dementia.</a:t>
            </a:r>
          </a:p>
          <a:p>
            <a:r>
              <a:rPr lang="en-US" dirty="0" smtClean="0"/>
              <a:t>Core clinical features includes visual hallucinations, parkinsonism, and fluctuations in cognitive ability and level of consciousness.</a:t>
            </a:r>
          </a:p>
          <a:p>
            <a:r>
              <a:rPr lang="en-US" dirty="0" smtClean="0"/>
              <a:t>Other symptoms include visual spatial impairment &gt; short term memory, sensitivity to neuroleptics, REM sleep behavior disorder and autonomic dysfunction</a:t>
            </a:r>
            <a:endParaRPr lang="en-US" dirty="0"/>
          </a:p>
        </p:txBody>
      </p:sp>
    </p:spTree>
    <p:extLst>
      <p:ext uri="{BB962C8B-B14F-4D97-AF65-F5344CB8AC3E}">
        <p14:creationId xmlns:p14="http://schemas.microsoft.com/office/powerpoint/2010/main" val="13248476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Pathologically there are “</a:t>
            </a:r>
            <a:r>
              <a:rPr lang="en-US" dirty="0" err="1" smtClean="0"/>
              <a:t>Lewy</a:t>
            </a:r>
            <a:r>
              <a:rPr lang="en-US" dirty="0" smtClean="0"/>
              <a:t> Bodies” present in neurons, which are the result of abnormal </a:t>
            </a:r>
            <a:r>
              <a:rPr lang="en-US" dirty="0" err="1" smtClean="0"/>
              <a:t>synuclein</a:t>
            </a:r>
            <a:r>
              <a:rPr lang="en-US" dirty="0" smtClean="0"/>
              <a:t> protein accumulation.</a:t>
            </a:r>
          </a:p>
          <a:p>
            <a:r>
              <a:rPr lang="en-US" dirty="0" smtClean="0"/>
              <a:t>Diagnosis is primarily clinical</a:t>
            </a:r>
          </a:p>
          <a:p>
            <a:r>
              <a:rPr lang="en-US" dirty="0" smtClean="0"/>
              <a:t>PET scan may show decreased occipital lobe metabolism</a:t>
            </a:r>
          </a:p>
          <a:p>
            <a:r>
              <a:rPr lang="en-US" dirty="0"/>
              <a:t>Myocardial </a:t>
            </a:r>
            <a:r>
              <a:rPr lang="en-US" dirty="0" err="1" smtClean="0"/>
              <a:t>scintigraphy</a:t>
            </a:r>
            <a:r>
              <a:rPr lang="en-US" dirty="0" smtClean="0"/>
              <a:t> may be abnormal due to abnormal cardiac sympathetic innervation</a:t>
            </a:r>
          </a:p>
          <a:p>
            <a:r>
              <a:rPr lang="en-US" dirty="0" smtClean="0"/>
              <a:t>Parkinson’s Disease Dementia is similar to LBD. The difference is that a clear history of PD with NO cognitive impairment precedes the development of dementia by at least a year.</a:t>
            </a:r>
            <a:endParaRPr lang="en-US" dirty="0"/>
          </a:p>
        </p:txBody>
      </p:sp>
    </p:spTree>
    <p:extLst>
      <p:ext uri="{BB962C8B-B14F-4D97-AF65-F5344CB8AC3E}">
        <p14:creationId xmlns:p14="http://schemas.microsoft.com/office/powerpoint/2010/main" val="40315548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dirty="0" smtClean="0"/>
              <a:t>Occurs secondary to</a:t>
            </a:r>
          </a:p>
          <a:p>
            <a:pPr lvl="1"/>
            <a:r>
              <a:rPr lang="en-US" dirty="0" smtClean="0"/>
              <a:t>A single stroke in a region important to cognition such as hippocampus or thalamus, or a large stroke that affects multiple lobes.</a:t>
            </a:r>
          </a:p>
          <a:p>
            <a:pPr lvl="1"/>
            <a:r>
              <a:rPr lang="en-US" dirty="0" smtClean="0"/>
              <a:t>Recurrent strokes that accumulate over time, there is a step-wise development of cognitive deficits.</a:t>
            </a:r>
          </a:p>
          <a:p>
            <a:pPr lvl="1"/>
            <a:r>
              <a:rPr lang="en-US" dirty="0" smtClean="0"/>
              <a:t>Slowly progressing cognitive deficits due to subclinical progressing of small vessel disease</a:t>
            </a:r>
          </a:p>
          <a:p>
            <a:r>
              <a:rPr lang="en-US" dirty="0" smtClean="0"/>
              <a:t>Associated with vascular risk factors (HTN, DM, Hyperlipidemia, &amp; smoking)</a:t>
            </a:r>
          </a:p>
          <a:p>
            <a:r>
              <a:rPr lang="en-US" dirty="0" smtClean="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Mean age of onset is 58</a:t>
            </a:r>
          </a:p>
          <a:p>
            <a:r>
              <a:rPr lang="en-US" dirty="0" smtClean="0"/>
              <a:t>Preferentially involves the frontal and temporal lobes, symptoms depend on the region (lobe) involved, therefore there are variants::</a:t>
            </a:r>
          </a:p>
          <a:p>
            <a:r>
              <a:rPr lang="en-US" dirty="0" smtClean="0"/>
              <a:t>Behavioral Variant</a:t>
            </a:r>
          </a:p>
          <a:p>
            <a:r>
              <a:rPr lang="en-US" dirty="0" smtClean="0"/>
              <a:t>Primary Progressive Aphasia</a:t>
            </a:r>
          </a:p>
          <a:p>
            <a:r>
              <a:rPr lang="en-US" dirty="0" smtClean="0"/>
              <a:t>Semantic Dementia</a:t>
            </a:r>
          </a:p>
          <a:p>
            <a:r>
              <a:rPr lang="en-US" dirty="0" smtClean="0"/>
              <a:t>Common pathological inclusions include </a:t>
            </a:r>
            <a:r>
              <a:rPr lang="en-US" dirty="0" err="1" smtClean="0"/>
              <a:t>hyperphosphrylated</a:t>
            </a:r>
            <a:r>
              <a:rPr lang="en-US" dirty="0" smtClean="0"/>
              <a:t> tau protein, TDP-43 protein, or FUS protein</a:t>
            </a:r>
            <a:endParaRPr lang="en-US" dirty="0"/>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smtClean="0"/>
              <a:t>FUS: Fused in Sarcoma</a:t>
            </a:r>
          </a:p>
          <a:p>
            <a:r>
              <a:rPr lang="en-US" sz="1000" dirty="0" smtClean="0"/>
              <a:t>TDP</a:t>
            </a:r>
            <a:r>
              <a:rPr lang="en-US" sz="1000" dirty="0"/>
              <a:t>: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smtClean="0"/>
              <a:t>Progressive non-fluent aphasia: Patients present first with a non-fluent type of aphasia (similar to a </a:t>
            </a:r>
            <a:r>
              <a:rPr lang="en-US" dirty="0" err="1" smtClean="0"/>
              <a:t>Broca’s</a:t>
            </a:r>
            <a:r>
              <a:rPr lang="en-US" dirty="0" smtClean="0"/>
              <a:t> lesion). MRI may show focal left frontal atrophy.</a:t>
            </a:r>
          </a:p>
          <a:p>
            <a:r>
              <a:rPr lang="en-US" smtClean="0"/>
              <a:t>Semantic </a:t>
            </a:r>
            <a:r>
              <a:rPr lang="en-US" dirty="0" smtClean="0"/>
              <a:t>dementia (temporal variant of FTD): Usually have intact fluency, but comprehension is impaired and decreased naming ability. MRI may show focal left temporal atrophy.</a:t>
            </a:r>
            <a:endParaRPr lang="en-US" dirty="0"/>
          </a:p>
        </p:txBody>
      </p:sp>
    </p:spTree>
    <p:extLst>
      <p:ext uri="{BB962C8B-B14F-4D97-AF65-F5344CB8AC3E}">
        <p14:creationId xmlns:p14="http://schemas.microsoft.com/office/powerpoint/2010/main" val="559983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Pressure Hydrocephalus</a:t>
            </a:r>
            <a:endParaRPr lang="en-US" dirty="0"/>
          </a:p>
        </p:txBody>
      </p:sp>
      <p:sp>
        <p:nvSpPr>
          <p:cNvPr id="3" name="Content Placeholder 2"/>
          <p:cNvSpPr>
            <a:spLocks noGrp="1"/>
          </p:cNvSpPr>
          <p:nvPr>
            <p:ph idx="1"/>
          </p:nvPr>
        </p:nvSpPr>
        <p:spPr/>
        <p:txBody>
          <a:bodyPr/>
          <a:lstStyle/>
          <a:p>
            <a:r>
              <a:rPr lang="en-US" dirty="0" smtClean="0"/>
              <a:t>A rare disorder</a:t>
            </a:r>
          </a:p>
          <a:p>
            <a:r>
              <a:rPr lang="en-US" dirty="0" smtClean="0"/>
              <a:t>It classically presents with gait impairment, urinary incontinence along with the dementia. However these features are not unique to NPH.</a:t>
            </a:r>
          </a:p>
          <a:p>
            <a:r>
              <a:rPr lang="en-US" dirty="0" smtClean="0"/>
              <a:t>Dementia is of a subcortical type, where there is executive dysfunction, and psychomotor slowing first. Other features of cognitive impairment develop later on.</a:t>
            </a:r>
          </a:p>
          <a:p>
            <a:r>
              <a:rPr lang="en-US" dirty="0" smtClean="0"/>
              <a:t>The typical gait has been described as “magnetic”, the patient may shuffle their feet on the ground with a normal or wide base, some may have some features of parkinsonism.</a:t>
            </a:r>
            <a:endParaRPr lang="en-US" dirty="0"/>
          </a:p>
        </p:txBody>
      </p:sp>
    </p:spTree>
    <p:extLst>
      <p:ext uri="{BB962C8B-B14F-4D97-AF65-F5344CB8AC3E}">
        <p14:creationId xmlns:p14="http://schemas.microsoft.com/office/powerpoint/2010/main" val="21828817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NPH</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smtClean="0"/>
              <a:t>It usually results from impaired CSF absorption at the level of the arachnoid villi.</a:t>
            </a:r>
          </a:p>
          <a:p>
            <a:r>
              <a:rPr lang="en-US" dirty="0" smtClean="0"/>
              <a:t>In Secondary NPH, there is usually a history of a previous meningitis, inflammatory </a:t>
            </a:r>
            <a:r>
              <a:rPr lang="en-US" dirty="0" err="1" smtClean="0"/>
              <a:t>disoder</a:t>
            </a:r>
            <a:r>
              <a:rPr lang="en-US" dirty="0" smtClean="0"/>
              <a:t>, or subarachnoid hemorrhage. Idiopathic NPH is when there is no preceding explanation for the condition.</a:t>
            </a:r>
          </a:p>
          <a:p>
            <a:r>
              <a:rPr lang="en-US" dirty="0" smtClean="0"/>
              <a:t>Patients who present with gait impairment &gt; cognitive impairments have better prognosis if identified early.</a:t>
            </a:r>
          </a:p>
          <a:p>
            <a:r>
              <a:rPr lang="en-US" dirty="0" smtClean="0"/>
              <a:t>Some patients will improve after a a lumbar puncture that removes 30-50 cc of CSF.  If this test is positive, than a CSF shunting procedure is performed.</a:t>
            </a:r>
          </a:p>
          <a:p>
            <a:r>
              <a:rPr lang="en-US" dirty="0" smtClean="0"/>
              <a:t>The MRI brain may also show dilated ventricles (however CSF pressure is normal).</a:t>
            </a:r>
            <a:endParaRPr lang="en-US" dirty="0"/>
          </a:p>
        </p:txBody>
      </p:sp>
    </p:spTree>
    <p:extLst>
      <p:ext uri="{BB962C8B-B14F-4D97-AF65-F5344CB8AC3E}">
        <p14:creationId xmlns:p14="http://schemas.microsoft.com/office/powerpoint/2010/main" val="187409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a:t>
            </a:r>
            <a:r>
              <a:rPr lang="en-US" dirty="0" smtClean="0"/>
              <a:t>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Creutzfeldt-Jakob Disease</a:t>
            </a:r>
            <a:endParaRPr lang="en-US" dirty="0"/>
          </a:p>
        </p:txBody>
      </p:sp>
      <p:sp>
        <p:nvSpPr>
          <p:cNvPr id="3" name="Content Placeholder 2"/>
          <p:cNvSpPr>
            <a:spLocks noGrp="1"/>
          </p:cNvSpPr>
          <p:nvPr>
            <p:ph idx="1"/>
          </p:nvPr>
        </p:nvSpPr>
        <p:spPr/>
        <p:txBody>
          <a:bodyPr/>
          <a:lstStyle/>
          <a:p>
            <a:r>
              <a:rPr lang="en-US" dirty="0" smtClean="0"/>
              <a:t>Rare, 1 in a million</a:t>
            </a:r>
          </a:p>
          <a:p>
            <a:r>
              <a:rPr lang="en-US" dirty="0" smtClean="0"/>
              <a:t>It is a prion disorder and can be transmitted (transmissible spongiform encephalopathy)</a:t>
            </a:r>
          </a:p>
          <a:p>
            <a:r>
              <a:rPr lang="en-US" dirty="0" smtClean="0"/>
              <a:t>Prions are abnormally formed proteins that induce pathological transformations in other proteins.</a:t>
            </a:r>
          </a:p>
          <a:p>
            <a:r>
              <a:rPr lang="en-US" dirty="0" smtClean="0"/>
              <a:t>It has been transmitted after the use of surgical equipment or growth hormones </a:t>
            </a:r>
            <a:endParaRPr lang="en-US" dirty="0"/>
          </a:p>
        </p:txBody>
      </p:sp>
    </p:spTree>
    <p:extLst>
      <p:ext uri="{BB962C8B-B14F-4D97-AF65-F5344CB8AC3E}">
        <p14:creationId xmlns:p14="http://schemas.microsoft.com/office/powerpoint/2010/main" val="21049694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CJD</a:t>
            </a:r>
            <a:endParaRPr lang="en-US" dirty="0"/>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smtClean="0"/>
              <a:t>CJD presents as a rapidly progressing dementia, disease duration usually 6 months. </a:t>
            </a:r>
            <a:r>
              <a:rPr lang="en-US" dirty="0"/>
              <a:t>Myoclonic </a:t>
            </a:r>
            <a:r>
              <a:rPr lang="en-US" dirty="0" smtClean="0"/>
              <a:t>jerks may occur.</a:t>
            </a:r>
          </a:p>
          <a:p>
            <a:r>
              <a:rPr lang="en-US" dirty="0" smtClean="0"/>
              <a:t>Any picture of cognitive impairment may occur, as may other neurological symptoms like parkinsonism, ataxia, field defects, spasticity, hyper-</a:t>
            </a:r>
            <a:r>
              <a:rPr lang="en-US" dirty="0" err="1" smtClean="0"/>
              <a:t>reflexia</a:t>
            </a:r>
            <a:r>
              <a:rPr lang="en-US" dirty="0" smtClean="0"/>
              <a:t>, and + Babinski.</a:t>
            </a:r>
          </a:p>
          <a:p>
            <a:r>
              <a:rPr lang="en-US" dirty="0" smtClean="0"/>
              <a:t>MRI may show abnormal signal intensity in the basal ganglia and cortical ribbon</a:t>
            </a:r>
          </a:p>
          <a:p>
            <a:r>
              <a:rPr lang="en-US" dirty="0" smtClean="0"/>
              <a:t>EEG shows characteristic periodic sharp wave complexes</a:t>
            </a:r>
          </a:p>
          <a:p>
            <a:r>
              <a:rPr lang="en-US" dirty="0" smtClean="0"/>
              <a:t>No treatment, patients die within a year.</a:t>
            </a:r>
          </a:p>
          <a:p>
            <a:r>
              <a:rPr lang="en-US" dirty="0" smtClean="0"/>
              <a:t>The bovine variant CJD has been linked to consumption of beef (UK outbreak in the 90s)</a:t>
            </a:r>
            <a:endParaRPr lang="en-US" dirty="0"/>
          </a:p>
        </p:txBody>
      </p:sp>
    </p:spTree>
    <p:extLst>
      <p:ext uri="{BB962C8B-B14F-4D97-AF65-F5344CB8AC3E}">
        <p14:creationId xmlns:p14="http://schemas.microsoft.com/office/powerpoint/2010/main" val="2995238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causes of dementia</a:t>
            </a:r>
            <a:endParaRPr lang="en-US" dirty="0"/>
          </a:p>
        </p:txBody>
      </p:sp>
      <p:sp>
        <p:nvSpPr>
          <p:cNvPr id="3" name="Content Placeholder 2"/>
          <p:cNvSpPr>
            <a:spLocks noGrp="1"/>
          </p:cNvSpPr>
          <p:nvPr>
            <p:ph idx="1"/>
          </p:nvPr>
        </p:nvSpPr>
        <p:spPr/>
        <p:txBody>
          <a:bodyPr/>
          <a:lstStyle/>
          <a:p>
            <a:r>
              <a:rPr lang="en-US" dirty="0" smtClean="0"/>
              <a:t>HIV Associated neurocognitive disorder</a:t>
            </a:r>
          </a:p>
          <a:p>
            <a:r>
              <a:rPr lang="en-US" dirty="0" smtClean="0"/>
              <a:t> Syphilis</a:t>
            </a:r>
          </a:p>
          <a:p>
            <a:r>
              <a:rPr lang="en-US" dirty="0" smtClean="0"/>
              <a:t>Vitamin B12 deficiency</a:t>
            </a:r>
          </a:p>
          <a:p>
            <a:r>
              <a:rPr lang="en-US" dirty="0" smtClean="0"/>
              <a:t>Autoimmune disorders (</a:t>
            </a:r>
            <a:r>
              <a:rPr lang="en-US" dirty="0" err="1" smtClean="0"/>
              <a:t>eg</a:t>
            </a:r>
            <a:r>
              <a:rPr lang="en-US" dirty="0" smtClean="0"/>
              <a:t>: SLE)</a:t>
            </a:r>
          </a:p>
          <a:p>
            <a:r>
              <a:rPr lang="en-US" dirty="0" smtClean="0"/>
              <a:t>Alcohol leading to </a:t>
            </a:r>
            <a:r>
              <a:rPr lang="en-US" dirty="0" err="1" smtClean="0"/>
              <a:t>wernicke-Korsakoff’s</a:t>
            </a:r>
            <a:r>
              <a:rPr lang="en-US" dirty="0" smtClean="0"/>
              <a:t> </a:t>
            </a:r>
            <a:r>
              <a:rPr lang="en-US" dirty="0" err="1" smtClean="0"/>
              <a:t>syndrom</a:t>
            </a:r>
            <a:r>
              <a:rPr lang="en-US" dirty="0" smtClean="0"/>
              <a:t>, characterized by confabulations to compensate </a:t>
            </a:r>
            <a:r>
              <a:rPr lang="en-US" smtClean="0"/>
              <a:t>for amnesia</a:t>
            </a:r>
            <a:endParaRPr lang="en-US" dirty="0"/>
          </a:p>
        </p:txBody>
      </p:sp>
    </p:spTree>
    <p:extLst>
      <p:ext uri="{BB962C8B-B14F-4D97-AF65-F5344CB8AC3E}">
        <p14:creationId xmlns:p14="http://schemas.microsoft.com/office/powerpoint/2010/main" val="15735902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Cholinesterase Inhibitors</a:t>
            </a:r>
            <a:endParaRPr lang="en-US" dirty="0"/>
          </a:p>
        </p:txBody>
      </p:sp>
      <p:sp>
        <p:nvSpPr>
          <p:cNvPr id="3" name="Content Placeholder 2"/>
          <p:cNvSpPr>
            <a:spLocks noGrp="1"/>
          </p:cNvSpPr>
          <p:nvPr>
            <p:ph idx="1"/>
          </p:nvPr>
        </p:nvSpPr>
        <p:spPr/>
        <p:txBody>
          <a:bodyPr/>
          <a:lstStyle/>
          <a:p>
            <a:r>
              <a:rPr lang="en-US" dirty="0" smtClean="0"/>
              <a:t>Drugs such as Donepezil, </a:t>
            </a:r>
            <a:r>
              <a:rPr lang="en-US" dirty="0" err="1" smtClean="0"/>
              <a:t>rivastigmine</a:t>
            </a:r>
            <a:r>
              <a:rPr lang="en-US" dirty="0" smtClean="0"/>
              <a:t> and </a:t>
            </a:r>
            <a:r>
              <a:rPr lang="en-US" dirty="0" err="1" smtClean="0"/>
              <a:t>galantamine</a:t>
            </a:r>
            <a:r>
              <a:rPr lang="en-US" dirty="0" smtClean="0"/>
              <a:t> which increase the presence of central nervous system acetylcholine help with cognitive and behavioral symptoms in Alzheimer’s dementia</a:t>
            </a:r>
          </a:p>
          <a:p>
            <a:r>
              <a:rPr lang="en-US" dirty="0" smtClean="0"/>
              <a:t>Does not stop disease progression, but may provide transient clinical stability</a:t>
            </a:r>
          </a:p>
          <a:p>
            <a:r>
              <a:rPr lang="en-US" dirty="0" smtClean="0"/>
              <a:t>NMDA receptor antagonist, </a:t>
            </a:r>
            <a:r>
              <a:rPr lang="en-US" dirty="0" err="1" smtClean="0"/>
              <a:t>memantine</a:t>
            </a:r>
            <a:r>
              <a:rPr lang="en-US" dirty="0" smtClean="0"/>
              <a:t>, is helpful in advanced </a:t>
            </a:r>
            <a:r>
              <a:rPr lang="en-US" dirty="0" err="1" smtClean="0"/>
              <a:t>alzheimer’s</a:t>
            </a:r>
            <a:r>
              <a:rPr lang="en-US" dirty="0" smtClean="0"/>
              <a:t> disease</a:t>
            </a:r>
          </a:p>
          <a:p>
            <a:r>
              <a:rPr lang="en-US" dirty="0" smtClean="0"/>
              <a:t>No treatment </a:t>
            </a:r>
            <a:r>
              <a:rPr lang="en-US" smtClean="0"/>
              <a:t>available for MCI </a:t>
            </a:r>
            <a:r>
              <a:rPr lang="en-US" dirty="0" smtClean="0"/>
              <a:t>for MCI</a:t>
            </a:r>
          </a:p>
          <a:p>
            <a:endParaRPr lang="en-US" dirty="0" smtClean="0"/>
          </a:p>
        </p:txBody>
      </p:sp>
    </p:spTree>
    <p:extLst>
      <p:ext uri="{BB962C8B-B14F-4D97-AF65-F5344CB8AC3E}">
        <p14:creationId xmlns:p14="http://schemas.microsoft.com/office/powerpoint/2010/main" val="2186504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r>
              <a:rPr lang="en-US" dirty="0" smtClean="0"/>
              <a:t>Delirium, usually encompasses:</a:t>
            </a:r>
            <a:r>
              <a:rPr lang="en-US" dirty="0"/>
              <a:t> </a:t>
            </a:r>
            <a:r>
              <a:rPr lang="en-US" dirty="0" smtClean="0"/>
              <a:t>“Acute </a:t>
            </a:r>
            <a:r>
              <a:rPr lang="en-US" dirty="0" err="1" smtClean="0"/>
              <a:t>confusional</a:t>
            </a:r>
            <a:r>
              <a:rPr lang="en-US" dirty="0" smtClean="0"/>
              <a:t> state” and “encephalopathy”</a:t>
            </a:r>
          </a:p>
        </p:txBody>
      </p:sp>
    </p:spTree>
    <p:extLst>
      <p:ext uri="{BB962C8B-B14F-4D97-AF65-F5344CB8AC3E}">
        <p14:creationId xmlns:p14="http://schemas.microsoft.com/office/powerpoint/2010/main" val="2822750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Cognitive Impairment?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Delirium?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smtClean="0"/>
              <a:t>The term “Delirium”, </a:t>
            </a:r>
            <a:r>
              <a:rPr lang="en-US" dirty="0"/>
              <a:t>usually </a:t>
            </a:r>
            <a:r>
              <a:rPr lang="en-US" dirty="0" smtClean="0"/>
              <a:t>encompasses the terms of “acute </a:t>
            </a:r>
            <a:r>
              <a:rPr lang="en-US" dirty="0" err="1"/>
              <a:t>confusional</a:t>
            </a:r>
            <a:r>
              <a:rPr lang="en-US" dirty="0"/>
              <a:t> state” and “encephalopathy</a:t>
            </a:r>
            <a:r>
              <a:rPr lang="en-US" dirty="0" smtClean="0"/>
              <a:t>”.</a:t>
            </a:r>
            <a:endParaRPr lang="en-US" dirty="0"/>
          </a:p>
          <a:p>
            <a:endParaRPr lang="en-US" dirty="0"/>
          </a:p>
        </p:txBody>
      </p:sp>
    </p:spTree>
    <p:extLst>
      <p:ext uri="{BB962C8B-B14F-4D97-AF65-F5344CB8AC3E}">
        <p14:creationId xmlns:p14="http://schemas.microsoft.com/office/powerpoint/2010/main" val="723122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pPr marL="0" indent="0">
              <a:buNone/>
            </a:pPr>
            <a:r>
              <a:rPr lang="en-US" dirty="0" smtClean="0"/>
              <a:t>It is not normal to have delirium, while this statement is obvious, patients’ who have symptoms of delirium are dismissed as being sleepy, tired, or just age related changes.</a:t>
            </a:r>
          </a:p>
          <a:p>
            <a:pPr marL="0" indent="0">
              <a:buNone/>
            </a:pPr>
            <a:r>
              <a:rPr lang="en-US" dirty="0" smtClean="0"/>
              <a:t>BEING OLD ≠ Being confused or mentally impaired</a:t>
            </a:r>
          </a:p>
        </p:txBody>
      </p:sp>
    </p:spTree>
    <p:extLst>
      <p:ext uri="{BB962C8B-B14F-4D97-AF65-F5344CB8AC3E}">
        <p14:creationId xmlns:p14="http://schemas.microsoft.com/office/powerpoint/2010/main" val="39521382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clues to recognize delirium:</a:t>
            </a:r>
          </a:p>
          <a:p>
            <a:pPr marL="0" indent="0">
              <a:buNone/>
            </a:pPr>
            <a:endParaRPr lang="en-US" dirty="0" smtClean="0"/>
          </a:p>
          <a:p>
            <a:pPr lvl="1"/>
            <a:r>
              <a:rPr lang="en-US" dirty="0" smtClean="0"/>
              <a:t>Patient will not be able to give you a history</a:t>
            </a:r>
          </a:p>
          <a:p>
            <a:pPr lvl="1"/>
            <a:r>
              <a:rPr lang="en-US" dirty="0" smtClean="0"/>
              <a:t>Rapid development of symptoms (hours or days).</a:t>
            </a:r>
          </a:p>
          <a:p>
            <a:pPr lvl="1"/>
            <a:r>
              <a:rPr lang="en-US" dirty="0" smtClean="0"/>
              <a:t>Change in level of consciousness</a:t>
            </a:r>
          </a:p>
          <a:p>
            <a:pPr lvl="1"/>
            <a:r>
              <a:rPr lang="en-US" dirty="0" smtClean="0"/>
              <a:t>When the patient appears awake, assess level of attention</a:t>
            </a:r>
          </a:p>
          <a:p>
            <a:pPr lvl="1"/>
            <a:r>
              <a:rPr lang="en-US" dirty="0" smtClean="0"/>
              <a:t>Poor content of conversation and/or other cognitive deficits (memory loss, disorientation, abnormal language), neuropsychiatric symptoms such as hallucinations (visual, auditory somatosensory…</a:t>
            </a:r>
            <a:r>
              <a:rPr lang="en-US" dirty="0" err="1" smtClean="0"/>
              <a:t>etc</a:t>
            </a:r>
            <a:r>
              <a:rPr lang="en-US" dirty="0" smtClean="0"/>
              <a:t>) and delusions of harm.</a:t>
            </a:r>
          </a:p>
          <a:p>
            <a:pPr lvl="1"/>
            <a:endParaRPr lang="en-US" dirty="0"/>
          </a:p>
          <a:p>
            <a:pPr marL="228600" lvl="1" indent="0">
              <a:buNone/>
            </a:pPr>
            <a:r>
              <a:rPr lang="en-US" dirty="0"/>
              <a:t>The </a:t>
            </a:r>
            <a:r>
              <a:rPr lang="en-US" dirty="0" smtClean="0"/>
              <a:t>opposite, </a:t>
            </a:r>
            <a:r>
              <a:rPr lang="en-US" dirty="0" err="1"/>
              <a:t>hypervigilance</a:t>
            </a:r>
            <a:r>
              <a:rPr lang="en-US" dirty="0"/>
              <a:t>, may </a:t>
            </a:r>
            <a:r>
              <a:rPr lang="en-US" dirty="0" smtClean="0"/>
              <a:t>occur </a:t>
            </a:r>
            <a:r>
              <a:rPr lang="en-US" dirty="0"/>
              <a:t>in </a:t>
            </a:r>
            <a:r>
              <a:rPr lang="en-US" dirty="0" smtClean="0"/>
              <a:t>substance withdrawal (</a:t>
            </a:r>
            <a:r>
              <a:rPr lang="en-US" dirty="0" err="1" smtClean="0"/>
              <a:t>eg</a:t>
            </a:r>
            <a:r>
              <a:rPr lang="en-US" dirty="0" smtClean="0"/>
              <a:t>: alcohol or sedative).</a:t>
            </a:r>
            <a:endParaRPr lang="en-US" dirty="0"/>
          </a:p>
          <a:p>
            <a:pPr marL="228600" lvl="1" indent="0">
              <a:buNone/>
            </a:pPr>
            <a:endParaRPr lang="en-US" dirty="0" smtClean="0"/>
          </a:p>
        </p:txBody>
      </p:sp>
    </p:spTree>
    <p:extLst>
      <p:ext uri="{BB962C8B-B14F-4D97-AF65-F5344CB8AC3E}">
        <p14:creationId xmlns:p14="http://schemas.microsoft.com/office/powerpoint/2010/main" val="2652862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Delirium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Metabolic, examples include dehydration, </a:t>
            </a:r>
            <a:r>
              <a:rPr lang="en-US" dirty="0" err="1" smtClean="0"/>
              <a:t>hyponatremia</a:t>
            </a:r>
            <a:r>
              <a:rPr lang="en-US" dirty="0" smtClean="0"/>
              <a:t>, </a:t>
            </a:r>
            <a:r>
              <a:rPr lang="en-US" dirty="0" err="1" smtClean="0"/>
              <a:t>hypocalcemia</a:t>
            </a:r>
            <a:r>
              <a:rPr lang="en-US" dirty="0" smtClean="0"/>
              <a:t>, abnormal thyroid functions, liver and/or renal impairments, hypoglycemia .</a:t>
            </a:r>
          </a:p>
          <a:p>
            <a:r>
              <a:rPr lang="en-US" dirty="0" smtClean="0"/>
              <a:t>Toxic: ETOH and drugs of abuse.</a:t>
            </a:r>
          </a:p>
          <a:p>
            <a:r>
              <a:rPr lang="en-US" dirty="0" smtClean="0"/>
              <a:t>Infectious: UTI, pneumonia, or infections that result in systemic manifestations.</a:t>
            </a:r>
          </a:p>
          <a:p>
            <a:r>
              <a:rPr lang="en-US" dirty="0" smtClean="0"/>
              <a:t>Side effects of drugs or the abrupt discontinuation of certain drugs like benzodiazepines.</a:t>
            </a:r>
          </a:p>
          <a:p>
            <a:r>
              <a:rPr lang="en-US" dirty="0"/>
              <a:t> </a:t>
            </a:r>
            <a:r>
              <a:rPr lang="en-US" dirty="0" smtClean="0"/>
              <a:t>Post surgery (anesthetics, pain)</a:t>
            </a:r>
          </a:p>
          <a:p>
            <a:r>
              <a:rPr lang="en-US" dirty="0" smtClean="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6317</TotalTime>
  <Words>1981</Words>
  <Application>Microsoft Macintosh PowerPoint</Application>
  <PresentationFormat>On-screen Show (4:3)</PresentationFormat>
  <Paragraphs>204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Advantage</vt:lpstr>
      <vt:lpstr>PowerPoint Presentation</vt:lpstr>
      <vt:lpstr>PowerPoint Presentation</vt:lpstr>
      <vt:lpstr>Delirium</vt:lpstr>
      <vt:lpstr>Delirium</vt:lpstr>
      <vt:lpstr>Dementia or Cognitive Impairment?</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Cholinesterase Inhibitors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TM</cp:lastModifiedBy>
  <cp:revision>49</cp:revision>
  <dcterms:created xsi:type="dcterms:W3CDTF">2015-03-07T08:19:13Z</dcterms:created>
  <dcterms:modified xsi:type="dcterms:W3CDTF">2015-04-01T06:11:16Z</dcterms:modified>
</cp:coreProperties>
</file>