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Lst>
  <p:sldSz cx="12192000" cy="6858000"/>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b="def" i="def"/>
      <a:tcStyle>
        <a:tcBdr/>
        <a:fill>
          <a:solidFill>
            <a:srgbClr val="E9EFF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b="def" i="def"/>
      <a:tcStyle>
        <a:tcBdr/>
        <a:fill>
          <a:solidFill>
            <a:srgbClr val="F0F0F0"/>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b="def" i="def"/>
      <a:tcStyle>
        <a:tcBdr/>
        <a:fill>
          <a:solidFill>
            <a:srgbClr val="EBF1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9BD5"/>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B9BD5"/>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ph type="sldImg"/>
          </p:nvPr>
        </p:nvSpPr>
        <p:spPr>
          <a:xfrm>
            <a:off x="1143000" y="685800"/>
            <a:ext cx="4572000" cy="3429000"/>
          </a:xfrm>
          <a:prstGeom prst="rect">
            <a:avLst/>
          </a:prstGeom>
        </p:spPr>
        <p:txBody>
          <a:bodyPr/>
          <a:lstStyle/>
          <a:p>
            <a:pPr lvl="0"/>
          </a:p>
        </p:txBody>
      </p:sp>
      <p:sp>
        <p:nvSpPr>
          <p:cNvPr id="51" name="Shape 51"/>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شريحة عنوان">
    <p:spTree>
      <p:nvGrpSpPr>
        <p:cNvPr id="1" name=""/>
        <p:cNvGrpSpPr/>
        <p:nvPr/>
      </p:nvGrpSpPr>
      <p:grpSpPr>
        <a:xfrm>
          <a:off x="0" y="0"/>
          <a:ext cx="0" cy="0"/>
          <a:chOff x="0" y="0"/>
          <a:chExt cx="0" cy="0"/>
        </a:xfrm>
      </p:grpSpPr>
      <p:sp>
        <p:nvSpPr>
          <p:cNvPr id="6" name="Shape 6"/>
          <p:cNvSpPr/>
          <p:nvPr>
            <p:ph type="title"/>
          </p:nvPr>
        </p:nvSpPr>
        <p:spPr>
          <a:xfrm>
            <a:off x="1524000" y="0"/>
            <a:ext cx="9144000" cy="3509963"/>
          </a:xfrm>
          <a:prstGeom prst="rect">
            <a:avLst/>
          </a:prstGeom>
        </p:spPr>
        <p:txBody>
          <a:bodyPr anchor="b"/>
          <a:lstStyle>
            <a:lvl1pPr algn="ctr">
              <a:defRPr sz="6000"/>
            </a:lvl1pPr>
          </a:lstStyle>
          <a:p>
            <a:pPr lvl="0">
              <a:defRPr sz="1800"/>
            </a:pPr>
            <a:r>
              <a:rPr sz="6000"/>
              <a:t>Title Text</a:t>
            </a:r>
          </a:p>
        </p:txBody>
      </p:sp>
      <p:sp>
        <p:nvSpPr>
          <p:cNvPr id="7" name="Shape 7"/>
          <p:cNvSpPr/>
          <p:nvPr>
            <p:ph type="body" idx="1"/>
          </p:nvPr>
        </p:nvSpPr>
        <p:spPr>
          <a:xfrm>
            <a:off x="1524000" y="3602037"/>
            <a:ext cx="9144000" cy="32559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lvl="0">
              <a:defRPr sz="1800"/>
            </a:pPr>
            <a:r>
              <a:rPr sz="2400"/>
              <a:t>Body Level One</a:t>
            </a:r>
            <a:endParaRPr sz="2400"/>
          </a:p>
          <a:p>
            <a:pPr lvl="1">
              <a:defRPr sz="1800"/>
            </a:pPr>
            <a:r>
              <a:rPr sz="2400"/>
              <a:t>Body Level Two</a:t>
            </a:r>
            <a:endParaRPr sz="2400"/>
          </a:p>
          <a:p>
            <a:pPr lvl="2">
              <a:defRPr sz="1800"/>
            </a:pPr>
            <a:r>
              <a:rPr sz="2400"/>
              <a:t>Body Level Three</a:t>
            </a:r>
            <a:endParaRPr sz="2400"/>
          </a:p>
          <a:p>
            <a:pPr lvl="3">
              <a:defRPr sz="1800"/>
            </a:pPr>
            <a:r>
              <a:rPr sz="2400"/>
              <a:t>Body Level Four</a:t>
            </a:r>
            <a:endParaRPr sz="2400"/>
          </a:p>
          <a:p>
            <a:pPr lvl="4">
              <a:defRPr sz="1800"/>
            </a:pPr>
            <a:r>
              <a:rPr sz="2400"/>
              <a:t>Body Level Five</a:t>
            </a:r>
          </a:p>
        </p:txBody>
      </p:sp>
      <p:sp>
        <p:nvSpPr>
          <p:cNvPr id="8" name="Shape 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عنوان ونص عمودي">
    <p:spTree>
      <p:nvGrpSpPr>
        <p:cNvPr id="1" name=""/>
        <p:cNvGrpSpPr/>
        <p:nvPr/>
      </p:nvGrpSpPr>
      <p:grpSpPr>
        <a:xfrm>
          <a:off x="0" y="0"/>
          <a:ext cx="0" cy="0"/>
          <a:chOff x="0" y="0"/>
          <a:chExt cx="0" cy="0"/>
        </a:xfrm>
      </p:grpSpPr>
      <p:sp>
        <p:nvSpPr>
          <p:cNvPr id="39" name="Shape 39"/>
          <p:cNvSpPr/>
          <p:nvPr>
            <p:ph type="title"/>
          </p:nvPr>
        </p:nvSpPr>
        <p:spPr>
          <a:prstGeom prst="rect">
            <a:avLst/>
          </a:prstGeom>
        </p:spPr>
        <p:txBody>
          <a:bodyPr/>
          <a:lstStyle/>
          <a:p>
            <a:pPr lvl="0">
              <a:defRPr sz="1800"/>
            </a:pPr>
            <a:r>
              <a:rPr sz="4400"/>
              <a:t>Title Text</a:t>
            </a:r>
          </a:p>
        </p:txBody>
      </p:sp>
      <p:sp>
        <p:nvSpPr>
          <p:cNvPr id="40" name="Shape 40"/>
          <p:cNvSpPr/>
          <p:nvPr>
            <p:ph type="body" idx="1"/>
          </p:nvPr>
        </p:nvSpPr>
        <p:spPr>
          <a:prstGeom prst="rect">
            <a:avLst/>
          </a:prstGeom>
        </p:spPr>
        <p:txBody>
          <a:body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41" name="Shape 4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عنوان ونص عموديان">
    <p:spTree>
      <p:nvGrpSpPr>
        <p:cNvPr id="1" name=""/>
        <p:cNvGrpSpPr/>
        <p:nvPr/>
      </p:nvGrpSpPr>
      <p:grpSpPr>
        <a:xfrm>
          <a:off x="0" y="0"/>
          <a:ext cx="0" cy="0"/>
          <a:chOff x="0" y="0"/>
          <a:chExt cx="0" cy="0"/>
        </a:xfrm>
      </p:grpSpPr>
      <p:sp>
        <p:nvSpPr>
          <p:cNvPr id="43" name="Shape 43"/>
          <p:cNvSpPr/>
          <p:nvPr>
            <p:ph type="title"/>
          </p:nvPr>
        </p:nvSpPr>
        <p:spPr>
          <a:xfrm>
            <a:off x="8724900" y="0"/>
            <a:ext cx="2628900" cy="6542088"/>
          </a:xfrm>
          <a:prstGeom prst="rect">
            <a:avLst/>
          </a:prstGeom>
        </p:spPr>
        <p:txBody>
          <a:bodyPr/>
          <a:lstStyle/>
          <a:p>
            <a:pPr lvl="0">
              <a:defRPr sz="1800"/>
            </a:pPr>
            <a:r>
              <a:rPr sz="4400"/>
              <a:t>Title Text</a:t>
            </a:r>
          </a:p>
        </p:txBody>
      </p:sp>
      <p:sp>
        <p:nvSpPr>
          <p:cNvPr id="44" name="Shape 44"/>
          <p:cNvSpPr/>
          <p:nvPr>
            <p:ph type="body" idx="1"/>
          </p:nvPr>
        </p:nvSpPr>
        <p:spPr>
          <a:xfrm>
            <a:off x="838200" y="365125"/>
            <a:ext cx="7734300" cy="6492875"/>
          </a:xfrm>
          <a:prstGeom prst="rect">
            <a:avLst/>
          </a:prstGeom>
        </p:spPr>
        <p:txBody>
          <a:body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45" name="Shape 4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7" name="Shape 47"/>
          <p:cNvSpPr/>
          <p:nvPr>
            <p:ph type="title"/>
          </p:nvPr>
        </p:nvSpPr>
        <p:spPr>
          <a:prstGeom prst="rect">
            <a:avLst/>
          </a:prstGeom>
        </p:spPr>
        <p:txBody>
          <a:bodyPr lIns="0" tIns="0" rIns="0" bIns="0"/>
          <a:lstStyle/>
          <a:p>
            <a:pPr lvl="0">
              <a:defRPr sz="1800"/>
            </a:pPr>
            <a:r>
              <a:rPr sz="4400"/>
              <a:t>Title Text</a:t>
            </a:r>
          </a:p>
        </p:txBody>
      </p:sp>
      <p:sp>
        <p:nvSpPr>
          <p:cNvPr id="48" name="Shape 48"/>
          <p:cNvSpPr/>
          <p:nvPr>
            <p:ph type="body" idx="1"/>
          </p:nvPr>
        </p:nvSpPr>
        <p:spPr>
          <a:prstGeom prst="rect">
            <a:avLst/>
          </a:prstGeom>
        </p:spPr>
        <p:txBody>
          <a:bodyPr lIns="0" tIns="0" rIns="0" bIns="0"/>
          <a:lstStyle>
            <a:lvl1pPr algn="r">
              <a:defRPr sz="3200"/>
            </a:lvl1pPr>
            <a:lvl2pPr marL="685800" indent="-228600" algn="r">
              <a:defRPr sz="3200"/>
            </a:lvl2pPr>
            <a:lvl3pPr marL="1143000" indent="-228600" algn="r">
              <a:defRPr sz="3200"/>
            </a:lvl3pPr>
            <a:lvl4pPr marL="1600200" indent="-228600" algn="r">
              <a:defRPr sz="3200"/>
            </a:lvl4pPr>
            <a:lvl5pPr marL="2057400" indent="-228600" algn="r">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49" name="Shape 49"/>
          <p:cNvSpPr/>
          <p:nvPr>
            <p:ph type="sldNum" sz="quarter" idx="2"/>
          </p:nvPr>
        </p:nvSpPr>
        <p:spPr>
          <a:xfrm>
            <a:off x="609600" y="6450013"/>
            <a:ext cx="2844800" cy="177801"/>
          </a:xfrm>
          <a:prstGeom prst="rect">
            <a:avLst/>
          </a:prstGeom>
        </p:spPr>
        <p:txBody>
          <a:bodyPr lIns="0" tIns="0" rIns="0" bIns="0"/>
          <a:lstStyle>
            <a:lvl1pPr algn="l"/>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عنوان ومحتوى">
    <p:spTree>
      <p:nvGrpSpPr>
        <p:cNvPr id="1" name=""/>
        <p:cNvGrpSpPr/>
        <p:nvPr/>
      </p:nvGrpSpPr>
      <p:grpSpPr>
        <a:xfrm>
          <a:off x="0" y="0"/>
          <a:ext cx="0" cy="0"/>
          <a:chOff x="0" y="0"/>
          <a:chExt cx="0" cy="0"/>
        </a:xfrm>
      </p:grpSpPr>
      <p:sp>
        <p:nvSpPr>
          <p:cNvPr id="10" name="Shape 10"/>
          <p:cNvSpPr/>
          <p:nvPr>
            <p:ph type="title"/>
          </p:nvPr>
        </p:nvSpPr>
        <p:spPr>
          <a:prstGeom prst="rect">
            <a:avLst/>
          </a:prstGeom>
        </p:spPr>
        <p:txBody>
          <a:bodyPr/>
          <a:lstStyle/>
          <a:p>
            <a:pPr lvl="0">
              <a:defRPr sz="1800"/>
            </a:pPr>
            <a:r>
              <a:rPr sz="4400"/>
              <a:t>Title Text</a:t>
            </a:r>
          </a:p>
        </p:txBody>
      </p:sp>
      <p:sp>
        <p:nvSpPr>
          <p:cNvPr id="11" name="Shape 11"/>
          <p:cNvSpPr/>
          <p:nvPr>
            <p:ph type="body" idx="1"/>
          </p:nvPr>
        </p:nvSpPr>
        <p:spPr>
          <a:prstGeom prst="rect">
            <a:avLst/>
          </a:prstGeom>
        </p:spPr>
        <p:txBody>
          <a:body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12" name="Shape 1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عنوان المقطع">
    <p:spTree>
      <p:nvGrpSpPr>
        <p:cNvPr id="1" name=""/>
        <p:cNvGrpSpPr/>
        <p:nvPr/>
      </p:nvGrpSpPr>
      <p:grpSpPr>
        <a:xfrm>
          <a:off x="0" y="0"/>
          <a:ext cx="0" cy="0"/>
          <a:chOff x="0" y="0"/>
          <a:chExt cx="0" cy="0"/>
        </a:xfrm>
      </p:grpSpPr>
      <p:sp>
        <p:nvSpPr>
          <p:cNvPr id="14" name="Shape 14"/>
          <p:cNvSpPr/>
          <p:nvPr>
            <p:ph type="title"/>
          </p:nvPr>
        </p:nvSpPr>
        <p:spPr>
          <a:xfrm>
            <a:off x="831850" y="0"/>
            <a:ext cx="10515600" cy="4562475"/>
          </a:xfrm>
          <a:prstGeom prst="rect">
            <a:avLst/>
          </a:prstGeom>
        </p:spPr>
        <p:txBody>
          <a:bodyPr anchor="b"/>
          <a:lstStyle>
            <a:lvl1pPr>
              <a:defRPr sz="6000"/>
            </a:lvl1pPr>
          </a:lstStyle>
          <a:p>
            <a:pPr lvl="0">
              <a:defRPr sz="1800"/>
            </a:pPr>
            <a:r>
              <a:rPr sz="6000"/>
              <a:t>Title Text</a:t>
            </a:r>
          </a:p>
        </p:txBody>
      </p:sp>
      <p:sp>
        <p:nvSpPr>
          <p:cNvPr id="15" name="Shape 15"/>
          <p:cNvSpPr/>
          <p:nvPr>
            <p:ph type="body" idx="1"/>
          </p:nvPr>
        </p:nvSpPr>
        <p:spPr>
          <a:xfrm>
            <a:off x="831850" y="4589462"/>
            <a:ext cx="10515600" cy="226853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lvl="0">
              <a:defRPr sz="1800">
                <a:solidFill>
                  <a:srgbClr val="000000"/>
                </a:solidFill>
              </a:defRPr>
            </a:pPr>
            <a:r>
              <a:rPr sz="2400">
                <a:solidFill>
                  <a:srgbClr val="888888"/>
                </a:solidFill>
              </a:rPr>
              <a:t>Body Level One</a:t>
            </a:r>
            <a:endParaRPr sz="2400">
              <a:solidFill>
                <a:srgbClr val="888888"/>
              </a:solidFill>
            </a:endParaRPr>
          </a:p>
          <a:p>
            <a:pPr lvl="1">
              <a:defRPr sz="1800">
                <a:solidFill>
                  <a:srgbClr val="000000"/>
                </a:solidFill>
              </a:defRPr>
            </a:pPr>
            <a:r>
              <a:rPr sz="2400">
                <a:solidFill>
                  <a:srgbClr val="888888"/>
                </a:solidFill>
              </a:rPr>
              <a:t>Body Level Two</a:t>
            </a:r>
            <a:endParaRPr sz="2400">
              <a:solidFill>
                <a:srgbClr val="888888"/>
              </a:solidFill>
            </a:endParaRPr>
          </a:p>
          <a:p>
            <a:pPr lvl="2">
              <a:defRPr sz="1800">
                <a:solidFill>
                  <a:srgbClr val="000000"/>
                </a:solidFill>
              </a:defRPr>
            </a:pPr>
            <a:r>
              <a:rPr sz="2400">
                <a:solidFill>
                  <a:srgbClr val="888888"/>
                </a:solidFill>
              </a:rPr>
              <a:t>Body Level Three</a:t>
            </a:r>
            <a:endParaRPr sz="2400">
              <a:solidFill>
                <a:srgbClr val="888888"/>
              </a:solidFill>
            </a:endParaRPr>
          </a:p>
          <a:p>
            <a:pPr lvl="3">
              <a:defRPr sz="1800">
                <a:solidFill>
                  <a:srgbClr val="000000"/>
                </a:solidFill>
              </a:defRPr>
            </a:pPr>
            <a:r>
              <a:rPr sz="2400">
                <a:solidFill>
                  <a:srgbClr val="888888"/>
                </a:solidFill>
              </a:rPr>
              <a:t>Body Level Four</a:t>
            </a:r>
            <a:endParaRPr sz="2400">
              <a:solidFill>
                <a:srgbClr val="888888"/>
              </a:solidFill>
            </a:endParaRPr>
          </a:p>
          <a:p>
            <a:pPr lvl="4">
              <a:defRPr sz="1800">
                <a:solidFill>
                  <a:srgbClr val="000000"/>
                </a:solidFill>
              </a:defRPr>
            </a:pPr>
            <a:r>
              <a:rPr sz="2400">
                <a:solidFill>
                  <a:srgbClr val="888888"/>
                </a:solidFill>
              </a:rPr>
              <a:t>Body Level Five</a:t>
            </a:r>
          </a:p>
        </p:txBody>
      </p:sp>
      <p:sp>
        <p:nvSpPr>
          <p:cNvPr id="16" name="Shape 1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محتويين">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pPr>
            <a:r>
              <a:rPr sz="4400"/>
              <a:t>Title Text</a:t>
            </a:r>
          </a:p>
        </p:txBody>
      </p:sp>
      <p:sp>
        <p:nvSpPr>
          <p:cNvPr id="19" name="Shape 19"/>
          <p:cNvSpPr/>
          <p:nvPr>
            <p:ph type="body" idx="1"/>
          </p:nvPr>
        </p:nvSpPr>
        <p:spPr>
          <a:xfrm>
            <a:off x="838200" y="1825625"/>
            <a:ext cx="5181600" cy="5032375"/>
          </a:xfrm>
          <a:prstGeom prst="rect">
            <a:avLst/>
          </a:prstGeom>
        </p:spPr>
        <p:txBody>
          <a:body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20" name="Shape 2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مقارنة">
    <p:spTree>
      <p:nvGrpSpPr>
        <p:cNvPr id="1" name=""/>
        <p:cNvGrpSpPr/>
        <p:nvPr/>
      </p:nvGrpSpPr>
      <p:grpSpPr>
        <a:xfrm>
          <a:off x="0" y="0"/>
          <a:ext cx="0" cy="0"/>
          <a:chOff x="0" y="0"/>
          <a:chExt cx="0" cy="0"/>
        </a:xfrm>
      </p:grpSpPr>
      <p:sp>
        <p:nvSpPr>
          <p:cNvPr id="22" name="Shape 22"/>
          <p:cNvSpPr/>
          <p:nvPr>
            <p:ph type="title"/>
          </p:nvPr>
        </p:nvSpPr>
        <p:spPr>
          <a:xfrm>
            <a:off x="839787" y="365125"/>
            <a:ext cx="10515601" cy="1325563"/>
          </a:xfrm>
          <a:prstGeom prst="rect">
            <a:avLst/>
          </a:prstGeom>
        </p:spPr>
        <p:txBody>
          <a:bodyPr/>
          <a:lstStyle/>
          <a:p>
            <a:pPr lvl="0">
              <a:defRPr sz="1800"/>
            </a:pPr>
            <a:r>
              <a:rPr sz="4400"/>
              <a:t>Title Text</a:t>
            </a:r>
          </a:p>
        </p:txBody>
      </p:sp>
      <p:sp>
        <p:nvSpPr>
          <p:cNvPr id="23" name="Shape 23"/>
          <p:cNvSpPr/>
          <p:nvPr>
            <p:ph type="body"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lvl="0">
              <a:defRPr b="0" sz="1800"/>
            </a:pPr>
            <a:r>
              <a:rPr b="1" sz="2400"/>
              <a:t>Body Level One</a:t>
            </a:r>
            <a:endParaRPr b="1" sz="2400"/>
          </a:p>
          <a:p>
            <a:pPr lvl="1">
              <a:defRPr b="0" sz="1800"/>
            </a:pPr>
            <a:r>
              <a:rPr b="1" sz="2400"/>
              <a:t>Body Level Two</a:t>
            </a:r>
            <a:endParaRPr b="1" sz="2400"/>
          </a:p>
          <a:p>
            <a:pPr lvl="2">
              <a:defRPr b="0" sz="1800"/>
            </a:pPr>
            <a:r>
              <a:rPr b="1" sz="2400"/>
              <a:t>Body Level Three</a:t>
            </a:r>
            <a:endParaRPr b="1" sz="2400"/>
          </a:p>
          <a:p>
            <a:pPr lvl="3">
              <a:defRPr b="0" sz="1800"/>
            </a:pPr>
            <a:r>
              <a:rPr b="1" sz="2400"/>
              <a:t>Body Level Four</a:t>
            </a:r>
            <a:endParaRPr b="1" sz="2400"/>
          </a:p>
          <a:p>
            <a:pPr lvl="4">
              <a:defRPr b="0" sz="1800"/>
            </a:pPr>
            <a:r>
              <a:rPr b="1" sz="2400"/>
              <a:t>Body Level Five</a:t>
            </a:r>
          </a:p>
        </p:txBody>
      </p:sp>
      <p:sp>
        <p:nvSpPr>
          <p:cNvPr id="24" name="Shape 2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عنوان فقط">
    <p:spTree>
      <p:nvGrpSpPr>
        <p:cNvPr id="1" name=""/>
        <p:cNvGrpSpPr/>
        <p:nvPr/>
      </p:nvGrpSpPr>
      <p:grpSpPr>
        <a:xfrm>
          <a:off x="0" y="0"/>
          <a:ext cx="0" cy="0"/>
          <a:chOff x="0" y="0"/>
          <a:chExt cx="0" cy="0"/>
        </a:xfrm>
      </p:grpSpPr>
      <p:sp>
        <p:nvSpPr>
          <p:cNvPr id="26" name="Shape 26"/>
          <p:cNvSpPr/>
          <p:nvPr>
            <p:ph type="title"/>
          </p:nvPr>
        </p:nvSpPr>
        <p:spPr>
          <a:xfrm>
            <a:off x="838200" y="365125"/>
            <a:ext cx="10515600" cy="1325563"/>
          </a:xfrm>
          <a:prstGeom prst="rect">
            <a:avLst/>
          </a:prstGeom>
        </p:spPr>
        <p:txBody>
          <a:bodyPr/>
          <a:lstStyle/>
          <a:p>
            <a:pPr lvl="0">
              <a:defRPr sz="1800"/>
            </a:pPr>
            <a:r>
              <a:rPr sz="4400"/>
              <a:t>Title Text</a:t>
            </a:r>
          </a:p>
        </p:txBody>
      </p:sp>
      <p:sp>
        <p:nvSpPr>
          <p:cNvPr id="27" name="Shape 2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فارغ">
    <p:spTree>
      <p:nvGrpSpPr>
        <p:cNvPr id="1" name=""/>
        <p:cNvGrpSpPr/>
        <p:nvPr/>
      </p:nvGrpSpPr>
      <p:grpSpPr>
        <a:xfrm>
          <a:off x="0" y="0"/>
          <a:ext cx="0" cy="0"/>
          <a:chOff x="0" y="0"/>
          <a:chExt cx="0" cy="0"/>
        </a:xfrm>
      </p:grpSpPr>
      <p:sp>
        <p:nvSpPr>
          <p:cNvPr id="29" name="Shape 2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محتوى ذو تسمية توضيحية">
    <p:spTree>
      <p:nvGrpSpPr>
        <p:cNvPr id="1" name=""/>
        <p:cNvGrpSpPr/>
        <p:nvPr/>
      </p:nvGrpSpPr>
      <p:grpSpPr>
        <a:xfrm>
          <a:off x="0" y="0"/>
          <a:ext cx="0" cy="0"/>
          <a:chOff x="0" y="0"/>
          <a:chExt cx="0" cy="0"/>
        </a:xfrm>
      </p:grpSpPr>
      <p:sp>
        <p:nvSpPr>
          <p:cNvPr id="31" name="Shape 31"/>
          <p:cNvSpPr/>
          <p:nvPr>
            <p:ph type="title"/>
          </p:nvPr>
        </p:nvSpPr>
        <p:spPr>
          <a:xfrm>
            <a:off x="839787" y="0"/>
            <a:ext cx="3932239" cy="2057400"/>
          </a:xfrm>
          <a:prstGeom prst="rect">
            <a:avLst/>
          </a:prstGeom>
        </p:spPr>
        <p:txBody>
          <a:bodyPr anchor="b"/>
          <a:lstStyle>
            <a:lvl1pPr>
              <a:defRPr sz="3200"/>
            </a:lvl1pPr>
          </a:lstStyle>
          <a:p>
            <a:pPr lvl="0">
              <a:defRPr sz="1800"/>
            </a:pPr>
            <a:r>
              <a:rPr sz="3200"/>
              <a:t>Title Text</a:t>
            </a:r>
          </a:p>
        </p:txBody>
      </p:sp>
      <p:sp>
        <p:nvSpPr>
          <p:cNvPr id="32" name="Shape 32"/>
          <p:cNvSpPr/>
          <p:nvPr>
            <p:ph type="body" idx="1"/>
          </p:nvPr>
        </p:nvSpPr>
        <p:spPr>
          <a:xfrm>
            <a:off x="5183187" y="987425"/>
            <a:ext cx="6172201" cy="587057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33" name="Shape 3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صورة مع تسمية توضيحية">
    <p:spTree>
      <p:nvGrpSpPr>
        <p:cNvPr id="1" name=""/>
        <p:cNvGrpSpPr/>
        <p:nvPr/>
      </p:nvGrpSpPr>
      <p:grpSpPr>
        <a:xfrm>
          <a:off x="0" y="0"/>
          <a:ext cx="0" cy="0"/>
          <a:chOff x="0" y="0"/>
          <a:chExt cx="0" cy="0"/>
        </a:xfrm>
      </p:grpSpPr>
      <p:sp>
        <p:nvSpPr>
          <p:cNvPr id="35" name="Shape 35"/>
          <p:cNvSpPr/>
          <p:nvPr>
            <p:ph type="title"/>
          </p:nvPr>
        </p:nvSpPr>
        <p:spPr>
          <a:xfrm>
            <a:off x="839787" y="0"/>
            <a:ext cx="3932239" cy="2057400"/>
          </a:xfrm>
          <a:prstGeom prst="rect">
            <a:avLst/>
          </a:prstGeom>
        </p:spPr>
        <p:txBody>
          <a:bodyPr anchor="b"/>
          <a:lstStyle>
            <a:lvl1pPr>
              <a:defRPr sz="3200"/>
            </a:lvl1pPr>
          </a:lstStyle>
          <a:p>
            <a:pPr lvl="0">
              <a:defRPr sz="1800"/>
            </a:pPr>
            <a:r>
              <a:rPr sz="3200"/>
              <a:t>Title Text</a:t>
            </a:r>
          </a:p>
        </p:txBody>
      </p:sp>
      <p:sp>
        <p:nvSpPr>
          <p:cNvPr id="36" name="Shape 36"/>
          <p:cNvSpPr/>
          <p:nvPr>
            <p:ph type="body" idx="1"/>
          </p:nvPr>
        </p:nvSpPr>
        <p:spPr>
          <a:xfrm>
            <a:off x="839787" y="2057400"/>
            <a:ext cx="3932239" cy="4800600"/>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lvl="0">
              <a:defRPr sz="1800"/>
            </a:pPr>
            <a:r>
              <a:rPr sz="1600"/>
              <a:t>Body Level One</a:t>
            </a:r>
            <a:endParaRPr sz="1600"/>
          </a:p>
          <a:p>
            <a:pPr lvl="1">
              <a:defRPr sz="1800"/>
            </a:pPr>
            <a:r>
              <a:rPr sz="1600"/>
              <a:t>Body Level Two</a:t>
            </a:r>
            <a:endParaRPr sz="1600"/>
          </a:p>
          <a:p>
            <a:pPr lvl="2">
              <a:defRPr sz="1800"/>
            </a:pPr>
            <a:r>
              <a:rPr sz="1600"/>
              <a:t>Body Level Three</a:t>
            </a:r>
            <a:endParaRPr sz="1600"/>
          </a:p>
          <a:p>
            <a:pPr lvl="3">
              <a:defRPr sz="1800"/>
            </a:pPr>
            <a:r>
              <a:rPr sz="1600"/>
              <a:t>Body Level Four</a:t>
            </a:r>
            <a:endParaRPr sz="1600"/>
          </a:p>
          <a:p>
            <a:pPr lvl="4">
              <a:defRPr sz="1800"/>
            </a:pPr>
            <a:r>
              <a:rPr sz="1600"/>
              <a:t>Body Level Five</a:t>
            </a:r>
          </a:p>
        </p:txBody>
      </p:sp>
      <p:sp>
        <p:nvSpPr>
          <p:cNvPr id="37" name="Shape 3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838200" y="230187"/>
            <a:ext cx="10515600" cy="159543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lvl="0">
              <a:defRPr sz="1800"/>
            </a:pPr>
            <a:r>
              <a:rPr sz="4400"/>
              <a:t>Title Text</a:t>
            </a:r>
          </a:p>
        </p:txBody>
      </p:sp>
      <p:sp>
        <p:nvSpPr>
          <p:cNvPr id="3" name="Shape 3"/>
          <p:cNvSpPr/>
          <p:nvPr>
            <p:ph type="body" idx="1"/>
          </p:nvPr>
        </p:nvSpPr>
        <p:spPr>
          <a:xfrm>
            <a:off x="838200" y="1825625"/>
            <a:ext cx="10515600" cy="50323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4" name="Shape 4"/>
          <p:cNvSpPr/>
          <p:nvPr>
            <p:ph type="sldNum" sz="quarter" idx="2"/>
          </p:nvPr>
        </p:nvSpPr>
        <p:spPr>
          <a:xfrm>
            <a:off x="8610600" y="6404292"/>
            <a:ext cx="2743200" cy="269241"/>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nSpc>
          <a:spcPct val="90000"/>
        </a:lnSpc>
        <a:defRPr sz="4400">
          <a:latin typeface="Calibri Light"/>
          <a:ea typeface="Calibri Light"/>
          <a:cs typeface="Calibri Light"/>
          <a:sym typeface="Calibri Light"/>
        </a:defRPr>
      </a:lvl1pPr>
      <a:lvl2pPr>
        <a:lnSpc>
          <a:spcPct val="90000"/>
        </a:lnSpc>
        <a:defRPr sz="4400">
          <a:latin typeface="Calibri Light"/>
          <a:ea typeface="Calibri Light"/>
          <a:cs typeface="Calibri Light"/>
          <a:sym typeface="Calibri Light"/>
        </a:defRPr>
      </a:lvl2pPr>
      <a:lvl3pPr>
        <a:lnSpc>
          <a:spcPct val="90000"/>
        </a:lnSpc>
        <a:defRPr sz="4400">
          <a:latin typeface="Calibri Light"/>
          <a:ea typeface="Calibri Light"/>
          <a:cs typeface="Calibri Light"/>
          <a:sym typeface="Calibri Light"/>
        </a:defRPr>
      </a:lvl3pPr>
      <a:lvl4pPr>
        <a:lnSpc>
          <a:spcPct val="90000"/>
        </a:lnSpc>
        <a:defRPr sz="4400">
          <a:latin typeface="Calibri Light"/>
          <a:ea typeface="Calibri Light"/>
          <a:cs typeface="Calibri Light"/>
          <a:sym typeface="Calibri Light"/>
        </a:defRPr>
      </a:lvl4pPr>
      <a:lvl5pPr>
        <a:lnSpc>
          <a:spcPct val="90000"/>
        </a:lnSpc>
        <a:defRPr sz="4400">
          <a:latin typeface="Calibri Light"/>
          <a:ea typeface="Calibri Light"/>
          <a:cs typeface="Calibri Light"/>
          <a:sym typeface="Calibri Light"/>
        </a:defRPr>
      </a:lvl5pPr>
      <a:lvl6pPr>
        <a:lnSpc>
          <a:spcPct val="90000"/>
        </a:lnSpc>
        <a:defRPr sz="4400">
          <a:latin typeface="Calibri Light"/>
          <a:ea typeface="Calibri Light"/>
          <a:cs typeface="Calibri Light"/>
          <a:sym typeface="Calibri Light"/>
        </a:defRPr>
      </a:lvl6pPr>
      <a:lvl7pPr>
        <a:lnSpc>
          <a:spcPct val="90000"/>
        </a:lnSpc>
        <a:defRPr sz="4400">
          <a:latin typeface="Calibri Light"/>
          <a:ea typeface="Calibri Light"/>
          <a:cs typeface="Calibri Light"/>
          <a:sym typeface="Calibri Light"/>
        </a:defRPr>
      </a:lvl7pPr>
      <a:lvl8pPr>
        <a:lnSpc>
          <a:spcPct val="90000"/>
        </a:lnSpc>
        <a:defRPr sz="4400">
          <a:latin typeface="Calibri Light"/>
          <a:ea typeface="Calibri Light"/>
          <a:cs typeface="Calibri Light"/>
          <a:sym typeface="Calibri Light"/>
        </a:defRPr>
      </a:lvl8pPr>
      <a:lvl9pPr>
        <a:lnSpc>
          <a:spcPct val="90000"/>
        </a:lnSpc>
        <a:defRPr sz="4400">
          <a:latin typeface="Calibri Light"/>
          <a:ea typeface="Calibri Light"/>
          <a:cs typeface="Calibri Light"/>
          <a:sym typeface="Calibri Light"/>
        </a:defRPr>
      </a:lvl9pPr>
    </p:titleStyle>
    <p:bodyStyle>
      <a:lvl1pPr marL="228600" indent="-228600">
        <a:lnSpc>
          <a:spcPct val="90000"/>
        </a:lnSpc>
        <a:spcBef>
          <a:spcPts val="1000"/>
        </a:spcBef>
        <a:buSzPct val="100000"/>
        <a:buFont typeface="Arial"/>
        <a:buChar char="•"/>
        <a:defRPr sz="2800">
          <a:latin typeface="Calibri"/>
          <a:ea typeface="Calibri"/>
          <a:cs typeface="Calibri"/>
          <a:sym typeface="Calibri"/>
        </a:defRPr>
      </a:lvl1pPr>
      <a:lvl2pPr marL="723900" indent="-266700">
        <a:lnSpc>
          <a:spcPct val="90000"/>
        </a:lnSpc>
        <a:spcBef>
          <a:spcPts val="1000"/>
        </a:spcBef>
        <a:buSzPct val="100000"/>
        <a:buFont typeface="Arial"/>
        <a:buChar char="•"/>
        <a:defRPr sz="2800">
          <a:latin typeface="Calibri"/>
          <a:ea typeface="Calibri"/>
          <a:cs typeface="Calibri"/>
          <a:sym typeface="Calibri"/>
        </a:defRPr>
      </a:lvl2pPr>
      <a:lvl3pPr marL="1234439" indent="-320039">
        <a:lnSpc>
          <a:spcPct val="90000"/>
        </a:lnSpc>
        <a:spcBef>
          <a:spcPts val="1000"/>
        </a:spcBef>
        <a:buSzPct val="100000"/>
        <a:buFont typeface="Arial"/>
        <a:buChar char="•"/>
        <a:defRPr sz="2800">
          <a:latin typeface="Calibri"/>
          <a:ea typeface="Calibri"/>
          <a:cs typeface="Calibri"/>
          <a:sym typeface="Calibri"/>
        </a:defRPr>
      </a:lvl3pPr>
      <a:lvl4pPr marL="1727200" indent="-355600">
        <a:lnSpc>
          <a:spcPct val="90000"/>
        </a:lnSpc>
        <a:spcBef>
          <a:spcPts val="1000"/>
        </a:spcBef>
        <a:buSzPct val="100000"/>
        <a:buFont typeface="Arial"/>
        <a:buChar char="•"/>
        <a:defRPr sz="2800">
          <a:latin typeface="Calibri"/>
          <a:ea typeface="Calibri"/>
          <a:cs typeface="Calibri"/>
          <a:sym typeface="Calibri"/>
        </a:defRPr>
      </a:lvl4pPr>
      <a:lvl5pPr marL="2184400" indent="-355600">
        <a:lnSpc>
          <a:spcPct val="90000"/>
        </a:lnSpc>
        <a:spcBef>
          <a:spcPts val="1000"/>
        </a:spcBef>
        <a:buSzPct val="100000"/>
        <a:buFont typeface="Arial"/>
        <a:buChar char="•"/>
        <a:defRPr sz="2800">
          <a:latin typeface="Calibri"/>
          <a:ea typeface="Calibri"/>
          <a:cs typeface="Calibri"/>
          <a:sym typeface="Calibri"/>
        </a:defRPr>
      </a:lvl5pPr>
      <a:lvl6pPr marL="2641600" indent="-355600">
        <a:lnSpc>
          <a:spcPct val="90000"/>
        </a:lnSpc>
        <a:spcBef>
          <a:spcPts val="1000"/>
        </a:spcBef>
        <a:buSzPct val="100000"/>
        <a:buFont typeface="Arial"/>
        <a:buChar char="•"/>
        <a:defRPr sz="2800">
          <a:latin typeface="Calibri"/>
          <a:ea typeface="Calibri"/>
          <a:cs typeface="Calibri"/>
          <a:sym typeface="Calibri"/>
        </a:defRPr>
      </a:lvl6pPr>
      <a:lvl7pPr marL="3098800" indent="-355600">
        <a:lnSpc>
          <a:spcPct val="90000"/>
        </a:lnSpc>
        <a:spcBef>
          <a:spcPts val="1000"/>
        </a:spcBef>
        <a:buSzPct val="100000"/>
        <a:buFont typeface="Arial"/>
        <a:buChar char="•"/>
        <a:defRPr sz="2800">
          <a:latin typeface="Calibri"/>
          <a:ea typeface="Calibri"/>
          <a:cs typeface="Calibri"/>
          <a:sym typeface="Calibri"/>
        </a:defRPr>
      </a:lvl7pPr>
      <a:lvl8pPr marL="3556000" indent="-355600">
        <a:lnSpc>
          <a:spcPct val="90000"/>
        </a:lnSpc>
        <a:spcBef>
          <a:spcPts val="1000"/>
        </a:spcBef>
        <a:buSzPct val="100000"/>
        <a:buFont typeface="Arial"/>
        <a:buChar char="•"/>
        <a:defRPr sz="2800">
          <a:latin typeface="Calibri"/>
          <a:ea typeface="Calibri"/>
          <a:cs typeface="Calibri"/>
          <a:sym typeface="Calibri"/>
        </a:defRPr>
      </a:lvl8pPr>
      <a:lvl9pPr marL="4013200" indent="-355600">
        <a:lnSpc>
          <a:spcPct val="90000"/>
        </a:lnSpc>
        <a:spcBef>
          <a:spcPts val="1000"/>
        </a:spcBef>
        <a:buSzPct val="100000"/>
        <a:buFont typeface="Arial"/>
        <a:buChar char="•"/>
        <a:defRPr sz="28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0.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1.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2.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3.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4.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5.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6.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g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7.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8.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9.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0.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g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png"/><Relationship Id="rId4" Type="http://schemas.openxmlformats.org/officeDocument/2006/relationships/image" Target="../media/image4.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1.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2.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3.jpeg"/><Relationship Id="rId4" Type="http://schemas.openxmlformats.org/officeDocument/2006/relationships/image" Target="../media/image24.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5.jpeg"/><Relationship Id="rId4" Type="http://schemas.openxmlformats.org/officeDocument/2006/relationships/image" Target="../media/image26.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7.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8.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9.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30.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31.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32.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33.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34.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35.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3.gif"/></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3.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5.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36.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37.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7.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38.jpeg"/><Relationship Id="rId4" Type="http://schemas.openxmlformats.org/officeDocument/2006/relationships/image" Target="../media/image39.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hyperlink" Target="http://geekymedics.com/category/osce/cardio/" TargetMode="External"/><Relationship Id="rId4" Type="http://schemas.openxmlformats.org/officeDocument/2006/relationships/hyperlink" Target="http://www.youtube.com/user/geekymedics123" TargetMode="External"/></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0.jpe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1.jpe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5.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6.jpe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7.jpe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hyperlink" Target="https://kingsaud.dxrclinician.com/" TargetMode="Externa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9.jpe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8.jpe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hyperlink" Target="mailto:432201030@STUDENT.KSU.EDU.SA" TargetMode="External"/><Relationship Id="rId4" Type="http://schemas.openxmlformats.org/officeDocument/2006/relationships/hyperlink" Target="mailto:modi.satt@yahoo.com" TargetMode="External"/></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ph type="title"/>
          </p:nvPr>
        </p:nvSpPr>
        <p:spPr>
          <a:xfrm>
            <a:off x="838200" y="365125"/>
            <a:ext cx="10515600" cy="1325563"/>
          </a:xfrm>
          <a:prstGeom prst="rect">
            <a:avLst/>
          </a:prstGeom>
        </p:spPr>
        <p:txBody>
          <a:bodyPr/>
          <a:lstStyle/>
          <a:p>
            <a:pPr lvl="0"/>
          </a:p>
        </p:txBody>
      </p:sp>
      <p:pic>
        <p:nvPicPr>
          <p:cNvPr id="54" name="image2.jpeg"/>
          <p:cNvPicPr/>
          <p:nvPr/>
        </p:nvPicPr>
        <p:blipFill>
          <a:blip r:embed="rId2">
            <a:extLst/>
          </a:blip>
          <a:stretch>
            <a:fillRect/>
          </a:stretch>
        </p:blipFill>
        <p:spPr>
          <a:xfrm>
            <a:off x="-2" y="-2"/>
            <a:ext cx="12192002" cy="6858002"/>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title"/>
          </p:nvPr>
        </p:nvSpPr>
        <p:spPr>
          <a:xfrm>
            <a:off x="838200" y="365125"/>
            <a:ext cx="10515600" cy="1325563"/>
          </a:xfrm>
          <a:prstGeom prst="rect">
            <a:avLst/>
          </a:prstGeom>
        </p:spPr>
        <p:txBody>
          <a:bodyPr/>
          <a:lstStyle/>
          <a:p>
            <a:pPr lvl="0"/>
          </a:p>
        </p:txBody>
      </p:sp>
      <p:pic>
        <p:nvPicPr>
          <p:cNvPr id="155"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156" name="Shape 156"/>
          <p:cNvSpPr/>
          <p:nvPr/>
        </p:nvSpPr>
        <p:spPr>
          <a:xfrm>
            <a:off x="1810134" y="-83607"/>
            <a:ext cx="7804548" cy="15180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defTabSz="642937">
              <a:lnSpc>
                <a:spcPct val="115000"/>
              </a:lnSpc>
              <a:defRPr sz="3500">
                <a:solidFill>
                  <a:srgbClr val="CC9A00"/>
                </a:solidFill>
              </a:defRPr>
            </a:lvl1pPr>
          </a:lstStyle>
          <a:p>
            <a:pPr lvl="0">
              <a:defRPr sz="1800">
                <a:solidFill>
                  <a:srgbClr val="000000"/>
                </a:solidFill>
              </a:defRPr>
            </a:pPr>
            <a:r>
              <a:rPr sz="3500">
                <a:solidFill>
                  <a:srgbClr val="CC9A00"/>
                </a:solidFill>
              </a:rPr>
              <a:t>Important notes</a:t>
            </a:r>
          </a:p>
        </p:txBody>
      </p:sp>
      <p:sp>
        <p:nvSpPr>
          <p:cNvPr id="157" name="Shape 157"/>
          <p:cNvSpPr/>
          <p:nvPr/>
        </p:nvSpPr>
        <p:spPr>
          <a:xfrm>
            <a:off x="669726" y="1447906"/>
            <a:ext cx="7804547" cy="442019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defTabSz="642937">
              <a:lnSpc>
                <a:spcPct val="115000"/>
              </a:lnSpc>
              <a:buSzPct val="100000"/>
              <a:buFont typeface="Trebuchet MS"/>
              <a:buChar char="-"/>
            </a:pPr>
            <a:r>
              <a:rPr sz="2000"/>
              <a:t> lecture slides </a:t>
            </a:r>
            <a:r>
              <a:rPr b="1" sz="2000" u="sng">
                <a:solidFill>
                  <a:srgbClr val="ED7D31"/>
                </a:solidFill>
              </a:rPr>
              <a:t>are not</a:t>
            </a:r>
            <a:r>
              <a:rPr sz="2000"/>
              <a:t> enough.</a:t>
            </a:r>
            <a:endParaRPr sz="2000"/>
          </a:p>
          <a:p>
            <a:pPr lvl="0" defTabSz="642937">
              <a:lnSpc>
                <a:spcPct val="115000"/>
              </a:lnSpc>
              <a:buSzPct val="100000"/>
              <a:buFont typeface="Trebuchet MS"/>
              <a:buChar char="-"/>
            </a:pPr>
            <a:r>
              <a:t>You may need more than one source. But not more than 3  eg :  caplan videos  , step up to medicine and slides    Or   </a:t>
            </a:r>
            <a:r>
              <a:rPr b="1"/>
              <a:t>Davidson's with caplan videos </a:t>
            </a:r>
            <a:endParaRPr b="1"/>
          </a:p>
          <a:p>
            <a:pPr lvl="0" defTabSz="642937">
              <a:lnSpc>
                <a:spcPct val="115000"/>
              </a:lnSpc>
              <a:buSzPct val="100000"/>
              <a:buFont typeface="Trebuchet MS"/>
              <a:buChar char="-"/>
            </a:pPr>
          </a:p>
          <a:p>
            <a:pPr lvl="0" defTabSz="642937">
              <a:lnSpc>
                <a:spcPct val="115000"/>
              </a:lnSpc>
              <a:buSzPct val="100000"/>
              <a:buFont typeface="Trebuchet MS"/>
              <a:buChar char="-"/>
            </a:pPr>
            <a:r>
              <a:t>Try to study the  lectures in a clinical aspect (from a clinical point of view)</a:t>
            </a:r>
          </a:p>
          <a:p>
            <a:pPr lvl="0" marL="222250" indent="-222250" defTabSz="642937">
              <a:lnSpc>
                <a:spcPct val="115000"/>
              </a:lnSpc>
              <a:buSzPct val="100000"/>
              <a:buFont typeface="Arial"/>
              <a:buChar char="•"/>
            </a:pPr>
            <a:r>
              <a:t> In order to answer the exam questions correctly you need to know the difference between the best </a:t>
            </a:r>
            <a:r>
              <a:rPr b="1" u="sng">
                <a:solidFill>
                  <a:srgbClr val="ED7D31"/>
                </a:solidFill>
              </a:rPr>
              <a:t>initial</a:t>
            </a:r>
            <a:r>
              <a:t> diagnostic test and the </a:t>
            </a:r>
            <a:r>
              <a:rPr b="1" u="sng">
                <a:solidFill>
                  <a:srgbClr val="ED7D31"/>
                </a:solidFill>
              </a:rPr>
              <a:t>most</a:t>
            </a:r>
            <a:r>
              <a:rPr b="1" u="sng"/>
              <a:t> </a:t>
            </a:r>
            <a:r>
              <a:rPr b="1" u="sng">
                <a:solidFill>
                  <a:srgbClr val="ED7D31"/>
                </a:solidFill>
              </a:rPr>
              <a:t>accurate</a:t>
            </a:r>
            <a:r>
              <a:t> diagnostic test  , the  </a:t>
            </a:r>
            <a:r>
              <a:rPr b="1" u="sng">
                <a:solidFill>
                  <a:srgbClr val="ED7D31"/>
                </a:solidFill>
              </a:rPr>
              <a:t>best initial</a:t>
            </a:r>
            <a:r>
              <a:t> therapy and </a:t>
            </a:r>
            <a:r>
              <a:rPr b="1" u="sng">
                <a:solidFill>
                  <a:srgbClr val="ED7D31"/>
                </a:solidFill>
              </a:rPr>
              <a:t>the most</a:t>
            </a:r>
            <a:r>
              <a:rPr b="1" u="sng"/>
              <a:t> </a:t>
            </a:r>
            <a:r>
              <a:rPr b="1" u="sng">
                <a:solidFill>
                  <a:srgbClr val="ED7D31"/>
                </a:solidFill>
              </a:rPr>
              <a:t>effective</a:t>
            </a:r>
            <a:r>
              <a:t> therapy and you need to know what is</a:t>
            </a:r>
            <a:r>
              <a:rPr>
                <a:solidFill>
                  <a:srgbClr val="ED7D31"/>
                </a:solidFill>
              </a:rPr>
              <a:t> </a:t>
            </a:r>
            <a:r>
              <a:rPr b="1" u="sng">
                <a:solidFill>
                  <a:srgbClr val="ED7D31"/>
                </a:solidFill>
              </a:rPr>
              <a:t>the next best step</a:t>
            </a:r>
            <a:r>
              <a:t> in </a:t>
            </a:r>
          </a:p>
          <a:p>
            <a:pPr lvl="0" marL="222250" indent="-222250" defTabSz="642937">
              <a:lnSpc>
                <a:spcPct val="115000"/>
              </a:lnSpc>
              <a:buSzPct val="100000"/>
              <a:buFont typeface="Arial"/>
              <a:buChar char="•"/>
            </a:pPr>
          </a:p>
          <a:p>
            <a:pPr lvl="0" marL="222250" indent="-222250" defTabSz="642937">
              <a:lnSpc>
                <a:spcPct val="115000"/>
              </a:lnSpc>
              <a:buSzPct val="100000"/>
              <a:buFont typeface="Arial"/>
              <a:buChar char="•"/>
            </a:pPr>
            <a:r>
              <a:t>pretest Book is perfect to assess your knowledge of medicine</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title"/>
          </p:nvPr>
        </p:nvSpPr>
        <p:spPr>
          <a:xfrm>
            <a:off x="838200" y="365125"/>
            <a:ext cx="10515600" cy="1325563"/>
          </a:xfrm>
          <a:prstGeom prst="rect">
            <a:avLst/>
          </a:prstGeom>
        </p:spPr>
        <p:txBody>
          <a:bodyPr/>
          <a:lstStyle/>
          <a:p>
            <a:pPr lvl="0"/>
          </a:p>
        </p:txBody>
      </p:sp>
      <p:pic>
        <p:nvPicPr>
          <p:cNvPr id="160"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161" name="Shape 161"/>
          <p:cNvSpPr/>
          <p:nvPr/>
        </p:nvSpPr>
        <p:spPr>
          <a:xfrm>
            <a:off x="1582052" y="35132"/>
            <a:ext cx="7804548" cy="15180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defTabSz="642937">
              <a:lnSpc>
                <a:spcPct val="115000"/>
              </a:lnSpc>
              <a:defRPr sz="3900">
                <a:solidFill>
                  <a:srgbClr val="CC9A00"/>
                </a:solidFill>
              </a:defRPr>
            </a:lvl1pPr>
          </a:lstStyle>
          <a:p>
            <a:pPr lvl="0">
              <a:defRPr sz="1800">
                <a:solidFill>
                  <a:srgbClr val="000000"/>
                </a:solidFill>
              </a:defRPr>
            </a:pPr>
            <a:r>
              <a:rPr sz="3900">
                <a:solidFill>
                  <a:srgbClr val="CC9A00"/>
                </a:solidFill>
              </a:rPr>
              <a:t>References</a:t>
            </a:r>
          </a:p>
        </p:txBody>
      </p:sp>
      <p:sp>
        <p:nvSpPr>
          <p:cNvPr id="162" name="Shape 162"/>
          <p:cNvSpPr/>
          <p:nvPr/>
        </p:nvSpPr>
        <p:spPr>
          <a:xfrm>
            <a:off x="669726" y="1847928"/>
            <a:ext cx="7804547" cy="442019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defTabSz="642937">
              <a:lnSpc>
                <a:spcPct val="115000"/>
              </a:lnSpc>
            </a:pPr>
            <a:r>
              <a:rPr u="sng">
                <a:solidFill>
                  <a:srgbClr val="ED7D31"/>
                </a:solidFill>
              </a:rPr>
              <a:t>Recommended by department</a:t>
            </a:r>
            <a:r>
              <a:rPr u="sng"/>
              <a:t>: </a:t>
            </a:r>
            <a:endParaRPr u="sng"/>
          </a:p>
          <a:p>
            <a:pPr lvl="0" indent="1270" defTabSz="642937">
              <a:lnSpc>
                <a:spcPct val="115000"/>
              </a:lnSpc>
            </a:pPr>
            <a:r>
              <a:rPr u="sng"/>
              <a:t>1-</a:t>
            </a:r>
            <a:r>
              <a:rPr b="1"/>
              <a:t>Kumar and Clark's Clinical Medicine</a:t>
            </a:r>
            <a:endParaRPr u="sng"/>
          </a:p>
          <a:p>
            <a:pPr lvl="0" indent="1270" defTabSz="642937">
              <a:lnSpc>
                <a:spcPct val="115000"/>
              </a:lnSpc>
            </a:pPr>
            <a:r>
              <a:rPr u="sng"/>
              <a:t>2-</a:t>
            </a:r>
            <a:r>
              <a:rPr b="1"/>
              <a:t>Davidson's Principles and Practice of Medicine</a:t>
            </a:r>
            <a:endParaRPr b="1"/>
          </a:p>
          <a:p>
            <a:pPr lvl="0" indent="1270" defTabSz="642937">
              <a:lnSpc>
                <a:spcPct val="115000"/>
              </a:lnSpc>
            </a:pPr>
            <a:endParaRPr b="1"/>
          </a:p>
          <a:p>
            <a:pPr lvl="0" indent="1270" defTabSz="642937">
              <a:lnSpc>
                <a:spcPct val="115000"/>
              </a:lnSpc>
            </a:pPr>
            <a:endParaRPr b="1"/>
          </a:p>
          <a:p>
            <a:pPr lvl="0" defTabSz="642937">
              <a:lnSpc>
                <a:spcPct val="115000"/>
              </a:lnSpc>
            </a:pPr>
            <a:r>
              <a:rPr u="sng">
                <a:solidFill>
                  <a:srgbClr val="ED7D31"/>
                </a:solidFill>
              </a:rPr>
              <a:t>Recommended by students</a:t>
            </a:r>
            <a:endParaRPr u="sng">
              <a:solidFill>
                <a:srgbClr val="ED7D31"/>
              </a:solidFill>
            </a:endParaRPr>
          </a:p>
          <a:p>
            <a:pPr lvl="0" indent="1270" defTabSz="642937">
              <a:lnSpc>
                <a:spcPct val="115000"/>
              </a:lnSpc>
            </a:pPr>
            <a:r>
              <a:rPr b="1"/>
              <a:t>Step-up to Medicine, </a:t>
            </a:r>
            <a:r>
              <a:t>By:  Steven S. Agabegi, and Elizabeth D. Agabegi</a:t>
            </a:r>
            <a:r>
              <a:rPr b="1"/>
              <a:t>    </a:t>
            </a:r>
            <a:endParaRPr b="1"/>
          </a:p>
          <a:p>
            <a:pPr lvl="0" indent="1270" defTabSz="642937">
              <a:lnSpc>
                <a:spcPct val="115000"/>
              </a:lnSpc>
            </a:pPr>
            <a:r>
              <a:rPr b="1"/>
              <a:t>Caplan videos</a:t>
            </a:r>
            <a:endParaRPr b="1"/>
          </a:p>
          <a:p>
            <a:pPr lvl="0" indent="1270" defTabSz="642937">
              <a:lnSpc>
                <a:spcPct val="115000"/>
              </a:lnSpc>
            </a:pPr>
            <a:r>
              <a:rPr b="1"/>
              <a:t>Danish </a:t>
            </a:r>
            <a:endParaRPr b="1"/>
          </a:p>
          <a:p>
            <a:pPr lvl="0" indent="1270" defTabSz="642937">
              <a:lnSpc>
                <a:spcPct val="115000"/>
              </a:lnSpc>
            </a:pPr>
            <a:endParaRPr b="1"/>
          </a:p>
          <a:p>
            <a:pPr lvl="0" indent="1270" defTabSz="642937">
              <a:lnSpc>
                <a:spcPct val="115000"/>
              </a:lnSpc>
            </a:pPr>
            <a:r>
              <a:rPr b="1">
                <a:solidFill>
                  <a:srgbClr val="ED7D31"/>
                </a:solidFill>
              </a:rPr>
              <a:t>Review books :</a:t>
            </a:r>
            <a:endParaRPr b="1">
              <a:solidFill>
                <a:srgbClr val="ED7D31"/>
              </a:solidFill>
            </a:endParaRPr>
          </a:p>
          <a:p>
            <a:pPr lvl="0" indent="1270" defTabSz="642937">
              <a:lnSpc>
                <a:spcPct val="115000"/>
              </a:lnSpc>
            </a:pPr>
            <a:r>
              <a:rPr b="1"/>
              <a:t> Pretest </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p:nvPr>
        </p:nvSpPr>
        <p:spPr>
          <a:xfrm>
            <a:off x="838200" y="365125"/>
            <a:ext cx="10515600" cy="1325563"/>
          </a:xfrm>
          <a:prstGeom prst="rect">
            <a:avLst/>
          </a:prstGeom>
        </p:spPr>
        <p:txBody>
          <a:bodyPr/>
          <a:lstStyle/>
          <a:p>
            <a:pPr lvl="0"/>
          </a:p>
        </p:txBody>
      </p:sp>
      <p:pic>
        <p:nvPicPr>
          <p:cNvPr id="165" name="image6.jpeg"/>
          <p:cNvPicPr/>
          <p:nvPr/>
        </p:nvPicPr>
        <p:blipFill>
          <a:blip r:embed="rId2">
            <a:extLst/>
          </a:blip>
          <a:stretch>
            <a:fillRect/>
          </a:stretch>
        </p:blipFill>
        <p:spPr>
          <a:xfrm>
            <a:off x="-8717" y="-28576"/>
            <a:ext cx="12200718" cy="6886576"/>
          </a:xfrm>
          <a:prstGeom prst="rect">
            <a:avLst/>
          </a:prstGeom>
          <a:ln w="12700">
            <a:miter lim="400000"/>
          </a:ln>
        </p:spPr>
      </p:pic>
      <p:pic>
        <p:nvPicPr>
          <p:cNvPr id="166" name="image12.jpeg"/>
          <p:cNvPicPr/>
          <p:nvPr/>
        </p:nvPicPr>
        <p:blipFill>
          <a:blip r:embed="rId3">
            <a:extLst/>
          </a:blip>
          <a:stretch>
            <a:fillRect/>
          </a:stretch>
        </p:blipFill>
        <p:spPr>
          <a:xfrm>
            <a:off x="1280794" y="0"/>
            <a:ext cx="6582411" cy="6858000"/>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p:nvPr>
        </p:nvSpPr>
        <p:spPr>
          <a:xfrm>
            <a:off x="838200" y="365125"/>
            <a:ext cx="10515600" cy="1325563"/>
          </a:xfrm>
          <a:prstGeom prst="rect">
            <a:avLst/>
          </a:prstGeom>
        </p:spPr>
        <p:txBody>
          <a:bodyPr/>
          <a:lstStyle/>
          <a:p>
            <a:pPr lvl="0"/>
          </a:p>
        </p:txBody>
      </p:sp>
      <p:pic>
        <p:nvPicPr>
          <p:cNvPr id="169" name="image6.jpeg"/>
          <p:cNvPicPr/>
          <p:nvPr/>
        </p:nvPicPr>
        <p:blipFill>
          <a:blip r:embed="rId2">
            <a:extLst/>
          </a:blip>
          <a:stretch>
            <a:fillRect/>
          </a:stretch>
        </p:blipFill>
        <p:spPr>
          <a:xfrm>
            <a:off x="-8717" y="-28576"/>
            <a:ext cx="12200718" cy="6886576"/>
          </a:xfrm>
          <a:prstGeom prst="rect">
            <a:avLst/>
          </a:prstGeom>
          <a:ln w="12700">
            <a:miter lim="400000"/>
          </a:ln>
        </p:spPr>
      </p:pic>
      <p:pic>
        <p:nvPicPr>
          <p:cNvPr id="170" name="image13.jpeg"/>
          <p:cNvPicPr/>
          <p:nvPr/>
        </p:nvPicPr>
        <p:blipFill>
          <a:blip r:embed="rId3">
            <a:extLst/>
          </a:blip>
          <a:stretch>
            <a:fillRect/>
          </a:stretch>
        </p:blipFill>
        <p:spPr>
          <a:xfrm>
            <a:off x="1167669" y="0"/>
            <a:ext cx="6808662" cy="6858000"/>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p:nvPr>
        </p:nvSpPr>
        <p:spPr>
          <a:xfrm>
            <a:off x="838200" y="365125"/>
            <a:ext cx="10515600" cy="1325563"/>
          </a:xfrm>
          <a:prstGeom prst="rect">
            <a:avLst/>
          </a:prstGeom>
        </p:spPr>
        <p:txBody>
          <a:bodyPr/>
          <a:lstStyle/>
          <a:p>
            <a:pPr lvl="0"/>
          </a:p>
        </p:txBody>
      </p:sp>
      <p:pic>
        <p:nvPicPr>
          <p:cNvPr id="173" name="image6.jpeg"/>
          <p:cNvPicPr/>
          <p:nvPr/>
        </p:nvPicPr>
        <p:blipFill>
          <a:blip r:embed="rId2">
            <a:extLst/>
          </a:blip>
          <a:stretch>
            <a:fillRect/>
          </a:stretch>
        </p:blipFill>
        <p:spPr>
          <a:xfrm>
            <a:off x="-8717" y="-28576"/>
            <a:ext cx="12200718" cy="6886576"/>
          </a:xfrm>
          <a:prstGeom prst="rect">
            <a:avLst/>
          </a:prstGeom>
          <a:ln w="12700">
            <a:miter lim="400000"/>
          </a:ln>
        </p:spPr>
      </p:pic>
      <p:pic>
        <p:nvPicPr>
          <p:cNvPr id="174" name="image14.jpeg" descr="https://postmediavancouversun.files.wordpress.com/2012/06/cataract-surgery.jpg"/>
          <p:cNvPicPr/>
          <p:nvPr/>
        </p:nvPicPr>
        <p:blipFill>
          <a:blip r:embed="rId3">
            <a:extLst/>
          </a:blip>
          <a:stretch>
            <a:fillRect/>
          </a:stretch>
        </p:blipFill>
        <p:spPr>
          <a:xfrm>
            <a:off x="1905000" y="2590800"/>
            <a:ext cx="5562600" cy="3455548"/>
          </a:xfrm>
          <a:prstGeom prst="rect">
            <a:avLst/>
          </a:prstGeom>
          <a:ln w="12700">
            <a:miter lim="400000"/>
          </a:ln>
        </p:spPr>
      </p:pic>
      <p:sp>
        <p:nvSpPr>
          <p:cNvPr id="175" name="Shape 175"/>
          <p:cNvSpPr/>
          <p:nvPr/>
        </p:nvSpPr>
        <p:spPr>
          <a:xfrm>
            <a:off x="-152400" y="-4495800"/>
            <a:ext cx="9296400" cy="66979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115000"/>
              </a:lnSpc>
            </a:pPr>
            <a:endParaRPr sz="4400"/>
          </a:p>
          <a:p>
            <a:pPr lvl="0" algn="ctr">
              <a:lnSpc>
                <a:spcPct val="115000"/>
              </a:lnSpc>
            </a:pPr>
            <a:endParaRPr sz="4400"/>
          </a:p>
          <a:p>
            <a:pPr lvl="0" algn="ctr">
              <a:lnSpc>
                <a:spcPct val="115000"/>
              </a:lnSpc>
            </a:pPr>
            <a:endParaRPr sz="4400"/>
          </a:p>
          <a:p>
            <a:pPr lvl="0" algn="ctr">
              <a:lnSpc>
                <a:spcPct val="115000"/>
              </a:lnSpc>
            </a:pPr>
            <a:endParaRPr sz="4400"/>
          </a:p>
          <a:p>
            <a:pPr lvl="0" algn="ctr">
              <a:lnSpc>
                <a:spcPct val="115000"/>
              </a:lnSpc>
            </a:pPr>
            <a:endParaRPr sz="4400"/>
          </a:p>
          <a:p>
            <a:pPr lvl="0" algn="ctr">
              <a:lnSpc>
                <a:spcPct val="115000"/>
              </a:lnSpc>
            </a:pPr>
            <a:endParaRPr sz="4400"/>
          </a:p>
          <a:p>
            <a:pPr lvl="0" algn="ctr">
              <a:lnSpc>
                <a:spcPct val="115000"/>
              </a:lnSpc>
            </a:pPr>
            <a:endParaRPr sz="4400"/>
          </a:p>
          <a:p>
            <a:pPr lvl="0" algn="ctr">
              <a:lnSpc>
                <a:spcPct val="115000"/>
              </a:lnSpc>
            </a:pPr>
            <a:r>
              <a:rPr b="1" sz="4400"/>
              <a:t>General Surgery</a:t>
            </a:r>
            <a:endParaRPr sz="4400"/>
          </a:p>
          <a:p>
            <a:pPr lvl="0" algn="ctr">
              <a:lnSpc>
                <a:spcPct val="115000"/>
              </a:lnSpc>
            </a:pPr>
            <a:r>
              <a:rPr b="1" sz="4400"/>
              <a:t>(SURG 351)</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p:nvPr>
        </p:nvSpPr>
        <p:spPr>
          <a:xfrm>
            <a:off x="838200" y="365125"/>
            <a:ext cx="10515600" cy="1325563"/>
          </a:xfrm>
          <a:prstGeom prst="rect">
            <a:avLst/>
          </a:prstGeom>
        </p:spPr>
        <p:txBody>
          <a:bodyPr/>
          <a:lstStyle/>
          <a:p>
            <a:pPr lvl="0"/>
          </a:p>
        </p:txBody>
      </p:sp>
      <p:pic>
        <p:nvPicPr>
          <p:cNvPr id="178"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179" name="Shape 179"/>
          <p:cNvSpPr/>
          <p:nvPr/>
        </p:nvSpPr>
        <p:spPr>
          <a:xfrm>
            <a:off x="1752600" y="1219200"/>
            <a:ext cx="7010400" cy="45656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b="1" sz="2800">
                <a:solidFill>
                  <a:srgbClr val="FF0000"/>
                </a:solidFill>
              </a:rPr>
              <a:t>Credit hours : </a:t>
            </a:r>
            <a:r>
              <a:rPr b="1"/>
              <a:t>8</a:t>
            </a:r>
            <a:endParaRPr b="1"/>
          </a:p>
          <a:p>
            <a:pPr lvl="0" indent="228600" algn="ctr">
              <a:lnSpc>
                <a:spcPct val="115000"/>
              </a:lnSpc>
            </a:pPr>
            <a:endParaRPr b="1" sz="1400"/>
          </a:p>
          <a:p>
            <a:pPr lvl="1" indent="728662">
              <a:lnSpc>
                <a:spcPct val="115000"/>
              </a:lnSpc>
            </a:pPr>
            <a:r>
              <a:rPr b="1" sz="3200" u="sng">
                <a:solidFill>
                  <a:srgbClr val="FF0000"/>
                </a:solidFill>
              </a:rPr>
              <a:t>Marks:</a:t>
            </a:r>
            <a:endParaRPr b="1" sz="3200" u="sng">
              <a:solidFill>
                <a:srgbClr val="FF0000"/>
              </a:solidFill>
            </a:endParaRPr>
          </a:p>
          <a:p>
            <a:pPr lvl="1" indent="728662">
              <a:lnSpc>
                <a:spcPct val="115000"/>
              </a:lnSpc>
            </a:pPr>
            <a:r>
              <a:rPr b="1" sz="1600" u="sng">
                <a:solidFill>
                  <a:srgbClr val="FF0000"/>
                </a:solidFill>
              </a:rPr>
              <a:t>Written (MCQ)</a:t>
            </a:r>
            <a:endParaRPr b="1" sz="1600" u="sng">
              <a:solidFill>
                <a:srgbClr val="FF0000"/>
              </a:solidFill>
            </a:endParaRPr>
          </a:p>
          <a:p>
            <a:pPr lvl="1" indent="728662">
              <a:lnSpc>
                <a:spcPct val="115000"/>
              </a:lnSpc>
            </a:pPr>
            <a:r>
              <a:rPr b="1" sz="1600"/>
              <a:t>exams</a:t>
            </a:r>
            <a:endParaRPr b="1" sz="1600"/>
          </a:p>
          <a:p>
            <a:pPr lvl="0" indent="271461">
              <a:lnSpc>
                <a:spcPct val="115000"/>
              </a:lnSpc>
            </a:pPr>
            <a:r>
              <a:rPr b="1" sz="1600"/>
              <a:t> </a:t>
            </a:r>
            <a:r>
              <a:rPr b="1" sz="1600" u="sng"/>
              <a:t>40</a:t>
            </a:r>
            <a:r>
              <a:rPr b="1" sz="1600"/>
              <a:t> marks:</a:t>
            </a:r>
            <a:endParaRPr b="1" sz="1600"/>
          </a:p>
          <a:p>
            <a:pPr lvl="0" marL="341958" indent="-75258">
              <a:lnSpc>
                <a:spcPct val="115000"/>
              </a:lnSpc>
              <a:buSzPct val="100000"/>
              <a:buFont typeface="Arial"/>
              <a:buChar char="•"/>
            </a:pPr>
            <a:r>
              <a:rPr b="1" sz="1600"/>
              <a:t>Mid = 20</a:t>
            </a:r>
            <a:endParaRPr b="1" sz="1600"/>
          </a:p>
          <a:p>
            <a:pPr lvl="0" marL="341958" indent="-75258">
              <a:lnSpc>
                <a:spcPct val="115000"/>
              </a:lnSpc>
              <a:buSzPct val="100000"/>
              <a:buFont typeface="Arial"/>
              <a:buChar char="•"/>
            </a:pPr>
            <a:r>
              <a:rPr b="1" sz="1600"/>
              <a:t>Final = 20</a:t>
            </a:r>
            <a:endParaRPr b="1" sz="1600"/>
          </a:p>
          <a:p>
            <a:pPr lvl="1" indent="728662">
              <a:lnSpc>
                <a:spcPct val="115000"/>
              </a:lnSpc>
            </a:pPr>
            <a:r>
              <a:rPr b="1" sz="1600" u="sng">
                <a:solidFill>
                  <a:srgbClr val="FF0000"/>
                </a:solidFill>
              </a:rPr>
              <a:t>OSCE exams </a:t>
            </a:r>
            <a:endParaRPr b="1" sz="1600" u="sng">
              <a:solidFill>
                <a:srgbClr val="FF0000"/>
              </a:solidFill>
            </a:endParaRPr>
          </a:p>
          <a:p>
            <a:pPr lvl="0" indent="271461">
              <a:lnSpc>
                <a:spcPct val="115000"/>
              </a:lnSpc>
            </a:pPr>
            <a:r>
              <a:rPr b="1" sz="1600" u="sng"/>
              <a:t>55</a:t>
            </a:r>
            <a:r>
              <a:rPr b="1" sz="1600"/>
              <a:t> marks:</a:t>
            </a:r>
            <a:endParaRPr b="1" sz="1600"/>
          </a:p>
          <a:p>
            <a:pPr lvl="0" marL="341958" indent="-75258">
              <a:lnSpc>
                <a:spcPct val="115000"/>
              </a:lnSpc>
              <a:buSzPct val="100000"/>
              <a:buFont typeface="Arial"/>
              <a:buChar char="•"/>
            </a:pPr>
            <a:r>
              <a:rPr b="1" sz="1600"/>
              <a:t>Mid OSCE = 15</a:t>
            </a:r>
            <a:endParaRPr b="1" sz="1600"/>
          </a:p>
          <a:p>
            <a:pPr lvl="0" marL="341958" indent="-75258">
              <a:lnSpc>
                <a:spcPct val="115000"/>
              </a:lnSpc>
              <a:buSzPct val="100000"/>
              <a:buFont typeface="Arial"/>
              <a:buChar char="•"/>
            </a:pPr>
            <a:r>
              <a:rPr b="1" sz="1600"/>
              <a:t>Final OSCE = 40</a:t>
            </a:r>
            <a:endParaRPr b="1" sz="1600"/>
          </a:p>
          <a:p>
            <a:pPr lvl="0" marL="361950" indent="-95250">
              <a:lnSpc>
                <a:spcPct val="115000"/>
              </a:lnSpc>
              <a:buSzPct val="100000"/>
              <a:buFont typeface="Arial"/>
              <a:buChar char="•"/>
            </a:pPr>
            <a:endParaRPr b="1" sz="1600"/>
          </a:p>
          <a:p>
            <a:pPr lvl="1" indent="728662">
              <a:lnSpc>
                <a:spcPct val="115000"/>
              </a:lnSpc>
            </a:pPr>
            <a:r>
              <a:rPr b="1" sz="1600" u="sng">
                <a:solidFill>
                  <a:srgbClr val="FF0000"/>
                </a:solidFill>
              </a:rPr>
              <a:t>Log book </a:t>
            </a:r>
            <a:endParaRPr b="1" sz="1600" u="sng">
              <a:solidFill>
                <a:srgbClr val="FF0000"/>
              </a:solidFill>
            </a:endParaRPr>
          </a:p>
          <a:p>
            <a:pPr lvl="0" indent="271461">
              <a:lnSpc>
                <a:spcPct val="115000"/>
              </a:lnSpc>
            </a:pPr>
            <a:r>
              <a:rPr b="1" sz="1600" u="sng"/>
              <a:t>5</a:t>
            </a:r>
            <a:r>
              <a:rPr b="1" sz="1600"/>
              <a:t> marks</a:t>
            </a:r>
          </a:p>
        </p:txBody>
      </p:sp>
      <p:pic>
        <p:nvPicPr>
          <p:cNvPr id="180" name="image15.jpeg" descr="http://www.moneymagpie.com/wp-content/uploads/2007/03/exammarking.jpg"/>
          <p:cNvPicPr/>
          <p:nvPr/>
        </p:nvPicPr>
        <p:blipFill>
          <a:blip r:embed="rId3">
            <a:extLst/>
          </a:blip>
          <a:stretch>
            <a:fillRect/>
          </a:stretch>
        </p:blipFill>
        <p:spPr>
          <a:xfrm>
            <a:off x="4864994" y="1995302"/>
            <a:ext cx="4143376" cy="4038602"/>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title"/>
          </p:nvPr>
        </p:nvSpPr>
        <p:spPr>
          <a:xfrm>
            <a:off x="1524000" y="1122362"/>
            <a:ext cx="9144000" cy="2387601"/>
          </a:xfrm>
          <a:prstGeom prst="rect">
            <a:avLst/>
          </a:prstGeom>
        </p:spPr>
        <p:txBody>
          <a:bodyPr/>
          <a:lstStyle/>
          <a:p>
            <a:pPr lvl="0"/>
          </a:p>
        </p:txBody>
      </p:sp>
      <p:sp>
        <p:nvSpPr>
          <p:cNvPr id="183" name="Shape 183"/>
          <p:cNvSpPr/>
          <p:nvPr>
            <p:ph type="body" idx="1"/>
          </p:nvPr>
        </p:nvSpPr>
        <p:spPr>
          <a:xfrm>
            <a:off x="1524000" y="3602037"/>
            <a:ext cx="9144000" cy="1655762"/>
          </a:xfrm>
          <a:prstGeom prst="rect">
            <a:avLst/>
          </a:prstGeom>
        </p:spPr>
        <p:txBody>
          <a:bodyPr/>
          <a:lstStyle/>
          <a:p>
            <a:pPr lvl="0"/>
          </a:p>
        </p:txBody>
      </p:sp>
      <p:pic>
        <p:nvPicPr>
          <p:cNvPr id="184" name="image3.jpeg"/>
          <p:cNvPicPr/>
          <p:nvPr/>
        </p:nvPicPr>
        <p:blipFill>
          <a:blip r:embed="rId2">
            <a:extLst/>
          </a:blip>
          <a:stretch>
            <a:fillRect/>
          </a:stretch>
        </p:blipFill>
        <p:spPr>
          <a:xfrm>
            <a:off x="0" y="0"/>
            <a:ext cx="12192000" cy="6858000"/>
          </a:xfrm>
          <a:prstGeom prst="rect">
            <a:avLst/>
          </a:prstGeom>
          <a:ln w="12700">
            <a:miter lim="400000"/>
          </a:ln>
        </p:spPr>
      </p:pic>
      <p:sp>
        <p:nvSpPr>
          <p:cNvPr id="185" name="Shape 185"/>
          <p:cNvSpPr/>
          <p:nvPr/>
        </p:nvSpPr>
        <p:spPr>
          <a:xfrm>
            <a:off x="1905000" y="1094589"/>
            <a:ext cx="6781800" cy="50018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b="1" sz="4000" u="sng">
                <a:solidFill>
                  <a:srgbClr val="FF0000"/>
                </a:solidFill>
              </a:rPr>
              <a:t>Notes:</a:t>
            </a:r>
            <a:endParaRPr b="1" sz="4000" u="sng">
              <a:solidFill>
                <a:srgbClr val="FF0000"/>
              </a:solidFill>
            </a:endParaRPr>
          </a:p>
          <a:p>
            <a:pPr lvl="0">
              <a:lnSpc>
                <a:spcPct val="115000"/>
              </a:lnSpc>
            </a:pPr>
            <a:endParaRPr b="1" sz="4000" u="sng">
              <a:solidFill>
                <a:srgbClr val="FF0000"/>
              </a:solidFill>
            </a:endParaRPr>
          </a:p>
          <a:p>
            <a:pPr lvl="0" marL="609600" indent="-609600">
              <a:lnSpc>
                <a:spcPct val="115000"/>
              </a:lnSpc>
              <a:buSzPct val="100000"/>
              <a:buAutoNum type="arabicPeriod" startAt="1"/>
            </a:pPr>
            <a:r>
              <a:rPr b="1" sz="2400"/>
              <a:t>It's very important to </a:t>
            </a:r>
            <a:r>
              <a:rPr b="1" sz="2400">
                <a:solidFill>
                  <a:srgbClr val="FF0000"/>
                </a:solidFill>
              </a:rPr>
              <a:t>take notes </a:t>
            </a:r>
            <a:r>
              <a:rPr b="1" sz="2400"/>
              <a:t>during the lecture.</a:t>
            </a:r>
            <a:endParaRPr b="1" sz="2400"/>
          </a:p>
          <a:p>
            <a:pPr lvl="0" marL="342900" indent="-342900">
              <a:lnSpc>
                <a:spcPct val="115000"/>
              </a:lnSpc>
              <a:buSzPct val="100000"/>
              <a:buAutoNum type="arabicPeriod" startAt="2"/>
            </a:pPr>
            <a:endParaRPr b="1" sz="2400"/>
          </a:p>
          <a:p>
            <a:pPr lvl="0" marL="609600" indent="-609600">
              <a:lnSpc>
                <a:spcPct val="115000"/>
              </a:lnSpc>
              <a:buSzPct val="100000"/>
              <a:buAutoNum type="arabicPeriod" startAt="2"/>
            </a:pPr>
            <a:r>
              <a:rPr b="1" sz="2400"/>
              <a:t>Focus on: when do we </a:t>
            </a:r>
            <a:r>
              <a:rPr b="1" sz="2400">
                <a:solidFill>
                  <a:srgbClr val="FF0000"/>
                </a:solidFill>
              </a:rPr>
              <a:t>need to do a surgery</a:t>
            </a:r>
            <a:r>
              <a:rPr b="1" sz="2400"/>
              <a:t>? And when we do not?</a:t>
            </a:r>
            <a:endParaRPr b="1" sz="2400"/>
          </a:p>
          <a:p>
            <a:pPr lvl="0" marL="342900" indent="-342900">
              <a:lnSpc>
                <a:spcPct val="115000"/>
              </a:lnSpc>
              <a:buSzPct val="100000"/>
              <a:buAutoNum type="arabicPeriod" startAt="3"/>
            </a:pPr>
            <a:endParaRPr b="1" sz="2400"/>
          </a:p>
          <a:p>
            <a:pPr lvl="0" marL="609600" indent="-609600">
              <a:lnSpc>
                <a:spcPct val="115000"/>
              </a:lnSpc>
              <a:buSzPct val="100000"/>
              <a:buAutoNum type="arabicPeriod" startAt="3"/>
            </a:pPr>
            <a:r>
              <a:rPr b="1" sz="2400"/>
              <a:t>- Try as much as you can to study the lectures in a clinical aspect (from a </a:t>
            </a:r>
            <a:r>
              <a:rPr b="1" sz="2400">
                <a:solidFill>
                  <a:srgbClr val="FF0000"/>
                </a:solidFill>
              </a:rPr>
              <a:t>clinical point </a:t>
            </a:r>
            <a:r>
              <a:rPr b="1" sz="2400"/>
              <a:t>of view)</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title"/>
          </p:nvPr>
        </p:nvSpPr>
        <p:spPr>
          <a:xfrm>
            <a:off x="1524000" y="1122362"/>
            <a:ext cx="9144000" cy="2387601"/>
          </a:xfrm>
          <a:prstGeom prst="rect">
            <a:avLst/>
          </a:prstGeom>
        </p:spPr>
        <p:txBody>
          <a:bodyPr/>
          <a:lstStyle/>
          <a:p>
            <a:pPr lvl="0"/>
          </a:p>
        </p:txBody>
      </p:sp>
      <p:sp>
        <p:nvSpPr>
          <p:cNvPr id="188" name="Shape 188"/>
          <p:cNvSpPr/>
          <p:nvPr>
            <p:ph type="body" idx="1"/>
          </p:nvPr>
        </p:nvSpPr>
        <p:spPr>
          <a:xfrm>
            <a:off x="1524000" y="3602037"/>
            <a:ext cx="9144000" cy="1655762"/>
          </a:xfrm>
          <a:prstGeom prst="rect">
            <a:avLst/>
          </a:prstGeom>
        </p:spPr>
        <p:txBody>
          <a:bodyPr/>
          <a:lstStyle/>
          <a:p>
            <a:pPr lvl="0"/>
          </a:p>
        </p:txBody>
      </p:sp>
      <p:pic>
        <p:nvPicPr>
          <p:cNvPr id="189" name="image3.jpeg"/>
          <p:cNvPicPr/>
          <p:nvPr/>
        </p:nvPicPr>
        <p:blipFill>
          <a:blip r:embed="rId2">
            <a:extLst/>
          </a:blip>
          <a:stretch>
            <a:fillRect/>
          </a:stretch>
        </p:blipFill>
        <p:spPr>
          <a:xfrm>
            <a:off x="0" y="0"/>
            <a:ext cx="12192000" cy="6858000"/>
          </a:xfrm>
          <a:prstGeom prst="rect">
            <a:avLst/>
          </a:prstGeom>
          <a:ln w="12700">
            <a:miter lim="400000"/>
          </a:ln>
        </p:spPr>
      </p:pic>
      <p:sp>
        <p:nvSpPr>
          <p:cNvPr id="190" name="Shape 190"/>
          <p:cNvSpPr/>
          <p:nvPr/>
        </p:nvSpPr>
        <p:spPr>
          <a:xfrm>
            <a:off x="388256" y="304800"/>
            <a:ext cx="8534401" cy="5615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b="1" sz="4400" u="sng">
                <a:solidFill>
                  <a:srgbClr val="FF0000"/>
                </a:solidFill>
              </a:rPr>
              <a:t>References </a:t>
            </a:r>
            <a:endParaRPr b="1" sz="4400" u="sng">
              <a:solidFill>
                <a:srgbClr val="FF0000"/>
              </a:solidFill>
            </a:endParaRPr>
          </a:p>
          <a:p>
            <a:pPr lvl="0" marL="342900" indent="-342900">
              <a:buSzPct val="100000"/>
              <a:buAutoNum type="arabicPeriod" startAt="1"/>
            </a:pPr>
            <a:endParaRPr b="1" sz="2800"/>
          </a:p>
          <a:p>
            <a:pPr lvl="0" marL="829733" indent="-829733">
              <a:buSzPct val="100000"/>
              <a:buAutoNum type="arabicPeriod" startAt="1"/>
            </a:pPr>
            <a:r>
              <a:rPr b="1" sz="2800"/>
              <a:t>Raslan booklet "Your Manual to Surgery 351"</a:t>
            </a:r>
            <a:endParaRPr b="1" sz="2800"/>
          </a:p>
          <a:p>
            <a:pPr lvl="0" marL="342900" indent="-342900">
              <a:buSzPct val="100000"/>
              <a:buAutoNum type="arabicPeriod" startAt="2"/>
            </a:pPr>
            <a:endParaRPr b="1" sz="2800"/>
          </a:p>
          <a:p>
            <a:pPr lvl="0"/>
            <a:endParaRPr b="1" sz="2800"/>
          </a:p>
          <a:p>
            <a:pPr lvl="0"/>
            <a:endParaRPr b="1" sz="2800"/>
          </a:p>
          <a:p>
            <a:pPr lvl="0"/>
            <a:endParaRPr b="1" sz="2800"/>
          </a:p>
          <a:p>
            <a:pPr lvl="0" marL="342900" indent="-342900">
              <a:buSzPct val="100000"/>
              <a:buAutoNum type="arabicPeriod" startAt="1"/>
            </a:pPr>
            <a:endParaRPr b="1" sz="2800"/>
          </a:p>
          <a:p>
            <a:pPr lvl="0" marL="342900" indent="-342900">
              <a:buSzPct val="100000"/>
              <a:buAutoNum type="arabicPeriod" startAt="1"/>
            </a:pPr>
            <a:endParaRPr b="1" sz="2800"/>
          </a:p>
          <a:p>
            <a:pPr lvl="0" marL="342900" indent="-342900">
              <a:buSzPct val="100000"/>
              <a:buAutoNum type="arabicPeriod" startAt="1"/>
            </a:pPr>
            <a:endParaRPr b="1" sz="2800"/>
          </a:p>
          <a:p>
            <a:pPr lvl="0" marL="829733" indent="-829733">
              <a:buSzPct val="100000"/>
              <a:buAutoNum type="arabicPeriod" startAt="1"/>
            </a:pPr>
            <a:r>
              <a:rPr b="1" sz="2800"/>
              <a:t>Doctors slides </a:t>
            </a:r>
            <a:endParaRPr b="1" sz="2800"/>
          </a:p>
          <a:p>
            <a:pPr lvl="0" marL="342900" indent="-342900">
              <a:buSzPct val="100000"/>
              <a:buAutoNum type="arabicPeriod" startAt="2"/>
            </a:pPr>
            <a:endParaRPr b="1" sz="2800"/>
          </a:p>
          <a:p>
            <a:pPr lvl="0" marL="829733" indent="-829733">
              <a:buSzPct val="100000"/>
              <a:buAutoNum type="arabicPeriod" startAt="2"/>
            </a:pPr>
            <a:r>
              <a:rPr b="1" sz="2800"/>
              <a:t>Teams </a:t>
            </a:r>
          </a:p>
        </p:txBody>
      </p:sp>
      <p:pic>
        <p:nvPicPr>
          <p:cNvPr id="191" name="image16.jpeg" descr="C:\Users\nadia\Downloads\IMG_1692.JPG"/>
          <p:cNvPicPr/>
          <p:nvPr/>
        </p:nvPicPr>
        <p:blipFill>
          <a:blip r:embed="rId3">
            <a:extLst/>
          </a:blip>
          <a:stretch>
            <a:fillRect/>
          </a:stretch>
        </p:blipFill>
        <p:spPr>
          <a:xfrm rot="5400000">
            <a:off x="2966027" y="2527300"/>
            <a:ext cx="4368802" cy="3276600"/>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title"/>
          </p:nvPr>
        </p:nvSpPr>
        <p:spPr>
          <a:xfrm>
            <a:off x="1524000" y="1122362"/>
            <a:ext cx="9144000" cy="2387601"/>
          </a:xfrm>
          <a:prstGeom prst="rect">
            <a:avLst/>
          </a:prstGeom>
        </p:spPr>
        <p:txBody>
          <a:bodyPr/>
          <a:lstStyle/>
          <a:p>
            <a:pPr lvl="0"/>
          </a:p>
        </p:txBody>
      </p:sp>
      <p:sp>
        <p:nvSpPr>
          <p:cNvPr id="194" name="Shape 194"/>
          <p:cNvSpPr/>
          <p:nvPr>
            <p:ph type="body" idx="1"/>
          </p:nvPr>
        </p:nvSpPr>
        <p:spPr>
          <a:xfrm>
            <a:off x="1524000" y="3602037"/>
            <a:ext cx="9144000" cy="1655762"/>
          </a:xfrm>
          <a:prstGeom prst="rect">
            <a:avLst/>
          </a:prstGeom>
        </p:spPr>
        <p:txBody>
          <a:bodyPr/>
          <a:lstStyle/>
          <a:p>
            <a:pPr lvl="0"/>
          </a:p>
        </p:txBody>
      </p:sp>
      <p:pic>
        <p:nvPicPr>
          <p:cNvPr id="195" name="image3.jpeg"/>
          <p:cNvPicPr/>
          <p:nvPr/>
        </p:nvPicPr>
        <p:blipFill>
          <a:blip r:embed="rId2">
            <a:extLst/>
          </a:blip>
          <a:stretch>
            <a:fillRect/>
          </a:stretch>
        </p:blipFill>
        <p:spPr>
          <a:xfrm>
            <a:off x="0" y="0"/>
            <a:ext cx="12192000" cy="6858000"/>
          </a:xfrm>
          <a:prstGeom prst="rect">
            <a:avLst/>
          </a:prstGeom>
          <a:ln w="12700">
            <a:miter lim="400000"/>
          </a:ln>
        </p:spPr>
      </p:pic>
      <p:sp>
        <p:nvSpPr>
          <p:cNvPr id="196" name="Shape 196"/>
          <p:cNvSpPr/>
          <p:nvPr/>
        </p:nvSpPr>
        <p:spPr>
          <a:xfrm>
            <a:off x="990600" y="609600"/>
            <a:ext cx="7010400" cy="2936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b="1" sz="2800" u="sng">
                <a:solidFill>
                  <a:srgbClr val="FF0000"/>
                </a:solidFill>
              </a:rPr>
              <a:t>For history taking (optional):</a:t>
            </a:r>
            <a:endParaRPr b="1" sz="2800" u="sng">
              <a:solidFill>
                <a:srgbClr val="FF0000"/>
              </a:solidFill>
            </a:endParaRPr>
          </a:p>
          <a:p>
            <a:pPr lvl="0" marL="691444" indent="-691444" algn="ctr">
              <a:buSzPct val="100000"/>
              <a:buFont typeface="Helvetica"/>
              <a:buChar char="✓"/>
            </a:pPr>
            <a:r>
              <a:rPr b="1" sz="2800"/>
              <a:t> The Patient History: Evidence-Based Approach (Lange Medical Books)</a:t>
            </a:r>
            <a:endParaRPr b="1" sz="2800"/>
          </a:p>
          <a:p>
            <a:pPr lvl="0" algn="ctr"/>
            <a:endParaRPr b="1" sz="2800"/>
          </a:p>
          <a:p>
            <a:pPr lvl="0" algn="ctr"/>
            <a:r>
              <a:rPr b="1" sz="2800"/>
              <a:t>An Introduction to the symptoms and signs of surgical </a:t>
            </a:r>
            <a:endParaRPr b="1" sz="2800"/>
          </a:p>
          <a:p>
            <a:pPr lvl="0" marL="691444" indent="-691444" algn="ctr">
              <a:buSzPct val="100000"/>
              <a:buFont typeface="Helvetica"/>
              <a:buChar char="✓"/>
            </a:pPr>
            <a:r>
              <a:rPr b="1" sz="2800"/>
              <a:t>disease</a:t>
            </a:r>
            <a:r>
              <a:rPr sz="2800"/>
              <a:t> by Norman Browse</a:t>
            </a:r>
          </a:p>
        </p:txBody>
      </p:sp>
      <p:pic>
        <p:nvPicPr>
          <p:cNvPr id="197" name="image17.jpeg" descr="http://ecx.images-amazon.com/images/I/51JClZrBEsL._SY344_BO1,204,203,200_.jpg"/>
          <p:cNvPicPr/>
          <p:nvPr/>
        </p:nvPicPr>
        <p:blipFill>
          <a:blip r:embed="rId3">
            <a:extLst/>
          </a:blip>
          <a:stretch>
            <a:fillRect/>
          </a:stretch>
        </p:blipFill>
        <p:spPr>
          <a:xfrm>
            <a:off x="3271837" y="3962400"/>
            <a:ext cx="2447927" cy="2665273"/>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ph type="title"/>
          </p:nvPr>
        </p:nvSpPr>
        <p:spPr>
          <a:xfrm>
            <a:off x="1524000" y="1122362"/>
            <a:ext cx="9144000" cy="2387601"/>
          </a:xfrm>
          <a:prstGeom prst="rect">
            <a:avLst/>
          </a:prstGeom>
        </p:spPr>
        <p:txBody>
          <a:bodyPr/>
          <a:lstStyle/>
          <a:p>
            <a:pPr lvl="0"/>
          </a:p>
        </p:txBody>
      </p:sp>
      <p:sp>
        <p:nvSpPr>
          <p:cNvPr id="200" name="Shape 200"/>
          <p:cNvSpPr/>
          <p:nvPr>
            <p:ph type="body" idx="1"/>
          </p:nvPr>
        </p:nvSpPr>
        <p:spPr>
          <a:xfrm>
            <a:off x="1524000" y="3602037"/>
            <a:ext cx="9144000" cy="1655762"/>
          </a:xfrm>
          <a:prstGeom prst="rect">
            <a:avLst/>
          </a:prstGeom>
        </p:spPr>
        <p:txBody>
          <a:bodyPr/>
          <a:lstStyle/>
          <a:p>
            <a:pPr lvl="0"/>
          </a:p>
        </p:txBody>
      </p:sp>
      <p:pic>
        <p:nvPicPr>
          <p:cNvPr id="201" name="image3.jpeg"/>
          <p:cNvPicPr/>
          <p:nvPr/>
        </p:nvPicPr>
        <p:blipFill>
          <a:blip r:embed="rId2">
            <a:extLst/>
          </a:blip>
          <a:stretch>
            <a:fillRect/>
          </a:stretch>
        </p:blipFill>
        <p:spPr>
          <a:xfrm>
            <a:off x="0" y="0"/>
            <a:ext cx="12192000" cy="6858000"/>
          </a:xfrm>
          <a:prstGeom prst="rect">
            <a:avLst/>
          </a:prstGeom>
          <a:ln w="12700">
            <a:miter lim="400000"/>
          </a:ln>
        </p:spPr>
      </p:pic>
      <p:sp>
        <p:nvSpPr>
          <p:cNvPr id="202" name="Shape 202"/>
          <p:cNvSpPr/>
          <p:nvPr/>
        </p:nvSpPr>
        <p:spPr>
          <a:xfrm>
            <a:off x="304800" y="564444"/>
            <a:ext cx="8382000" cy="5958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b="1" sz="3600" u="sng">
                <a:solidFill>
                  <a:srgbClr val="FF0000"/>
                </a:solidFill>
              </a:rPr>
              <a:t>Recommended by department:</a:t>
            </a:r>
            <a:endParaRPr b="1" sz="3600">
              <a:solidFill>
                <a:srgbClr val="FF0000"/>
              </a:solidFill>
            </a:endParaRPr>
          </a:p>
          <a:p>
            <a:pPr lvl="0" algn="ctr"/>
            <a:r>
              <a:rPr sz="3600"/>
              <a:t>   </a:t>
            </a:r>
            <a:r>
              <a:rPr sz="3600" u="sng">
                <a:solidFill>
                  <a:srgbClr val="FF0000"/>
                </a:solidFill>
              </a:rPr>
              <a:t>- Clinical</a:t>
            </a:r>
            <a:r>
              <a:rPr sz="3600"/>
              <a:t>:</a:t>
            </a:r>
            <a:endParaRPr sz="3600"/>
          </a:p>
          <a:p>
            <a:pPr lvl="0" algn="ctr"/>
            <a:r>
              <a:rPr b="1" sz="3600"/>
              <a:t>Churchill, pocketbook of differential diagnosis</a:t>
            </a:r>
            <a:r>
              <a:rPr sz="3600"/>
              <a:t> By: A. Raftery E. Lim, Edition 2011</a:t>
            </a:r>
            <a:endParaRPr sz="3600"/>
          </a:p>
          <a:p>
            <a:pPr lvl="0" algn="ctr"/>
            <a:r>
              <a:rPr b="1" sz="3600"/>
              <a:t>Essential of General Surgery</a:t>
            </a:r>
            <a:r>
              <a:rPr sz="3600"/>
              <a:t>, Latest Edition by Peter Lawrence</a:t>
            </a:r>
            <a:endParaRPr sz="3600"/>
          </a:p>
          <a:p>
            <a:pPr lvl="0" algn="ctr"/>
            <a:r>
              <a:rPr sz="3600"/>
              <a:t>   </a:t>
            </a:r>
            <a:r>
              <a:rPr sz="3600" u="sng">
                <a:solidFill>
                  <a:srgbClr val="FF0000"/>
                </a:solidFill>
              </a:rPr>
              <a:t>- Theory</a:t>
            </a:r>
            <a:r>
              <a:rPr sz="3600" u="sng"/>
              <a:t>:</a:t>
            </a:r>
            <a:endParaRPr sz="3600"/>
          </a:p>
          <a:p>
            <a:pPr lvl="0" algn="ctr"/>
            <a:r>
              <a:rPr b="1" sz="3600"/>
              <a:t>Essential of Surgical Specialties</a:t>
            </a:r>
            <a:r>
              <a:rPr sz="3600"/>
              <a:t>, Latest Edition by Peter Lawrence</a:t>
            </a:r>
            <a:endParaRPr sz="3600"/>
          </a:p>
          <a:p>
            <a:pPr lvl="0"/>
            <a:r>
              <a:rPr sz="3600"/>
              <a:t> </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 name="Shape 56"/>
          <p:cNvSpPr/>
          <p:nvPr>
            <p:ph type="title"/>
          </p:nvPr>
        </p:nvSpPr>
        <p:spPr>
          <a:xfrm>
            <a:off x="1524000" y="1122362"/>
            <a:ext cx="9144000" cy="2387601"/>
          </a:xfrm>
          <a:prstGeom prst="rect">
            <a:avLst/>
          </a:prstGeom>
        </p:spPr>
        <p:txBody>
          <a:bodyPr/>
          <a:lstStyle/>
          <a:p>
            <a:pPr lvl="0"/>
          </a:p>
        </p:txBody>
      </p:sp>
      <p:sp>
        <p:nvSpPr>
          <p:cNvPr id="57" name="Shape 57"/>
          <p:cNvSpPr/>
          <p:nvPr>
            <p:ph type="body" idx="1"/>
          </p:nvPr>
        </p:nvSpPr>
        <p:spPr>
          <a:xfrm>
            <a:off x="1524000" y="3602037"/>
            <a:ext cx="9144000" cy="1655762"/>
          </a:xfrm>
          <a:prstGeom prst="rect">
            <a:avLst/>
          </a:prstGeom>
        </p:spPr>
        <p:txBody>
          <a:bodyPr/>
          <a:lstStyle/>
          <a:p>
            <a:pPr lvl="0"/>
          </a:p>
        </p:txBody>
      </p:sp>
      <p:pic>
        <p:nvPicPr>
          <p:cNvPr id="58" name="image3.jpeg"/>
          <p:cNvPicPr/>
          <p:nvPr/>
        </p:nvPicPr>
        <p:blipFill>
          <a:blip r:embed="rId2">
            <a:extLst/>
          </a:blip>
          <a:stretch>
            <a:fillRect/>
          </a:stretch>
        </p:blipFill>
        <p:spPr>
          <a:xfrm>
            <a:off x="0" y="0"/>
            <a:ext cx="12192000" cy="6858000"/>
          </a:xfrm>
          <a:prstGeom prst="rect">
            <a:avLst/>
          </a:prstGeom>
          <a:ln w="12700">
            <a:miter lim="400000"/>
          </a:ln>
        </p:spPr>
      </p:pic>
      <p:sp>
        <p:nvSpPr>
          <p:cNvPr id="59" name="Shape 59"/>
          <p:cNvSpPr/>
          <p:nvPr/>
        </p:nvSpPr>
        <p:spPr>
          <a:xfrm>
            <a:off x="1688818" y="426503"/>
            <a:ext cx="8218543" cy="177165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400">
                <a:solidFill>
                  <a:srgbClr val="0D0D0D"/>
                </a:solidFill>
              </a:defRPr>
            </a:lvl1pPr>
          </a:lstStyle>
          <a:p>
            <a:pPr lvl="0">
              <a:defRPr b="0" sz="1800">
                <a:solidFill>
                  <a:srgbClr val="000000"/>
                </a:solidFill>
              </a:defRPr>
            </a:pPr>
            <a:r>
              <a:rPr b="1" sz="4400">
                <a:solidFill>
                  <a:srgbClr val="0D0D0D"/>
                </a:solidFill>
              </a:rPr>
              <a:t>THIRD YEAR ORIENTATION</a:t>
            </a:r>
          </a:p>
        </p:txBody>
      </p:sp>
      <p:sp>
        <p:nvSpPr>
          <p:cNvPr id="60" name="Shape 60"/>
          <p:cNvSpPr/>
          <p:nvPr/>
        </p:nvSpPr>
        <p:spPr>
          <a:xfrm>
            <a:off x="2104209" y="3092331"/>
            <a:ext cx="6767116" cy="175260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spcBef>
                <a:spcPts val="700"/>
              </a:spcBef>
            </a:pPr>
            <a:r>
              <a:rPr sz="3900"/>
              <a:t>NADIA ALJOMAH</a:t>
            </a:r>
            <a:endParaRPr sz="3900"/>
          </a:p>
          <a:p>
            <a:pPr lvl="0" algn="ctr">
              <a:spcBef>
                <a:spcPts val="700"/>
              </a:spcBef>
            </a:pPr>
            <a:r>
              <a:rPr sz="3900"/>
              <a:t>MOUDI ALDEGETHER</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title"/>
          </p:nvPr>
        </p:nvSpPr>
        <p:spPr>
          <a:xfrm>
            <a:off x="1524000" y="1122362"/>
            <a:ext cx="9144000" cy="2387601"/>
          </a:xfrm>
          <a:prstGeom prst="rect">
            <a:avLst/>
          </a:prstGeom>
        </p:spPr>
        <p:txBody>
          <a:bodyPr/>
          <a:lstStyle/>
          <a:p>
            <a:pPr lvl="0"/>
          </a:p>
        </p:txBody>
      </p:sp>
      <p:sp>
        <p:nvSpPr>
          <p:cNvPr id="205" name="Shape 205"/>
          <p:cNvSpPr/>
          <p:nvPr>
            <p:ph type="body" idx="1"/>
          </p:nvPr>
        </p:nvSpPr>
        <p:spPr>
          <a:xfrm>
            <a:off x="1524000" y="3602037"/>
            <a:ext cx="9144000" cy="1655762"/>
          </a:xfrm>
          <a:prstGeom prst="rect">
            <a:avLst/>
          </a:prstGeom>
        </p:spPr>
        <p:txBody>
          <a:bodyPr/>
          <a:lstStyle/>
          <a:p>
            <a:pPr lvl="0"/>
          </a:p>
        </p:txBody>
      </p:sp>
      <p:pic>
        <p:nvPicPr>
          <p:cNvPr id="206" name="image3.jpeg"/>
          <p:cNvPicPr/>
          <p:nvPr/>
        </p:nvPicPr>
        <p:blipFill>
          <a:blip r:embed="rId2">
            <a:extLst/>
          </a:blip>
          <a:stretch>
            <a:fillRect/>
          </a:stretch>
        </p:blipFill>
        <p:spPr>
          <a:xfrm>
            <a:off x="0" y="0"/>
            <a:ext cx="12192000" cy="6858000"/>
          </a:xfrm>
          <a:prstGeom prst="rect">
            <a:avLst/>
          </a:prstGeom>
          <a:ln w="12700">
            <a:miter lim="400000"/>
          </a:ln>
        </p:spPr>
      </p:pic>
      <p:pic>
        <p:nvPicPr>
          <p:cNvPr id="207" name="image18.jpeg"/>
          <p:cNvPicPr/>
          <p:nvPr/>
        </p:nvPicPr>
        <p:blipFill>
          <a:blip r:embed="rId3">
            <a:extLst/>
          </a:blip>
          <a:stretch>
            <a:fillRect/>
          </a:stretch>
        </p:blipFill>
        <p:spPr>
          <a:xfrm>
            <a:off x="445237" y="0"/>
            <a:ext cx="8253526" cy="6858000"/>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p:nvPr>
        </p:nvSpPr>
        <p:spPr>
          <a:xfrm>
            <a:off x="1524000" y="1122362"/>
            <a:ext cx="9144000" cy="2387601"/>
          </a:xfrm>
          <a:prstGeom prst="rect">
            <a:avLst/>
          </a:prstGeom>
        </p:spPr>
        <p:txBody>
          <a:bodyPr/>
          <a:lstStyle/>
          <a:p>
            <a:pPr lvl="0"/>
          </a:p>
        </p:txBody>
      </p:sp>
      <p:sp>
        <p:nvSpPr>
          <p:cNvPr id="210" name="Shape 210"/>
          <p:cNvSpPr/>
          <p:nvPr>
            <p:ph type="body" idx="1"/>
          </p:nvPr>
        </p:nvSpPr>
        <p:spPr>
          <a:xfrm>
            <a:off x="1524000" y="3602037"/>
            <a:ext cx="9144000" cy="1655762"/>
          </a:xfrm>
          <a:prstGeom prst="rect">
            <a:avLst/>
          </a:prstGeom>
        </p:spPr>
        <p:txBody>
          <a:bodyPr/>
          <a:lstStyle/>
          <a:p>
            <a:pPr lvl="0"/>
          </a:p>
        </p:txBody>
      </p:sp>
      <p:pic>
        <p:nvPicPr>
          <p:cNvPr id="211" name="image3.jpeg"/>
          <p:cNvPicPr/>
          <p:nvPr/>
        </p:nvPicPr>
        <p:blipFill>
          <a:blip r:embed="rId2">
            <a:extLst/>
          </a:blip>
          <a:stretch>
            <a:fillRect/>
          </a:stretch>
        </p:blipFill>
        <p:spPr>
          <a:xfrm>
            <a:off x="0" y="0"/>
            <a:ext cx="12192000" cy="6858000"/>
          </a:xfrm>
          <a:prstGeom prst="rect">
            <a:avLst/>
          </a:prstGeom>
          <a:ln w="12700">
            <a:miter lim="400000"/>
          </a:ln>
        </p:spPr>
      </p:pic>
      <p:pic>
        <p:nvPicPr>
          <p:cNvPr id="212" name="image19.gif" descr="http://www.elmwood.k12.wi.us/cms_files/text194_2.gif"/>
          <p:cNvPicPr/>
          <p:nvPr/>
        </p:nvPicPr>
        <p:blipFill>
          <a:blip r:embed="rId3">
            <a:extLst/>
          </a:blip>
          <a:stretch>
            <a:fillRect/>
          </a:stretch>
        </p:blipFill>
        <p:spPr>
          <a:xfrm>
            <a:off x="1676400" y="3124200"/>
            <a:ext cx="5562600" cy="3114676"/>
          </a:xfrm>
          <a:prstGeom prst="rect">
            <a:avLst/>
          </a:prstGeom>
          <a:ln w="12700">
            <a:miter lim="400000"/>
          </a:ln>
        </p:spPr>
      </p:pic>
      <p:sp>
        <p:nvSpPr>
          <p:cNvPr id="213" name="Shape 213"/>
          <p:cNvSpPr/>
          <p:nvPr/>
        </p:nvSpPr>
        <p:spPr>
          <a:xfrm>
            <a:off x="266700" y="314664"/>
            <a:ext cx="8229600" cy="27317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115000"/>
              </a:lnSpc>
            </a:pPr>
            <a:endParaRPr b="1" sz="5400"/>
          </a:p>
          <a:p>
            <a:pPr lvl="0" algn="ctr">
              <a:lnSpc>
                <a:spcPct val="115000"/>
              </a:lnSpc>
            </a:pPr>
            <a:r>
              <a:rPr b="1" sz="5400"/>
              <a:t>Community Medicine (CMED311)</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p:nvPr>
        </p:nvSpPr>
        <p:spPr>
          <a:xfrm>
            <a:off x="1524000" y="1122362"/>
            <a:ext cx="9144000" cy="2387601"/>
          </a:xfrm>
          <a:prstGeom prst="rect">
            <a:avLst/>
          </a:prstGeom>
        </p:spPr>
        <p:txBody>
          <a:bodyPr/>
          <a:lstStyle/>
          <a:p>
            <a:pPr lvl="0"/>
          </a:p>
        </p:txBody>
      </p:sp>
      <p:sp>
        <p:nvSpPr>
          <p:cNvPr id="216" name="Shape 216"/>
          <p:cNvSpPr/>
          <p:nvPr>
            <p:ph type="body" idx="1"/>
          </p:nvPr>
        </p:nvSpPr>
        <p:spPr>
          <a:xfrm>
            <a:off x="1524000" y="3602037"/>
            <a:ext cx="9144000" cy="1655762"/>
          </a:xfrm>
          <a:prstGeom prst="rect">
            <a:avLst/>
          </a:prstGeom>
        </p:spPr>
        <p:txBody>
          <a:bodyPr/>
          <a:lstStyle/>
          <a:p>
            <a:pPr lvl="0"/>
          </a:p>
        </p:txBody>
      </p:sp>
      <p:pic>
        <p:nvPicPr>
          <p:cNvPr id="217" name="image3.jpeg"/>
          <p:cNvPicPr/>
          <p:nvPr/>
        </p:nvPicPr>
        <p:blipFill>
          <a:blip r:embed="rId2">
            <a:extLst/>
          </a:blip>
          <a:stretch>
            <a:fillRect/>
          </a:stretch>
        </p:blipFill>
        <p:spPr>
          <a:xfrm>
            <a:off x="0" y="0"/>
            <a:ext cx="12192000" cy="6858000"/>
          </a:xfrm>
          <a:prstGeom prst="rect">
            <a:avLst/>
          </a:prstGeom>
          <a:ln w="12700">
            <a:miter lim="400000"/>
          </a:ln>
        </p:spPr>
      </p:pic>
      <p:sp>
        <p:nvSpPr>
          <p:cNvPr id="218" name="Shape 218"/>
          <p:cNvSpPr/>
          <p:nvPr/>
        </p:nvSpPr>
        <p:spPr>
          <a:xfrm>
            <a:off x="4641913" y="470077"/>
            <a:ext cx="4997922" cy="566896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defTabSz="886968">
              <a:lnSpc>
                <a:spcPct val="80000"/>
              </a:lnSpc>
              <a:spcBef>
                <a:spcPts val="500"/>
              </a:spcBef>
            </a:pPr>
            <a:r>
              <a:rPr b="1" sz="2813" u="sng">
                <a:solidFill>
                  <a:srgbClr val="FF0000"/>
                </a:solidFill>
              </a:rPr>
              <a:t>Credit hours: </a:t>
            </a:r>
            <a:r>
              <a:rPr sz="2813"/>
              <a:t>4</a:t>
            </a:r>
            <a:endParaRPr sz="2813"/>
          </a:p>
          <a:p>
            <a:pPr lvl="0" algn="ctr" defTabSz="886968">
              <a:lnSpc>
                <a:spcPct val="80000"/>
              </a:lnSpc>
              <a:spcBef>
                <a:spcPts val="500"/>
              </a:spcBef>
            </a:pPr>
            <a:r>
              <a:rPr b="1" sz="2813" u="sng">
                <a:solidFill>
                  <a:srgbClr val="FF0000"/>
                </a:solidFill>
              </a:rPr>
              <a:t>Marks : </a:t>
            </a:r>
            <a:endParaRPr sz="2813"/>
          </a:p>
          <a:p>
            <a:pPr lvl="0" algn="ctr" defTabSz="886968">
              <a:lnSpc>
                <a:spcPct val="92000"/>
              </a:lnSpc>
              <a:spcBef>
                <a:spcPts val="500"/>
              </a:spcBef>
            </a:pPr>
            <a:r>
              <a:rPr sz="2813">
                <a:solidFill>
                  <a:srgbClr val="FF0000"/>
                </a:solidFill>
              </a:rPr>
              <a:t>Written (MCQ) exams </a:t>
            </a:r>
            <a:r>
              <a:rPr b="1" sz="2813" u="sng">
                <a:solidFill>
                  <a:srgbClr val="FF0000"/>
                </a:solidFill>
              </a:rPr>
              <a:t>80</a:t>
            </a:r>
            <a:r>
              <a:rPr sz="2813">
                <a:solidFill>
                  <a:srgbClr val="FF0000"/>
                </a:solidFill>
              </a:rPr>
              <a:t> marks</a:t>
            </a:r>
            <a:r>
              <a:rPr sz="2813"/>
              <a:t>:</a:t>
            </a:r>
            <a:endParaRPr sz="2813"/>
          </a:p>
          <a:p>
            <a:pPr lvl="0" indent="221742" algn="ctr" defTabSz="886968">
              <a:lnSpc>
                <a:spcPct val="92000"/>
              </a:lnSpc>
              <a:spcBef>
                <a:spcPts val="500"/>
              </a:spcBef>
            </a:pPr>
            <a:r>
              <a:rPr sz="2813"/>
              <a:t>Mid = 40 </a:t>
            </a:r>
            <a:endParaRPr sz="2813"/>
          </a:p>
          <a:p>
            <a:pPr lvl="0" indent="221742" algn="ctr" defTabSz="886968">
              <a:lnSpc>
                <a:spcPct val="92000"/>
              </a:lnSpc>
              <a:spcBef>
                <a:spcPts val="500"/>
              </a:spcBef>
            </a:pPr>
            <a:r>
              <a:rPr sz="2813"/>
              <a:t>Final = 40 </a:t>
            </a:r>
            <a:endParaRPr sz="2813"/>
          </a:p>
          <a:p>
            <a:pPr lvl="0" indent="221742" algn="ctr" defTabSz="886968">
              <a:lnSpc>
                <a:spcPct val="92000"/>
              </a:lnSpc>
              <a:spcBef>
                <a:spcPts val="500"/>
              </a:spcBef>
            </a:pPr>
            <a:r>
              <a:rPr sz="2813">
                <a:solidFill>
                  <a:srgbClr val="FF0000"/>
                </a:solidFill>
              </a:rPr>
              <a:t>Quizzes</a:t>
            </a:r>
            <a:endParaRPr sz="2813">
              <a:solidFill>
                <a:srgbClr val="FF0000"/>
              </a:solidFill>
            </a:endParaRPr>
          </a:p>
          <a:p>
            <a:pPr lvl="0" indent="221742" algn="ctr" defTabSz="886968">
              <a:lnSpc>
                <a:spcPct val="92000"/>
              </a:lnSpc>
              <a:spcBef>
                <a:spcPts val="500"/>
              </a:spcBef>
            </a:pPr>
            <a:r>
              <a:rPr sz="2813"/>
              <a:t> </a:t>
            </a:r>
            <a:r>
              <a:rPr b="1" sz="2813" u="sng"/>
              <a:t>10</a:t>
            </a:r>
            <a:r>
              <a:rPr sz="2813"/>
              <a:t> marks</a:t>
            </a:r>
            <a:endParaRPr sz="2813"/>
          </a:p>
          <a:p>
            <a:pPr lvl="0" algn="ctr" defTabSz="886968">
              <a:lnSpc>
                <a:spcPct val="92000"/>
              </a:lnSpc>
              <a:spcBef>
                <a:spcPts val="500"/>
              </a:spcBef>
            </a:pPr>
            <a:r>
              <a:rPr sz="2813">
                <a:solidFill>
                  <a:srgbClr val="FF0000"/>
                </a:solidFill>
              </a:rPr>
              <a:t>Assignment/s</a:t>
            </a:r>
            <a:endParaRPr sz="2813">
              <a:solidFill>
                <a:srgbClr val="FF0000"/>
              </a:solidFill>
            </a:endParaRPr>
          </a:p>
          <a:p>
            <a:pPr lvl="0" indent="221742" algn="ctr" defTabSz="886968">
              <a:lnSpc>
                <a:spcPct val="92000"/>
              </a:lnSpc>
              <a:spcBef>
                <a:spcPts val="500"/>
              </a:spcBef>
            </a:pPr>
            <a:r>
              <a:rPr sz="2813"/>
              <a:t> </a:t>
            </a:r>
            <a:r>
              <a:rPr b="1" sz="2813" u="sng"/>
              <a:t>10</a:t>
            </a:r>
            <a:r>
              <a:rPr sz="2813"/>
              <a:t> marks</a:t>
            </a:r>
            <a:endParaRPr sz="2813"/>
          </a:p>
          <a:p>
            <a:pPr lvl="0" indent="221742" algn="ctr" defTabSz="886968">
              <a:lnSpc>
                <a:spcPct val="92000"/>
              </a:lnSpc>
              <a:spcBef>
                <a:spcPts val="500"/>
              </a:spcBef>
            </a:pPr>
            <a:r>
              <a:rPr sz="2813">
                <a:solidFill>
                  <a:srgbClr val="FF0000"/>
                </a:solidFill>
              </a:rPr>
              <a:t>Note :</a:t>
            </a:r>
            <a:endParaRPr sz="2813"/>
          </a:p>
          <a:p>
            <a:pPr lvl="0" algn="ctr" defTabSz="886968">
              <a:lnSpc>
                <a:spcPct val="92000"/>
              </a:lnSpc>
              <a:spcBef>
                <a:spcPts val="500"/>
              </a:spcBef>
            </a:pPr>
            <a:r>
              <a:rPr sz="2813"/>
              <a:t>The seminar topics where included with us</a:t>
            </a:r>
          </a:p>
        </p:txBody>
      </p:sp>
      <p:pic>
        <p:nvPicPr>
          <p:cNvPr id="219" name="image20.jpeg" descr="http://bccnsenglish.files.wordpress.com/2013/08/a.jpg"/>
          <p:cNvPicPr/>
          <p:nvPr/>
        </p:nvPicPr>
        <p:blipFill>
          <a:blip r:embed="rId3">
            <a:extLst/>
          </a:blip>
          <a:stretch>
            <a:fillRect/>
          </a:stretch>
        </p:blipFill>
        <p:spPr>
          <a:xfrm>
            <a:off x="2698277" y="2133600"/>
            <a:ext cx="1943637" cy="2590800"/>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p:nvPr>
        </p:nvSpPr>
        <p:spPr>
          <a:xfrm>
            <a:off x="1524000" y="1122362"/>
            <a:ext cx="9144000" cy="2387601"/>
          </a:xfrm>
          <a:prstGeom prst="rect">
            <a:avLst/>
          </a:prstGeom>
        </p:spPr>
        <p:txBody>
          <a:bodyPr/>
          <a:lstStyle/>
          <a:p>
            <a:pPr lvl="0"/>
          </a:p>
        </p:txBody>
      </p:sp>
      <p:sp>
        <p:nvSpPr>
          <p:cNvPr id="222" name="Shape 222"/>
          <p:cNvSpPr/>
          <p:nvPr>
            <p:ph type="body" idx="1"/>
          </p:nvPr>
        </p:nvSpPr>
        <p:spPr>
          <a:xfrm>
            <a:off x="1524000" y="3602037"/>
            <a:ext cx="9144000" cy="1655762"/>
          </a:xfrm>
          <a:prstGeom prst="rect">
            <a:avLst/>
          </a:prstGeom>
        </p:spPr>
        <p:txBody>
          <a:bodyPr/>
          <a:lstStyle/>
          <a:p>
            <a:pPr lvl="0"/>
          </a:p>
        </p:txBody>
      </p:sp>
      <p:pic>
        <p:nvPicPr>
          <p:cNvPr id="223" name="image3.jpeg"/>
          <p:cNvPicPr/>
          <p:nvPr/>
        </p:nvPicPr>
        <p:blipFill>
          <a:blip r:embed="rId2">
            <a:extLst/>
          </a:blip>
          <a:stretch>
            <a:fillRect/>
          </a:stretch>
        </p:blipFill>
        <p:spPr>
          <a:xfrm>
            <a:off x="0" y="0"/>
            <a:ext cx="12192000" cy="6858000"/>
          </a:xfrm>
          <a:prstGeom prst="rect">
            <a:avLst/>
          </a:prstGeom>
          <a:ln w="12700">
            <a:miter lim="400000"/>
          </a:ln>
        </p:spPr>
      </p:pic>
      <p:sp>
        <p:nvSpPr>
          <p:cNvPr id="224" name="Shape 224"/>
          <p:cNvSpPr/>
          <p:nvPr/>
        </p:nvSpPr>
        <p:spPr>
          <a:xfrm>
            <a:off x="457200" y="19050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90000"/>
              </a:lnSpc>
              <a:spcBef>
                <a:spcPts val="1000"/>
              </a:spcBef>
              <a:buSzPct val="100000"/>
              <a:buFont typeface="Helvetica"/>
              <a:buChar char="✓"/>
            </a:pPr>
            <a:r>
              <a:rPr sz="3200"/>
              <a:t>Doctors' lecture slides</a:t>
            </a:r>
            <a:endParaRPr sz="3200"/>
          </a:p>
          <a:p>
            <a:pPr lvl="0" algn="ctr">
              <a:lnSpc>
                <a:spcPct val="90000"/>
              </a:lnSpc>
              <a:spcBef>
                <a:spcPts val="1000"/>
              </a:spcBef>
              <a:buSzPct val="100000"/>
              <a:buFont typeface="Helvetica"/>
              <a:buChar char="✓"/>
            </a:pPr>
            <a:r>
              <a:rPr sz="3200"/>
              <a:t>For seminar topics: the material was the seminar reports that the students prepared, and the department had revised</a:t>
            </a:r>
            <a:endParaRPr sz="3200"/>
          </a:p>
          <a:p>
            <a:pPr lvl="0" algn="ctr">
              <a:lnSpc>
                <a:spcPct val="90000"/>
              </a:lnSpc>
              <a:spcBef>
                <a:spcPts val="1000"/>
              </a:spcBef>
              <a:buSzPct val="100000"/>
              <a:buFont typeface="Helvetica"/>
              <a:buChar char="✓"/>
            </a:pPr>
            <a:r>
              <a:rPr sz="3200"/>
              <a:t>Teamwork</a:t>
            </a:r>
          </a:p>
        </p:txBody>
      </p:sp>
      <p:sp>
        <p:nvSpPr>
          <p:cNvPr id="225" name="Shape 225"/>
          <p:cNvSpPr/>
          <p:nvPr/>
        </p:nvSpPr>
        <p:spPr>
          <a:xfrm>
            <a:off x="457200" y="457200"/>
            <a:ext cx="8229600" cy="1143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p>
            <a:pPr lvl="0" algn="ctr" defTabSz="448055">
              <a:lnSpc>
                <a:spcPct val="90000"/>
              </a:lnSpc>
            </a:pPr>
            <a:r>
              <a:rPr sz="3400" u="sng">
                <a:solidFill>
                  <a:srgbClr val="FF0000"/>
                </a:solidFill>
                <a:latin typeface="Calibri Light"/>
                <a:ea typeface="Calibri Light"/>
                <a:cs typeface="Calibri Light"/>
                <a:sym typeface="Calibri Light"/>
              </a:rPr>
              <a:t>References :</a:t>
            </a:r>
            <a:br>
              <a:rPr sz="3400" u="sng">
                <a:solidFill>
                  <a:srgbClr val="FF0000"/>
                </a:solidFill>
                <a:latin typeface="Calibri Light"/>
                <a:ea typeface="Calibri Light"/>
                <a:cs typeface="Calibri Light"/>
                <a:sym typeface="Calibri Light"/>
              </a:rPr>
            </a:b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p:nvPr>
        </p:nvSpPr>
        <p:spPr>
          <a:xfrm>
            <a:off x="1524000" y="1122362"/>
            <a:ext cx="9144000" cy="2387601"/>
          </a:xfrm>
          <a:prstGeom prst="rect">
            <a:avLst/>
          </a:prstGeom>
        </p:spPr>
        <p:txBody>
          <a:bodyPr/>
          <a:lstStyle/>
          <a:p>
            <a:pPr lvl="0"/>
          </a:p>
        </p:txBody>
      </p:sp>
      <p:sp>
        <p:nvSpPr>
          <p:cNvPr id="228" name="Shape 228"/>
          <p:cNvSpPr/>
          <p:nvPr>
            <p:ph type="body" idx="1"/>
          </p:nvPr>
        </p:nvSpPr>
        <p:spPr>
          <a:xfrm>
            <a:off x="1524000" y="3602037"/>
            <a:ext cx="9144000" cy="1655762"/>
          </a:xfrm>
          <a:prstGeom prst="rect">
            <a:avLst/>
          </a:prstGeom>
        </p:spPr>
        <p:txBody>
          <a:bodyPr/>
          <a:lstStyle/>
          <a:p>
            <a:pPr lvl="0"/>
          </a:p>
        </p:txBody>
      </p:sp>
      <p:pic>
        <p:nvPicPr>
          <p:cNvPr id="229" name="image3.jpeg"/>
          <p:cNvPicPr/>
          <p:nvPr/>
        </p:nvPicPr>
        <p:blipFill>
          <a:blip r:embed="rId2">
            <a:extLst/>
          </a:blip>
          <a:stretch>
            <a:fillRect/>
          </a:stretch>
        </p:blipFill>
        <p:spPr>
          <a:xfrm>
            <a:off x="0" y="0"/>
            <a:ext cx="12192000" cy="6858000"/>
          </a:xfrm>
          <a:prstGeom prst="rect">
            <a:avLst/>
          </a:prstGeom>
          <a:ln w="12700">
            <a:miter lim="400000"/>
          </a:ln>
        </p:spPr>
      </p:pic>
      <p:pic>
        <p:nvPicPr>
          <p:cNvPr id="230" name="image21.jpeg"/>
          <p:cNvPicPr/>
          <p:nvPr/>
        </p:nvPicPr>
        <p:blipFill>
          <a:blip r:embed="rId3">
            <a:extLst/>
          </a:blip>
          <a:stretch>
            <a:fillRect/>
          </a:stretch>
        </p:blipFill>
        <p:spPr>
          <a:xfrm>
            <a:off x="0" y="103056"/>
            <a:ext cx="9144000" cy="6729163"/>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title"/>
          </p:nvPr>
        </p:nvSpPr>
        <p:spPr>
          <a:xfrm>
            <a:off x="1524000" y="1122362"/>
            <a:ext cx="9144000" cy="2387601"/>
          </a:xfrm>
          <a:prstGeom prst="rect">
            <a:avLst/>
          </a:prstGeom>
        </p:spPr>
        <p:txBody>
          <a:bodyPr/>
          <a:lstStyle/>
          <a:p>
            <a:pPr lvl="0"/>
          </a:p>
        </p:txBody>
      </p:sp>
      <p:sp>
        <p:nvSpPr>
          <p:cNvPr id="233" name="Shape 233"/>
          <p:cNvSpPr/>
          <p:nvPr>
            <p:ph type="body" idx="1"/>
          </p:nvPr>
        </p:nvSpPr>
        <p:spPr>
          <a:xfrm>
            <a:off x="1524000" y="3602037"/>
            <a:ext cx="9144000" cy="1655762"/>
          </a:xfrm>
          <a:prstGeom prst="rect">
            <a:avLst/>
          </a:prstGeom>
        </p:spPr>
        <p:txBody>
          <a:bodyPr/>
          <a:lstStyle/>
          <a:p>
            <a:pPr lvl="0"/>
          </a:p>
        </p:txBody>
      </p:sp>
      <p:pic>
        <p:nvPicPr>
          <p:cNvPr id="234" name="image3.jpeg"/>
          <p:cNvPicPr/>
          <p:nvPr/>
        </p:nvPicPr>
        <p:blipFill>
          <a:blip r:embed="rId2">
            <a:extLst/>
          </a:blip>
          <a:stretch>
            <a:fillRect/>
          </a:stretch>
        </p:blipFill>
        <p:spPr>
          <a:xfrm>
            <a:off x="0" y="0"/>
            <a:ext cx="12192000" cy="6858000"/>
          </a:xfrm>
          <a:prstGeom prst="rect">
            <a:avLst/>
          </a:prstGeom>
          <a:ln w="12700">
            <a:miter lim="400000"/>
          </a:ln>
        </p:spPr>
      </p:pic>
      <p:pic>
        <p:nvPicPr>
          <p:cNvPr id="235" name="image22.jpeg"/>
          <p:cNvPicPr/>
          <p:nvPr/>
        </p:nvPicPr>
        <p:blipFill>
          <a:blip r:embed="rId3">
            <a:extLst/>
          </a:blip>
          <a:stretch>
            <a:fillRect/>
          </a:stretch>
        </p:blipFill>
        <p:spPr>
          <a:xfrm>
            <a:off x="3895909" y="1601934"/>
            <a:ext cx="5167365" cy="5129370"/>
          </a:xfrm>
          <a:prstGeom prst="rect">
            <a:avLst/>
          </a:prstGeom>
          <a:ln w="12700">
            <a:miter lim="400000"/>
          </a:ln>
        </p:spPr>
      </p:pic>
      <p:sp>
        <p:nvSpPr>
          <p:cNvPr id="236" name="Shape 236"/>
          <p:cNvSpPr/>
          <p:nvPr/>
        </p:nvSpPr>
        <p:spPr>
          <a:xfrm>
            <a:off x="2260341" y="341767"/>
            <a:ext cx="7671318" cy="11017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642937">
              <a:lnSpc>
                <a:spcPct val="115000"/>
              </a:lnSpc>
            </a:pPr>
            <a:r>
              <a:rPr b="1" sz="3200"/>
              <a:t>Medical Radiology and Body Imaging</a:t>
            </a:r>
            <a:endParaRPr sz="3200"/>
          </a:p>
          <a:p>
            <a:pPr lvl="0" algn="ctr" defTabSz="642937">
              <a:lnSpc>
                <a:spcPct val="115000"/>
              </a:lnSpc>
            </a:pPr>
            <a:r>
              <a:rPr b="1" sz="3200"/>
              <a:t>(RAD 365)</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ph type="title"/>
          </p:nvPr>
        </p:nvSpPr>
        <p:spPr>
          <a:xfrm>
            <a:off x="1524000" y="1122362"/>
            <a:ext cx="9144000" cy="2387601"/>
          </a:xfrm>
          <a:prstGeom prst="rect">
            <a:avLst/>
          </a:prstGeom>
        </p:spPr>
        <p:txBody>
          <a:bodyPr/>
          <a:lstStyle/>
          <a:p>
            <a:pPr lvl="0"/>
          </a:p>
        </p:txBody>
      </p:sp>
      <p:sp>
        <p:nvSpPr>
          <p:cNvPr id="239" name="Shape 239"/>
          <p:cNvSpPr/>
          <p:nvPr>
            <p:ph type="body" idx="1"/>
          </p:nvPr>
        </p:nvSpPr>
        <p:spPr>
          <a:xfrm>
            <a:off x="1524000" y="3602037"/>
            <a:ext cx="9144000" cy="1655762"/>
          </a:xfrm>
          <a:prstGeom prst="rect">
            <a:avLst/>
          </a:prstGeom>
        </p:spPr>
        <p:txBody>
          <a:bodyPr/>
          <a:lstStyle/>
          <a:p>
            <a:pPr lvl="0"/>
          </a:p>
        </p:txBody>
      </p:sp>
      <p:pic>
        <p:nvPicPr>
          <p:cNvPr id="240" name="image3.jpeg"/>
          <p:cNvPicPr/>
          <p:nvPr/>
        </p:nvPicPr>
        <p:blipFill>
          <a:blip r:embed="rId2">
            <a:extLst/>
          </a:blip>
          <a:stretch>
            <a:fillRect/>
          </a:stretch>
        </p:blipFill>
        <p:spPr>
          <a:xfrm>
            <a:off x="0" y="0"/>
            <a:ext cx="12192000" cy="6858000"/>
          </a:xfrm>
          <a:prstGeom prst="rect">
            <a:avLst/>
          </a:prstGeom>
          <a:ln w="12700">
            <a:miter lim="400000"/>
          </a:ln>
        </p:spPr>
      </p:pic>
      <p:sp>
        <p:nvSpPr>
          <p:cNvPr id="241" name="Shape 241"/>
          <p:cNvSpPr/>
          <p:nvPr/>
        </p:nvSpPr>
        <p:spPr>
          <a:xfrm>
            <a:off x="1981200" y="756566"/>
            <a:ext cx="8229600" cy="566896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552450" indent="-552450">
              <a:lnSpc>
                <a:spcPct val="80000"/>
              </a:lnSpc>
              <a:spcBef>
                <a:spcPts val="600"/>
              </a:spcBef>
              <a:buClr>
                <a:srgbClr val="FF0000"/>
              </a:buClr>
              <a:buSzPct val="100000"/>
              <a:buFont typeface="Arial"/>
              <a:buChar char="•"/>
            </a:pPr>
            <a:r>
              <a:rPr b="1" sz="2900" u="sng">
                <a:solidFill>
                  <a:srgbClr val="2B4617"/>
                </a:solidFill>
              </a:rPr>
              <a:t>Credit hours: 2</a:t>
            </a:r>
            <a:endParaRPr sz="2900">
              <a:solidFill>
                <a:srgbClr val="2B4617"/>
              </a:solidFill>
            </a:endParaRPr>
          </a:p>
          <a:p>
            <a:pPr lvl="0" marL="552450" indent="-552450">
              <a:lnSpc>
                <a:spcPct val="80000"/>
              </a:lnSpc>
              <a:spcBef>
                <a:spcPts val="600"/>
              </a:spcBef>
              <a:buClr>
                <a:srgbClr val="FF0000"/>
              </a:buClr>
              <a:buSzPct val="100000"/>
              <a:buFont typeface="Arial"/>
              <a:buChar char="•"/>
            </a:pPr>
            <a:r>
              <a:rPr b="1" sz="2900" u="sng">
                <a:solidFill>
                  <a:srgbClr val="2B4617"/>
                </a:solidFill>
              </a:rPr>
              <a:t>Marks : </a:t>
            </a:r>
            <a:endParaRPr sz="2900">
              <a:solidFill>
                <a:srgbClr val="2B4617"/>
              </a:solidFill>
            </a:endParaRPr>
          </a:p>
          <a:p>
            <a:pPr lvl="0" marL="342900" indent="-342900">
              <a:lnSpc>
                <a:spcPct val="92000"/>
              </a:lnSpc>
              <a:spcBef>
                <a:spcPts val="600"/>
              </a:spcBef>
            </a:pPr>
            <a:r>
              <a:rPr sz="2900">
                <a:solidFill>
                  <a:srgbClr val="2B4617"/>
                </a:solidFill>
              </a:rPr>
              <a:t>Written (MCQ) exams </a:t>
            </a:r>
            <a:r>
              <a:rPr b="1" sz="2900" u="sng">
                <a:solidFill>
                  <a:srgbClr val="2B4617"/>
                </a:solidFill>
              </a:rPr>
              <a:t>95</a:t>
            </a:r>
            <a:r>
              <a:rPr sz="2900">
                <a:solidFill>
                  <a:srgbClr val="2B4617"/>
                </a:solidFill>
              </a:rPr>
              <a:t> marks:</a:t>
            </a:r>
            <a:endParaRPr sz="2900">
              <a:solidFill>
                <a:srgbClr val="2B4617"/>
              </a:solidFill>
            </a:endParaRPr>
          </a:p>
          <a:p>
            <a:pPr lvl="0" indent="228600">
              <a:lnSpc>
                <a:spcPct val="92000"/>
              </a:lnSpc>
              <a:spcBef>
                <a:spcPts val="600"/>
              </a:spcBef>
            </a:pPr>
            <a:r>
              <a:rPr sz="2900"/>
              <a:t>Mid = 35 </a:t>
            </a:r>
            <a:endParaRPr sz="2900"/>
          </a:p>
          <a:p>
            <a:pPr lvl="0" indent="228600">
              <a:lnSpc>
                <a:spcPct val="92000"/>
              </a:lnSpc>
              <a:spcBef>
                <a:spcPts val="600"/>
              </a:spcBef>
            </a:pPr>
            <a:r>
              <a:rPr sz="2900"/>
              <a:t>Final = 60 </a:t>
            </a:r>
            <a:endParaRPr sz="2900"/>
          </a:p>
          <a:p>
            <a:pPr lvl="0" indent="228600">
              <a:lnSpc>
                <a:spcPct val="92000"/>
              </a:lnSpc>
              <a:spcBef>
                <a:spcPts val="600"/>
              </a:spcBef>
            </a:pPr>
            <a:r>
              <a:rPr b="1" sz="2900">
                <a:solidFill>
                  <a:srgbClr val="2B4617"/>
                </a:solidFill>
              </a:rPr>
              <a:t>Quizzes</a:t>
            </a:r>
            <a:endParaRPr b="1" sz="2900">
              <a:solidFill>
                <a:srgbClr val="FF0000"/>
              </a:solidFill>
            </a:endParaRPr>
          </a:p>
          <a:p>
            <a:pPr lvl="0" indent="228600" defTabSz="642937">
              <a:lnSpc>
                <a:spcPct val="115000"/>
              </a:lnSpc>
            </a:pPr>
            <a:r>
              <a:rPr b="1" sz="2900" u="sng"/>
              <a:t>5</a:t>
            </a:r>
            <a:r>
              <a:rPr sz="2900"/>
              <a:t> marks:</a:t>
            </a:r>
            <a:endParaRPr sz="2900"/>
          </a:p>
          <a:p>
            <a:pPr lvl="0" indent="228600" defTabSz="642937">
              <a:lnSpc>
                <a:spcPct val="115000"/>
              </a:lnSpc>
            </a:pPr>
            <a:r>
              <a:rPr sz="2900"/>
              <a:t>(2.5 for 1 quiz in each term</a:t>
            </a:r>
            <a:endParaRPr sz="2900"/>
          </a:p>
          <a:p>
            <a:pPr lvl="0" indent="228600">
              <a:lnSpc>
                <a:spcPct val="92000"/>
              </a:lnSpc>
              <a:spcBef>
                <a:spcPts val="600"/>
              </a:spcBef>
            </a:pPr>
            <a:r>
              <a:rPr b="1" sz="2900">
                <a:solidFill>
                  <a:srgbClr val="2B4617"/>
                </a:solidFill>
              </a:rPr>
              <a:t>Note</a:t>
            </a:r>
            <a:r>
              <a:rPr sz="2900">
                <a:solidFill>
                  <a:srgbClr val="2B4617"/>
                </a:solidFill>
              </a:rPr>
              <a:t> :</a:t>
            </a:r>
            <a:endParaRPr sz="2900">
              <a:solidFill>
                <a:srgbClr val="2B4617"/>
              </a:solidFill>
            </a:endParaRPr>
          </a:p>
          <a:p>
            <a:pPr lvl="0" defTabSz="642937">
              <a:lnSpc>
                <a:spcPct val="115000"/>
              </a:lnSpc>
            </a:pPr>
            <a:r>
              <a:rPr sz="3200">
                <a:solidFill>
                  <a:srgbClr val="2B4617"/>
                </a:solidFill>
              </a:rPr>
              <a:t>The</a:t>
            </a:r>
            <a:r>
              <a:rPr sz="3200"/>
              <a:t> pictures in the exam, are the same as the slides</a:t>
            </a:r>
            <a:r>
              <a:rPr sz="2900"/>
              <a:t> </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p:nvPr>
        </p:nvSpPr>
        <p:spPr>
          <a:xfrm>
            <a:off x="1524000" y="1122362"/>
            <a:ext cx="9144000" cy="2387601"/>
          </a:xfrm>
          <a:prstGeom prst="rect">
            <a:avLst/>
          </a:prstGeom>
        </p:spPr>
        <p:txBody>
          <a:bodyPr/>
          <a:lstStyle/>
          <a:p>
            <a:pPr lvl="0"/>
          </a:p>
        </p:txBody>
      </p:sp>
      <p:sp>
        <p:nvSpPr>
          <p:cNvPr id="244" name="Shape 244"/>
          <p:cNvSpPr/>
          <p:nvPr>
            <p:ph type="body" idx="1"/>
          </p:nvPr>
        </p:nvSpPr>
        <p:spPr>
          <a:xfrm>
            <a:off x="1524000" y="3602037"/>
            <a:ext cx="9144000" cy="1655762"/>
          </a:xfrm>
          <a:prstGeom prst="rect">
            <a:avLst/>
          </a:prstGeom>
        </p:spPr>
        <p:txBody>
          <a:bodyPr/>
          <a:lstStyle/>
          <a:p>
            <a:pPr lvl="0"/>
          </a:p>
        </p:txBody>
      </p:sp>
      <p:pic>
        <p:nvPicPr>
          <p:cNvPr id="245" name="image3.jpeg"/>
          <p:cNvPicPr/>
          <p:nvPr/>
        </p:nvPicPr>
        <p:blipFill>
          <a:blip r:embed="rId2">
            <a:extLst/>
          </a:blip>
          <a:stretch>
            <a:fillRect/>
          </a:stretch>
        </p:blipFill>
        <p:spPr>
          <a:xfrm>
            <a:off x="0" y="0"/>
            <a:ext cx="12192000" cy="6858000"/>
          </a:xfrm>
          <a:prstGeom prst="rect">
            <a:avLst/>
          </a:prstGeom>
          <a:ln w="12700">
            <a:miter lim="400000"/>
          </a:ln>
        </p:spPr>
      </p:pic>
      <p:sp>
        <p:nvSpPr>
          <p:cNvPr id="246" name="Shape 246"/>
          <p:cNvSpPr/>
          <p:nvPr/>
        </p:nvSpPr>
        <p:spPr>
          <a:xfrm>
            <a:off x="1965644" y="-330237"/>
            <a:ext cx="7804548" cy="151804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defTabSz="642937">
              <a:lnSpc>
                <a:spcPct val="115000"/>
              </a:lnSpc>
              <a:defRPr sz="4000">
                <a:solidFill>
                  <a:srgbClr val="5B6313"/>
                </a:solidFill>
              </a:defRPr>
            </a:lvl1pPr>
          </a:lstStyle>
          <a:p>
            <a:pPr lvl="0">
              <a:defRPr sz="1800">
                <a:solidFill>
                  <a:srgbClr val="000000"/>
                </a:solidFill>
              </a:defRPr>
            </a:pPr>
            <a:r>
              <a:rPr sz="4000">
                <a:solidFill>
                  <a:srgbClr val="5B6313"/>
                </a:solidFill>
              </a:rPr>
              <a:t>References</a:t>
            </a:r>
          </a:p>
        </p:txBody>
      </p:sp>
      <p:sp>
        <p:nvSpPr>
          <p:cNvPr id="247" name="Shape 247"/>
          <p:cNvSpPr/>
          <p:nvPr/>
        </p:nvSpPr>
        <p:spPr>
          <a:xfrm>
            <a:off x="1965644" y="1809850"/>
            <a:ext cx="7804548" cy="442019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defTabSz="572214">
              <a:lnSpc>
                <a:spcPct val="115000"/>
              </a:lnSpc>
            </a:pPr>
            <a:r>
              <a:rPr sz="2500"/>
              <a:t>-Doctors' Lecture slides</a:t>
            </a:r>
            <a:endParaRPr sz="2500"/>
          </a:p>
          <a:p>
            <a:pPr lvl="0" algn="ctr" defTabSz="572214">
              <a:lnSpc>
                <a:spcPct val="115000"/>
              </a:lnSpc>
            </a:pPr>
            <a:r>
              <a:rPr sz="2500"/>
              <a:t>-432 Teamwork</a:t>
            </a:r>
            <a:endParaRPr sz="2500"/>
          </a:p>
          <a:p>
            <a:pPr lvl="0" algn="ctr" defTabSz="572214">
              <a:lnSpc>
                <a:spcPct val="115000"/>
              </a:lnSpc>
            </a:pPr>
            <a:r>
              <a:rPr sz="2500"/>
              <a:t>-431 Teamwork</a:t>
            </a:r>
            <a:endParaRPr sz="2500"/>
          </a:p>
          <a:p>
            <a:pPr lvl="0" algn="ctr" defTabSz="572214">
              <a:lnSpc>
                <a:spcPct val="115000"/>
              </a:lnSpc>
            </a:pPr>
            <a:endParaRPr sz="2500"/>
          </a:p>
          <a:p>
            <a:pPr lvl="0" algn="ctr" defTabSz="572214">
              <a:lnSpc>
                <a:spcPct val="115000"/>
              </a:lnSpc>
            </a:pPr>
            <a:r>
              <a:rPr sz="2500" u="sng">
                <a:solidFill>
                  <a:srgbClr val="2B4617"/>
                </a:solidFill>
              </a:rPr>
              <a:t>Recommended book by department: </a:t>
            </a:r>
            <a:endParaRPr sz="2500">
              <a:solidFill>
                <a:srgbClr val="2B4617"/>
              </a:solidFill>
            </a:endParaRPr>
          </a:p>
          <a:p>
            <a:pPr lvl="0" algn="ctr" defTabSz="572214">
              <a:lnSpc>
                <a:spcPct val="115000"/>
              </a:lnSpc>
            </a:pPr>
            <a:r>
              <a:rPr b="1" sz="2500"/>
              <a:t>Diagnostic Imaging, </a:t>
            </a:r>
            <a:r>
              <a:rPr sz="2500"/>
              <a:t>By Andrea G. Rockall, Andrew Hatrick, Peter Armstrong, Martin L. Wastie</a:t>
            </a:r>
            <a:endParaRPr sz="2500"/>
          </a:p>
          <a:p>
            <a:pPr lvl="0" algn="ctr" defTabSz="572214">
              <a:lnSpc>
                <a:spcPct val="115000"/>
              </a:lnSpc>
            </a:pPr>
            <a:endParaRPr sz="2500"/>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p:nvPr>
        </p:nvSpPr>
        <p:spPr>
          <a:xfrm>
            <a:off x="1524000" y="1122362"/>
            <a:ext cx="9144000" cy="2387601"/>
          </a:xfrm>
          <a:prstGeom prst="rect">
            <a:avLst/>
          </a:prstGeom>
        </p:spPr>
        <p:txBody>
          <a:bodyPr/>
          <a:lstStyle/>
          <a:p>
            <a:pPr lvl="0"/>
          </a:p>
        </p:txBody>
      </p:sp>
      <p:sp>
        <p:nvSpPr>
          <p:cNvPr id="250" name="Shape 250"/>
          <p:cNvSpPr/>
          <p:nvPr>
            <p:ph type="body" idx="1"/>
          </p:nvPr>
        </p:nvSpPr>
        <p:spPr>
          <a:xfrm>
            <a:off x="1524000" y="3602037"/>
            <a:ext cx="9144000" cy="1655762"/>
          </a:xfrm>
          <a:prstGeom prst="rect">
            <a:avLst/>
          </a:prstGeom>
        </p:spPr>
        <p:txBody>
          <a:bodyPr/>
          <a:lstStyle/>
          <a:p>
            <a:pPr lvl="0"/>
          </a:p>
        </p:txBody>
      </p:sp>
      <p:pic>
        <p:nvPicPr>
          <p:cNvPr id="251" name="image3.jpeg"/>
          <p:cNvPicPr/>
          <p:nvPr/>
        </p:nvPicPr>
        <p:blipFill>
          <a:blip r:embed="rId2">
            <a:extLst/>
          </a:blip>
          <a:stretch>
            <a:fillRect/>
          </a:stretch>
        </p:blipFill>
        <p:spPr>
          <a:xfrm>
            <a:off x="0" y="0"/>
            <a:ext cx="12192000" cy="6858000"/>
          </a:xfrm>
          <a:prstGeom prst="rect">
            <a:avLst/>
          </a:prstGeom>
          <a:ln w="12700">
            <a:miter lim="400000"/>
          </a:ln>
        </p:spPr>
      </p:pic>
      <p:pic>
        <p:nvPicPr>
          <p:cNvPr id="252" name="image23.jpeg"/>
          <p:cNvPicPr/>
          <p:nvPr/>
        </p:nvPicPr>
        <p:blipFill>
          <a:blip r:embed="rId3">
            <a:extLst/>
          </a:blip>
          <a:stretch>
            <a:fillRect/>
          </a:stretch>
        </p:blipFill>
        <p:spPr>
          <a:xfrm>
            <a:off x="3587659" y="0"/>
            <a:ext cx="6240029" cy="6858001"/>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title"/>
          </p:nvPr>
        </p:nvSpPr>
        <p:spPr>
          <a:xfrm>
            <a:off x="1524000" y="1122362"/>
            <a:ext cx="9144000" cy="2387601"/>
          </a:xfrm>
          <a:prstGeom prst="rect">
            <a:avLst/>
          </a:prstGeom>
        </p:spPr>
        <p:txBody>
          <a:bodyPr/>
          <a:lstStyle/>
          <a:p>
            <a:pPr lvl="0"/>
          </a:p>
        </p:txBody>
      </p:sp>
      <p:sp>
        <p:nvSpPr>
          <p:cNvPr id="255" name="Shape 255"/>
          <p:cNvSpPr/>
          <p:nvPr>
            <p:ph type="body" idx="1"/>
          </p:nvPr>
        </p:nvSpPr>
        <p:spPr>
          <a:xfrm>
            <a:off x="1524000" y="3602037"/>
            <a:ext cx="9144000" cy="1655762"/>
          </a:xfrm>
          <a:prstGeom prst="rect">
            <a:avLst/>
          </a:prstGeom>
        </p:spPr>
        <p:txBody>
          <a:bodyPr/>
          <a:lstStyle/>
          <a:p>
            <a:pPr lvl="0"/>
          </a:p>
        </p:txBody>
      </p:sp>
      <p:pic>
        <p:nvPicPr>
          <p:cNvPr id="256" name="image3.jpeg"/>
          <p:cNvPicPr/>
          <p:nvPr/>
        </p:nvPicPr>
        <p:blipFill>
          <a:blip r:embed="rId2">
            <a:extLst/>
          </a:blip>
          <a:stretch>
            <a:fillRect/>
          </a:stretch>
        </p:blipFill>
        <p:spPr>
          <a:xfrm>
            <a:off x="0" y="0"/>
            <a:ext cx="12192000" cy="6858000"/>
          </a:xfrm>
          <a:prstGeom prst="rect">
            <a:avLst/>
          </a:prstGeom>
          <a:ln w="12700">
            <a:miter lim="400000"/>
          </a:ln>
        </p:spPr>
      </p:pic>
      <p:pic>
        <p:nvPicPr>
          <p:cNvPr id="257" name="image24.gif" descr="http://www.biostatsconsultgroup.ualberta.ca/gif_logo_medium.gif"/>
          <p:cNvPicPr/>
          <p:nvPr/>
        </p:nvPicPr>
        <p:blipFill>
          <a:blip r:embed="rId3">
            <a:extLst/>
          </a:blip>
          <a:stretch>
            <a:fillRect/>
          </a:stretch>
        </p:blipFill>
        <p:spPr>
          <a:xfrm>
            <a:off x="2822619" y="1869583"/>
            <a:ext cx="5610226" cy="4543428"/>
          </a:xfrm>
          <a:prstGeom prst="rect">
            <a:avLst/>
          </a:prstGeom>
          <a:ln w="12700">
            <a:miter lim="400000"/>
          </a:ln>
        </p:spPr>
      </p:pic>
      <p:sp>
        <p:nvSpPr>
          <p:cNvPr id="258" name="Shape 258"/>
          <p:cNvSpPr/>
          <p:nvPr/>
        </p:nvSpPr>
        <p:spPr>
          <a:xfrm>
            <a:off x="381000" y="6858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115000"/>
              </a:lnSpc>
              <a:spcBef>
                <a:spcPts val="1000"/>
              </a:spcBef>
            </a:pPr>
            <a:r>
              <a:rPr b="1" sz="3200"/>
              <a:t>Research Methodology &amp; Biostatistics</a:t>
            </a:r>
          </a:p>
          <a:p>
            <a:pPr lvl="0" algn="ctr">
              <a:lnSpc>
                <a:spcPct val="115000"/>
              </a:lnSpc>
              <a:spcBef>
                <a:spcPts val="1000"/>
              </a:spcBef>
            </a:pPr>
            <a:r>
              <a:rPr b="1" sz="3200"/>
              <a:t>(CMED 305)</a:t>
            </a:r>
            <a:endParaRPr b="1" sz="3200"/>
          </a:p>
          <a:p>
            <a:pPr lvl="0" algn="ctr">
              <a:lnSpc>
                <a:spcPct val="115000"/>
              </a:lnSpc>
              <a:spcBef>
                <a:spcPts val="1000"/>
              </a:spcBef>
            </a:pPr>
            <a:endParaRPr b="1" sz="3200"/>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title"/>
          </p:nvPr>
        </p:nvSpPr>
        <p:spPr>
          <a:xfrm>
            <a:off x="1524000" y="1122362"/>
            <a:ext cx="9144000" cy="2387601"/>
          </a:xfrm>
          <a:prstGeom prst="rect">
            <a:avLst/>
          </a:prstGeom>
        </p:spPr>
        <p:txBody>
          <a:bodyPr/>
          <a:lstStyle/>
          <a:p>
            <a:pPr lvl="0"/>
          </a:p>
        </p:txBody>
      </p:sp>
      <p:sp>
        <p:nvSpPr>
          <p:cNvPr id="63" name="Shape 63"/>
          <p:cNvSpPr/>
          <p:nvPr>
            <p:ph type="body" idx="1"/>
          </p:nvPr>
        </p:nvSpPr>
        <p:spPr>
          <a:xfrm>
            <a:off x="1524000" y="3602037"/>
            <a:ext cx="9144000" cy="1655762"/>
          </a:xfrm>
          <a:prstGeom prst="rect">
            <a:avLst/>
          </a:prstGeom>
        </p:spPr>
        <p:txBody>
          <a:bodyPr/>
          <a:lstStyle/>
          <a:p>
            <a:pPr lvl="0"/>
          </a:p>
        </p:txBody>
      </p:sp>
      <p:pic>
        <p:nvPicPr>
          <p:cNvPr id="64" name="image3.jpeg"/>
          <p:cNvPicPr/>
          <p:nvPr/>
        </p:nvPicPr>
        <p:blipFill>
          <a:blip r:embed="rId2">
            <a:extLst/>
          </a:blip>
          <a:stretch>
            <a:fillRect/>
          </a:stretch>
        </p:blipFill>
        <p:spPr>
          <a:xfrm>
            <a:off x="0" y="0"/>
            <a:ext cx="12192000" cy="6858000"/>
          </a:xfrm>
          <a:prstGeom prst="rect">
            <a:avLst/>
          </a:prstGeom>
          <a:ln w="12700">
            <a:miter lim="400000"/>
          </a:ln>
        </p:spPr>
      </p:pic>
      <p:sp>
        <p:nvSpPr>
          <p:cNvPr id="65" name="Shape 65"/>
          <p:cNvSpPr/>
          <p:nvPr/>
        </p:nvSpPr>
        <p:spPr>
          <a:xfrm>
            <a:off x="1295400" y="914400"/>
            <a:ext cx="7010400" cy="13995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8800"/>
            </a:lvl1pPr>
          </a:lstStyle>
          <a:p>
            <a:pPr lvl="0">
              <a:defRPr sz="1800"/>
            </a:pPr>
            <a:r>
              <a:rPr sz="8800"/>
              <a:t>THIRD YEAR ?</a:t>
            </a:r>
          </a:p>
        </p:txBody>
      </p:sp>
      <p:pic>
        <p:nvPicPr>
          <p:cNvPr id="66" name="image4.png" descr="http://3.bp.blogspot.com/-dEITO2lFpCg/VHBuqt4AsfI/AAAAAAAAAR4/tGwOv4pLOts/s1600/IMG_0404.png"/>
          <p:cNvPicPr/>
          <p:nvPr/>
        </p:nvPicPr>
        <p:blipFill>
          <a:blip r:embed="rId3">
            <a:extLst/>
          </a:blip>
          <a:stretch>
            <a:fillRect/>
          </a:stretch>
        </p:blipFill>
        <p:spPr>
          <a:xfrm>
            <a:off x="2475722" y="2360950"/>
            <a:ext cx="3415147" cy="3458441"/>
          </a:xfrm>
          <a:prstGeom prst="rect">
            <a:avLst/>
          </a:prstGeom>
          <a:ln w="12700">
            <a:miter lim="400000"/>
          </a:ln>
        </p:spPr>
      </p:pic>
      <p:pic>
        <p:nvPicPr>
          <p:cNvPr id="67" name="image5.jpeg" descr="http://doraksa.com/mlffat/files/1590.jpg"/>
          <p:cNvPicPr/>
          <p:nvPr/>
        </p:nvPicPr>
        <p:blipFill>
          <a:blip r:embed="rId4">
            <a:extLst/>
          </a:blip>
          <a:stretch>
            <a:fillRect/>
          </a:stretch>
        </p:blipFill>
        <p:spPr>
          <a:xfrm>
            <a:off x="6437603" y="2360950"/>
            <a:ext cx="4324351" cy="3458441"/>
          </a:xfrm>
          <a:prstGeom prst="rect">
            <a:avLst/>
          </a:prstGeom>
          <a:ln w="12700">
            <a:miter lim="400000"/>
          </a:ln>
        </p:spPr>
      </p:pic>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title"/>
          </p:nvPr>
        </p:nvSpPr>
        <p:spPr>
          <a:xfrm>
            <a:off x="1524000" y="1122362"/>
            <a:ext cx="9144000" cy="2387601"/>
          </a:xfrm>
          <a:prstGeom prst="rect">
            <a:avLst/>
          </a:prstGeom>
        </p:spPr>
        <p:txBody>
          <a:bodyPr/>
          <a:lstStyle/>
          <a:p>
            <a:pPr lvl="0"/>
          </a:p>
        </p:txBody>
      </p:sp>
      <p:sp>
        <p:nvSpPr>
          <p:cNvPr id="261" name="Shape 261"/>
          <p:cNvSpPr/>
          <p:nvPr>
            <p:ph type="body" idx="1"/>
          </p:nvPr>
        </p:nvSpPr>
        <p:spPr>
          <a:xfrm>
            <a:off x="1524000" y="3602037"/>
            <a:ext cx="9144000" cy="1655762"/>
          </a:xfrm>
          <a:prstGeom prst="rect">
            <a:avLst/>
          </a:prstGeom>
        </p:spPr>
        <p:txBody>
          <a:bodyPr/>
          <a:lstStyle/>
          <a:p>
            <a:pPr lvl="0"/>
          </a:p>
        </p:txBody>
      </p:sp>
      <p:pic>
        <p:nvPicPr>
          <p:cNvPr id="262" name="image3.jpeg"/>
          <p:cNvPicPr/>
          <p:nvPr/>
        </p:nvPicPr>
        <p:blipFill>
          <a:blip r:embed="rId2">
            <a:extLst/>
          </a:blip>
          <a:stretch>
            <a:fillRect/>
          </a:stretch>
        </p:blipFill>
        <p:spPr>
          <a:xfrm>
            <a:off x="0" y="0"/>
            <a:ext cx="12192000" cy="6858000"/>
          </a:xfrm>
          <a:prstGeom prst="rect">
            <a:avLst/>
          </a:prstGeom>
          <a:ln w="12700">
            <a:miter lim="400000"/>
          </a:ln>
        </p:spPr>
      </p:pic>
      <p:sp>
        <p:nvSpPr>
          <p:cNvPr id="263" name="Shape 263"/>
          <p:cNvSpPr/>
          <p:nvPr/>
        </p:nvSpPr>
        <p:spPr>
          <a:xfrm>
            <a:off x="946596" y="536861"/>
            <a:ext cx="8229601" cy="574516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80000"/>
              </a:lnSpc>
              <a:spcBef>
                <a:spcPts val="500"/>
              </a:spcBef>
            </a:pPr>
            <a:r>
              <a:rPr b="1" sz="2200" u="sng">
                <a:solidFill>
                  <a:srgbClr val="FF0000"/>
                </a:solidFill>
              </a:rPr>
              <a:t>Credit hours: </a:t>
            </a:r>
            <a:r>
              <a:rPr sz="2200"/>
              <a:t>6</a:t>
            </a:r>
            <a:endParaRPr sz="2200"/>
          </a:p>
          <a:p>
            <a:pPr lvl="0" algn="ctr">
              <a:lnSpc>
                <a:spcPct val="80000"/>
              </a:lnSpc>
              <a:spcBef>
                <a:spcPts val="500"/>
              </a:spcBef>
            </a:pPr>
            <a:r>
              <a:rPr b="1" sz="2200" u="sng">
                <a:solidFill>
                  <a:srgbClr val="FF0000"/>
                </a:solidFill>
              </a:rPr>
              <a:t>Marks : </a:t>
            </a:r>
            <a:endParaRPr sz="2200"/>
          </a:p>
          <a:p>
            <a:pPr lvl="0" algn="ctr">
              <a:lnSpc>
                <a:spcPct val="92000"/>
              </a:lnSpc>
              <a:spcBef>
                <a:spcPts val="500"/>
              </a:spcBef>
            </a:pPr>
            <a:r>
              <a:rPr sz="2200">
                <a:solidFill>
                  <a:srgbClr val="FF0000"/>
                </a:solidFill>
              </a:rPr>
              <a:t>Written (MCQ)  exams </a:t>
            </a:r>
            <a:endParaRPr sz="2200">
              <a:solidFill>
                <a:srgbClr val="FF0000"/>
              </a:solidFill>
            </a:endParaRPr>
          </a:p>
          <a:p>
            <a:pPr lvl="0" algn="ctr">
              <a:lnSpc>
                <a:spcPct val="92000"/>
              </a:lnSpc>
              <a:spcBef>
                <a:spcPts val="500"/>
              </a:spcBef>
            </a:pPr>
            <a:r>
              <a:rPr sz="2200"/>
              <a:t>  </a:t>
            </a:r>
            <a:r>
              <a:rPr b="1" sz="2200" u="sng"/>
              <a:t>40</a:t>
            </a:r>
            <a:r>
              <a:rPr sz="2200"/>
              <a:t> marks:</a:t>
            </a:r>
            <a:endParaRPr sz="2200"/>
          </a:p>
          <a:p>
            <a:pPr lvl="0" algn="ctr">
              <a:lnSpc>
                <a:spcPct val="92000"/>
              </a:lnSpc>
              <a:spcBef>
                <a:spcPts val="500"/>
              </a:spcBef>
            </a:pPr>
            <a:r>
              <a:rPr sz="2200"/>
              <a:t>- Mid = 15 </a:t>
            </a:r>
            <a:endParaRPr sz="2200"/>
          </a:p>
          <a:p>
            <a:pPr lvl="0" algn="ctr">
              <a:lnSpc>
                <a:spcPct val="92000"/>
              </a:lnSpc>
              <a:spcBef>
                <a:spcPts val="500"/>
              </a:spcBef>
            </a:pPr>
            <a:r>
              <a:rPr sz="2200"/>
              <a:t>- Final = 25</a:t>
            </a:r>
            <a:endParaRPr sz="2200"/>
          </a:p>
          <a:p>
            <a:pPr lvl="0" algn="ctr">
              <a:lnSpc>
                <a:spcPct val="92000"/>
              </a:lnSpc>
              <a:spcBef>
                <a:spcPts val="500"/>
              </a:spcBef>
            </a:pPr>
            <a:r>
              <a:rPr sz="2200">
                <a:solidFill>
                  <a:srgbClr val="FF0000"/>
                </a:solidFill>
              </a:rPr>
              <a:t>Supervisor’s evaluation</a:t>
            </a:r>
            <a:endParaRPr sz="2200">
              <a:solidFill>
                <a:srgbClr val="FF0000"/>
              </a:solidFill>
            </a:endParaRPr>
          </a:p>
          <a:p>
            <a:pPr lvl="0" algn="ctr">
              <a:lnSpc>
                <a:spcPct val="92000"/>
              </a:lnSpc>
              <a:spcBef>
                <a:spcPts val="500"/>
              </a:spcBef>
            </a:pPr>
            <a:r>
              <a:rPr sz="2200"/>
              <a:t> </a:t>
            </a:r>
            <a:r>
              <a:rPr b="1" sz="2200" u="sng"/>
              <a:t>30</a:t>
            </a:r>
            <a:r>
              <a:rPr sz="2200"/>
              <a:t> marks</a:t>
            </a:r>
            <a:endParaRPr sz="2200"/>
          </a:p>
          <a:p>
            <a:pPr lvl="0" algn="ctr">
              <a:lnSpc>
                <a:spcPct val="92000"/>
              </a:lnSpc>
              <a:spcBef>
                <a:spcPts val="500"/>
              </a:spcBef>
            </a:pPr>
            <a:r>
              <a:rPr sz="2200">
                <a:solidFill>
                  <a:srgbClr val="FF0000"/>
                </a:solidFill>
              </a:rPr>
              <a:t>Presentation +  Final research report</a:t>
            </a:r>
            <a:r>
              <a:rPr b="1" sz="2200" u="sng">
                <a:solidFill>
                  <a:srgbClr val="FF0000"/>
                </a:solidFill>
              </a:rPr>
              <a:t> </a:t>
            </a:r>
            <a:r>
              <a:rPr b="1" sz="2200" u="sng"/>
              <a:t>10</a:t>
            </a:r>
            <a:r>
              <a:rPr sz="2200"/>
              <a:t> marks</a:t>
            </a:r>
            <a:endParaRPr sz="2200"/>
          </a:p>
          <a:p>
            <a:pPr lvl="0" algn="ctr">
              <a:lnSpc>
                <a:spcPct val="92000"/>
              </a:lnSpc>
              <a:spcBef>
                <a:spcPts val="500"/>
              </a:spcBef>
            </a:pPr>
            <a:r>
              <a:rPr sz="2200">
                <a:solidFill>
                  <a:srgbClr val="FF0000"/>
                </a:solidFill>
              </a:rPr>
              <a:t>Quizzes</a:t>
            </a:r>
            <a:r>
              <a:rPr sz="2200"/>
              <a:t> </a:t>
            </a:r>
            <a:r>
              <a:rPr b="1" sz="2200" u="sng"/>
              <a:t>10</a:t>
            </a:r>
            <a:r>
              <a:rPr sz="2200"/>
              <a:t> marks</a:t>
            </a:r>
            <a:endParaRPr sz="2200"/>
          </a:p>
          <a:p>
            <a:pPr lvl="0" algn="ctr">
              <a:lnSpc>
                <a:spcPct val="92000"/>
              </a:lnSpc>
              <a:spcBef>
                <a:spcPts val="500"/>
              </a:spcBef>
            </a:pPr>
            <a:r>
              <a:rPr sz="2200">
                <a:solidFill>
                  <a:srgbClr val="FF0000"/>
                </a:solidFill>
              </a:rPr>
              <a:t>Assignment/s </a:t>
            </a:r>
            <a:r>
              <a:rPr b="1" sz="2200" u="sng"/>
              <a:t>10</a:t>
            </a:r>
            <a:r>
              <a:rPr sz="2200"/>
              <a:t> marks</a:t>
            </a:r>
            <a:endParaRPr sz="2200"/>
          </a:p>
          <a:p>
            <a:pPr lvl="0" algn="ctr">
              <a:lnSpc>
                <a:spcPct val="92000"/>
              </a:lnSpc>
              <a:spcBef>
                <a:spcPts val="500"/>
              </a:spcBef>
            </a:pPr>
            <a:endParaRPr sz="2200"/>
          </a:p>
          <a:p>
            <a:pPr lvl="0" algn="ctr">
              <a:lnSpc>
                <a:spcPct val="80000"/>
              </a:lnSpc>
              <a:spcBef>
                <a:spcPts val="500"/>
              </a:spcBef>
            </a:pPr>
            <a:r>
              <a:rPr sz="2200">
                <a:solidFill>
                  <a:srgbClr val="FF0000"/>
                </a:solidFill>
              </a:rPr>
              <a:t>Note : </a:t>
            </a:r>
            <a:endParaRPr sz="2200"/>
          </a:p>
          <a:p>
            <a:pPr lvl="0" algn="ctr">
              <a:lnSpc>
                <a:spcPct val="92000"/>
              </a:lnSpc>
              <a:spcBef>
                <a:spcPts val="500"/>
              </a:spcBef>
            </a:pPr>
            <a:r>
              <a:rPr sz="2200"/>
              <a:t>Refer back to the "Research Course Orientation" slides, by 431</a:t>
            </a:r>
          </a:p>
        </p:txBody>
      </p:sp>
      <p:pic>
        <p:nvPicPr>
          <p:cNvPr id="264" name="image25.jpeg" descr="https://blogs.progress.com/business_making_progress/files/2014/06/Research.jpg"/>
          <p:cNvPicPr/>
          <p:nvPr/>
        </p:nvPicPr>
        <p:blipFill>
          <a:blip r:embed="rId3">
            <a:extLst/>
          </a:blip>
          <a:stretch>
            <a:fillRect/>
          </a:stretch>
        </p:blipFill>
        <p:spPr>
          <a:xfrm>
            <a:off x="7887235" y="536861"/>
            <a:ext cx="3733801" cy="2819402"/>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title"/>
          </p:nvPr>
        </p:nvSpPr>
        <p:spPr>
          <a:xfrm>
            <a:off x="1524000" y="1122362"/>
            <a:ext cx="9144000" cy="2387601"/>
          </a:xfrm>
          <a:prstGeom prst="rect">
            <a:avLst/>
          </a:prstGeom>
        </p:spPr>
        <p:txBody>
          <a:bodyPr/>
          <a:lstStyle/>
          <a:p>
            <a:pPr lvl="0"/>
          </a:p>
        </p:txBody>
      </p:sp>
      <p:sp>
        <p:nvSpPr>
          <p:cNvPr id="267" name="Shape 267"/>
          <p:cNvSpPr/>
          <p:nvPr>
            <p:ph type="body" idx="1"/>
          </p:nvPr>
        </p:nvSpPr>
        <p:spPr>
          <a:xfrm>
            <a:off x="1524000" y="3602037"/>
            <a:ext cx="9144000" cy="1655762"/>
          </a:xfrm>
          <a:prstGeom prst="rect">
            <a:avLst/>
          </a:prstGeom>
        </p:spPr>
        <p:txBody>
          <a:bodyPr/>
          <a:lstStyle/>
          <a:p>
            <a:pPr lvl="0"/>
          </a:p>
        </p:txBody>
      </p:sp>
      <p:pic>
        <p:nvPicPr>
          <p:cNvPr id="268" name="image3.jpeg"/>
          <p:cNvPicPr/>
          <p:nvPr/>
        </p:nvPicPr>
        <p:blipFill>
          <a:blip r:embed="rId2">
            <a:extLst/>
          </a:blip>
          <a:stretch>
            <a:fillRect/>
          </a:stretch>
        </p:blipFill>
        <p:spPr>
          <a:xfrm>
            <a:off x="0" y="0"/>
            <a:ext cx="12192000" cy="6858000"/>
          </a:xfrm>
          <a:prstGeom prst="rect">
            <a:avLst/>
          </a:prstGeom>
          <a:ln w="12700">
            <a:miter lim="400000"/>
          </a:ln>
        </p:spPr>
      </p:pic>
      <p:sp>
        <p:nvSpPr>
          <p:cNvPr id="269" name="Shape 269"/>
          <p:cNvSpPr/>
          <p:nvPr/>
        </p:nvSpPr>
        <p:spPr>
          <a:xfrm>
            <a:off x="457200" y="762000"/>
            <a:ext cx="8229600" cy="1143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p>
            <a:pPr lvl="0" algn="ctr" defTabSz="603504">
              <a:lnSpc>
                <a:spcPct val="90000"/>
              </a:lnSpc>
            </a:pPr>
            <a:r>
              <a:rPr sz="3400" u="sng">
                <a:solidFill>
                  <a:srgbClr val="FF0000"/>
                </a:solidFill>
                <a:latin typeface="Calibri Light"/>
                <a:ea typeface="Calibri Light"/>
                <a:cs typeface="Calibri Light"/>
                <a:sym typeface="Calibri Light"/>
              </a:rPr>
              <a:t>References</a:t>
            </a:r>
            <a:br>
              <a:rPr sz="3400" u="sng">
                <a:solidFill>
                  <a:srgbClr val="FF0000"/>
                </a:solidFill>
                <a:latin typeface="Calibri Light"/>
                <a:ea typeface="Calibri Light"/>
                <a:cs typeface="Calibri Light"/>
                <a:sym typeface="Calibri Light"/>
              </a:rPr>
            </a:br>
          </a:p>
        </p:txBody>
      </p:sp>
      <p:sp>
        <p:nvSpPr>
          <p:cNvPr id="270" name="Shape 270"/>
          <p:cNvSpPr/>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90000"/>
              </a:lnSpc>
              <a:spcBef>
                <a:spcPts val="1000"/>
              </a:spcBef>
            </a:pPr>
            <a:r>
              <a:rPr sz="3200"/>
              <a:t>Doctors' lecture slides</a:t>
            </a:r>
            <a:endParaRPr sz="3200"/>
          </a:p>
          <a:p>
            <a:pPr lvl="0" algn="ctr">
              <a:lnSpc>
                <a:spcPct val="90000"/>
              </a:lnSpc>
              <a:spcBef>
                <a:spcPts val="1000"/>
              </a:spcBef>
            </a:pPr>
            <a:r>
              <a:rPr sz="3200"/>
              <a:t>Research Course Manual </a:t>
            </a:r>
            <a:endParaRPr sz="3200"/>
          </a:p>
          <a:p>
            <a:pPr lvl="0" algn="ctr">
              <a:lnSpc>
                <a:spcPct val="90000"/>
              </a:lnSpc>
              <a:spcBef>
                <a:spcPts val="1000"/>
              </a:spcBef>
            </a:pPr>
            <a:r>
              <a:rPr sz="3200"/>
              <a:t>(provided by the course organizer in the beginning of the year)</a:t>
            </a:r>
            <a:endParaRPr sz="3200"/>
          </a:p>
          <a:p>
            <a:pPr lvl="0" algn="ctr">
              <a:lnSpc>
                <a:spcPct val="90000"/>
              </a:lnSpc>
              <a:spcBef>
                <a:spcPts val="1000"/>
              </a:spcBef>
            </a:pPr>
            <a:r>
              <a:rPr sz="3200"/>
              <a:t>Suggested: youtube videos for the biostatistics part, for more understanding</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title"/>
          </p:nvPr>
        </p:nvSpPr>
        <p:spPr>
          <a:xfrm>
            <a:off x="1524000" y="1122362"/>
            <a:ext cx="9144000" cy="2387601"/>
          </a:xfrm>
          <a:prstGeom prst="rect">
            <a:avLst/>
          </a:prstGeom>
        </p:spPr>
        <p:txBody>
          <a:bodyPr/>
          <a:lstStyle/>
          <a:p>
            <a:pPr lvl="0"/>
          </a:p>
        </p:txBody>
      </p:sp>
      <p:sp>
        <p:nvSpPr>
          <p:cNvPr id="273" name="Shape 273"/>
          <p:cNvSpPr/>
          <p:nvPr>
            <p:ph type="body" idx="1"/>
          </p:nvPr>
        </p:nvSpPr>
        <p:spPr>
          <a:xfrm>
            <a:off x="1524000" y="3602037"/>
            <a:ext cx="9144000" cy="1655762"/>
          </a:xfrm>
          <a:prstGeom prst="rect">
            <a:avLst/>
          </a:prstGeom>
        </p:spPr>
        <p:txBody>
          <a:bodyPr/>
          <a:lstStyle/>
          <a:p>
            <a:pPr lvl="0"/>
          </a:p>
        </p:txBody>
      </p:sp>
      <p:pic>
        <p:nvPicPr>
          <p:cNvPr id="274" name="image3.jpeg"/>
          <p:cNvPicPr/>
          <p:nvPr/>
        </p:nvPicPr>
        <p:blipFill>
          <a:blip r:embed="rId2">
            <a:extLst/>
          </a:blip>
          <a:stretch>
            <a:fillRect/>
          </a:stretch>
        </p:blipFill>
        <p:spPr>
          <a:xfrm>
            <a:off x="0" y="0"/>
            <a:ext cx="12192000" cy="6858000"/>
          </a:xfrm>
          <a:prstGeom prst="rect">
            <a:avLst/>
          </a:prstGeom>
          <a:ln w="12700">
            <a:miter lim="400000"/>
          </a:ln>
        </p:spPr>
      </p:pic>
      <p:pic>
        <p:nvPicPr>
          <p:cNvPr id="275" name="image26.jpeg"/>
          <p:cNvPicPr/>
          <p:nvPr/>
        </p:nvPicPr>
        <p:blipFill>
          <a:blip r:embed="rId3">
            <a:extLst/>
          </a:blip>
          <a:stretch>
            <a:fillRect/>
          </a:stretch>
        </p:blipFill>
        <p:spPr>
          <a:xfrm>
            <a:off x="0" y="176635"/>
            <a:ext cx="9144000" cy="6504729"/>
          </a:xfrm>
          <a:prstGeom prst="rect">
            <a:avLst/>
          </a:prstGeom>
          <a:ln w="12700">
            <a:miter lim="400000"/>
          </a:ln>
        </p:spPr>
      </p:pic>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title"/>
          </p:nvPr>
        </p:nvSpPr>
        <p:spPr>
          <a:xfrm>
            <a:off x="1524000" y="1122362"/>
            <a:ext cx="9144000" cy="2387601"/>
          </a:xfrm>
          <a:prstGeom prst="rect">
            <a:avLst/>
          </a:prstGeom>
        </p:spPr>
        <p:txBody>
          <a:bodyPr/>
          <a:lstStyle/>
          <a:p>
            <a:pPr lvl="0"/>
          </a:p>
        </p:txBody>
      </p:sp>
      <p:sp>
        <p:nvSpPr>
          <p:cNvPr id="278" name="Shape 278"/>
          <p:cNvSpPr/>
          <p:nvPr>
            <p:ph type="body" idx="1"/>
          </p:nvPr>
        </p:nvSpPr>
        <p:spPr>
          <a:xfrm>
            <a:off x="1524000" y="3602037"/>
            <a:ext cx="9144000" cy="1655762"/>
          </a:xfrm>
          <a:prstGeom prst="rect">
            <a:avLst/>
          </a:prstGeom>
        </p:spPr>
        <p:txBody>
          <a:bodyPr/>
          <a:lstStyle/>
          <a:p>
            <a:pPr lvl="0"/>
          </a:p>
        </p:txBody>
      </p:sp>
      <p:pic>
        <p:nvPicPr>
          <p:cNvPr id="279" name="image3.jpeg"/>
          <p:cNvPicPr/>
          <p:nvPr/>
        </p:nvPicPr>
        <p:blipFill>
          <a:blip r:embed="rId2">
            <a:extLst/>
          </a:blip>
          <a:stretch>
            <a:fillRect/>
          </a:stretch>
        </p:blipFill>
        <p:spPr>
          <a:xfrm>
            <a:off x="0" y="0"/>
            <a:ext cx="12192000" cy="6858000"/>
          </a:xfrm>
          <a:prstGeom prst="rect">
            <a:avLst/>
          </a:prstGeom>
          <a:ln w="12700">
            <a:miter lim="400000"/>
          </a:ln>
        </p:spPr>
      </p:pic>
      <p:pic>
        <p:nvPicPr>
          <p:cNvPr id="280" name="image27.jpeg"/>
          <p:cNvPicPr/>
          <p:nvPr/>
        </p:nvPicPr>
        <p:blipFill>
          <a:blip r:embed="rId3">
            <a:extLst/>
          </a:blip>
          <a:stretch>
            <a:fillRect/>
          </a:stretch>
        </p:blipFill>
        <p:spPr>
          <a:xfrm>
            <a:off x="2676358" y="2297818"/>
            <a:ext cx="4001081" cy="2608440"/>
          </a:xfrm>
          <a:prstGeom prst="rect">
            <a:avLst/>
          </a:prstGeom>
          <a:ln w="12700">
            <a:miter lim="400000"/>
          </a:ln>
        </p:spPr>
      </p:pic>
      <p:pic>
        <p:nvPicPr>
          <p:cNvPr id="281" name="image28.jpeg"/>
          <p:cNvPicPr/>
          <p:nvPr/>
        </p:nvPicPr>
        <p:blipFill>
          <a:blip r:embed="rId4">
            <a:extLst/>
          </a:blip>
          <a:srcRect l="10509" t="0" r="0" b="0"/>
          <a:stretch>
            <a:fillRect/>
          </a:stretch>
        </p:blipFill>
        <p:spPr>
          <a:xfrm>
            <a:off x="6635969" y="2298105"/>
            <a:ext cx="3178053" cy="2607701"/>
          </a:xfrm>
          <a:prstGeom prst="rect">
            <a:avLst/>
          </a:prstGeom>
          <a:ln w="12700">
            <a:miter lim="400000"/>
          </a:ln>
        </p:spPr>
      </p:pic>
      <p:sp>
        <p:nvSpPr>
          <p:cNvPr id="282" name="Shape 282"/>
          <p:cNvSpPr/>
          <p:nvPr/>
        </p:nvSpPr>
        <p:spPr>
          <a:xfrm>
            <a:off x="2611922" y="664722"/>
            <a:ext cx="6968156"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defTabSz="642937">
              <a:lnSpc>
                <a:spcPct val="115000"/>
              </a:lnSpc>
            </a:pPr>
            <a:r>
              <a:rPr b="1" sz="3800"/>
              <a:t>Health Informatics (CMED 301</a:t>
            </a:r>
            <a:r>
              <a:rPr b="1" sz="3000"/>
              <a:t>)</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p:nvPr>
        </p:nvSpPr>
        <p:spPr>
          <a:xfrm>
            <a:off x="1524000" y="1122362"/>
            <a:ext cx="9144000" cy="2387601"/>
          </a:xfrm>
          <a:prstGeom prst="rect">
            <a:avLst/>
          </a:prstGeom>
        </p:spPr>
        <p:txBody>
          <a:bodyPr/>
          <a:lstStyle/>
          <a:p>
            <a:pPr lvl="0"/>
          </a:p>
        </p:txBody>
      </p:sp>
      <p:sp>
        <p:nvSpPr>
          <p:cNvPr id="285" name="Shape 285"/>
          <p:cNvSpPr/>
          <p:nvPr>
            <p:ph type="body" idx="1"/>
          </p:nvPr>
        </p:nvSpPr>
        <p:spPr>
          <a:xfrm>
            <a:off x="1524000" y="3602037"/>
            <a:ext cx="9144000" cy="1655762"/>
          </a:xfrm>
          <a:prstGeom prst="rect">
            <a:avLst/>
          </a:prstGeom>
        </p:spPr>
        <p:txBody>
          <a:bodyPr/>
          <a:lstStyle/>
          <a:p>
            <a:pPr lvl="0"/>
          </a:p>
        </p:txBody>
      </p:sp>
      <p:pic>
        <p:nvPicPr>
          <p:cNvPr id="286" name="image3.jpeg"/>
          <p:cNvPicPr/>
          <p:nvPr/>
        </p:nvPicPr>
        <p:blipFill>
          <a:blip r:embed="rId2">
            <a:extLst/>
          </a:blip>
          <a:stretch>
            <a:fillRect/>
          </a:stretch>
        </p:blipFill>
        <p:spPr>
          <a:xfrm>
            <a:off x="0" y="0"/>
            <a:ext cx="12192000" cy="6858000"/>
          </a:xfrm>
          <a:prstGeom prst="rect">
            <a:avLst/>
          </a:prstGeom>
          <a:ln w="12700">
            <a:miter lim="400000"/>
          </a:ln>
        </p:spPr>
      </p:pic>
      <p:sp>
        <p:nvSpPr>
          <p:cNvPr id="287" name="Shape 287"/>
          <p:cNvSpPr/>
          <p:nvPr/>
        </p:nvSpPr>
        <p:spPr>
          <a:xfrm>
            <a:off x="1370720" y="-226263"/>
            <a:ext cx="8828520" cy="66006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defTabSz="296136">
              <a:lnSpc>
                <a:spcPct val="103500"/>
              </a:lnSpc>
            </a:pPr>
            <a:endParaRPr sz="1568"/>
          </a:p>
          <a:p>
            <a:pPr lvl="0" algn="ctr" defTabSz="296136">
              <a:lnSpc>
                <a:spcPct val="103500"/>
              </a:lnSpc>
            </a:pPr>
            <a:endParaRPr sz="1568"/>
          </a:p>
          <a:p>
            <a:pPr lvl="0" algn="ctr" defTabSz="421172">
              <a:lnSpc>
                <a:spcPct val="81000"/>
              </a:lnSpc>
            </a:pPr>
            <a:r>
              <a:rPr b="1" cap="all" sz="1862" u="sng">
                <a:solidFill>
                  <a:srgbClr val="406823"/>
                </a:solidFill>
              </a:rPr>
              <a:t>Credit hours:2 </a:t>
            </a:r>
            <a:endParaRPr b="1" cap="all" sz="1862" u="sng">
              <a:solidFill>
                <a:srgbClr val="406823"/>
              </a:solidFill>
            </a:endParaRPr>
          </a:p>
          <a:p>
            <a:pPr lvl="0" algn="ctr" defTabSz="421172">
              <a:lnSpc>
                <a:spcPct val="81000"/>
              </a:lnSpc>
            </a:pPr>
            <a:r>
              <a:rPr b="1" cap="all" sz="1862" u="sng">
                <a:solidFill>
                  <a:srgbClr val="406823"/>
                </a:solidFill>
              </a:rPr>
              <a:t>Marks </a:t>
            </a:r>
            <a:r>
              <a:rPr b="1" cap="all" sz="1862">
                <a:solidFill>
                  <a:srgbClr val="406823"/>
                </a:solidFill>
              </a:rPr>
              <a:t> :</a:t>
            </a:r>
            <a:endParaRPr b="1" cap="all" sz="1862">
              <a:solidFill>
                <a:srgbClr val="406823"/>
              </a:solidFill>
            </a:endParaRPr>
          </a:p>
          <a:p>
            <a:pPr lvl="0" marL="157938" indent="-157938" algn="ctr" defTabSz="296136">
              <a:lnSpc>
                <a:spcPct val="103500"/>
              </a:lnSpc>
            </a:pPr>
            <a:r>
              <a:rPr sz="1862"/>
              <a:t>Written (MCQ)  exams   </a:t>
            </a:r>
            <a:r>
              <a:rPr b="1" sz="1862" u="sng"/>
              <a:t>40</a:t>
            </a:r>
            <a:r>
              <a:rPr sz="1862"/>
              <a:t> marks:</a:t>
            </a:r>
            <a:endParaRPr sz="1862"/>
          </a:p>
          <a:p>
            <a:pPr lvl="0" marL="52646" indent="52645" algn="ctr" defTabSz="296136">
              <a:lnSpc>
                <a:spcPct val="103500"/>
              </a:lnSpc>
            </a:pPr>
            <a:r>
              <a:rPr sz="1862"/>
              <a:t>- Mid = 20 </a:t>
            </a:r>
            <a:endParaRPr sz="1862"/>
          </a:p>
          <a:p>
            <a:pPr lvl="0" marL="52646" indent="52645" algn="ctr" defTabSz="296136">
              <a:lnSpc>
                <a:spcPct val="103500"/>
              </a:lnSpc>
            </a:pPr>
            <a:r>
              <a:rPr sz="1862"/>
              <a:t>- Final = 20</a:t>
            </a:r>
            <a:endParaRPr sz="1862"/>
          </a:p>
          <a:p>
            <a:pPr lvl="0" marL="429459" indent="-324165" algn="ctr" defTabSz="296136">
              <a:lnSpc>
                <a:spcPct val="103500"/>
              </a:lnSpc>
              <a:buSzPct val="100000"/>
              <a:buFont typeface="Trebuchet MS"/>
              <a:buChar char="-"/>
            </a:pPr>
            <a:endParaRPr sz="1862"/>
          </a:p>
          <a:p>
            <a:pPr lvl="0" marL="157938" indent="-157938" algn="ctr" defTabSz="296136">
              <a:lnSpc>
                <a:spcPct val="103500"/>
              </a:lnSpc>
            </a:pPr>
            <a:r>
              <a:rPr sz="1862"/>
              <a:t>CIS project </a:t>
            </a:r>
            <a:r>
              <a:rPr b="1" sz="1862" u="sng"/>
              <a:t>24</a:t>
            </a:r>
            <a:r>
              <a:rPr sz="1862"/>
              <a:t> marks:</a:t>
            </a:r>
            <a:endParaRPr sz="1862"/>
          </a:p>
          <a:p>
            <a:pPr lvl="0" marL="105877" indent="-53815" algn="ctr" defTabSz="296136">
              <a:lnSpc>
                <a:spcPct val="103500"/>
              </a:lnSpc>
            </a:pPr>
            <a:r>
              <a:rPr sz="1862"/>
              <a:t>Letter to organization = 1</a:t>
            </a:r>
            <a:endParaRPr sz="1862"/>
          </a:p>
          <a:p>
            <a:pPr lvl="0" marL="105877" indent="-53815" algn="ctr" defTabSz="296136">
              <a:lnSpc>
                <a:spcPct val="103500"/>
              </a:lnSpc>
            </a:pPr>
            <a:r>
              <a:rPr sz="1862"/>
              <a:t>CIS progress reports = 3 </a:t>
            </a:r>
            <a:endParaRPr sz="1862"/>
          </a:p>
          <a:p>
            <a:pPr lvl="0" marL="105877" indent="-53815" algn="ctr" defTabSz="296136">
              <a:lnSpc>
                <a:spcPct val="103500"/>
              </a:lnSpc>
            </a:pPr>
            <a:r>
              <a:rPr sz="1862"/>
              <a:t>CIS presentation = 10    .....  CIS report = 10</a:t>
            </a:r>
            <a:endParaRPr sz="1862"/>
          </a:p>
          <a:p>
            <a:pPr lvl="0" marL="105877" indent="-53815" algn="ctr" defTabSz="296136">
              <a:lnSpc>
                <a:spcPct val="103500"/>
              </a:lnSpc>
            </a:pPr>
            <a:endParaRPr sz="1862"/>
          </a:p>
          <a:p>
            <a:pPr lvl="0" marL="157938" indent="-157938" algn="ctr" defTabSz="296136">
              <a:lnSpc>
                <a:spcPct val="103500"/>
              </a:lnSpc>
            </a:pPr>
            <a:r>
              <a:rPr sz="1862"/>
              <a:t>Discussions </a:t>
            </a:r>
            <a:r>
              <a:rPr b="1" sz="1862" u="sng"/>
              <a:t>16</a:t>
            </a:r>
            <a:r>
              <a:rPr sz="1862"/>
              <a:t> marks: </a:t>
            </a:r>
            <a:endParaRPr sz="1862"/>
          </a:p>
          <a:p>
            <a:pPr lvl="0" marL="157938" indent="-157938" algn="ctr" defTabSz="296136">
              <a:lnSpc>
                <a:spcPct val="103500"/>
              </a:lnSpc>
            </a:pPr>
            <a:r>
              <a:rPr sz="1862"/>
              <a:t>4 discussions; 4 marks each</a:t>
            </a:r>
            <a:endParaRPr sz="1862"/>
          </a:p>
          <a:p>
            <a:pPr lvl="0" marL="105877" indent="-53815" algn="ctr" defTabSz="296136">
              <a:lnSpc>
                <a:spcPct val="103500"/>
              </a:lnSpc>
            </a:pPr>
            <a:endParaRPr sz="1862"/>
          </a:p>
          <a:p>
            <a:pPr lvl="0" marL="157938" indent="-157938" algn="ctr" defTabSz="296136">
              <a:lnSpc>
                <a:spcPct val="103500"/>
              </a:lnSpc>
            </a:pPr>
            <a:r>
              <a:rPr sz="1862"/>
              <a:t>Online quiz </a:t>
            </a:r>
            <a:r>
              <a:rPr b="1" sz="1862" u="sng"/>
              <a:t>10</a:t>
            </a:r>
            <a:r>
              <a:rPr sz="1862"/>
              <a:t> marks</a:t>
            </a:r>
            <a:endParaRPr sz="1862"/>
          </a:p>
          <a:p>
            <a:pPr lvl="0" marL="157938" indent="-157938" algn="ctr" defTabSz="296136">
              <a:lnSpc>
                <a:spcPct val="103500"/>
              </a:lnSpc>
            </a:pPr>
            <a:r>
              <a:rPr sz="1862"/>
              <a:t>Attendance </a:t>
            </a:r>
            <a:r>
              <a:rPr b="1" sz="1862" u="sng"/>
              <a:t>8</a:t>
            </a:r>
            <a:r>
              <a:rPr sz="1862"/>
              <a:t> marks:</a:t>
            </a:r>
            <a:endParaRPr sz="1862"/>
          </a:p>
          <a:p>
            <a:pPr lvl="0" marL="105877" indent="-53815" algn="ctr" defTabSz="296136">
              <a:lnSpc>
                <a:spcPct val="103500"/>
              </a:lnSpc>
            </a:pPr>
            <a:r>
              <a:rPr sz="1862"/>
              <a:t> - Class = 2    .....     - DXR workshop = 2</a:t>
            </a:r>
            <a:endParaRPr sz="1862"/>
          </a:p>
          <a:p>
            <a:pPr lvl="0" marL="105877" indent="-53815" algn="ctr" defTabSz="296136">
              <a:lnSpc>
                <a:spcPct val="103500"/>
              </a:lnSpc>
            </a:pPr>
            <a:r>
              <a:rPr sz="1862"/>
              <a:t> - EBM workshop = 2   .....  - CIS day = 2</a:t>
            </a:r>
            <a:endParaRPr sz="1862"/>
          </a:p>
          <a:p>
            <a:pPr lvl="0" marL="157938" indent="-157938" algn="ctr" defTabSz="296136">
              <a:lnSpc>
                <a:spcPct val="103500"/>
              </a:lnSpc>
            </a:pPr>
            <a:r>
              <a:rPr sz="1862"/>
              <a:t>Analysis of case study (workshop activity)</a:t>
            </a:r>
            <a:endParaRPr sz="1862"/>
          </a:p>
          <a:p>
            <a:pPr lvl="0" marL="52646" indent="52645" algn="ctr" defTabSz="296136">
              <a:lnSpc>
                <a:spcPct val="103500"/>
              </a:lnSpc>
            </a:pPr>
            <a:r>
              <a:rPr b="1" sz="1862" u="sng"/>
              <a:t>1</a:t>
            </a:r>
            <a:r>
              <a:rPr sz="1862"/>
              <a:t> mark</a:t>
            </a:r>
            <a:endParaRPr sz="1862"/>
          </a:p>
          <a:p>
            <a:pPr lvl="0" marL="157938" indent="-157938" algn="ctr" defTabSz="296136">
              <a:lnSpc>
                <a:spcPct val="103500"/>
              </a:lnSpc>
            </a:pPr>
            <a:r>
              <a:rPr sz="1862"/>
              <a:t>Certificate of completion (workshop homework)</a:t>
            </a:r>
            <a:endParaRPr sz="1862"/>
          </a:p>
          <a:p>
            <a:pPr lvl="0" indent="105293" algn="ctr" defTabSz="296136">
              <a:lnSpc>
                <a:spcPct val="103500"/>
              </a:lnSpc>
            </a:pPr>
            <a:r>
              <a:rPr b="1" sz="1862" u="sng"/>
              <a:t>1</a:t>
            </a:r>
            <a:r>
              <a:rPr sz="1862"/>
              <a:t> mark :</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title"/>
          </p:nvPr>
        </p:nvSpPr>
        <p:spPr>
          <a:xfrm>
            <a:off x="1524000" y="1122362"/>
            <a:ext cx="9144000" cy="2387601"/>
          </a:xfrm>
          <a:prstGeom prst="rect">
            <a:avLst/>
          </a:prstGeom>
        </p:spPr>
        <p:txBody>
          <a:bodyPr/>
          <a:lstStyle/>
          <a:p>
            <a:pPr lvl="0"/>
          </a:p>
        </p:txBody>
      </p:sp>
      <p:sp>
        <p:nvSpPr>
          <p:cNvPr id="290" name="Shape 290"/>
          <p:cNvSpPr/>
          <p:nvPr>
            <p:ph type="body" idx="1"/>
          </p:nvPr>
        </p:nvSpPr>
        <p:spPr>
          <a:xfrm>
            <a:off x="1524000" y="3602037"/>
            <a:ext cx="9144000" cy="1655762"/>
          </a:xfrm>
          <a:prstGeom prst="rect">
            <a:avLst/>
          </a:prstGeom>
        </p:spPr>
        <p:txBody>
          <a:bodyPr/>
          <a:lstStyle/>
          <a:p>
            <a:pPr lvl="0"/>
          </a:p>
        </p:txBody>
      </p:sp>
      <p:pic>
        <p:nvPicPr>
          <p:cNvPr id="291" name="image3.jpeg"/>
          <p:cNvPicPr/>
          <p:nvPr/>
        </p:nvPicPr>
        <p:blipFill>
          <a:blip r:embed="rId2">
            <a:extLst/>
          </a:blip>
          <a:stretch>
            <a:fillRect/>
          </a:stretch>
        </p:blipFill>
        <p:spPr>
          <a:xfrm>
            <a:off x="0" y="0"/>
            <a:ext cx="12192000" cy="6858000"/>
          </a:xfrm>
          <a:prstGeom prst="rect">
            <a:avLst/>
          </a:prstGeom>
          <a:ln w="12700">
            <a:miter lim="400000"/>
          </a:ln>
        </p:spPr>
      </p:pic>
      <p:sp>
        <p:nvSpPr>
          <p:cNvPr id="292" name="Shape 292"/>
          <p:cNvSpPr/>
          <p:nvPr/>
        </p:nvSpPr>
        <p:spPr>
          <a:xfrm>
            <a:off x="2017481" y="-551075"/>
            <a:ext cx="7804547" cy="151804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defTabSz="642937">
              <a:lnSpc>
                <a:spcPct val="115000"/>
              </a:lnSpc>
              <a:defRPr sz="3900">
                <a:solidFill>
                  <a:srgbClr val="2B4617"/>
                </a:solidFill>
              </a:defRPr>
            </a:lvl1pPr>
          </a:lstStyle>
          <a:p>
            <a:pPr lvl="0">
              <a:defRPr sz="1800">
                <a:solidFill>
                  <a:srgbClr val="000000"/>
                </a:solidFill>
              </a:defRPr>
            </a:pPr>
            <a:r>
              <a:rPr sz="3900">
                <a:solidFill>
                  <a:srgbClr val="2B4617"/>
                </a:solidFill>
              </a:rPr>
              <a:t>References</a:t>
            </a:r>
          </a:p>
        </p:txBody>
      </p:sp>
      <p:sp>
        <p:nvSpPr>
          <p:cNvPr id="293" name="Shape 293"/>
          <p:cNvSpPr/>
          <p:nvPr/>
        </p:nvSpPr>
        <p:spPr>
          <a:xfrm>
            <a:off x="-1596247" y="1697614"/>
            <a:ext cx="7804547" cy="44201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defTabSz="642937">
              <a:lnSpc>
                <a:spcPct val="115000"/>
              </a:lnSpc>
            </a:pPr>
            <a:r>
              <a:rPr sz="3000"/>
              <a:t>-Doctors' lecture slides</a:t>
            </a:r>
            <a:endParaRPr sz="3000"/>
          </a:p>
          <a:p>
            <a:pPr lvl="0" algn="ctr" defTabSz="642937">
              <a:lnSpc>
                <a:spcPct val="115000"/>
              </a:lnSpc>
            </a:pPr>
            <a:r>
              <a:rPr sz="3000"/>
              <a:t>-The internet</a:t>
            </a:r>
          </a:p>
        </p:txBody>
      </p:sp>
      <p:pic>
        <p:nvPicPr>
          <p:cNvPr id="294" name="image29.jpeg"/>
          <p:cNvPicPr/>
          <p:nvPr/>
        </p:nvPicPr>
        <p:blipFill>
          <a:blip r:embed="rId3">
            <a:extLst/>
          </a:blip>
          <a:srcRect l="0" t="0" r="0" b="0"/>
          <a:stretch>
            <a:fillRect/>
          </a:stretch>
        </p:blipFill>
        <p:spPr>
          <a:xfrm>
            <a:off x="6760174" y="3535310"/>
            <a:ext cx="3289567" cy="2391690"/>
          </a:xfrm>
          <a:prstGeom prst="rect">
            <a:avLst/>
          </a:prstGeom>
          <a:ln w="12700">
            <a:miter lim="400000"/>
          </a:ln>
        </p:spPr>
      </p:pic>
      <p:pic>
        <p:nvPicPr>
          <p:cNvPr id="295" name="image30.jpeg"/>
          <p:cNvPicPr/>
          <p:nvPr/>
        </p:nvPicPr>
        <p:blipFill>
          <a:blip r:embed="rId4">
            <a:extLst/>
          </a:blip>
          <a:stretch>
            <a:fillRect/>
          </a:stretch>
        </p:blipFill>
        <p:spPr>
          <a:xfrm>
            <a:off x="2841317" y="3505517"/>
            <a:ext cx="3923444" cy="2451363"/>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title"/>
          </p:nvPr>
        </p:nvSpPr>
        <p:spPr>
          <a:xfrm>
            <a:off x="1524000" y="1122362"/>
            <a:ext cx="9144000" cy="2387601"/>
          </a:xfrm>
          <a:prstGeom prst="rect">
            <a:avLst/>
          </a:prstGeom>
        </p:spPr>
        <p:txBody>
          <a:bodyPr/>
          <a:lstStyle/>
          <a:p>
            <a:pPr lvl="0"/>
          </a:p>
        </p:txBody>
      </p:sp>
      <p:sp>
        <p:nvSpPr>
          <p:cNvPr id="298" name="Shape 298"/>
          <p:cNvSpPr/>
          <p:nvPr>
            <p:ph type="body" idx="1"/>
          </p:nvPr>
        </p:nvSpPr>
        <p:spPr>
          <a:xfrm>
            <a:off x="1524000" y="3602037"/>
            <a:ext cx="9144000" cy="1655762"/>
          </a:xfrm>
          <a:prstGeom prst="rect">
            <a:avLst/>
          </a:prstGeom>
        </p:spPr>
        <p:txBody>
          <a:bodyPr/>
          <a:lstStyle/>
          <a:p>
            <a:pPr lvl="0"/>
          </a:p>
        </p:txBody>
      </p:sp>
      <p:pic>
        <p:nvPicPr>
          <p:cNvPr id="299" name="image3.jpeg"/>
          <p:cNvPicPr/>
          <p:nvPr/>
        </p:nvPicPr>
        <p:blipFill>
          <a:blip r:embed="rId2">
            <a:extLst/>
          </a:blip>
          <a:stretch>
            <a:fillRect/>
          </a:stretch>
        </p:blipFill>
        <p:spPr>
          <a:xfrm>
            <a:off x="0" y="0"/>
            <a:ext cx="12192000" cy="6858000"/>
          </a:xfrm>
          <a:prstGeom prst="rect">
            <a:avLst/>
          </a:prstGeom>
          <a:ln w="12700">
            <a:miter lim="400000"/>
          </a:ln>
        </p:spPr>
      </p:pic>
      <p:pic>
        <p:nvPicPr>
          <p:cNvPr id="300" name="image31.jpeg"/>
          <p:cNvPicPr/>
          <p:nvPr/>
        </p:nvPicPr>
        <p:blipFill>
          <a:blip r:embed="rId3">
            <a:extLst/>
          </a:blip>
          <a:stretch>
            <a:fillRect/>
          </a:stretch>
        </p:blipFill>
        <p:spPr>
          <a:xfrm>
            <a:off x="2985795" y="134361"/>
            <a:ext cx="9144001" cy="6589278"/>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title"/>
          </p:nvPr>
        </p:nvSpPr>
        <p:spPr>
          <a:xfrm>
            <a:off x="1524000" y="1122362"/>
            <a:ext cx="9144000" cy="2387601"/>
          </a:xfrm>
          <a:prstGeom prst="rect">
            <a:avLst/>
          </a:prstGeom>
        </p:spPr>
        <p:txBody>
          <a:bodyPr/>
          <a:lstStyle/>
          <a:p>
            <a:pPr lvl="0"/>
          </a:p>
        </p:txBody>
      </p:sp>
      <p:sp>
        <p:nvSpPr>
          <p:cNvPr id="303" name="Shape 303"/>
          <p:cNvSpPr/>
          <p:nvPr>
            <p:ph type="body" idx="1"/>
          </p:nvPr>
        </p:nvSpPr>
        <p:spPr>
          <a:xfrm>
            <a:off x="1524000" y="3602037"/>
            <a:ext cx="9144000" cy="1655762"/>
          </a:xfrm>
          <a:prstGeom prst="rect">
            <a:avLst/>
          </a:prstGeom>
        </p:spPr>
        <p:txBody>
          <a:bodyPr/>
          <a:lstStyle/>
          <a:p>
            <a:pPr lvl="0"/>
          </a:p>
        </p:txBody>
      </p:sp>
      <p:pic>
        <p:nvPicPr>
          <p:cNvPr id="304" name="image3.jpeg"/>
          <p:cNvPicPr/>
          <p:nvPr/>
        </p:nvPicPr>
        <p:blipFill>
          <a:blip r:embed="rId2">
            <a:extLst/>
          </a:blip>
          <a:stretch>
            <a:fillRect/>
          </a:stretch>
        </p:blipFill>
        <p:spPr>
          <a:xfrm>
            <a:off x="0" y="0"/>
            <a:ext cx="12192000" cy="6858000"/>
          </a:xfrm>
          <a:prstGeom prst="rect">
            <a:avLst/>
          </a:prstGeom>
          <a:ln w="12700">
            <a:miter lim="400000"/>
          </a:ln>
        </p:spPr>
      </p:pic>
      <p:sp>
        <p:nvSpPr>
          <p:cNvPr id="305" name="Shape 305"/>
          <p:cNvSpPr/>
          <p:nvPr/>
        </p:nvSpPr>
        <p:spPr>
          <a:xfrm>
            <a:off x="152400" y="381000"/>
            <a:ext cx="87630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115000"/>
              </a:lnSpc>
              <a:spcBef>
                <a:spcPts val="1500"/>
              </a:spcBef>
            </a:pPr>
            <a:r>
              <a:rPr b="1" sz="6600"/>
              <a:t>Medical Ethics</a:t>
            </a:r>
            <a:r>
              <a:rPr sz="6600"/>
              <a:t> </a:t>
            </a:r>
            <a:endParaRPr sz="6600"/>
          </a:p>
          <a:p>
            <a:pPr lvl="0" algn="ctr">
              <a:lnSpc>
                <a:spcPct val="115000"/>
              </a:lnSpc>
              <a:spcBef>
                <a:spcPts val="1500"/>
              </a:spcBef>
            </a:pPr>
            <a:r>
              <a:rPr b="1" sz="6600"/>
              <a:t>(CMED 395)</a:t>
            </a:r>
          </a:p>
        </p:txBody>
      </p:sp>
      <p:pic>
        <p:nvPicPr>
          <p:cNvPr id="306" name="image32.jpeg" descr="http://www.lesmahagow.s-lanark.sch.uk/wp-content/uploads/2013/01/Medical-Ethics.jpg"/>
          <p:cNvPicPr/>
          <p:nvPr/>
        </p:nvPicPr>
        <p:blipFill>
          <a:blip r:embed="rId3">
            <a:extLst/>
          </a:blip>
          <a:stretch>
            <a:fillRect/>
          </a:stretch>
        </p:blipFill>
        <p:spPr>
          <a:xfrm>
            <a:off x="1447800" y="2895600"/>
            <a:ext cx="6362700" cy="3505200"/>
          </a:xfrm>
          <a:prstGeom prst="rect">
            <a:avLst/>
          </a:prstGeom>
          <a:ln w="12700">
            <a:miter lim="400000"/>
          </a:ln>
        </p:spPr>
      </p:pic>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title"/>
          </p:nvPr>
        </p:nvSpPr>
        <p:spPr>
          <a:xfrm>
            <a:off x="1524000" y="1122362"/>
            <a:ext cx="9144000" cy="2387601"/>
          </a:xfrm>
          <a:prstGeom prst="rect">
            <a:avLst/>
          </a:prstGeom>
        </p:spPr>
        <p:txBody>
          <a:bodyPr/>
          <a:lstStyle/>
          <a:p>
            <a:pPr lvl="0"/>
          </a:p>
        </p:txBody>
      </p:sp>
      <p:sp>
        <p:nvSpPr>
          <p:cNvPr id="309" name="Shape 309"/>
          <p:cNvSpPr/>
          <p:nvPr>
            <p:ph type="body" idx="1"/>
          </p:nvPr>
        </p:nvSpPr>
        <p:spPr>
          <a:xfrm>
            <a:off x="1524000" y="3602037"/>
            <a:ext cx="9144000" cy="1655762"/>
          </a:xfrm>
          <a:prstGeom prst="rect">
            <a:avLst/>
          </a:prstGeom>
        </p:spPr>
        <p:txBody>
          <a:bodyPr/>
          <a:lstStyle/>
          <a:p>
            <a:pPr lvl="0"/>
          </a:p>
        </p:txBody>
      </p:sp>
      <p:pic>
        <p:nvPicPr>
          <p:cNvPr id="310" name="image3.jpeg"/>
          <p:cNvPicPr/>
          <p:nvPr/>
        </p:nvPicPr>
        <p:blipFill>
          <a:blip r:embed="rId2">
            <a:extLst/>
          </a:blip>
          <a:stretch>
            <a:fillRect/>
          </a:stretch>
        </p:blipFill>
        <p:spPr>
          <a:xfrm>
            <a:off x="0" y="0"/>
            <a:ext cx="12192000" cy="6858000"/>
          </a:xfrm>
          <a:prstGeom prst="rect">
            <a:avLst/>
          </a:prstGeom>
          <a:ln w="12700">
            <a:miter lim="400000"/>
          </a:ln>
        </p:spPr>
      </p:pic>
      <p:sp>
        <p:nvSpPr>
          <p:cNvPr id="311" name="Shape 311"/>
          <p:cNvSpPr/>
          <p:nvPr/>
        </p:nvSpPr>
        <p:spPr>
          <a:xfrm>
            <a:off x="381000" y="152398"/>
            <a:ext cx="8305800" cy="597376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840105" indent="-840105" algn="ctr" defTabSz="896111">
              <a:lnSpc>
                <a:spcPct val="72000"/>
              </a:lnSpc>
              <a:spcBef>
                <a:spcPts val="400"/>
              </a:spcBef>
            </a:pPr>
            <a:r>
              <a:rPr sz="1900" u="sng">
                <a:solidFill>
                  <a:srgbClr val="FF0000"/>
                </a:solidFill>
              </a:rPr>
              <a:t>Credit hours : </a:t>
            </a:r>
            <a:r>
              <a:rPr sz="1900"/>
              <a:t>3</a:t>
            </a:r>
            <a:endParaRPr sz="700"/>
          </a:p>
          <a:p>
            <a:pPr lvl="0" marL="840105" indent="-840105" algn="ctr" defTabSz="896111">
              <a:lnSpc>
                <a:spcPct val="72000"/>
              </a:lnSpc>
              <a:spcBef>
                <a:spcPts val="400"/>
              </a:spcBef>
            </a:pPr>
            <a:r>
              <a:rPr sz="1900" u="sng">
                <a:solidFill>
                  <a:srgbClr val="FF0000"/>
                </a:solidFill>
              </a:rPr>
              <a:t>Marks : </a:t>
            </a:r>
            <a:endParaRPr sz="700"/>
          </a:p>
          <a:p>
            <a:pPr lvl="0" marL="336041" indent="-336041" algn="ctr" defTabSz="896111">
              <a:lnSpc>
                <a:spcPct val="82799"/>
              </a:lnSpc>
              <a:spcBef>
                <a:spcPts val="400"/>
              </a:spcBef>
            </a:pPr>
            <a:r>
              <a:rPr sz="1900">
                <a:solidFill>
                  <a:srgbClr val="FF0000"/>
                </a:solidFill>
              </a:rPr>
              <a:t>Written (MCQ)  exams   </a:t>
            </a:r>
            <a:r>
              <a:rPr b="1" sz="1900" u="sng">
                <a:solidFill>
                  <a:srgbClr val="FF0000"/>
                </a:solidFill>
              </a:rPr>
              <a:t>40</a:t>
            </a:r>
            <a:r>
              <a:rPr sz="1900">
                <a:solidFill>
                  <a:srgbClr val="FF0000"/>
                </a:solidFill>
              </a:rPr>
              <a:t> marks:</a:t>
            </a:r>
            <a:endParaRPr sz="7800">
              <a:solidFill>
                <a:srgbClr val="FF0000"/>
              </a:solidFill>
            </a:endParaRPr>
          </a:p>
          <a:p>
            <a:pPr lvl="0" marL="840105" indent="-952119" algn="ctr" defTabSz="896111">
              <a:lnSpc>
                <a:spcPct val="82799"/>
              </a:lnSpc>
              <a:spcBef>
                <a:spcPts val="400"/>
              </a:spcBef>
            </a:pPr>
            <a:r>
              <a:rPr sz="1900"/>
              <a:t>- Mid = 20 </a:t>
            </a:r>
            <a:endParaRPr sz="7800"/>
          </a:p>
          <a:p>
            <a:pPr lvl="0" marL="774763" indent="-886777" algn="ctr" defTabSz="896111">
              <a:lnSpc>
                <a:spcPct val="82799"/>
              </a:lnSpc>
              <a:spcBef>
                <a:spcPts val="400"/>
              </a:spcBef>
              <a:buSzPct val="100000"/>
              <a:buChar char="-"/>
            </a:pPr>
            <a:r>
              <a:rPr sz="1900"/>
              <a:t> Final = 20</a:t>
            </a:r>
            <a:endParaRPr sz="7800"/>
          </a:p>
          <a:p>
            <a:pPr lvl="0" marL="336041" indent="-336041" algn="ctr" defTabSz="896111">
              <a:lnSpc>
                <a:spcPct val="82799"/>
              </a:lnSpc>
              <a:spcBef>
                <a:spcPts val="400"/>
              </a:spcBef>
            </a:pPr>
            <a:r>
              <a:rPr sz="1900">
                <a:solidFill>
                  <a:srgbClr val="FF0000"/>
                </a:solidFill>
              </a:rPr>
              <a:t>Group Discussion/s </a:t>
            </a:r>
            <a:r>
              <a:rPr b="1" sz="1900" u="sng"/>
              <a:t>10</a:t>
            </a:r>
            <a:r>
              <a:rPr sz="1900"/>
              <a:t> marks</a:t>
            </a:r>
            <a:endParaRPr sz="7800"/>
          </a:p>
          <a:p>
            <a:pPr lvl="0" marL="336041" indent="-336041" algn="ctr" defTabSz="896111">
              <a:lnSpc>
                <a:spcPct val="82799"/>
              </a:lnSpc>
              <a:spcBef>
                <a:spcPts val="400"/>
              </a:spcBef>
            </a:pPr>
            <a:r>
              <a:rPr sz="1900">
                <a:solidFill>
                  <a:srgbClr val="FF0000"/>
                </a:solidFill>
              </a:rPr>
              <a:t>Individual case discussion</a:t>
            </a:r>
            <a:endParaRPr sz="700"/>
          </a:p>
          <a:p>
            <a:pPr lvl="0" marL="336041" indent="-336041" algn="ctr" defTabSz="896111">
              <a:lnSpc>
                <a:spcPct val="82799"/>
              </a:lnSpc>
              <a:spcBef>
                <a:spcPts val="400"/>
              </a:spcBef>
            </a:pPr>
            <a:r>
              <a:rPr sz="1900"/>
              <a:t>(analyzing a given case</a:t>
            </a:r>
            <a:endParaRPr sz="700"/>
          </a:p>
          <a:p>
            <a:pPr lvl="0" marL="336041" indent="-336041" algn="ctr" defTabSz="896111">
              <a:lnSpc>
                <a:spcPct val="82799"/>
              </a:lnSpc>
              <a:spcBef>
                <a:spcPts val="400"/>
              </a:spcBef>
            </a:pPr>
            <a:r>
              <a:rPr sz="1900"/>
              <a:t>scenario) </a:t>
            </a:r>
            <a:r>
              <a:rPr b="1" sz="1900" u="sng"/>
              <a:t>20</a:t>
            </a:r>
            <a:r>
              <a:rPr sz="1900"/>
              <a:t> marks</a:t>
            </a:r>
            <a:endParaRPr sz="7800"/>
          </a:p>
          <a:p>
            <a:pPr lvl="0" marL="336041" indent="-336041" algn="ctr" defTabSz="896111">
              <a:lnSpc>
                <a:spcPct val="82799"/>
              </a:lnSpc>
              <a:spcBef>
                <a:spcPts val="400"/>
              </a:spcBef>
            </a:pPr>
            <a:r>
              <a:rPr sz="1900">
                <a:solidFill>
                  <a:srgbClr val="FF0000"/>
                </a:solidFill>
              </a:rPr>
              <a:t>Writing an ethical case</a:t>
            </a:r>
            <a:endParaRPr sz="700"/>
          </a:p>
          <a:p>
            <a:pPr lvl="0" marL="336041" indent="-336041" algn="ctr" defTabSz="896111">
              <a:lnSpc>
                <a:spcPct val="82799"/>
              </a:lnSpc>
              <a:spcBef>
                <a:spcPts val="400"/>
              </a:spcBef>
            </a:pPr>
            <a:r>
              <a:rPr sz="1900"/>
              <a:t>scenario + presentation</a:t>
            </a:r>
            <a:endParaRPr sz="700"/>
          </a:p>
          <a:p>
            <a:pPr lvl="0" marL="840105" indent="-952119" algn="ctr" defTabSz="896111">
              <a:lnSpc>
                <a:spcPct val="82799"/>
              </a:lnSpc>
              <a:spcBef>
                <a:spcPts val="400"/>
              </a:spcBef>
            </a:pPr>
            <a:r>
              <a:rPr b="1" sz="1900" u="sng"/>
              <a:t>30</a:t>
            </a:r>
            <a:r>
              <a:rPr sz="1900"/>
              <a:t> marks:</a:t>
            </a:r>
            <a:endParaRPr sz="700"/>
          </a:p>
          <a:p>
            <a:pPr lvl="0" marL="840105" indent="-952119" algn="ctr" defTabSz="896111">
              <a:lnSpc>
                <a:spcPct val="82799"/>
              </a:lnSpc>
              <a:spcBef>
                <a:spcPts val="400"/>
              </a:spcBef>
            </a:pPr>
            <a:r>
              <a:rPr sz="1900"/>
              <a:t>- writing the case = 20</a:t>
            </a:r>
            <a:endParaRPr sz="700"/>
          </a:p>
          <a:p>
            <a:pPr lvl="0" marL="840105" indent="-952119" algn="ctr" defTabSz="896111">
              <a:lnSpc>
                <a:spcPct val="82799"/>
              </a:lnSpc>
              <a:spcBef>
                <a:spcPts val="400"/>
              </a:spcBef>
            </a:pPr>
            <a:r>
              <a:rPr sz="1900"/>
              <a:t>- presenting it = 10</a:t>
            </a:r>
            <a:endParaRPr sz="700"/>
          </a:p>
          <a:p>
            <a:pPr lvl="0" algn="ctr" defTabSz="896111">
              <a:lnSpc>
                <a:spcPct val="72000"/>
              </a:lnSpc>
              <a:spcBef>
                <a:spcPts val="400"/>
              </a:spcBef>
            </a:pPr>
            <a:r>
              <a:rPr sz="1900">
                <a:solidFill>
                  <a:srgbClr val="FF0000"/>
                </a:solidFill>
              </a:rPr>
              <a:t>Note </a:t>
            </a:r>
            <a:r>
              <a:rPr sz="1900"/>
              <a:t>: </a:t>
            </a:r>
            <a:endParaRPr sz="700"/>
          </a:p>
          <a:p>
            <a:pPr lvl="0" marL="886777" indent="-886777" algn="ctr" defTabSz="896111">
              <a:lnSpc>
                <a:spcPct val="82799"/>
              </a:lnSpc>
              <a:spcBef>
                <a:spcPts val="400"/>
              </a:spcBef>
              <a:buSzPct val="100000"/>
              <a:buChar char="-"/>
            </a:pPr>
            <a:r>
              <a:rPr sz="1900"/>
              <a:t>Important to attend lectures because doctors discussed cases in class (and nothing was written in slides, references). There's also quizzes about the same lecture.</a:t>
            </a:r>
            <a:endParaRPr sz="7800"/>
          </a:p>
          <a:p>
            <a:pPr lvl="0" algn="ctr" defTabSz="896111">
              <a:lnSpc>
                <a:spcPct val="82799"/>
              </a:lnSpc>
              <a:spcBef>
                <a:spcPts val="400"/>
              </a:spcBef>
            </a:pPr>
            <a:r>
              <a:rPr sz="1900"/>
              <a:t>- Try to do the tasks early.</a:t>
            </a:r>
          </a:p>
        </p:txBody>
      </p:sp>
      <p:pic>
        <p:nvPicPr>
          <p:cNvPr id="312" name="image33.jpeg" descr="http://www.thenewyorkmedicalmalpracticelawblog.com/wp-content/uploads/2013/03/Depositphotos_5677350_xs-221x300.jpg"/>
          <p:cNvPicPr/>
          <p:nvPr/>
        </p:nvPicPr>
        <p:blipFill>
          <a:blip r:embed="rId3">
            <a:extLst/>
          </a:blip>
          <a:stretch>
            <a:fillRect/>
          </a:stretch>
        </p:blipFill>
        <p:spPr>
          <a:xfrm>
            <a:off x="8072907" y="314459"/>
            <a:ext cx="3095626" cy="4202206"/>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title"/>
          </p:nvPr>
        </p:nvSpPr>
        <p:spPr>
          <a:xfrm>
            <a:off x="838200" y="365125"/>
            <a:ext cx="10515600" cy="1325563"/>
          </a:xfrm>
          <a:prstGeom prst="rect">
            <a:avLst/>
          </a:prstGeom>
        </p:spPr>
        <p:txBody>
          <a:bodyPr/>
          <a:lstStyle/>
          <a:p>
            <a:pPr lvl="0"/>
          </a:p>
        </p:txBody>
      </p:sp>
      <p:pic>
        <p:nvPicPr>
          <p:cNvPr id="315"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316" name="Shape 316"/>
          <p:cNvSpPr/>
          <p:nvPr/>
        </p:nvSpPr>
        <p:spPr>
          <a:xfrm>
            <a:off x="381000" y="457200"/>
            <a:ext cx="8229600" cy="1143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832103">
              <a:lnSpc>
                <a:spcPct val="90000"/>
              </a:lnSpc>
            </a:pPr>
            <a:r>
              <a:rPr sz="3400" u="sng">
                <a:solidFill>
                  <a:srgbClr val="FF0000"/>
                </a:solidFill>
                <a:latin typeface="Calibri Light"/>
                <a:ea typeface="Calibri Light"/>
                <a:cs typeface="Calibri Light"/>
                <a:sym typeface="Calibri Light"/>
              </a:rPr>
              <a:t>References</a:t>
            </a:r>
            <a:br>
              <a:rPr sz="3400" u="sng">
                <a:solidFill>
                  <a:srgbClr val="FF0000"/>
                </a:solidFill>
                <a:latin typeface="Calibri Light"/>
                <a:ea typeface="Calibri Light"/>
                <a:cs typeface="Calibri Light"/>
                <a:sym typeface="Calibri Light"/>
              </a:rPr>
            </a:br>
          </a:p>
        </p:txBody>
      </p:sp>
      <p:sp>
        <p:nvSpPr>
          <p:cNvPr id="317" name="Shape 317"/>
          <p:cNvSpPr/>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406400" indent="-406400">
              <a:lnSpc>
                <a:spcPct val="90000"/>
              </a:lnSpc>
              <a:spcBef>
                <a:spcPts val="1000"/>
              </a:spcBef>
              <a:buSzPct val="100000"/>
              <a:buFont typeface="Arial"/>
              <a:buChar char="•"/>
            </a:pPr>
            <a:r>
              <a:rPr sz="3200"/>
              <a:t>Doctors' lecture slides [uploaded to blackboard]</a:t>
            </a:r>
            <a:endParaRPr sz="3200"/>
          </a:p>
          <a:p>
            <a:pPr lvl="0" marL="406400" indent="-406400">
              <a:lnSpc>
                <a:spcPct val="90000"/>
              </a:lnSpc>
              <a:spcBef>
                <a:spcPts val="1000"/>
              </a:spcBef>
              <a:buSzPct val="100000"/>
              <a:buFont typeface="Arial"/>
              <a:buChar char="•"/>
            </a:pPr>
            <a:r>
              <a:rPr sz="3200"/>
              <a:t>Booklet of Medical Ethics Course [also on blackboard]</a:t>
            </a:r>
            <a:endParaRPr sz="3200"/>
          </a:p>
          <a:p>
            <a:pPr lvl="0" marL="406400" indent="-406400">
              <a:lnSpc>
                <a:spcPct val="90000"/>
              </a:lnSpc>
              <a:spcBef>
                <a:spcPts val="1000"/>
              </a:spcBef>
              <a:buSzPct val="100000"/>
              <a:buFont typeface="Arial"/>
              <a:buChar char="•"/>
            </a:pPr>
            <a:r>
              <a:rPr sz="3200"/>
              <a:t>If there were additional sources, they uploaded them on blackboard</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 name="Shape 69"/>
          <p:cNvSpPr/>
          <p:nvPr>
            <p:ph type="title"/>
          </p:nvPr>
        </p:nvSpPr>
        <p:spPr>
          <a:xfrm>
            <a:off x="1524000" y="1122362"/>
            <a:ext cx="9144000" cy="2387601"/>
          </a:xfrm>
          <a:prstGeom prst="rect">
            <a:avLst/>
          </a:prstGeom>
        </p:spPr>
        <p:txBody>
          <a:bodyPr/>
          <a:lstStyle/>
          <a:p>
            <a:pPr lvl="0"/>
          </a:p>
        </p:txBody>
      </p:sp>
      <p:sp>
        <p:nvSpPr>
          <p:cNvPr id="70" name="Shape 70"/>
          <p:cNvSpPr/>
          <p:nvPr>
            <p:ph type="body" idx="1"/>
          </p:nvPr>
        </p:nvSpPr>
        <p:spPr>
          <a:xfrm>
            <a:off x="1524000" y="3602037"/>
            <a:ext cx="9144000" cy="1655762"/>
          </a:xfrm>
          <a:prstGeom prst="rect">
            <a:avLst/>
          </a:prstGeom>
        </p:spPr>
        <p:txBody>
          <a:bodyPr/>
          <a:lstStyle/>
          <a:p>
            <a:pPr lvl="0"/>
          </a:p>
        </p:txBody>
      </p:sp>
      <p:pic>
        <p:nvPicPr>
          <p:cNvPr id="71" name="image3.jpeg"/>
          <p:cNvPicPr/>
          <p:nvPr/>
        </p:nvPicPr>
        <p:blipFill>
          <a:blip r:embed="rId2">
            <a:extLst/>
          </a:blip>
          <a:stretch>
            <a:fillRect/>
          </a:stretch>
        </p:blipFill>
        <p:spPr>
          <a:xfrm>
            <a:off x="0" y="0"/>
            <a:ext cx="12192000" cy="6858000"/>
          </a:xfrm>
          <a:prstGeom prst="rect">
            <a:avLst/>
          </a:prstGeom>
          <a:ln w="12700">
            <a:miter lim="400000"/>
          </a:ln>
        </p:spPr>
      </p:pic>
      <p:sp>
        <p:nvSpPr>
          <p:cNvPr id="72" name="Shape 72"/>
          <p:cNvSpPr/>
          <p:nvPr/>
        </p:nvSpPr>
        <p:spPr>
          <a:xfrm>
            <a:off x="1451483" y="1660239"/>
            <a:ext cx="9289034" cy="353752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90000"/>
              </a:lnSpc>
              <a:spcBef>
                <a:spcPts val="1000"/>
              </a:spcBef>
            </a:pPr>
            <a:r>
              <a:rPr sz="3200"/>
              <a:t>You should find the answer on your own!</a:t>
            </a:r>
            <a:endParaRPr sz="3200"/>
          </a:p>
          <a:p>
            <a:pPr lvl="0" algn="ctr">
              <a:lnSpc>
                <a:spcPct val="90000"/>
              </a:lnSpc>
              <a:spcBef>
                <a:spcPts val="1000"/>
              </a:spcBef>
            </a:pPr>
            <a:endParaRPr sz="2000"/>
          </a:p>
          <a:p>
            <a:pPr lvl="0" algn="ctr">
              <a:lnSpc>
                <a:spcPct val="90000"/>
              </a:lnSpc>
              <a:spcBef>
                <a:spcPts val="1000"/>
              </a:spcBef>
            </a:pPr>
            <a:r>
              <a:rPr sz="3200"/>
              <a:t>Do not listen to what others say.</a:t>
            </a:r>
            <a:endParaRPr sz="3200"/>
          </a:p>
          <a:p>
            <a:pPr lvl="0" algn="ctr">
              <a:lnSpc>
                <a:spcPct val="90000"/>
              </a:lnSpc>
              <a:spcBef>
                <a:spcPts val="1000"/>
              </a:spcBef>
            </a:pPr>
          </a:p>
          <a:p>
            <a:pPr lvl="0" algn="ctr">
              <a:lnSpc>
                <a:spcPct val="90000"/>
              </a:lnSpc>
              <a:spcBef>
                <a:spcPts val="1000"/>
              </a:spcBef>
            </a:pPr>
            <a:r>
              <a:rPr b="1" sz="3200">
                <a:solidFill>
                  <a:srgbClr val="FF0000"/>
                </a:solidFill>
              </a:rPr>
              <a:t>Try it for yourself, then </a:t>
            </a:r>
            <a:r>
              <a:rPr b="1" sz="3200" u="sng"/>
              <a:t>YOU</a:t>
            </a:r>
            <a:r>
              <a:rPr b="1" sz="3200">
                <a:solidFill>
                  <a:srgbClr val="FF0000"/>
                </a:solidFill>
              </a:rPr>
              <a:t> decide </a:t>
            </a:r>
            <a:endParaRPr b="1" sz="3200">
              <a:solidFill>
                <a:srgbClr val="FF0000"/>
              </a:solidFill>
            </a:endParaRPr>
          </a:p>
          <a:p>
            <a:pPr lvl="0" algn="ctr">
              <a:lnSpc>
                <a:spcPct val="90000"/>
              </a:lnSpc>
              <a:spcBef>
                <a:spcPts val="1000"/>
              </a:spcBef>
            </a:pPr>
            <a:r>
              <a:rPr b="1" sz="3200">
                <a:solidFill>
                  <a:srgbClr val="FF0000"/>
                </a:solidFill>
              </a:rPr>
              <a:t>what is third year like...!</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title"/>
          </p:nvPr>
        </p:nvSpPr>
        <p:spPr>
          <a:xfrm>
            <a:off x="838200" y="365125"/>
            <a:ext cx="10515600" cy="1325563"/>
          </a:xfrm>
          <a:prstGeom prst="rect">
            <a:avLst/>
          </a:prstGeom>
        </p:spPr>
        <p:txBody>
          <a:bodyPr/>
          <a:lstStyle/>
          <a:p>
            <a:pPr lvl="0"/>
          </a:p>
        </p:txBody>
      </p:sp>
      <p:pic>
        <p:nvPicPr>
          <p:cNvPr id="320"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321" name="Shape 321"/>
          <p:cNvSpPr/>
          <p:nvPr/>
        </p:nvSpPr>
        <p:spPr>
          <a:xfrm>
            <a:off x="1825689" y="97967"/>
            <a:ext cx="8229602" cy="15081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lgn="ctr" defTabSz="623648">
              <a:lnSpc>
                <a:spcPct val="115000"/>
              </a:lnSpc>
            </a:pPr>
            <a:r>
              <a:rPr b="1" sz="2900">
                <a:latin typeface="Calibri Light"/>
                <a:ea typeface="Calibri Light"/>
                <a:cs typeface="Calibri Light"/>
                <a:sym typeface="Calibri Light"/>
              </a:rPr>
              <a:t>Forensic Medicine and Toxicology</a:t>
            </a:r>
            <a:endParaRPr b="1" sz="2900">
              <a:latin typeface="Calibri Light"/>
              <a:ea typeface="Calibri Light"/>
              <a:cs typeface="Calibri Light"/>
              <a:sym typeface="Calibri Light"/>
            </a:endParaRPr>
          </a:p>
          <a:p>
            <a:pPr lvl="0" algn="ctr" defTabSz="623648">
              <a:lnSpc>
                <a:spcPct val="115000"/>
              </a:lnSpc>
            </a:pPr>
            <a:r>
              <a:rPr b="1" sz="2900">
                <a:latin typeface="Calibri Light"/>
                <a:ea typeface="Calibri Light"/>
                <a:cs typeface="Calibri Light"/>
                <a:sym typeface="Calibri Light"/>
              </a:rPr>
              <a:t>(FORM 321)</a:t>
            </a:r>
          </a:p>
        </p:txBody>
      </p:sp>
      <p:pic>
        <p:nvPicPr>
          <p:cNvPr id="322" name="image34.jpeg"/>
          <p:cNvPicPr/>
          <p:nvPr/>
        </p:nvPicPr>
        <p:blipFill>
          <a:blip r:embed="rId3">
            <a:extLst/>
          </a:blip>
          <a:stretch>
            <a:fillRect/>
          </a:stretch>
        </p:blipFill>
        <p:spPr>
          <a:xfrm>
            <a:off x="2688084" y="1932585"/>
            <a:ext cx="6504811" cy="3807567"/>
          </a:xfrm>
          <a:prstGeom prst="rect">
            <a:avLst/>
          </a:prstGeom>
          <a:ln w="12700">
            <a:miter lim="400000"/>
          </a:ln>
        </p:spPr>
      </p:pic>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title"/>
          </p:nvPr>
        </p:nvSpPr>
        <p:spPr>
          <a:xfrm>
            <a:off x="838200" y="365125"/>
            <a:ext cx="10515600" cy="1325563"/>
          </a:xfrm>
          <a:prstGeom prst="rect">
            <a:avLst/>
          </a:prstGeom>
        </p:spPr>
        <p:txBody>
          <a:bodyPr/>
          <a:lstStyle/>
          <a:p>
            <a:pPr lvl="0"/>
          </a:p>
        </p:txBody>
      </p:sp>
      <p:pic>
        <p:nvPicPr>
          <p:cNvPr id="325"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326" name="Shape 326"/>
          <p:cNvSpPr/>
          <p:nvPr/>
        </p:nvSpPr>
        <p:spPr>
          <a:xfrm>
            <a:off x="669726" y="1847928"/>
            <a:ext cx="7804547" cy="442019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indent="228600" defTabSz="642937">
              <a:lnSpc>
                <a:spcPct val="115000"/>
              </a:lnSpc>
            </a:pPr>
            <a:r>
              <a:rPr sz="3400">
                <a:solidFill>
                  <a:srgbClr val="ED7D31"/>
                </a:solidFill>
              </a:rPr>
              <a:t> </a:t>
            </a:r>
            <a:r>
              <a:rPr sz="3400" u="sng">
                <a:solidFill>
                  <a:srgbClr val="ED7D31"/>
                </a:solidFill>
              </a:rPr>
              <a:t>Credit hours</a:t>
            </a:r>
            <a:r>
              <a:rPr sz="3400" u="sng">
                <a:solidFill>
                  <a:srgbClr val="FF0000"/>
                </a:solidFill>
              </a:rPr>
              <a:t> : </a:t>
            </a:r>
            <a:r>
              <a:rPr sz="3400"/>
              <a:t>2</a:t>
            </a:r>
            <a:endParaRPr sz="3400"/>
          </a:p>
          <a:p>
            <a:pPr lvl="0" indent="228600" defTabSz="642937">
              <a:lnSpc>
                <a:spcPct val="115000"/>
              </a:lnSpc>
            </a:pPr>
            <a:r>
              <a:rPr sz="3400" u="sng">
                <a:solidFill>
                  <a:srgbClr val="ED7D31"/>
                </a:solidFill>
              </a:rPr>
              <a:t>Marks :</a:t>
            </a:r>
            <a:r>
              <a:rPr sz="3400" u="sng">
                <a:solidFill>
                  <a:srgbClr val="FF0000"/>
                </a:solidFill>
              </a:rPr>
              <a:t> </a:t>
            </a:r>
            <a:endParaRPr sz="3400"/>
          </a:p>
          <a:p>
            <a:pPr lvl="0" marL="114300" indent="114300">
              <a:lnSpc>
                <a:spcPct val="92000"/>
              </a:lnSpc>
              <a:spcBef>
                <a:spcPts val="400"/>
              </a:spcBef>
            </a:pPr>
            <a:r>
              <a:rPr sz="3400"/>
              <a:t>Written (MCQ)  exams   </a:t>
            </a:r>
            <a:r>
              <a:rPr b="1" sz="3400" u="sng"/>
              <a:t>100</a:t>
            </a:r>
            <a:r>
              <a:rPr sz="3400"/>
              <a:t> marks:</a:t>
            </a:r>
            <a:endParaRPr sz="3400"/>
          </a:p>
          <a:p>
            <a:pPr lvl="0" indent="228600" defTabSz="642937">
              <a:lnSpc>
                <a:spcPct val="115000"/>
              </a:lnSpc>
            </a:pPr>
            <a:r>
              <a:rPr sz="3400"/>
              <a:t>- Mid = 40 </a:t>
            </a:r>
            <a:endParaRPr sz="3400"/>
          </a:p>
          <a:p>
            <a:pPr lvl="0" indent="228600" defTabSz="642937">
              <a:lnSpc>
                <a:spcPct val="115000"/>
              </a:lnSpc>
            </a:pPr>
            <a:r>
              <a:rPr sz="3400"/>
              <a:t>- Final = 60</a:t>
            </a:r>
            <a:endParaRPr sz="3400"/>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ph type="title"/>
          </p:nvPr>
        </p:nvSpPr>
        <p:spPr>
          <a:xfrm>
            <a:off x="838200" y="365125"/>
            <a:ext cx="10515600" cy="1325563"/>
          </a:xfrm>
          <a:prstGeom prst="rect">
            <a:avLst/>
          </a:prstGeom>
        </p:spPr>
        <p:txBody>
          <a:bodyPr/>
          <a:lstStyle/>
          <a:p>
            <a:pPr lvl="0"/>
          </a:p>
        </p:txBody>
      </p:sp>
      <p:pic>
        <p:nvPicPr>
          <p:cNvPr id="329" name="image6.jpeg"/>
          <p:cNvPicPr/>
          <p:nvPr/>
        </p:nvPicPr>
        <p:blipFill>
          <a:blip r:embed="rId2">
            <a:extLst/>
          </a:blip>
          <a:stretch>
            <a:fillRect/>
          </a:stretch>
        </p:blipFill>
        <p:spPr>
          <a:xfrm>
            <a:off x="-4359" y="-14288"/>
            <a:ext cx="12200718" cy="6886576"/>
          </a:xfrm>
          <a:prstGeom prst="rect">
            <a:avLst/>
          </a:prstGeom>
          <a:ln w="12700">
            <a:miter lim="400000"/>
          </a:ln>
        </p:spPr>
      </p:pic>
      <p:sp>
        <p:nvSpPr>
          <p:cNvPr id="330" name="Shape 330"/>
          <p:cNvSpPr/>
          <p:nvPr/>
        </p:nvSpPr>
        <p:spPr>
          <a:xfrm>
            <a:off x="1390261" y="236075"/>
            <a:ext cx="8229601" cy="117865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lnSpc>
                <a:spcPct val="90000"/>
              </a:lnSpc>
              <a:defRPr sz="4700">
                <a:solidFill>
                  <a:srgbClr val="CC9A00"/>
                </a:solidFill>
                <a:latin typeface="Calibri Light"/>
                <a:ea typeface="Calibri Light"/>
                <a:cs typeface="Calibri Light"/>
                <a:sym typeface="Calibri Light"/>
              </a:defRPr>
            </a:lvl1pPr>
          </a:lstStyle>
          <a:p>
            <a:pPr lvl="0">
              <a:defRPr sz="1800">
                <a:solidFill>
                  <a:srgbClr val="000000"/>
                </a:solidFill>
              </a:defRPr>
            </a:pPr>
            <a:r>
              <a:rPr sz="4700">
                <a:solidFill>
                  <a:srgbClr val="CC9A00"/>
                </a:solidFill>
              </a:rPr>
              <a:t>References</a:t>
            </a:r>
          </a:p>
        </p:txBody>
      </p:sp>
      <p:sp>
        <p:nvSpPr>
          <p:cNvPr id="331" name="Shape 331"/>
          <p:cNvSpPr/>
          <p:nvPr/>
        </p:nvSpPr>
        <p:spPr>
          <a:xfrm>
            <a:off x="457200" y="1435464"/>
            <a:ext cx="8170895" cy="430960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329184" indent="-164592" defTabSz="462914">
              <a:lnSpc>
                <a:spcPct val="115000"/>
              </a:lnSpc>
              <a:buSzPct val="100000"/>
              <a:buFont typeface="Arial"/>
              <a:buChar char="•"/>
            </a:pPr>
            <a:endParaRPr sz="1224"/>
          </a:p>
          <a:p>
            <a:pPr lvl="0" marL="329184" indent="-329184" defTabSz="462914">
              <a:lnSpc>
                <a:spcPct val="115000"/>
              </a:lnSpc>
              <a:buSzPct val="100000"/>
              <a:buFont typeface="Arial"/>
              <a:buChar char="•"/>
            </a:pPr>
            <a:r>
              <a:rPr sz="2592"/>
              <a:t>-Doctors' lecture slides </a:t>
            </a:r>
            <a:endParaRPr sz="2592"/>
          </a:p>
          <a:p>
            <a:pPr lvl="0" marL="329184" indent="-329184" defTabSz="462914">
              <a:lnSpc>
                <a:spcPct val="115000"/>
              </a:lnSpc>
              <a:buSzPct val="100000"/>
              <a:buFont typeface="Arial"/>
              <a:buChar char="•"/>
            </a:pPr>
            <a:r>
              <a:rPr sz="2592"/>
              <a:t>-Doctors' notes during the lecture </a:t>
            </a:r>
            <a:endParaRPr sz="2592"/>
          </a:p>
          <a:p>
            <a:pPr lvl="0" marL="329184" indent="-329184" defTabSz="462914">
              <a:lnSpc>
                <a:spcPct val="115000"/>
              </a:lnSpc>
              <a:buSzPct val="100000"/>
              <a:buFont typeface="Arial"/>
              <a:buChar char="•"/>
            </a:pPr>
            <a:r>
              <a:rPr sz="2592"/>
              <a:t>-Caplan videos emergency medicine (toxicology)</a:t>
            </a:r>
            <a:endParaRPr sz="2592"/>
          </a:p>
          <a:p>
            <a:pPr lvl="0" marL="329184" indent="-329184" defTabSz="462914">
              <a:lnSpc>
                <a:spcPct val="115000"/>
              </a:lnSpc>
              <a:buSzPct val="100000"/>
              <a:buFont typeface="Arial"/>
              <a:buChar char="•"/>
            </a:pPr>
            <a:endParaRPr sz="2592"/>
          </a:p>
          <a:p>
            <a:pPr lvl="0" defTabSz="462914">
              <a:lnSpc>
                <a:spcPct val="115000"/>
              </a:lnSpc>
            </a:pPr>
            <a:r>
              <a:rPr sz="2592" u="sng">
                <a:solidFill>
                  <a:srgbClr val="ED7D31"/>
                </a:solidFill>
              </a:rPr>
              <a:t>Recommended book by department</a:t>
            </a:r>
            <a:r>
              <a:rPr sz="2592" u="sng"/>
              <a:t>,</a:t>
            </a:r>
            <a:endParaRPr sz="2592" u="sng"/>
          </a:p>
          <a:p>
            <a:pPr lvl="0" defTabSz="462914">
              <a:lnSpc>
                <a:spcPct val="115000"/>
              </a:lnSpc>
            </a:pPr>
            <a:r>
              <a:rPr sz="2592" u="sng">
                <a:solidFill>
                  <a:srgbClr val="BE6427"/>
                </a:solidFill>
              </a:rPr>
              <a:t>for forensic medicine: </a:t>
            </a:r>
            <a:endParaRPr sz="2592">
              <a:solidFill>
                <a:srgbClr val="BE6427"/>
              </a:solidFill>
            </a:endParaRPr>
          </a:p>
          <a:p>
            <a:pPr lvl="0" marL="329184" indent="-329184" defTabSz="462914">
              <a:lnSpc>
                <a:spcPct val="115000"/>
              </a:lnSpc>
              <a:buSzPct val="100000"/>
              <a:buFont typeface="Arial"/>
              <a:buChar char="•"/>
            </a:pPr>
            <a:r>
              <a:rPr sz="2592"/>
              <a:t>-</a:t>
            </a:r>
            <a:r>
              <a:rPr b="1" sz="2592"/>
              <a:t>Simpson's Forensic Medicine, 13rd edition</a:t>
            </a:r>
            <a:endParaRPr b="1" sz="2592"/>
          </a:p>
          <a:p>
            <a:pPr lvl="0" defTabSz="462914">
              <a:lnSpc>
                <a:spcPct val="115000"/>
              </a:lnSpc>
            </a:pPr>
            <a:r>
              <a:rPr sz="2592" u="sng">
                <a:solidFill>
                  <a:srgbClr val="BE6427"/>
                </a:solidFill>
              </a:rPr>
              <a:t>for toxicology : </a:t>
            </a:r>
            <a:endParaRPr b="1" sz="2592">
              <a:solidFill>
                <a:srgbClr val="BE6427"/>
              </a:solidFill>
            </a:endParaRPr>
          </a:p>
          <a:p>
            <a:pPr lvl="0" marL="329184" indent="-329184" defTabSz="462914">
              <a:lnSpc>
                <a:spcPct val="115000"/>
              </a:lnSpc>
              <a:buSzPct val="100000"/>
              <a:buFont typeface="Arial"/>
              <a:buChar char="•"/>
            </a:pPr>
            <a:r>
              <a:rPr b="1" sz="2592"/>
              <a:t>-Rosen's Toxicology </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title"/>
          </p:nvPr>
        </p:nvSpPr>
        <p:spPr>
          <a:xfrm>
            <a:off x="838200" y="365125"/>
            <a:ext cx="10515600" cy="1325563"/>
          </a:xfrm>
          <a:prstGeom prst="rect">
            <a:avLst/>
          </a:prstGeom>
        </p:spPr>
        <p:txBody>
          <a:bodyPr/>
          <a:lstStyle/>
          <a:p>
            <a:pPr lvl="0"/>
          </a:p>
        </p:txBody>
      </p:sp>
      <p:pic>
        <p:nvPicPr>
          <p:cNvPr id="334" name="image6.jpeg"/>
          <p:cNvPicPr/>
          <p:nvPr/>
        </p:nvPicPr>
        <p:blipFill>
          <a:blip r:embed="rId2">
            <a:extLst/>
          </a:blip>
          <a:stretch>
            <a:fillRect/>
          </a:stretch>
        </p:blipFill>
        <p:spPr>
          <a:xfrm>
            <a:off x="-8717" y="-28576"/>
            <a:ext cx="12200718" cy="6886576"/>
          </a:xfrm>
          <a:prstGeom prst="rect">
            <a:avLst/>
          </a:prstGeom>
          <a:ln w="12700">
            <a:miter lim="400000"/>
          </a:ln>
        </p:spPr>
      </p:pic>
      <p:pic>
        <p:nvPicPr>
          <p:cNvPr id="335" name="image35.jpeg"/>
          <p:cNvPicPr/>
          <p:nvPr/>
        </p:nvPicPr>
        <p:blipFill>
          <a:blip r:embed="rId3">
            <a:extLst/>
          </a:blip>
          <a:stretch>
            <a:fillRect/>
          </a:stretch>
        </p:blipFill>
        <p:spPr>
          <a:xfrm>
            <a:off x="425147" y="0"/>
            <a:ext cx="8293707" cy="6858000"/>
          </a:xfrm>
          <a:prstGeom prst="rect">
            <a:avLst/>
          </a:prstGeom>
          <a:ln w="12700">
            <a:miter lim="400000"/>
          </a:ln>
        </p:spPr>
      </p:pic>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ph type="title"/>
          </p:nvPr>
        </p:nvSpPr>
        <p:spPr>
          <a:xfrm>
            <a:off x="838200" y="365125"/>
            <a:ext cx="10515600" cy="1325563"/>
          </a:xfrm>
          <a:prstGeom prst="rect">
            <a:avLst/>
          </a:prstGeom>
        </p:spPr>
        <p:txBody>
          <a:bodyPr/>
          <a:lstStyle/>
          <a:p>
            <a:pPr lvl="0"/>
          </a:p>
        </p:txBody>
      </p:sp>
      <p:pic>
        <p:nvPicPr>
          <p:cNvPr id="338"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339" name="Shape 339"/>
          <p:cNvSpPr/>
          <p:nvPr/>
        </p:nvSpPr>
        <p:spPr>
          <a:xfrm>
            <a:off x="477980" y="503237"/>
            <a:ext cx="8229601"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nSpc>
                <a:spcPct val="90000"/>
              </a:lnSpc>
              <a:defRPr sz="2400">
                <a:latin typeface="Calibri Light"/>
                <a:ea typeface="Calibri Light"/>
                <a:cs typeface="Calibri Light"/>
                <a:sym typeface="Calibri Light"/>
              </a:defRPr>
            </a:lvl1pPr>
          </a:lstStyle>
          <a:p>
            <a:pPr lvl="0">
              <a:defRPr sz="1800"/>
            </a:pPr>
            <a:r>
              <a:rPr sz="2400"/>
              <a:t>General notes for all subjects</a:t>
            </a:r>
          </a:p>
        </p:txBody>
      </p:sp>
      <p:sp>
        <p:nvSpPr>
          <p:cNvPr id="340" name="Shape 340"/>
          <p:cNvSpPr/>
          <p:nvPr/>
        </p:nvSpPr>
        <p:spPr>
          <a:xfrm>
            <a:off x="893618" y="1759527"/>
            <a:ext cx="7643194"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368300" indent="-368300">
              <a:lnSpc>
                <a:spcPct val="80000"/>
              </a:lnSpc>
              <a:spcBef>
                <a:spcPts val="600"/>
              </a:spcBef>
              <a:buSzPct val="100000"/>
              <a:buFont typeface="Arial"/>
              <a:buChar char="•"/>
            </a:pPr>
            <a:r>
              <a:rPr sz="2900"/>
              <a:t>Focus on clinical aspects</a:t>
            </a:r>
            <a:endParaRPr sz="2900"/>
          </a:p>
          <a:p>
            <a:pPr lvl="0" marL="228600" indent="-228600">
              <a:lnSpc>
                <a:spcPct val="80000"/>
              </a:lnSpc>
              <a:spcBef>
                <a:spcPts val="600"/>
              </a:spcBef>
              <a:buSzPct val="100000"/>
              <a:buFont typeface="Arial"/>
              <a:buChar char="•"/>
            </a:pPr>
            <a:endParaRPr sz="2900"/>
          </a:p>
          <a:p>
            <a:pPr lvl="0" marL="368300" indent="-368300">
              <a:lnSpc>
                <a:spcPct val="80000"/>
              </a:lnSpc>
              <a:spcBef>
                <a:spcPts val="600"/>
              </a:spcBef>
              <a:buSzPct val="100000"/>
              <a:buFont typeface="Arial"/>
              <a:buChar char="•"/>
            </a:pPr>
            <a:r>
              <a:rPr sz="2900"/>
              <a:t>After studying, you may like to go through sample questions such as those in books (surgical recall, medical recall, USMLE books...etc)</a:t>
            </a:r>
            <a:endParaRPr sz="2900"/>
          </a:p>
          <a:p>
            <a:pPr lvl="0" marL="228600" indent="-228600">
              <a:lnSpc>
                <a:spcPct val="80000"/>
              </a:lnSpc>
              <a:spcBef>
                <a:spcPts val="600"/>
              </a:spcBef>
              <a:buSzPct val="100000"/>
              <a:buFont typeface="Arial"/>
              <a:buChar char="•"/>
            </a:pPr>
            <a:endParaRPr sz="2900"/>
          </a:p>
          <a:p>
            <a:pPr lvl="0" marL="368300" indent="-368300">
              <a:lnSpc>
                <a:spcPct val="92000"/>
              </a:lnSpc>
              <a:spcBef>
                <a:spcPts val="1000"/>
              </a:spcBef>
              <a:buSzPct val="100000"/>
              <a:buFont typeface="Arial"/>
              <a:buChar char="•"/>
            </a:pPr>
            <a:r>
              <a:rPr sz="2900"/>
              <a:t>In medicine and surgery, know the difference between: initial (first), most specific, and next investigation or treatment.</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title"/>
          </p:nvPr>
        </p:nvSpPr>
        <p:spPr>
          <a:xfrm>
            <a:off x="1524000" y="1122362"/>
            <a:ext cx="9144000" cy="2387601"/>
          </a:xfrm>
          <a:prstGeom prst="rect">
            <a:avLst/>
          </a:prstGeom>
        </p:spPr>
        <p:txBody>
          <a:bodyPr/>
          <a:lstStyle/>
          <a:p>
            <a:pPr lvl="0"/>
          </a:p>
        </p:txBody>
      </p:sp>
      <p:sp>
        <p:nvSpPr>
          <p:cNvPr id="343" name="Shape 343"/>
          <p:cNvSpPr/>
          <p:nvPr>
            <p:ph type="body" idx="1"/>
          </p:nvPr>
        </p:nvSpPr>
        <p:spPr>
          <a:xfrm>
            <a:off x="1524000" y="3602037"/>
            <a:ext cx="9144000" cy="1655762"/>
          </a:xfrm>
          <a:prstGeom prst="rect">
            <a:avLst/>
          </a:prstGeom>
        </p:spPr>
        <p:txBody>
          <a:bodyPr/>
          <a:lstStyle/>
          <a:p>
            <a:pPr lvl="0"/>
          </a:p>
        </p:txBody>
      </p:sp>
      <p:pic>
        <p:nvPicPr>
          <p:cNvPr id="344" name="image3.jpeg"/>
          <p:cNvPicPr/>
          <p:nvPr/>
        </p:nvPicPr>
        <p:blipFill>
          <a:blip r:embed="rId2">
            <a:extLst/>
          </a:blip>
          <a:stretch>
            <a:fillRect/>
          </a:stretch>
        </p:blipFill>
        <p:spPr>
          <a:xfrm>
            <a:off x="0" y="0"/>
            <a:ext cx="12192000" cy="6858000"/>
          </a:xfrm>
          <a:prstGeom prst="rect">
            <a:avLst/>
          </a:prstGeom>
          <a:ln w="12700">
            <a:miter lim="400000"/>
          </a:ln>
        </p:spPr>
      </p:pic>
      <p:sp>
        <p:nvSpPr>
          <p:cNvPr id="345" name="Shape 345"/>
          <p:cNvSpPr/>
          <p:nvPr/>
        </p:nvSpPr>
        <p:spPr>
          <a:xfrm>
            <a:off x="838200" y="618185"/>
            <a:ext cx="7344817" cy="3877616"/>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p>
            <a:pPr lvl="0" algn="ctr" defTabSz="365759">
              <a:lnSpc>
                <a:spcPct val="90000"/>
              </a:lnSpc>
            </a:pPr>
            <a:r>
              <a:rPr sz="3500">
                <a:solidFill>
                  <a:srgbClr val="FF0000"/>
                </a:solidFill>
                <a:effectLst>
                  <a:outerShdw sx="100000" sy="100000" kx="0" ky="0" algn="b" rotWithShape="0" blurRad="12700" dist="15240" dir="2700000">
                    <a:srgbClr val="000000">
                      <a:alpha val="43137"/>
                    </a:srgbClr>
                  </a:outerShdw>
                </a:effectLst>
                <a:latin typeface="Calibri Light"/>
                <a:ea typeface="Calibri Light"/>
                <a:cs typeface="Calibri Light"/>
                <a:sym typeface="Calibri Light"/>
              </a:rPr>
              <a:t>What is:</a:t>
            </a:r>
            <a:br>
              <a:rPr sz="3500">
                <a:solidFill>
                  <a:srgbClr val="FF0000"/>
                </a:solidFill>
                <a:effectLst>
                  <a:outerShdw sx="100000" sy="100000" kx="0" ky="0" algn="b" rotWithShape="0" blurRad="12700" dist="15240" dir="2700000">
                    <a:srgbClr val="000000">
                      <a:alpha val="43137"/>
                    </a:srgbClr>
                  </a:outerShdw>
                </a:effectLst>
                <a:latin typeface="Calibri Light"/>
                <a:ea typeface="Calibri Light"/>
                <a:cs typeface="Calibri Light"/>
                <a:sym typeface="Calibri Light"/>
              </a:rPr>
            </a:br>
            <a:r>
              <a:rPr sz="1700">
                <a:solidFill>
                  <a:srgbClr val="407373"/>
                </a:solidFill>
                <a:latin typeface="Calibri Light"/>
                <a:ea typeface="Calibri Light"/>
                <a:cs typeface="Calibri Light"/>
                <a:sym typeface="Calibri Light"/>
              </a:rPr>
              <a:t> </a:t>
            </a:r>
            <a:br>
              <a:rPr sz="1700">
                <a:solidFill>
                  <a:srgbClr val="407373"/>
                </a:solidFill>
                <a:latin typeface="Calibri Light"/>
                <a:ea typeface="Calibri Light"/>
                <a:cs typeface="Calibri Light"/>
                <a:sym typeface="Calibri Light"/>
              </a:rPr>
            </a:br>
            <a:r>
              <a:rPr sz="3500">
                <a:solidFill>
                  <a:srgbClr val="407373"/>
                </a:solidFill>
                <a:latin typeface="Calibri Light"/>
                <a:ea typeface="Calibri Light"/>
                <a:cs typeface="Calibri Light"/>
                <a:sym typeface="Calibri Light"/>
              </a:rPr>
              <a:t> </a:t>
            </a:r>
            <a:r>
              <a:rPr sz="3500">
                <a:latin typeface="Calibri Light"/>
                <a:ea typeface="Calibri Light"/>
                <a:cs typeface="Calibri Light"/>
                <a:sym typeface="Calibri Light"/>
              </a:rPr>
              <a:t>BST (Bed-Side Teaching)?</a:t>
            </a:r>
            <a:br>
              <a:rPr sz="3500">
                <a:latin typeface="Calibri Light"/>
                <a:ea typeface="Calibri Light"/>
                <a:cs typeface="Calibri Light"/>
                <a:sym typeface="Calibri Light"/>
              </a:rPr>
            </a:br>
            <a:r>
              <a:rPr sz="3500">
                <a:latin typeface="Calibri Light"/>
                <a:ea typeface="Calibri Light"/>
                <a:cs typeface="Calibri Light"/>
                <a:sym typeface="Calibri Light"/>
              </a:rPr>
              <a:t> CBL (Case-Based Learning)? </a:t>
            </a:r>
            <a:br>
              <a:rPr sz="3500">
                <a:latin typeface="Calibri Light"/>
                <a:ea typeface="Calibri Light"/>
                <a:cs typeface="Calibri Light"/>
                <a:sym typeface="Calibri Light"/>
              </a:rPr>
            </a:br>
            <a:r>
              <a:rPr sz="3500">
                <a:latin typeface="Calibri Light"/>
                <a:ea typeface="Calibri Light"/>
                <a:cs typeface="Calibri Light"/>
                <a:sym typeface="Calibri Light"/>
              </a:rPr>
              <a:t>TBL (Task-Based Learning)? </a:t>
            </a:r>
            <a:br>
              <a:rPr sz="3500">
                <a:latin typeface="Calibri Light"/>
                <a:ea typeface="Calibri Light"/>
                <a:cs typeface="Calibri Light"/>
                <a:sym typeface="Calibri Light"/>
              </a:rPr>
            </a:br>
            <a:br>
              <a:rPr sz="3500">
                <a:latin typeface="Calibri Light"/>
                <a:ea typeface="Calibri Light"/>
                <a:cs typeface="Calibri Light"/>
                <a:sym typeface="Calibri Light"/>
              </a:rPr>
            </a:b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ph type="title"/>
          </p:nvPr>
        </p:nvSpPr>
        <p:spPr>
          <a:xfrm>
            <a:off x="1524000" y="1122362"/>
            <a:ext cx="9144000" cy="2387601"/>
          </a:xfrm>
          <a:prstGeom prst="rect">
            <a:avLst/>
          </a:prstGeom>
        </p:spPr>
        <p:txBody>
          <a:bodyPr/>
          <a:lstStyle/>
          <a:p>
            <a:pPr lvl="0"/>
          </a:p>
        </p:txBody>
      </p:sp>
      <p:sp>
        <p:nvSpPr>
          <p:cNvPr id="348" name="Shape 348"/>
          <p:cNvSpPr/>
          <p:nvPr>
            <p:ph type="body" idx="1"/>
          </p:nvPr>
        </p:nvSpPr>
        <p:spPr>
          <a:xfrm>
            <a:off x="1524000" y="3602037"/>
            <a:ext cx="9144000" cy="1655762"/>
          </a:xfrm>
          <a:prstGeom prst="rect">
            <a:avLst/>
          </a:prstGeom>
        </p:spPr>
        <p:txBody>
          <a:bodyPr/>
          <a:lstStyle/>
          <a:p>
            <a:pPr lvl="0"/>
          </a:p>
        </p:txBody>
      </p:sp>
      <p:pic>
        <p:nvPicPr>
          <p:cNvPr id="349" name="image3.jpeg"/>
          <p:cNvPicPr/>
          <p:nvPr/>
        </p:nvPicPr>
        <p:blipFill>
          <a:blip r:embed="rId2">
            <a:extLst/>
          </a:blip>
          <a:stretch>
            <a:fillRect/>
          </a:stretch>
        </p:blipFill>
        <p:spPr>
          <a:xfrm>
            <a:off x="0" y="0"/>
            <a:ext cx="12192000" cy="6858000"/>
          </a:xfrm>
          <a:prstGeom prst="rect">
            <a:avLst/>
          </a:prstGeom>
          <a:ln w="12700">
            <a:miter lim="400000"/>
          </a:ln>
        </p:spPr>
      </p:pic>
      <p:sp>
        <p:nvSpPr>
          <p:cNvPr id="350" name="Shape 350"/>
          <p:cNvSpPr/>
          <p:nvPr/>
        </p:nvSpPr>
        <p:spPr>
          <a:xfrm>
            <a:off x="384464" y="914400"/>
            <a:ext cx="8229601" cy="1143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a:lnSpc>
                <a:spcPct val="90000"/>
              </a:lnSpc>
              <a:defRPr sz="4400">
                <a:latin typeface="Calibri Light"/>
                <a:ea typeface="Calibri Light"/>
                <a:cs typeface="Calibri Light"/>
                <a:sym typeface="Calibri Light"/>
              </a:defRPr>
            </a:lvl1pPr>
          </a:lstStyle>
          <a:p>
            <a:pPr lvl="0">
              <a:defRPr sz="1800"/>
            </a:pPr>
            <a:r>
              <a:rPr sz="4400"/>
              <a:t>BST: Bed-Side Teaching</a:t>
            </a:r>
          </a:p>
        </p:txBody>
      </p:sp>
      <p:pic>
        <p:nvPicPr>
          <p:cNvPr id="351" name="image36.jpeg" descr="http://3219a2.medialib.glogster.com/media/d3/d3dff876b785f4ab8c8839569c68e345661c75b8725242644a1402085e43bcc3/drawing-jpg.jpg"/>
          <p:cNvPicPr/>
          <p:nvPr/>
        </p:nvPicPr>
        <p:blipFill>
          <a:blip r:embed="rId3">
            <a:extLst/>
          </a:blip>
          <a:stretch>
            <a:fillRect/>
          </a:stretch>
        </p:blipFill>
        <p:spPr>
          <a:xfrm>
            <a:off x="1108364" y="2590800"/>
            <a:ext cx="6781801" cy="2667000"/>
          </a:xfrm>
          <a:prstGeom prst="rect">
            <a:avLst/>
          </a:prstGeom>
          <a:ln w="12700">
            <a:miter lim="400000"/>
          </a:ln>
        </p:spPr>
      </p:pic>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title"/>
          </p:nvPr>
        </p:nvSpPr>
        <p:spPr>
          <a:xfrm>
            <a:off x="1524000" y="1122362"/>
            <a:ext cx="9144000" cy="2387601"/>
          </a:xfrm>
          <a:prstGeom prst="rect">
            <a:avLst/>
          </a:prstGeom>
        </p:spPr>
        <p:txBody>
          <a:bodyPr/>
          <a:lstStyle/>
          <a:p>
            <a:pPr lvl="0"/>
          </a:p>
        </p:txBody>
      </p:sp>
      <p:sp>
        <p:nvSpPr>
          <p:cNvPr id="354" name="Shape 354"/>
          <p:cNvSpPr/>
          <p:nvPr>
            <p:ph type="body" idx="1"/>
          </p:nvPr>
        </p:nvSpPr>
        <p:spPr>
          <a:xfrm>
            <a:off x="1524000" y="3602037"/>
            <a:ext cx="9144000" cy="1655762"/>
          </a:xfrm>
          <a:prstGeom prst="rect">
            <a:avLst/>
          </a:prstGeom>
        </p:spPr>
        <p:txBody>
          <a:bodyPr/>
          <a:lstStyle/>
          <a:p>
            <a:pPr lvl="0"/>
          </a:p>
        </p:txBody>
      </p:sp>
      <p:pic>
        <p:nvPicPr>
          <p:cNvPr id="355" name="image3.jpeg"/>
          <p:cNvPicPr/>
          <p:nvPr/>
        </p:nvPicPr>
        <p:blipFill>
          <a:blip r:embed="rId2">
            <a:extLst/>
          </a:blip>
          <a:stretch>
            <a:fillRect/>
          </a:stretch>
        </p:blipFill>
        <p:spPr>
          <a:xfrm>
            <a:off x="0" y="0"/>
            <a:ext cx="12192000" cy="6858000"/>
          </a:xfrm>
          <a:prstGeom prst="rect">
            <a:avLst/>
          </a:prstGeom>
          <a:ln w="12700">
            <a:miter lim="400000"/>
          </a:ln>
        </p:spPr>
      </p:pic>
      <p:sp>
        <p:nvSpPr>
          <p:cNvPr id="356" name="Shape 356"/>
          <p:cNvSpPr/>
          <p:nvPr/>
        </p:nvSpPr>
        <p:spPr>
          <a:xfrm>
            <a:off x="-781196" y="266700"/>
            <a:ext cx="8229601" cy="1143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a:lnSpc>
                <a:spcPct val="90000"/>
              </a:lnSpc>
              <a:defRPr sz="4400">
                <a:latin typeface="Calibri Light"/>
                <a:ea typeface="Calibri Light"/>
                <a:cs typeface="Calibri Light"/>
                <a:sym typeface="Calibri Light"/>
              </a:defRPr>
            </a:lvl1pPr>
          </a:lstStyle>
          <a:p>
            <a:pPr lvl="0">
              <a:defRPr sz="1800"/>
            </a:pPr>
            <a:r>
              <a:rPr sz="4400"/>
              <a:t>BST: Bed-Side Teaching</a:t>
            </a:r>
          </a:p>
        </p:txBody>
      </p:sp>
      <p:sp>
        <p:nvSpPr>
          <p:cNvPr id="357" name="Shape 357"/>
          <p:cNvSpPr/>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1" marL="285750" indent="171450" algn="ctr">
              <a:lnSpc>
                <a:spcPct val="80000"/>
              </a:lnSpc>
              <a:spcBef>
                <a:spcPts val="500"/>
              </a:spcBef>
            </a:pPr>
            <a:r>
              <a:rPr sz="2300"/>
              <a:t>It’s in </a:t>
            </a:r>
            <a:r>
              <a:rPr sz="2300" u="sng"/>
              <a:t>medicine + surgery</a:t>
            </a:r>
            <a:endParaRPr sz="2300"/>
          </a:p>
          <a:p>
            <a:pPr lvl="1" algn="ctr">
              <a:lnSpc>
                <a:spcPct val="80000"/>
              </a:lnSpc>
              <a:spcBef>
                <a:spcPts val="500"/>
              </a:spcBef>
            </a:pPr>
            <a:endParaRPr sz="2300"/>
          </a:p>
          <a:p>
            <a:pPr lvl="1" marL="285750" indent="171450" algn="ctr">
              <a:lnSpc>
                <a:spcPct val="80000"/>
              </a:lnSpc>
              <a:spcBef>
                <a:spcPts val="500"/>
              </a:spcBef>
            </a:pPr>
            <a:r>
              <a:rPr sz="2300"/>
              <a:t>It is a 2-3 hours session with a doctor</a:t>
            </a:r>
            <a:endParaRPr sz="2300"/>
          </a:p>
          <a:p>
            <a:pPr lvl="1" algn="ctr">
              <a:lnSpc>
                <a:spcPct val="80000"/>
              </a:lnSpc>
              <a:spcBef>
                <a:spcPts val="500"/>
              </a:spcBef>
            </a:pPr>
            <a:endParaRPr sz="2300"/>
          </a:p>
          <a:p>
            <a:pPr lvl="1" marL="285750" indent="171450" algn="ctr">
              <a:lnSpc>
                <a:spcPct val="80000"/>
              </a:lnSpc>
              <a:spcBef>
                <a:spcPts val="500"/>
              </a:spcBef>
            </a:pPr>
            <a:r>
              <a:rPr sz="2300"/>
              <a:t>The batch is divided into 10 sub-groups (F1, F2...F10)</a:t>
            </a:r>
            <a:endParaRPr sz="2300"/>
          </a:p>
          <a:p>
            <a:pPr lvl="1" algn="ctr">
              <a:lnSpc>
                <a:spcPct val="80000"/>
              </a:lnSpc>
              <a:spcBef>
                <a:spcPts val="500"/>
              </a:spcBef>
            </a:pPr>
            <a:endParaRPr sz="2300"/>
          </a:p>
          <a:p>
            <a:pPr lvl="1" marL="285750" indent="171450" algn="ctr">
              <a:lnSpc>
                <a:spcPct val="80000"/>
              </a:lnSpc>
              <a:spcBef>
                <a:spcPts val="500"/>
              </a:spcBef>
            </a:pPr>
            <a:r>
              <a:rPr sz="2300"/>
              <a:t>Each subgroup has a leader (communicates with the doctor of the session and the girls of the group)</a:t>
            </a:r>
            <a:endParaRPr sz="2300"/>
          </a:p>
          <a:p>
            <a:pPr lvl="1" algn="ctr">
              <a:lnSpc>
                <a:spcPct val="80000"/>
              </a:lnSpc>
              <a:spcBef>
                <a:spcPts val="500"/>
              </a:spcBef>
            </a:pPr>
            <a:endParaRPr sz="2300"/>
          </a:p>
          <a:p>
            <a:pPr lvl="1" marL="285750" indent="171450" algn="ctr">
              <a:lnSpc>
                <a:spcPct val="80000"/>
              </a:lnSpc>
              <a:spcBef>
                <a:spcPts val="500"/>
              </a:spcBef>
            </a:pPr>
            <a:r>
              <a:rPr sz="2300"/>
              <a:t>The session’s contents depend on the doctor (whether he/she prefers to just talk, or go to the patient, or wants you to take history first then come to him/her... Etc)</a:t>
            </a:r>
          </a:p>
        </p:txBody>
      </p:sp>
      <p:pic>
        <p:nvPicPr>
          <p:cNvPr id="358" name="image37.jpeg" descr="http://vecto.rs/1024/vector-of-a-bored-cartoon-patient-iv-fluid-bag-while-resting-in-a-hospital-bed-line-drawing-by-ron-leishman-732.jpg"/>
          <p:cNvPicPr/>
          <p:nvPr/>
        </p:nvPicPr>
        <p:blipFill>
          <a:blip r:embed="rId3">
            <a:extLst/>
          </a:blip>
          <a:stretch>
            <a:fillRect/>
          </a:stretch>
        </p:blipFill>
        <p:spPr>
          <a:xfrm>
            <a:off x="8727868" y="321435"/>
            <a:ext cx="2708070" cy="2760960"/>
          </a:xfrm>
          <a:prstGeom prst="rect">
            <a:avLst/>
          </a:prstGeom>
          <a:ln w="12700">
            <a:miter lim="400000"/>
          </a:ln>
        </p:spPr>
      </p:pic>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ph type="title"/>
          </p:nvPr>
        </p:nvSpPr>
        <p:spPr>
          <a:xfrm>
            <a:off x="1524000" y="1122362"/>
            <a:ext cx="9144000" cy="2387601"/>
          </a:xfrm>
          <a:prstGeom prst="rect">
            <a:avLst/>
          </a:prstGeom>
        </p:spPr>
        <p:txBody>
          <a:bodyPr/>
          <a:lstStyle/>
          <a:p>
            <a:pPr lvl="0"/>
          </a:p>
        </p:txBody>
      </p:sp>
      <p:sp>
        <p:nvSpPr>
          <p:cNvPr id="361" name="Shape 361"/>
          <p:cNvSpPr/>
          <p:nvPr>
            <p:ph type="body" idx="1"/>
          </p:nvPr>
        </p:nvSpPr>
        <p:spPr>
          <a:xfrm>
            <a:off x="1524000" y="3602037"/>
            <a:ext cx="9144000" cy="1655762"/>
          </a:xfrm>
          <a:prstGeom prst="rect">
            <a:avLst/>
          </a:prstGeom>
        </p:spPr>
        <p:txBody>
          <a:bodyPr/>
          <a:lstStyle/>
          <a:p>
            <a:pPr lvl="0"/>
          </a:p>
        </p:txBody>
      </p:sp>
      <p:pic>
        <p:nvPicPr>
          <p:cNvPr id="362" name="image3.jpeg"/>
          <p:cNvPicPr/>
          <p:nvPr/>
        </p:nvPicPr>
        <p:blipFill>
          <a:blip r:embed="rId2">
            <a:extLst/>
          </a:blip>
          <a:stretch>
            <a:fillRect/>
          </a:stretch>
        </p:blipFill>
        <p:spPr>
          <a:xfrm>
            <a:off x="0" y="0"/>
            <a:ext cx="12192000" cy="6858000"/>
          </a:xfrm>
          <a:prstGeom prst="rect">
            <a:avLst/>
          </a:prstGeom>
          <a:ln w="12700">
            <a:miter lim="400000"/>
          </a:ln>
        </p:spPr>
      </p:pic>
      <p:sp>
        <p:nvSpPr>
          <p:cNvPr id="363" name="Shape 363"/>
          <p:cNvSpPr/>
          <p:nvPr/>
        </p:nvSpPr>
        <p:spPr>
          <a:xfrm>
            <a:off x="611560" y="1340766"/>
            <a:ext cx="8316415" cy="540060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80000"/>
              </a:lnSpc>
              <a:spcBef>
                <a:spcPts val="500"/>
              </a:spcBef>
            </a:pPr>
          </a:p>
          <a:p>
            <a:pPr lvl="1" marL="285750" indent="171450" algn="ctr">
              <a:lnSpc>
                <a:spcPct val="80000"/>
              </a:lnSpc>
              <a:spcBef>
                <a:spcPts val="500"/>
              </a:spcBef>
            </a:pPr>
            <a:r>
              <a:rPr sz="2100"/>
              <a:t>The subgroup leader must know </a:t>
            </a:r>
            <a:r>
              <a:rPr sz="2100" u="sng">
                <a:solidFill>
                  <a:srgbClr val="FF0000"/>
                </a:solidFill>
              </a:rPr>
              <a:t>which doctor </a:t>
            </a:r>
            <a:r>
              <a:rPr sz="2100"/>
              <a:t>will be giving the session (a schedule is provided from the department) + she must </a:t>
            </a:r>
            <a:r>
              <a:rPr sz="2100" u="sng">
                <a:solidFill>
                  <a:srgbClr val="FF0000"/>
                </a:solidFill>
              </a:rPr>
              <a:t>communicate</a:t>
            </a:r>
            <a:r>
              <a:rPr sz="2100"/>
              <a:t> with that doctor to make sure he/she knows about the session and did not forget (this is done usually by bleeping the doctor)</a:t>
            </a:r>
            <a:endParaRPr sz="2100"/>
          </a:p>
          <a:p>
            <a:pPr lvl="1" algn="ctr">
              <a:lnSpc>
                <a:spcPct val="80000"/>
              </a:lnSpc>
              <a:spcBef>
                <a:spcPts val="500"/>
              </a:spcBef>
            </a:pPr>
            <a:endParaRPr sz="2100"/>
          </a:p>
          <a:p>
            <a:pPr lvl="1" marL="285750" indent="171450" algn="ctr">
              <a:lnSpc>
                <a:spcPct val="80000"/>
              </a:lnSpc>
              <a:spcBef>
                <a:spcPts val="500"/>
              </a:spcBef>
            </a:pPr>
            <a:r>
              <a:rPr sz="2100"/>
              <a:t>It’s preferable if the subgroup leader </a:t>
            </a:r>
            <a:r>
              <a:rPr sz="2100">
                <a:solidFill>
                  <a:srgbClr val="FF0000"/>
                </a:solidFill>
              </a:rPr>
              <a:t>asks the </a:t>
            </a:r>
            <a:r>
              <a:rPr sz="2100" u="sng">
                <a:solidFill>
                  <a:srgbClr val="FF0000"/>
                </a:solidFill>
              </a:rPr>
              <a:t>doctor</a:t>
            </a:r>
            <a:r>
              <a:rPr sz="2100">
                <a:solidFill>
                  <a:srgbClr val="FF0000"/>
                </a:solidFill>
              </a:rPr>
              <a:t> </a:t>
            </a:r>
            <a:r>
              <a:rPr sz="2100"/>
              <a:t>if he/she </a:t>
            </a:r>
            <a:r>
              <a:rPr sz="2100" u="sng">
                <a:solidFill>
                  <a:srgbClr val="FF0000"/>
                </a:solidFill>
              </a:rPr>
              <a:t>requests anything </a:t>
            </a:r>
            <a:r>
              <a:rPr sz="2100"/>
              <a:t>for the session </a:t>
            </a:r>
            <a:endParaRPr sz="2100"/>
          </a:p>
          <a:p>
            <a:pPr lvl="1" marL="285750" indent="171450" algn="ctr">
              <a:lnSpc>
                <a:spcPct val="80000"/>
              </a:lnSpc>
              <a:spcBef>
                <a:spcPts val="500"/>
              </a:spcBef>
            </a:pPr>
            <a:r>
              <a:rPr sz="2100"/>
              <a:t>Eg: does he want you to take history of patients in the first hour of the session and then you meet with him? Or does he want you to come directly to meet him then he will take you to the patients? ... Etc + she must inform the girls</a:t>
            </a:r>
            <a:endParaRPr sz="2100"/>
          </a:p>
          <a:p>
            <a:pPr lvl="1" marL="285750" indent="171450" algn="ctr">
              <a:lnSpc>
                <a:spcPct val="80000"/>
              </a:lnSpc>
              <a:spcBef>
                <a:spcPts val="500"/>
              </a:spcBef>
            </a:pPr>
            <a:r>
              <a:rPr sz="2100"/>
              <a:t>It is important to bring all your tools with you to the session (stethoscope, torch,……etc) </a:t>
            </a:r>
            <a:endParaRPr sz="2100"/>
          </a:p>
          <a:p>
            <a:pPr lvl="1" marL="285750" indent="171450" algn="ctr">
              <a:lnSpc>
                <a:spcPct val="80000"/>
              </a:lnSpc>
              <a:spcBef>
                <a:spcPts val="500"/>
              </a:spcBef>
            </a:pPr>
            <a:endParaRPr sz="2100"/>
          </a:p>
          <a:p>
            <a:pPr lvl="1" marL="285750" indent="171450" algn="ctr">
              <a:lnSpc>
                <a:spcPct val="80000"/>
              </a:lnSpc>
              <a:spcBef>
                <a:spcPts val="500"/>
              </a:spcBef>
            </a:pPr>
            <a:r>
              <a:rPr sz="2100"/>
              <a:t>If the doctor asks you to take history</a:t>
            </a:r>
            <a:r>
              <a:rPr sz="2100">
                <a:solidFill>
                  <a:srgbClr val="FF0000"/>
                </a:solidFill>
              </a:rPr>
              <a:t>, </a:t>
            </a:r>
            <a:r>
              <a:rPr sz="2100" u="sng">
                <a:solidFill>
                  <a:srgbClr val="FF0000"/>
                </a:solidFill>
              </a:rPr>
              <a:t>ask</a:t>
            </a:r>
            <a:r>
              <a:rPr sz="2100">
                <a:solidFill>
                  <a:srgbClr val="FF0000"/>
                </a:solidFill>
              </a:rPr>
              <a:t> </a:t>
            </a:r>
            <a:r>
              <a:rPr sz="2100"/>
              <a:t>the doctor about the </a:t>
            </a:r>
            <a:r>
              <a:rPr sz="2100" u="sng">
                <a:solidFill>
                  <a:srgbClr val="FF0000"/>
                </a:solidFill>
              </a:rPr>
              <a:t>ward</a:t>
            </a:r>
            <a:r>
              <a:rPr sz="2100"/>
              <a:t> where you should take history from</a:t>
            </a:r>
          </a:p>
        </p:txBody>
      </p:sp>
      <p:sp>
        <p:nvSpPr>
          <p:cNvPr id="364" name="Shape 364"/>
          <p:cNvSpPr/>
          <p:nvPr/>
        </p:nvSpPr>
        <p:spPr>
          <a:xfrm>
            <a:off x="-685800" y="152400"/>
            <a:ext cx="8229600" cy="1143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defTabSz="740662">
              <a:lnSpc>
                <a:spcPct val="90000"/>
              </a:lnSpc>
              <a:defRPr sz="1700">
                <a:latin typeface="Calibri Light"/>
                <a:ea typeface="Calibri Light"/>
                <a:cs typeface="Calibri Light"/>
                <a:sym typeface="Calibri Light"/>
              </a:defRPr>
            </a:lvl1pPr>
          </a:lstStyle>
          <a:p>
            <a:pPr lvl="0">
              <a:defRPr sz="1800"/>
            </a:pPr>
            <a:r>
              <a:rPr sz="1700"/>
              <a:t>How to start a BST? What preparations are needed?</a:t>
            </a:r>
          </a:p>
        </p:txBody>
      </p:sp>
      <p:pic>
        <p:nvPicPr>
          <p:cNvPr id="365" name="image38.jpeg" descr="https://pemgeek.files.wordpress.com/2015/07/bedside.jpg"/>
          <p:cNvPicPr/>
          <p:nvPr/>
        </p:nvPicPr>
        <p:blipFill>
          <a:blip r:embed="rId3">
            <a:extLst/>
          </a:blip>
          <a:stretch>
            <a:fillRect/>
          </a:stretch>
        </p:blipFill>
        <p:spPr>
          <a:xfrm>
            <a:off x="6477000" y="207818"/>
            <a:ext cx="2299854" cy="1391412"/>
          </a:xfrm>
          <a:prstGeom prst="rect">
            <a:avLst/>
          </a:prstGeom>
          <a:ln w="12700">
            <a:miter lim="400000"/>
          </a:ln>
        </p:spPr>
      </p:pic>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Shape 367"/>
          <p:cNvSpPr/>
          <p:nvPr>
            <p:ph type="title"/>
          </p:nvPr>
        </p:nvSpPr>
        <p:spPr>
          <a:xfrm>
            <a:off x="1524000" y="1122362"/>
            <a:ext cx="9144000" cy="2387601"/>
          </a:xfrm>
          <a:prstGeom prst="rect">
            <a:avLst/>
          </a:prstGeom>
        </p:spPr>
        <p:txBody>
          <a:bodyPr/>
          <a:lstStyle/>
          <a:p>
            <a:pPr lvl="0"/>
          </a:p>
        </p:txBody>
      </p:sp>
      <p:sp>
        <p:nvSpPr>
          <p:cNvPr id="368" name="Shape 368"/>
          <p:cNvSpPr/>
          <p:nvPr>
            <p:ph type="body" idx="1"/>
          </p:nvPr>
        </p:nvSpPr>
        <p:spPr>
          <a:xfrm>
            <a:off x="1524000" y="3602037"/>
            <a:ext cx="9144000" cy="1655762"/>
          </a:xfrm>
          <a:prstGeom prst="rect">
            <a:avLst/>
          </a:prstGeom>
        </p:spPr>
        <p:txBody>
          <a:bodyPr/>
          <a:lstStyle/>
          <a:p>
            <a:pPr lvl="0"/>
          </a:p>
        </p:txBody>
      </p:sp>
      <p:pic>
        <p:nvPicPr>
          <p:cNvPr id="369" name="image3.jpeg"/>
          <p:cNvPicPr/>
          <p:nvPr/>
        </p:nvPicPr>
        <p:blipFill>
          <a:blip r:embed="rId2">
            <a:extLst/>
          </a:blip>
          <a:stretch>
            <a:fillRect/>
          </a:stretch>
        </p:blipFill>
        <p:spPr>
          <a:xfrm>
            <a:off x="0" y="0"/>
            <a:ext cx="12192000" cy="6858000"/>
          </a:xfrm>
          <a:prstGeom prst="rect">
            <a:avLst/>
          </a:prstGeom>
          <a:ln w="12700">
            <a:miter lim="400000"/>
          </a:ln>
        </p:spPr>
      </p:pic>
      <p:sp>
        <p:nvSpPr>
          <p:cNvPr id="370" name="Shape 370"/>
          <p:cNvSpPr/>
          <p:nvPr/>
        </p:nvSpPr>
        <p:spPr>
          <a:xfrm>
            <a:off x="457200" y="274638"/>
            <a:ext cx="82296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a:lnSpc>
                <a:spcPct val="90000"/>
              </a:lnSpc>
              <a:defRPr sz="4400">
                <a:latin typeface="Calibri Light"/>
                <a:ea typeface="Calibri Light"/>
                <a:cs typeface="Calibri Light"/>
                <a:sym typeface="Calibri Light"/>
              </a:defRPr>
            </a:lvl1pPr>
          </a:lstStyle>
          <a:p>
            <a:pPr lvl="0">
              <a:defRPr sz="1800"/>
            </a:pPr>
            <a:r>
              <a:rPr sz="4400"/>
              <a:t>How to bleep a doctor?</a:t>
            </a:r>
          </a:p>
        </p:txBody>
      </p:sp>
      <p:sp>
        <p:nvSpPr>
          <p:cNvPr id="371" name="Shape 371"/>
          <p:cNvSpPr/>
          <p:nvPr/>
        </p:nvSpPr>
        <p:spPr>
          <a:xfrm>
            <a:off x="1043608" y="1672208"/>
            <a:ext cx="7920881" cy="485313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10025" indent="-210025" algn="ctr" defTabSz="896111">
              <a:lnSpc>
                <a:spcPct val="90000"/>
              </a:lnSpc>
              <a:spcBef>
                <a:spcPts val="400"/>
              </a:spcBef>
            </a:pPr>
            <a:r>
              <a:rPr sz="1900"/>
              <a:t>Use any phone in the hospital</a:t>
            </a:r>
            <a:endParaRPr sz="1900"/>
          </a:p>
          <a:p>
            <a:pPr lvl="0" marL="210025" indent="-210025" algn="ctr" defTabSz="896111">
              <a:lnSpc>
                <a:spcPct val="90000"/>
              </a:lnSpc>
              <a:spcBef>
                <a:spcPts val="400"/>
              </a:spcBef>
            </a:pPr>
            <a:r>
              <a:rPr sz="1900"/>
              <a:t>Dial 2</a:t>
            </a:r>
            <a:endParaRPr sz="1900"/>
          </a:p>
          <a:p>
            <a:pPr lvl="0" marL="210025" indent="-210025" algn="ctr" defTabSz="896111">
              <a:lnSpc>
                <a:spcPct val="90000"/>
              </a:lnSpc>
              <a:spcBef>
                <a:spcPts val="400"/>
              </a:spcBef>
            </a:pPr>
            <a:r>
              <a:rPr sz="1900"/>
              <a:t>After you hear the beep, dial the pager number</a:t>
            </a:r>
            <a:endParaRPr sz="1900"/>
          </a:p>
          <a:p>
            <a:pPr lvl="0" marL="210025" indent="-210025" algn="ctr" defTabSz="896111">
              <a:lnSpc>
                <a:spcPct val="90000"/>
              </a:lnSpc>
              <a:spcBef>
                <a:spcPts val="400"/>
              </a:spcBef>
            </a:pPr>
            <a:r>
              <a:rPr sz="1900"/>
              <a:t>After you hear 2 beeps, dial the number of the phone you are calling from (you find it on the screen of the telephone, or written on a paper on it)</a:t>
            </a:r>
            <a:endParaRPr sz="1900"/>
          </a:p>
          <a:p>
            <a:pPr lvl="0" marL="210025" indent="-210025" algn="ctr" defTabSz="896111">
              <a:lnSpc>
                <a:spcPct val="90000"/>
              </a:lnSpc>
              <a:spcBef>
                <a:spcPts val="400"/>
              </a:spcBef>
            </a:pPr>
            <a:r>
              <a:rPr sz="1900"/>
              <a:t>End the call... Then wait a few minutes until the phone rings!</a:t>
            </a:r>
            <a:endParaRPr sz="1900"/>
          </a:p>
          <a:p>
            <a:pPr lvl="0" marL="210025" indent="-210025" algn="ctr" defTabSz="896111">
              <a:lnSpc>
                <a:spcPct val="90000"/>
              </a:lnSpc>
              <a:spcBef>
                <a:spcPts val="400"/>
              </a:spcBef>
            </a:pPr>
            <a:r>
              <a:rPr sz="1900"/>
              <a:t>Pick up the phone, tell the doctor:</a:t>
            </a:r>
            <a:endParaRPr sz="1900"/>
          </a:p>
          <a:p>
            <a:pPr lvl="1" marL="200023" indent="248032" algn="ctr" defTabSz="896111">
              <a:lnSpc>
                <a:spcPct val="90000"/>
              </a:lnSpc>
              <a:spcBef>
                <a:spcPts val="400"/>
              </a:spcBef>
            </a:pPr>
            <a:r>
              <a:rPr sz="1900"/>
              <a:t>Who you are (your name)</a:t>
            </a:r>
            <a:endParaRPr sz="2700"/>
          </a:p>
          <a:p>
            <a:pPr lvl="1" marL="200023" indent="248032" algn="ctr" defTabSz="896111">
              <a:lnSpc>
                <a:spcPct val="90000"/>
              </a:lnSpc>
              <a:spcBef>
                <a:spcPts val="400"/>
              </a:spcBef>
            </a:pPr>
            <a:r>
              <a:rPr sz="1900"/>
              <a:t>From which year</a:t>
            </a:r>
            <a:endParaRPr sz="2700"/>
          </a:p>
          <a:p>
            <a:pPr lvl="1" marL="200023" indent="248032" algn="ctr" defTabSz="896111">
              <a:lnSpc>
                <a:spcPct val="90000"/>
              </a:lnSpc>
              <a:spcBef>
                <a:spcPts val="400"/>
              </a:spcBef>
            </a:pPr>
            <a:r>
              <a:rPr sz="1900"/>
              <a:t>From which subgroup</a:t>
            </a:r>
            <a:endParaRPr sz="2700"/>
          </a:p>
          <a:p>
            <a:pPr lvl="0" marL="336041" indent="-336041" algn="ctr" defTabSz="896111">
              <a:lnSpc>
                <a:spcPct val="90000"/>
              </a:lnSpc>
              <a:spcBef>
                <a:spcPts val="1000"/>
              </a:spcBef>
            </a:pPr>
            <a:endParaRPr sz="1900"/>
          </a:p>
          <a:p>
            <a:pPr lvl="0" marL="210025" indent="-210025" algn="ctr" defTabSz="896111">
              <a:lnSpc>
                <a:spcPct val="90000"/>
              </a:lnSpc>
              <a:spcBef>
                <a:spcPts val="400"/>
              </a:spcBef>
            </a:pPr>
            <a:r>
              <a:rPr sz="1900"/>
              <a:t>If lost, ask for a nurse’s help if you’re in the ward: </a:t>
            </a:r>
            <a:endParaRPr sz="1900"/>
          </a:p>
          <a:p>
            <a:pPr lvl="0" marL="336041" indent="-336041" algn="ctr" defTabSz="896111">
              <a:lnSpc>
                <a:spcPct val="90000"/>
              </a:lnSpc>
              <a:spcBef>
                <a:spcPts val="400"/>
              </a:spcBef>
            </a:pPr>
            <a:r>
              <a:rPr sz="1900"/>
              <a:t>	“Hello sister, can you make a bleep for this number please?”</a:t>
            </a:r>
          </a:p>
        </p:txBody>
      </p:sp>
      <p:pic>
        <p:nvPicPr>
          <p:cNvPr id="372" name="image39.png" descr="C:\Users\help\AppData\Local\Microsoft\Windows\Temporary Internet Files\Content.IE5\D0L78XTG\MC900389734[1].wmf"/>
          <p:cNvPicPr/>
          <p:nvPr/>
        </p:nvPicPr>
        <p:blipFill>
          <a:blip r:embed="rId3">
            <a:extLst/>
          </a:blip>
          <a:stretch>
            <a:fillRect/>
          </a:stretch>
        </p:blipFill>
        <p:spPr>
          <a:xfrm>
            <a:off x="6906490" y="685800"/>
            <a:ext cx="1702403" cy="1674373"/>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 name="Shape 74"/>
          <p:cNvSpPr/>
          <p:nvPr>
            <p:ph type="title"/>
          </p:nvPr>
        </p:nvSpPr>
        <p:spPr>
          <a:xfrm>
            <a:off x="838200" y="365125"/>
            <a:ext cx="10515600" cy="1325563"/>
          </a:xfrm>
          <a:prstGeom prst="rect">
            <a:avLst/>
          </a:prstGeom>
        </p:spPr>
        <p:txBody>
          <a:bodyPr/>
          <a:lstStyle/>
          <a:p>
            <a:pPr lvl="0"/>
          </a:p>
        </p:txBody>
      </p:sp>
      <p:pic>
        <p:nvPicPr>
          <p:cNvPr id="75"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76" name="Shape 76"/>
          <p:cNvSpPr/>
          <p:nvPr/>
        </p:nvSpPr>
        <p:spPr>
          <a:xfrm>
            <a:off x="2057400" y="1219199"/>
            <a:ext cx="5715000" cy="462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sz="4400"/>
              <a:t>What’s different now?</a:t>
            </a:r>
            <a:endParaRPr sz="4400"/>
          </a:p>
          <a:p>
            <a:pPr lvl="0" algn="ctr"/>
            <a:endParaRPr sz="4400"/>
          </a:p>
          <a:p>
            <a:pPr lvl="0" algn="ctr"/>
            <a:endParaRPr sz="4400"/>
          </a:p>
          <a:p>
            <a:pPr lvl="0" algn="ctr"/>
            <a:endParaRPr sz="4400"/>
          </a:p>
          <a:p>
            <a:pPr lvl="0" algn="ctr"/>
            <a:endParaRPr sz="4400"/>
          </a:p>
          <a:p>
            <a:pPr lvl="0" algn="ctr"/>
            <a:endParaRPr sz="4400"/>
          </a:p>
        </p:txBody>
      </p:sp>
      <p:sp>
        <p:nvSpPr>
          <p:cNvPr id="77" name="Shape 77"/>
          <p:cNvSpPr/>
          <p:nvPr/>
        </p:nvSpPr>
        <p:spPr>
          <a:xfrm>
            <a:off x="2057400" y="3962829"/>
            <a:ext cx="3200400" cy="56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a:lvl1pPr>
          </a:lstStyle>
          <a:p>
            <a:pPr lvl="0">
              <a:defRPr sz="1800"/>
            </a:pPr>
            <a:r>
              <a:rPr sz="3200"/>
              <a:t>clinical sciences</a:t>
            </a:r>
          </a:p>
        </p:txBody>
      </p:sp>
      <p:sp>
        <p:nvSpPr>
          <p:cNvPr id="78" name="Shape 78"/>
          <p:cNvSpPr/>
          <p:nvPr/>
        </p:nvSpPr>
        <p:spPr>
          <a:xfrm>
            <a:off x="2918042" y="2299484"/>
            <a:ext cx="1250518" cy="11674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78"/>
                </a:moveTo>
                <a:lnTo>
                  <a:pt x="4501" y="0"/>
                </a:lnTo>
                <a:lnTo>
                  <a:pt x="10800" y="5939"/>
                </a:lnTo>
                <a:lnTo>
                  <a:pt x="17099" y="0"/>
                </a:lnTo>
                <a:lnTo>
                  <a:pt x="21600" y="5478"/>
                </a:lnTo>
                <a:lnTo>
                  <a:pt x="15955" y="10800"/>
                </a:lnTo>
                <a:lnTo>
                  <a:pt x="21600" y="16122"/>
                </a:lnTo>
                <a:lnTo>
                  <a:pt x="17099" y="21600"/>
                </a:lnTo>
                <a:lnTo>
                  <a:pt x="10800" y="15661"/>
                </a:lnTo>
                <a:lnTo>
                  <a:pt x="4501" y="21600"/>
                </a:lnTo>
                <a:lnTo>
                  <a:pt x="0" y="16122"/>
                </a:lnTo>
                <a:lnTo>
                  <a:pt x="5645" y="10800"/>
                </a:lnTo>
                <a:close/>
              </a:path>
            </a:pathLst>
          </a:custGeom>
          <a:solidFill>
            <a:srgbClr val="FFFFFF"/>
          </a:solidFill>
          <a:ln w="25400">
            <a:solidFill>
              <a:srgbClr val="FF0000"/>
            </a:solidFill>
          </a:ln>
        </p:spPr>
        <p:txBody>
          <a:bodyPr lIns="0" tIns="0" rIns="0" bIns="0" anchor="ctr"/>
          <a:lstStyle/>
          <a:p>
            <a:pPr lvl="0" algn="ctr"/>
          </a:p>
        </p:txBody>
      </p:sp>
      <p:sp>
        <p:nvSpPr>
          <p:cNvPr id="79" name="Shape 79"/>
          <p:cNvSpPr/>
          <p:nvPr/>
        </p:nvSpPr>
        <p:spPr>
          <a:xfrm>
            <a:off x="2355271" y="2590800"/>
            <a:ext cx="3200402" cy="561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a:lvl1pPr>
          </a:lstStyle>
          <a:p>
            <a:pPr lvl="0">
              <a:defRPr sz="1800"/>
            </a:pPr>
            <a:r>
              <a:rPr sz="3200"/>
              <a:t>Block system</a:t>
            </a:r>
          </a:p>
        </p:txBody>
      </p:sp>
      <p:sp>
        <p:nvSpPr>
          <p:cNvPr id="80" name="Shape 80"/>
          <p:cNvSpPr/>
          <p:nvPr/>
        </p:nvSpPr>
        <p:spPr>
          <a:xfrm>
            <a:off x="5595432" y="2325473"/>
            <a:ext cx="1250518" cy="11674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78"/>
                </a:moveTo>
                <a:lnTo>
                  <a:pt x="4501" y="0"/>
                </a:lnTo>
                <a:lnTo>
                  <a:pt x="10800" y="5939"/>
                </a:lnTo>
                <a:lnTo>
                  <a:pt x="17099" y="0"/>
                </a:lnTo>
                <a:lnTo>
                  <a:pt x="21600" y="5478"/>
                </a:lnTo>
                <a:lnTo>
                  <a:pt x="15955" y="10800"/>
                </a:lnTo>
                <a:lnTo>
                  <a:pt x="21600" y="16122"/>
                </a:lnTo>
                <a:lnTo>
                  <a:pt x="17099" y="21600"/>
                </a:lnTo>
                <a:lnTo>
                  <a:pt x="10800" y="15661"/>
                </a:lnTo>
                <a:lnTo>
                  <a:pt x="4501" y="21600"/>
                </a:lnTo>
                <a:lnTo>
                  <a:pt x="0" y="16122"/>
                </a:lnTo>
                <a:lnTo>
                  <a:pt x="5645" y="10800"/>
                </a:lnTo>
                <a:close/>
              </a:path>
            </a:pathLst>
          </a:custGeom>
          <a:solidFill>
            <a:srgbClr val="FFFFFF"/>
          </a:solidFill>
          <a:ln w="25400">
            <a:solidFill>
              <a:srgbClr val="FF0000"/>
            </a:solidFill>
          </a:ln>
        </p:spPr>
        <p:txBody>
          <a:bodyPr lIns="0" tIns="0" rIns="0" bIns="0" anchor="ctr"/>
          <a:lstStyle/>
          <a:p>
            <a:pPr lvl="0" algn="ctr"/>
          </a:p>
        </p:txBody>
      </p:sp>
      <p:sp>
        <p:nvSpPr>
          <p:cNvPr id="81" name="Shape 81"/>
          <p:cNvSpPr/>
          <p:nvPr/>
        </p:nvSpPr>
        <p:spPr>
          <a:xfrm>
            <a:off x="5091545" y="2590800"/>
            <a:ext cx="3200402" cy="561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a:lvl1pPr>
          </a:lstStyle>
          <a:p>
            <a:pPr lvl="0">
              <a:defRPr sz="1800"/>
            </a:pPr>
            <a:r>
              <a:rPr sz="3200"/>
              <a:t>basic sciences</a:t>
            </a:r>
          </a:p>
        </p:txBody>
      </p:sp>
      <p:sp>
        <p:nvSpPr>
          <p:cNvPr id="82" name="Shape 82"/>
          <p:cNvSpPr/>
          <p:nvPr/>
        </p:nvSpPr>
        <p:spPr>
          <a:xfrm>
            <a:off x="5351317" y="3995663"/>
            <a:ext cx="2680857"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lvl1pPr>
          </a:lstStyle>
          <a:p>
            <a:pPr lvl="0">
              <a:defRPr sz="1800"/>
            </a:pPr>
            <a:r>
              <a:rPr sz="2800"/>
              <a:t>patients</a:t>
            </a:r>
          </a:p>
        </p:txBody>
      </p:sp>
      <p:sp>
        <p:nvSpPr>
          <p:cNvPr id="83" name="Shape 83"/>
          <p:cNvSpPr/>
          <p:nvPr/>
        </p:nvSpPr>
        <p:spPr>
          <a:xfrm>
            <a:off x="2698933" y="3683912"/>
            <a:ext cx="1688574" cy="1269090"/>
          </a:xfrm>
          <a:custGeom>
            <a:avLst/>
            <a:gdLst/>
            <a:ahLst/>
            <a:cxnLst>
              <a:cxn ang="0">
                <a:pos x="wd2" y="hd2"/>
              </a:cxn>
              <a:cxn ang="5400000">
                <a:pos x="wd2" y="hd2"/>
              </a:cxn>
              <a:cxn ang="10800000">
                <a:pos x="wd2" y="hd2"/>
              </a:cxn>
              <a:cxn ang="16200000">
                <a:pos x="wd2" y="hd2"/>
              </a:cxn>
            </a:cxnLst>
            <a:rect l="0" t="0" r="r" b="b"/>
            <a:pathLst>
              <a:path w="10657" h="15999" fill="norm" stroke="1" extrusionOk="0">
                <a:moveTo>
                  <a:pt x="5328" y="3849"/>
                </a:moveTo>
                <a:cubicBezTo>
                  <a:pt x="7532" y="-5601"/>
                  <a:pt x="16128" y="3849"/>
                  <a:pt x="5328" y="15999"/>
                </a:cubicBezTo>
                <a:cubicBezTo>
                  <a:pt x="-5472" y="3849"/>
                  <a:pt x="3124" y="-5601"/>
                  <a:pt x="5328" y="3849"/>
                </a:cubicBezTo>
                <a:close/>
              </a:path>
            </a:pathLst>
          </a:custGeom>
          <a:ln w="25400">
            <a:solidFill>
              <a:srgbClr val="FF0000"/>
            </a:solidFill>
          </a:ln>
        </p:spPr>
        <p:txBody>
          <a:bodyPr lIns="0" tIns="0" rIns="0" bIns="0" anchor="ctr"/>
          <a:lstStyle/>
          <a:p>
            <a:pPr lvl="0" algn="ctr">
              <a:defRPr>
                <a:solidFill>
                  <a:srgbClr val="FFFFFF"/>
                </a:solidFill>
              </a:defRPr>
            </a:pPr>
          </a:p>
        </p:txBody>
      </p:sp>
      <p:sp>
        <p:nvSpPr>
          <p:cNvPr id="84" name="Shape 84"/>
          <p:cNvSpPr/>
          <p:nvPr/>
        </p:nvSpPr>
        <p:spPr>
          <a:xfrm>
            <a:off x="5220460" y="3753653"/>
            <a:ext cx="1688575" cy="1269089"/>
          </a:xfrm>
          <a:custGeom>
            <a:avLst/>
            <a:gdLst/>
            <a:ahLst/>
            <a:cxnLst>
              <a:cxn ang="0">
                <a:pos x="wd2" y="hd2"/>
              </a:cxn>
              <a:cxn ang="5400000">
                <a:pos x="wd2" y="hd2"/>
              </a:cxn>
              <a:cxn ang="10800000">
                <a:pos x="wd2" y="hd2"/>
              </a:cxn>
              <a:cxn ang="16200000">
                <a:pos x="wd2" y="hd2"/>
              </a:cxn>
            </a:cxnLst>
            <a:rect l="0" t="0" r="r" b="b"/>
            <a:pathLst>
              <a:path w="10657" h="15999" fill="norm" stroke="1" extrusionOk="0">
                <a:moveTo>
                  <a:pt x="5328" y="3849"/>
                </a:moveTo>
                <a:cubicBezTo>
                  <a:pt x="7532" y="-5601"/>
                  <a:pt x="16128" y="3849"/>
                  <a:pt x="5328" y="15999"/>
                </a:cubicBezTo>
                <a:cubicBezTo>
                  <a:pt x="-5472" y="3849"/>
                  <a:pt x="3124" y="-5601"/>
                  <a:pt x="5328" y="3849"/>
                </a:cubicBezTo>
                <a:close/>
              </a:path>
            </a:pathLst>
          </a:custGeom>
          <a:ln w="25400">
            <a:solidFill>
              <a:srgbClr val="FF0000"/>
            </a:solidFill>
          </a:ln>
        </p:spPr>
        <p:txBody>
          <a:bodyPr lIns="0" tIns="0" rIns="0" bIns="0" anchor="ctr"/>
          <a:lstStyle/>
          <a:p>
            <a:pPr lvl="0" algn="ctr">
              <a:defRPr>
                <a:solidFill>
                  <a:srgbClr val="FFFFFF"/>
                </a:solidFill>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79"/>
                                        </p:tgtEl>
                                        <p:attrNameLst>
                                          <p:attrName>style.visibility</p:attrName>
                                        </p:attrNameLst>
                                      </p:cBhvr>
                                      <p:to>
                                        <p:strVal val="visible"/>
                                      </p:to>
                                    </p:set>
                                    <p:animEffect filter="fade" transition="in">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2" fill="hold">
                                  <p:stCondLst>
                                    <p:cond delay="0"/>
                                  </p:stCondLst>
                                  <p:iterate type="el" backwards="0">
                                    <p:tmAbs val="0"/>
                                  </p:iterate>
                                  <p:childTnLst>
                                    <p:set>
                                      <p:cBhvr>
                                        <p:cTn id="11" fill="hold"/>
                                        <p:tgtEl>
                                          <p:spTgt spid="78"/>
                                        </p:tgtEl>
                                        <p:attrNameLst>
                                          <p:attrName>style.visibility</p:attrName>
                                        </p:attrNameLst>
                                      </p:cBhvr>
                                      <p:to>
                                        <p:strVal val="visible"/>
                                      </p:to>
                                    </p:set>
                                    <p:animEffect filter="fade" transition="in">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 grpId="3" fill="hold">
                                  <p:stCondLst>
                                    <p:cond delay="0"/>
                                  </p:stCondLst>
                                  <p:iterate type="el" backwards="0">
                                    <p:tmAbs val="0"/>
                                  </p:iterate>
                                  <p:childTnLst>
                                    <p:set>
                                      <p:cBhvr>
                                        <p:cTn id="16" fill="hold"/>
                                        <p:tgtEl>
                                          <p:spTgt spid="81"/>
                                        </p:tgtEl>
                                        <p:attrNameLst>
                                          <p:attrName>style.visibility</p:attrName>
                                        </p:attrNameLst>
                                      </p:cBhvr>
                                      <p:to>
                                        <p:strVal val="visible"/>
                                      </p:to>
                                    </p:set>
                                    <p:anim calcmode="lin" valueType="num">
                                      <p:cBhvr>
                                        <p:cTn id="17" dur="1000" fill="hold"/>
                                        <p:tgtEl>
                                          <p:spTgt spid="81"/>
                                        </p:tgtEl>
                                        <p:attrNameLst>
                                          <p:attrName>ppt_x</p:attrName>
                                        </p:attrNameLst>
                                      </p:cBhvr>
                                      <p:tavLst>
                                        <p:tav tm="0">
                                          <p:val>
                                            <p:strVal val="0-#ppt_w/2"/>
                                          </p:val>
                                        </p:tav>
                                        <p:tav tm="100000">
                                          <p:val>
                                            <p:strVal val="#ppt_x"/>
                                          </p:val>
                                        </p:tav>
                                      </p:tavLst>
                                    </p:anim>
                                    <p:anim calcmode="lin" valueType="num">
                                      <p:cBhvr>
                                        <p:cTn id="18" dur="10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0" grpId="4" fill="hold">
                                  <p:stCondLst>
                                    <p:cond delay="0"/>
                                  </p:stCondLst>
                                  <p:iterate type="el" backwards="0">
                                    <p:tmAbs val="0"/>
                                  </p:iterate>
                                  <p:childTnLst>
                                    <p:set>
                                      <p:cBhvr>
                                        <p:cTn id="22" fill="hold"/>
                                        <p:tgtEl>
                                          <p:spTgt spid="80"/>
                                        </p:tgtEl>
                                        <p:attrNameLst>
                                          <p:attrName>style.visibility</p:attrName>
                                        </p:attrNameLst>
                                      </p:cBhvr>
                                      <p:to>
                                        <p:strVal val="visible"/>
                                      </p:to>
                                    </p:set>
                                    <p:animEffect filter="fade" transition="in">
                                      <p:cBhvr>
                                        <p:cTn id="23" dur="500"/>
                                        <p:tgtEl>
                                          <p:spTgt spid="80"/>
                                        </p:tgtEl>
                                      </p:cBhvr>
                                    </p:animEffect>
                                  </p:childTnLst>
                                </p:cTn>
                              </p:par>
                            </p:childTnLst>
                          </p:cTn>
                        </p:par>
                      </p:childTnLst>
                    </p:cTn>
                  </p:par>
                  <p:par>
                    <p:cTn id="24" fill="hold">
                      <p:stCondLst>
                        <p:cond delay="indefinite"/>
                      </p:stCondLst>
                      <p:childTnLst>
                        <p:par>
                          <p:cTn id="25" fill="hold">
                            <p:stCondLst>
                              <p:cond delay="0"/>
                            </p:stCondLst>
                            <p:childTnLst>
                              <p:par>
                                <p:cTn id="26" nodeType="clickEffect" presetClass="entr" presetSubtype="8" presetID="2" grpId="5" fill="hold">
                                  <p:stCondLst>
                                    <p:cond delay="0"/>
                                  </p:stCondLst>
                                  <p:iterate type="el" backwards="0">
                                    <p:tmAbs val="0"/>
                                  </p:iterate>
                                  <p:childTnLst>
                                    <p:set>
                                      <p:cBhvr>
                                        <p:cTn id="27" fill="hold"/>
                                        <p:tgtEl>
                                          <p:spTgt spid="77"/>
                                        </p:tgtEl>
                                        <p:attrNameLst>
                                          <p:attrName>style.visibility</p:attrName>
                                        </p:attrNameLst>
                                      </p:cBhvr>
                                      <p:to>
                                        <p:strVal val="visible"/>
                                      </p:to>
                                    </p:set>
                                    <p:anim calcmode="lin" valueType="num">
                                      <p:cBhvr>
                                        <p:cTn id="28" dur="1000" fill="hold"/>
                                        <p:tgtEl>
                                          <p:spTgt spid="77"/>
                                        </p:tgtEl>
                                        <p:attrNameLst>
                                          <p:attrName>ppt_x</p:attrName>
                                        </p:attrNameLst>
                                      </p:cBhvr>
                                      <p:tavLst>
                                        <p:tav tm="0">
                                          <p:val>
                                            <p:strVal val="0-#ppt_w/2"/>
                                          </p:val>
                                        </p:tav>
                                        <p:tav tm="100000">
                                          <p:val>
                                            <p:strVal val="#ppt_x"/>
                                          </p:val>
                                        </p:tav>
                                      </p:tavLst>
                                    </p:anim>
                                    <p:anim calcmode="lin" valueType="num">
                                      <p:cBhvr>
                                        <p:cTn id="29" dur="10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0" presetID="10" grpId="6" fill="hold">
                                  <p:stCondLst>
                                    <p:cond delay="0"/>
                                  </p:stCondLst>
                                  <p:iterate type="el" backwards="0">
                                    <p:tmAbs val="0"/>
                                  </p:iterate>
                                  <p:childTnLst>
                                    <p:set>
                                      <p:cBhvr>
                                        <p:cTn id="33" fill="hold"/>
                                        <p:tgtEl>
                                          <p:spTgt spid="83"/>
                                        </p:tgtEl>
                                        <p:attrNameLst>
                                          <p:attrName>style.visibility</p:attrName>
                                        </p:attrNameLst>
                                      </p:cBhvr>
                                      <p:to>
                                        <p:strVal val="visible"/>
                                      </p:to>
                                    </p:set>
                                    <p:animEffect filter="fade" transition="in">
                                      <p:cBhvr>
                                        <p:cTn id="34" dur="500"/>
                                        <p:tgtEl>
                                          <p:spTgt spid="83"/>
                                        </p:tgtEl>
                                      </p:cBhvr>
                                    </p:animEffec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8" presetID="2" grpId="7" fill="hold">
                                  <p:stCondLst>
                                    <p:cond delay="0"/>
                                  </p:stCondLst>
                                  <p:iterate type="el" backwards="0">
                                    <p:tmAbs val="0"/>
                                  </p:iterate>
                                  <p:childTnLst>
                                    <p:set>
                                      <p:cBhvr>
                                        <p:cTn id="38" fill="hold"/>
                                        <p:tgtEl>
                                          <p:spTgt spid="82"/>
                                        </p:tgtEl>
                                        <p:attrNameLst>
                                          <p:attrName>style.visibility</p:attrName>
                                        </p:attrNameLst>
                                      </p:cBhvr>
                                      <p:to>
                                        <p:strVal val="visible"/>
                                      </p:to>
                                    </p:set>
                                    <p:anim calcmode="lin" valueType="num">
                                      <p:cBhvr>
                                        <p:cTn id="39" dur="1000" fill="hold"/>
                                        <p:tgtEl>
                                          <p:spTgt spid="82"/>
                                        </p:tgtEl>
                                        <p:attrNameLst>
                                          <p:attrName>ppt_x</p:attrName>
                                        </p:attrNameLst>
                                      </p:cBhvr>
                                      <p:tavLst>
                                        <p:tav tm="0">
                                          <p:val>
                                            <p:strVal val="0-#ppt_w/2"/>
                                          </p:val>
                                        </p:tav>
                                        <p:tav tm="100000">
                                          <p:val>
                                            <p:strVal val="#ppt_x"/>
                                          </p:val>
                                        </p:tav>
                                      </p:tavLst>
                                    </p:anim>
                                    <p:anim calcmode="lin" valueType="num">
                                      <p:cBhvr>
                                        <p:cTn id="40" dur="10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nodeType="clickEffect" presetClass="entr" presetSubtype="0" presetID="10" grpId="8" fill="hold">
                                  <p:stCondLst>
                                    <p:cond delay="0"/>
                                  </p:stCondLst>
                                  <p:iterate type="el" backwards="0">
                                    <p:tmAbs val="0"/>
                                  </p:iterate>
                                  <p:childTnLst>
                                    <p:set>
                                      <p:cBhvr>
                                        <p:cTn id="44" fill="hold"/>
                                        <p:tgtEl>
                                          <p:spTgt spid="84"/>
                                        </p:tgtEl>
                                        <p:attrNameLst>
                                          <p:attrName>style.visibility</p:attrName>
                                        </p:attrNameLst>
                                      </p:cBhvr>
                                      <p:to>
                                        <p:strVal val="visible"/>
                                      </p:to>
                                    </p:set>
                                    <p:animEffect filter="fade" transition="in">
                                      <p:cBhvr>
                                        <p:cTn id="45" dur="5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 grpId="7"/>
      <p:bldP build="whole" bldLvl="1" animBg="1" rev="0" advAuto="0" spid="77" grpId="5"/>
      <p:bldP build="whole" bldLvl="1" animBg="1" rev="0" advAuto="0" spid="79" grpId="1"/>
      <p:bldP build="whole" bldLvl="1" animBg="1" rev="0" advAuto="0" spid="81" grpId="3"/>
      <p:bldP build="whole" bldLvl="1" animBg="1" rev="0" advAuto="0" spid="84" grpId="8"/>
      <p:bldP build="whole" bldLvl="1" animBg="1" rev="0" advAuto="0" spid="80" grpId="4"/>
      <p:bldP build="whole" bldLvl="1" animBg="1" rev="0" advAuto="0" spid="83" grpId="6"/>
      <p:bldP build="whole" bldLvl="1" animBg="1" rev="0" advAuto="0" spid="78" grpId="2"/>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ph type="title"/>
          </p:nvPr>
        </p:nvSpPr>
        <p:spPr>
          <a:xfrm>
            <a:off x="1524000" y="1122362"/>
            <a:ext cx="9144000" cy="2387601"/>
          </a:xfrm>
          <a:prstGeom prst="rect">
            <a:avLst/>
          </a:prstGeom>
        </p:spPr>
        <p:txBody>
          <a:bodyPr/>
          <a:lstStyle/>
          <a:p>
            <a:pPr lvl="0"/>
          </a:p>
        </p:txBody>
      </p:sp>
      <p:sp>
        <p:nvSpPr>
          <p:cNvPr id="375" name="Shape 375"/>
          <p:cNvSpPr/>
          <p:nvPr>
            <p:ph type="body" idx="1"/>
          </p:nvPr>
        </p:nvSpPr>
        <p:spPr>
          <a:xfrm>
            <a:off x="1524000" y="3602037"/>
            <a:ext cx="9144000" cy="1655762"/>
          </a:xfrm>
          <a:prstGeom prst="rect">
            <a:avLst/>
          </a:prstGeom>
        </p:spPr>
        <p:txBody>
          <a:bodyPr/>
          <a:lstStyle/>
          <a:p>
            <a:pPr lvl="0"/>
          </a:p>
        </p:txBody>
      </p:sp>
      <p:pic>
        <p:nvPicPr>
          <p:cNvPr id="376" name="image3.jpeg"/>
          <p:cNvPicPr/>
          <p:nvPr/>
        </p:nvPicPr>
        <p:blipFill>
          <a:blip r:embed="rId2">
            <a:extLst/>
          </a:blip>
          <a:stretch>
            <a:fillRect/>
          </a:stretch>
        </p:blipFill>
        <p:spPr>
          <a:xfrm>
            <a:off x="0" y="0"/>
            <a:ext cx="12192000" cy="6858000"/>
          </a:xfrm>
          <a:prstGeom prst="rect">
            <a:avLst/>
          </a:prstGeom>
          <a:ln w="12700">
            <a:miter lim="400000"/>
          </a:ln>
        </p:spPr>
      </p:pic>
      <p:sp>
        <p:nvSpPr>
          <p:cNvPr id="377" name="Shape 377"/>
          <p:cNvSpPr/>
          <p:nvPr/>
        </p:nvSpPr>
        <p:spPr>
          <a:xfrm>
            <a:off x="685800" y="152400"/>
            <a:ext cx="8001000" cy="1219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defTabSz="868680">
              <a:lnSpc>
                <a:spcPct val="90000"/>
              </a:lnSpc>
              <a:defRPr sz="1700">
                <a:latin typeface="Calibri Light"/>
                <a:ea typeface="Calibri Light"/>
                <a:cs typeface="Calibri Light"/>
                <a:sym typeface="Calibri Light"/>
              </a:defRPr>
            </a:lvl1pPr>
          </a:lstStyle>
          <a:p>
            <a:pPr lvl="0">
              <a:defRPr sz="1800"/>
            </a:pPr>
            <a:r>
              <a:rPr sz="1700"/>
              <a:t>The doctor asked us to take history from a patient... What do I do?!</a:t>
            </a:r>
          </a:p>
        </p:txBody>
      </p:sp>
      <p:sp>
        <p:nvSpPr>
          <p:cNvPr id="378" name="Shape 378"/>
          <p:cNvSpPr/>
          <p:nvPr/>
        </p:nvSpPr>
        <p:spPr>
          <a:xfrm>
            <a:off x="755576" y="1484782"/>
            <a:ext cx="7200801" cy="568863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14311" indent="-214311" algn="ctr">
              <a:lnSpc>
                <a:spcPct val="90000"/>
              </a:lnSpc>
              <a:spcBef>
                <a:spcPts val="400"/>
              </a:spcBef>
            </a:pPr>
            <a:r>
              <a:rPr b="1" sz="2000" u="sng"/>
              <a:t>Know </a:t>
            </a:r>
            <a:r>
              <a:rPr sz="2000"/>
              <a:t>which </a:t>
            </a:r>
            <a:r>
              <a:rPr b="1" sz="2000" u="sng"/>
              <a:t>ward/s</a:t>
            </a:r>
            <a:r>
              <a:rPr sz="2000"/>
              <a:t>  the doctor  wants you to take history from</a:t>
            </a:r>
            <a:endParaRPr sz="2000"/>
          </a:p>
          <a:p>
            <a:pPr lvl="0" algn="ctr">
              <a:lnSpc>
                <a:spcPct val="90000"/>
              </a:lnSpc>
              <a:spcBef>
                <a:spcPts val="1000"/>
              </a:spcBef>
            </a:pPr>
            <a:endParaRPr sz="1200"/>
          </a:p>
          <a:p>
            <a:pPr lvl="0" marL="214311" indent="-214311" algn="ctr">
              <a:lnSpc>
                <a:spcPct val="90000"/>
              </a:lnSpc>
              <a:spcBef>
                <a:spcPts val="400"/>
              </a:spcBef>
            </a:pPr>
            <a:r>
              <a:rPr sz="2000"/>
              <a:t>Know if the doctor wants you to take history, physical </a:t>
            </a:r>
            <a:endParaRPr sz="2000"/>
          </a:p>
          <a:p>
            <a:pPr lvl="0" algn="ctr">
              <a:lnSpc>
                <a:spcPct val="90000"/>
              </a:lnSpc>
              <a:spcBef>
                <a:spcPts val="400"/>
              </a:spcBef>
            </a:pPr>
            <a:r>
              <a:rPr sz="2000"/>
              <a:t>	examination or both.</a:t>
            </a:r>
            <a:endParaRPr sz="2000"/>
          </a:p>
          <a:p>
            <a:pPr lvl="0" algn="ctr">
              <a:lnSpc>
                <a:spcPct val="90000"/>
              </a:lnSpc>
              <a:spcBef>
                <a:spcPts val="1000"/>
              </a:spcBef>
            </a:pPr>
            <a:endParaRPr sz="1400"/>
          </a:p>
          <a:p>
            <a:pPr lvl="0" marL="214311" indent="-214311" algn="ctr">
              <a:lnSpc>
                <a:spcPct val="90000"/>
              </a:lnSpc>
              <a:spcBef>
                <a:spcPts val="400"/>
              </a:spcBef>
            </a:pPr>
            <a:r>
              <a:rPr sz="2000"/>
              <a:t>Know </a:t>
            </a:r>
            <a:r>
              <a:rPr b="1" sz="2000" u="sng"/>
              <a:t>how many cases</a:t>
            </a:r>
            <a:r>
              <a:rPr sz="2000"/>
              <a:t> he/she wants</a:t>
            </a:r>
            <a:endParaRPr sz="2000"/>
          </a:p>
          <a:p>
            <a:pPr lvl="0" algn="ctr">
              <a:lnSpc>
                <a:spcPct val="90000"/>
              </a:lnSpc>
              <a:spcBef>
                <a:spcPts val="1000"/>
              </a:spcBef>
            </a:pPr>
            <a:endParaRPr sz="1100"/>
          </a:p>
          <a:p>
            <a:pPr lvl="0" marL="214311" indent="-214311" algn="ctr">
              <a:lnSpc>
                <a:spcPct val="90000"/>
              </a:lnSpc>
              <a:spcBef>
                <a:spcPts val="400"/>
              </a:spcBef>
            </a:pPr>
            <a:r>
              <a:rPr sz="2000"/>
              <a:t>The subgroup leader has these choices </a:t>
            </a:r>
            <a:endParaRPr sz="2000"/>
          </a:p>
          <a:p>
            <a:pPr lvl="0" algn="ctr">
              <a:lnSpc>
                <a:spcPct val="90000"/>
              </a:lnSpc>
              <a:spcBef>
                <a:spcPts val="400"/>
              </a:spcBef>
            </a:pPr>
            <a:r>
              <a:t>       (after she asks her group about what they prefer):</a:t>
            </a:r>
          </a:p>
          <a:p>
            <a:pPr lvl="1" marL="183696" indent="273503" algn="ctr">
              <a:lnSpc>
                <a:spcPct val="90000"/>
              </a:lnSpc>
              <a:spcBef>
                <a:spcPts val="400"/>
              </a:spcBef>
            </a:pPr>
            <a:r>
              <a:t>Either to divide the group on patients (like 3 girls for each patient, or         6 girls for every ward), and they all go at the same time</a:t>
            </a:r>
            <a:endParaRPr sz="2800"/>
          </a:p>
          <a:p>
            <a:pPr lvl="1" marL="183696" indent="273503" algn="ctr">
              <a:lnSpc>
                <a:spcPct val="90000"/>
              </a:lnSpc>
              <a:spcBef>
                <a:spcPts val="400"/>
              </a:spcBef>
            </a:pPr>
            <a:r>
              <a:t>Or, she divides the group into small groups, and in each session it is the turn of one of those groups to go. </a:t>
            </a:r>
            <a:endParaRPr sz="2800"/>
          </a:p>
          <a:p>
            <a:pPr lvl="1" marL="183696" indent="273503" algn="ctr">
              <a:lnSpc>
                <a:spcPct val="90000"/>
              </a:lnSpc>
              <a:spcBef>
                <a:spcPts val="400"/>
              </a:spcBef>
            </a:pPr>
            <a:r>
              <a:t>Or any other idea that the groups agrees to</a:t>
            </a:r>
            <a:endParaRPr sz="2800"/>
          </a:p>
          <a:p>
            <a:pPr lvl="1" marL="183696" indent="273503" algn="ctr">
              <a:lnSpc>
                <a:spcPct val="90000"/>
              </a:lnSpc>
              <a:spcBef>
                <a:spcPts val="400"/>
              </a:spcBef>
            </a:pPr>
            <a:r>
              <a:t>However, if the doctor asks that each girl takes history alone, she should... No divisions</a:t>
            </a:r>
          </a:p>
        </p:txBody>
      </p:sp>
      <p:pic>
        <p:nvPicPr>
          <p:cNvPr id="379" name="image40.jpeg" descr="http://www.open.edu/openlearnworks/pluginfile.php/4417/mod_oucontent/oucontent/16/none/none/fig1.jpg"/>
          <p:cNvPicPr/>
          <p:nvPr/>
        </p:nvPicPr>
        <p:blipFill>
          <a:blip r:embed="rId3">
            <a:extLst/>
          </a:blip>
          <a:stretch>
            <a:fillRect/>
          </a:stretch>
        </p:blipFill>
        <p:spPr>
          <a:xfrm>
            <a:off x="6781800" y="1981200"/>
            <a:ext cx="2038350" cy="2215009"/>
          </a:xfrm>
          <a:prstGeom prst="rect">
            <a:avLst/>
          </a:prstGeom>
          <a:ln w="12700">
            <a:miter lim="400000"/>
          </a:ln>
        </p:spPr>
      </p:pic>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Shape 381"/>
          <p:cNvSpPr/>
          <p:nvPr>
            <p:ph type="title"/>
          </p:nvPr>
        </p:nvSpPr>
        <p:spPr>
          <a:xfrm>
            <a:off x="1524000" y="1122362"/>
            <a:ext cx="9144000" cy="2387601"/>
          </a:xfrm>
          <a:prstGeom prst="rect">
            <a:avLst/>
          </a:prstGeom>
        </p:spPr>
        <p:txBody>
          <a:bodyPr/>
          <a:lstStyle/>
          <a:p>
            <a:pPr lvl="0"/>
          </a:p>
        </p:txBody>
      </p:sp>
      <p:sp>
        <p:nvSpPr>
          <p:cNvPr id="382" name="Shape 382"/>
          <p:cNvSpPr/>
          <p:nvPr>
            <p:ph type="body" idx="1"/>
          </p:nvPr>
        </p:nvSpPr>
        <p:spPr>
          <a:xfrm>
            <a:off x="1524000" y="3602037"/>
            <a:ext cx="9144000" cy="1655762"/>
          </a:xfrm>
          <a:prstGeom prst="rect">
            <a:avLst/>
          </a:prstGeom>
        </p:spPr>
        <p:txBody>
          <a:bodyPr/>
          <a:lstStyle/>
          <a:p>
            <a:pPr lvl="0"/>
          </a:p>
        </p:txBody>
      </p:sp>
      <p:pic>
        <p:nvPicPr>
          <p:cNvPr id="383" name="image3.jpeg"/>
          <p:cNvPicPr/>
          <p:nvPr/>
        </p:nvPicPr>
        <p:blipFill>
          <a:blip r:embed="rId2">
            <a:extLst/>
          </a:blip>
          <a:stretch>
            <a:fillRect/>
          </a:stretch>
        </p:blipFill>
        <p:spPr>
          <a:xfrm>
            <a:off x="0" y="0"/>
            <a:ext cx="12192000" cy="6858000"/>
          </a:xfrm>
          <a:prstGeom prst="rect">
            <a:avLst/>
          </a:prstGeom>
          <a:ln w="12700">
            <a:miter lim="400000"/>
          </a:ln>
        </p:spPr>
      </p:pic>
      <p:sp>
        <p:nvSpPr>
          <p:cNvPr id="384" name="Shape 384"/>
          <p:cNvSpPr/>
          <p:nvPr/>
        </p:nvSpPr>
        <p:spPr>
          <a:xfrm>
            <a:off x="457200" y="287517"/>
            <a:ext cx="86868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defTabSz="813816">
              <a:lnSpc>
                <a:spcPct val="90000"/>
              </a:lnSpc>
              <a:defRPr sz="1700">
                <a:latin typeface="Calibri Light"/>
                <a:ea typeface="Calibri Light"/>
                <a:cs typeface="Calibri Light"/>
                <a:sym typeface="Calibri Light"/>
              </a:defRPr>
            </a:lvl1pPr>
          </a:lstStyle>
          <a:p>
            <a:pPr lvl="0">
              <a:defRPr sz="1800"/>
            </a:pPr>
            <a:r>
              <a:rPr sz="1700"/>
              <a:t>Cont. The doctor asked us to take history from a patient... What do I do?!</a:t>
            </a:r>
          </a:p>
        </p:txBody>
      </p:sp>
      <p:sp>
        <p:nvSpPr>
          <p:cNvPr id="385" name="Shape 385"/>
          <p:cNvSpPr/>
          <p:nvPr/>
        </p:nvSpPr>
        <p:spPr>
          <a:xfrm>
            <a:off x="1115615" y="1785695"/>
            <a:ext cx="6912769"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336041" indent="-336041" algn="ctr" defTabSz="896111">
              <a:lnSpc>
                <a:spcPct val="90000"/>
              </a:lnSpc>
              <a:spcBef>
                <a:spcPts val="1000"/>
              </a:spcBef>
            </a:pPr>
            <a:r>
              <a:rPr sz="3100"/>
              <a:t>When you go to the ward, go to the nurse station and ask her “</a:t>
            </a:r>
            <a:r>
              <a:rPr b="1" sz="3100" u="sng"/>
              <a:t>where is the </a:t>
            </a:r>
            <a:r>
              <a:rPr b="1" sz="3100" u="sng">
                <a:solidFill>
                  <a:srgbClr val="FF0000"/>
                </a:solidFill>
              </a:rPr>
              <a:t>patient list</a:t>
            </a:r>
            <a:r>
              <a:rPr b="1" sz="3100" u="sng"/>
              <a:t>?”. </a:t>
            </a:r>
            <a:r>
              <a:rPr sz="3100"/>
              <a:t>This usually has the names of patients, ages, their rooms, and their diagnosis.</a:t>
            </a:r>
            <a:endParaRPr sz="3100"/>
          </a:p>
          <a:p>
            <a:pPr lvl="0" algn="ctr" defTabSz="896111">
              <a:lnSpc>
                <a:spcPct val="90000"/>
              </a:lnSpc>
              <a:spcBef>
                <a:spcPts val="1000"/>
              </a:spcBef>
            </a:pPr>
            <a:endParaRPr sz="3100"/>
          </a:p>
          <a:p>
            <a:pPr lvl="0" marL="336041" indent="-336041" algn="ctr" defTabSz="896111">
              <a:lnSpc>
                <a:spcPct val="90000"/>
              </a:lnSpc>
              <a:spcBef>
                <a:spcPts val="1000"/>
              </a:spcBef>
            </a:pPr>
            <a:r>
              <a:rPr sz="3100"/>
              <a:t>Make sure to communicate with your colleagues and to know which patients you and they will be taking.</a:t>
            </a:r>
          </a:p>
        </p:txBody>
      </p:sp>
      <p:pic>
        <p:nvPicPr>
          <p:cNvPr id="386" name="image41.gif" descr="C:\Users\help\AppData\Local\Microsoft\Windows\Temporary Internet Files\Content.IE5\D0L78XTG\MM900234700[1].gif"/>
          <p:cNvPicPr/>
          <p:nvPr/>
        </p:nvPicPr>
        <p:blipFill>
          <a:blip r:embed="rId3">
            <a:extLst/>
          </a:blip>
          <a:stretch>
            <a:fillRect/>
          </a:stretch>
        </p:blipFill>
        <p:spPr>
          <a:xfrm>
            <a:off x="7244767" y="1384478"/>
            <a:ext cx="1568452" cy="1447801"/>
          </a:xfrm>
          <a:prstGeom prst="rect">
            <a:avLst/>
          </a:prstGeom>
          <a:ln w="12700">
            <a:miter lim="400000"/>
          </a:ln>
        </p:spPr>
      </p:pic>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Shape 388"/>
          <p:cNvSpPr/>
          <p:nvPr>
            <p:ph type="title"/>
          </p:nvPr>
        </p:nvSpPr>
        <p:spPr>
          <a:xfrm>
            <a:off x="1524000" y="1122362"/>
            <a:ext cx="9144000" cy="2387601"/>
          </a:xfrm>
          <a:prstGeom prst="rect">
            <a:avLst/>
          </a:prstGeom>
        </p:spPr>
        <p:txBody>
          <a:bodyPr/>
          <a:lstStyle/>
          <a:p>
            <a:pPr lvl="0"/>
          </a:p>
        </p:txBody>
      </p:sp>
      <p:sp>
        <p:nvSpPr>
          <p:cNvPr id="389" name="Shape 389"/>
          <p:cNvSpPr/>
          <p:nvPr>
            <p:ph type="body" idx="1"/>
          </p:nvPr>
        </p:nvSpPr>
        <p:spPr>
          <a:xfrm>
            <a:off x="1524000" y="3602037"/>
            <a:ext cx="9144000" cy="1655762"/>
          </a:xfrm>
          <a:prstGeom prst="rect">
            <a:avLst/>
          </a:prstGeom>
        </p:spPr>
        <p:txBody>
          <a:bodyPr/>
          <a:lstStyle/>
          <a:p>
            <a:pPr lvl="0"/>
          </a:p>
        </p:txBody>
      </p:sp>
      <p:pic>
        <p:nvPicPr>
          <p:cNvPr id="390" name="image3.jpeg"/>
          <p:cNvPicPr/>
          <p:nvPr/>
        </p:nvPicPr>
        <p:blipFill>
          <a:blip r:embed="rId2">
            <a:extLst/>
          </a:blip>
          <a:stretch>
            <a:fillRect/>
          </a:stretch>
        </p:blipFill>
        <p:spPr>
          <a:xfrm>
            <a:off x="0" y="0"/>
            <a:ext cx="12192000" cy="6858000"/>
          </a:xfrm>
          <a:prstGeom prst="rect">
            <a:avLst/>
          </a:prstGeom>
          <a:ln w="12700">
            <a:miter lim="400000"/>
          </a:ln>
        </p:spPr>
      </p:pic>
      <p:sp>
        <p:nvSpPr>
          <p:cNvPr id="391" name="Shape 391"/>
          <p:cNvSpPr/>
          <p:nvPr/>
        </p:nvSpPr>
        <p:spPr>
          <a:xfrm>
            <a:off x="457200" y="274638"/>
            <a:ext cx="86868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defTabSz="813816">
              <a:lnSpc>
                <a:spcPct val="90000"/>
              </a:lnSpc>
              <a:defRPr sz="1700">
                <a:latin typeface="Calibri Light"/>
                <a:ea typeface="Calibri Light"/>
                <a:cs typeface="Calibri Light"/>
                <a:sym typeface="Calibri Light"/>
              </a:defRPr>
            </a:lvl1pPr>
          </a:lstStyle>
          <a:p>
            <a:pPr lvl="0">
              <a:defRPr sz="1800"/>
            </a:pPr>
            <a:r>
              <a:rPr sz="1700"/>
              <a:t>So you are in the ward, and you’ve chosen your patient... What to do now?</a:t>
            </a:r>
          </a:p>
        </p:txBody>
      </p:sp>
      <p:sp>
        <p:nvSpPr>
          <p:cNvPr id="392" name="Shape 392"/>
          <p:cNvSpPr/>
          <p:nvPr/>
        </p:nvSpPr>
        <p:spPr>
          <a:xfrm>
            <a:off x="601215" y="1988840"/>
            <a:ext cx="7283154"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90000"/>
              </a:lnSpc>
              <a:spcBef>
                <a:spcPts val="1000"/>
              </a:spcBef>
            </a:pPr>
            <a:r>
              <a:rPr sz="3200"/>
              <a:t>Go to the patient’s room</a:t>
            </a:r>
            <a:endParaRPr sz="3200"/>
          </a:p>
          <a:p>
            <a:pPr lvl="0" algn="ctr">
              <a:lnSpc>
                <a:spcPct val="90000"/>
              </a:lnSpc>
              <a:spcBef>
                <a:spcPts val="1000"/>
              </a:spcBef>
            </a:pPr>
            <a:r>
              <a:rPr sz="3200"/>
              <a:t>Knock the door, or open the curtains slowly</a:t>
            </a:r>
            <a:endParaRPr sz="3200"/>
          </a:p>
          <a:p>
            <a:pPr lvl="0" algn="ctr">
              <a:lnSpc>
                <a:spcPct val="90000"/>
              </a:lnSpc>
              <a:spcBef>
                <a:spcPts val="1000"/>
              </a:spcBef>
            </a:pPr>
            <a:r>
              <a:rPr sz="3200"/>
              <a:t>Greet them with a smile and say “assalamu alaykum”</a:t>
            </a:r>
            <a:endParaRPr sz="3200"/>
          </a:p>
          <a:p>
            <a:pPr lvl="0" algn="ctr">
              <a:lnSpc>
                <a:spcPct val="90000"/>
              </a:lnSpc>
              <a:spcBef>
                <a:spcPts val="1000"/>
              </a:spcBef>
            </a:pPr>
            <a:r>
              <a:rPr sz="3200"/>
              <a:t>Ask for their permission.</a:t>
            </a:r>
          </a:p>
        </p:txBody>
      </p:sp>
      <p:pic>
        <p:nvPicPr>
          <p:cNvPr id="393" name="image42.png" descr="http://ataheri.files.wordpress.com/2012/12/5798-blond-woman-taking-notes-clipart-illustration.jpg"/>
          <p:cNvPicPr/>
          <p:nvPr/>
        </p:nvPicPr>
        <p:blipFill>
          <a:blip r:embed="rId3">
            <a:extLst/>
          </a:blip>
          <a:stretch>
            <a:fillRect/>
          </a:stretch>
        </p:blipFill>
        <p:spPr>
          <a:xfrm>
            <a:off x="7010400" y="2667000"/>
            <a:ext cx="1920751" cy="3350146"/>
          </a:xfrm>
          <a:prstGeom prst="rect">
            <a:avLst/>
          </a:prstGeom>
          <a:ln w="12700">
            <a:miter lim="400000"/>
          </a:ln>
        </p:spPr>
      </p:pic>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ph type="title"/>
          </p:nvPr>
        </p:nvSpPr>
        <p:spPr>
          <a:xfrm>
            <a:off x="1524000" y="1122362"/>
            <a:ext cx="9144000" cy="2387601"/>
          </a:xfrm>
          <a:prstGeom prst="rect">
            <a:avLst/>
          </a:prstGeom>
        </p:spPr>
        <p:txBody>
          <a:bodyPr/>
          <a:lstStyle/>
          <a:p>
            <a:pPr lvl="0"/>
          </a:p>
        </p:txBody>
      </p:sp>
      <p:sp>
        <p:nvSpPr>
          <p:cNvPr id="396" name="Shape 396"/>
          <p:cNvSpPr/>
          <p:nvPr>
            <p:ph type="body" idx="1"/>
          </p:nvPr>
        </p:nvSpPr>
        <p:spPr>
          <a:xfrm>
            <a:off x="1524000" y="3602037"/>
            <a:ext cx="9144000" cy="1655762"/>
          </a:xfrm>
          <a:prstGeom prst="rect">
            <a:avLst/>
          </a:prstGeom>
        </p:spPr>
        <p:txBody>
          <a:bodyPr/>
          <a:lstStyle/>
          <a:p>
            <a:pPr lvl="0"/>
          </a:p>
        </p:txBody>
      </p:sp>
      <p:pic>
        <p:nvPicPr>
          <p:cNvPr id="397" name="image3.jpeg"/>
          <p:cNvPicPr/>
          <p:nvPr/>
        </p:nvPicPr>
        <p:blipFill>
          <a:blip r:embed="rId2">
            <a:extLst/>
          </a:blip>
          <a:stretch>
            <a:fillRect/>
          </a:stretch>
        </p:blipFill>
        <p:spPr>
          <a:xfrm>
            <a:off x="0" y="0"/>
            <a:ext cx="12192000" cy="6858000"/>
          </a:xfrm>
          <a:prstGeom prst="rect">
            <a:avLst/>
          </a:prstGeom>
          <a:ln w="12700">
            <a:miter lim="400000"/>
          </a:ln>
        </p:spPr>
      </p:pic>
      <p:sp>
        <p:nvSpPr>
          <p:cNvPr id="398" name="Shape 398"/>
          <p:cNvSpPr/>
          <p:nvPr/>
        </p:nvSpPr>
        <p:spPr>
          <a:xfrm>
            <a:off x="251519" y="-171401"/>
            <a:ext cx="8686801"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a:lnSpc>
                <a:spcPct val="90000"/>
              </a:lnSpc>
              <a:defRPr i="1" sz="3200">
                <a:latin typeface="Calibri Light"/>
                <a:ea typeface="Calibri Light"/>
                <a:cs typeface="Calibri Light"/>
                <a:sym typeface="Calibri Light"/>
              </a:defRPr>
            </a:lvl1pPr>
          </a:lstStyle>
          <a:p>
            <a:pPr lvl="0">
              <a:defRPr i="0" sz="1800"/>
            </a:pPr>
            <a:r>
              <a:rPr i="1" sz="3200"/>
              <a:t>What to expect?</a:t>
            </a:r>
          </a:p>
        </p:txBody>
      </p:sp>
      <p:sp>
        <p:nvSpPr>
          <p:cNvPr id="399" name="Shape 399"/>
          <p:cNvSpPr/>
          <p:nvPr/>
        </p:nvSpPr>
        <p:spPr>
          <a:xfrm>
            <a:off x="2017136" y="971600"/>
            <a:ext cx="7920882" cy="54006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14311" indent="-214311" algn="ctr">
              <a:lnSpc>
                <a:spcPct val="90000"/>
              </a:lnSpc>
              <a:spcBef>
                <a:spcPts val="400"/>
              </a:spcBef>
            </a:pPr>
            <a:r>
              <a:rPr sz="2000"/>
              <a:t>You might not find the patient (either in the bathroom, or out for a procedure) </a:t>
            </a:r>
            <a:r>
              <a:rPr sz="2000">
                <a:latin typeface="+mj-lt"/>
                <a:ea typeface="+mj-ea"/>
                <a:cs typeface="+mj-cs"/>
                <a:sym typeface="Helvetica"/>
              </a:rPr>
              <a:t>à </a:t>
            </a:r>
            <a:r>
              <a:rPr sz="2000"/>
              <a:t>find another patient</a:t>
            </a:r>
            <a:endParaRPr sz="2000"/>
          </a:p>
          <a:p>
            <a:pPr lvl="0" algn="ctr">
              <a:lnSpc>
                <a:spcPct val="90000"/>
              </a:lnSpc>
              <a:spcBef>
                <a:spcPts val="1000"/>
              </a:spcBef>
            </a:pPr>
            <a:endParaRPr sz="1400"/>
          </a:p>
          <a:p>
            <a:pPr lvl="0" marL="214311" indent="-214311" algn="ctr">
              <a:lnSpc>
                <a:spcPct val="90000"/>
              </a:lnSpc>
              <a:spcBef>
                <a:spcPts val="400"/>
              </a:spcBef>
            </a:pPr>
            <a:r>
              <a:rPr sz="2000"/>
              <a:t>You might find the patient, but he/she’s asleep... </a:t>
            </a:r>
            <a:endParaRPr sz="2000"/>
          </a:p>
          <a:p>
            <a:pPr lvl="0" algn="ctr">
              <a:lnSpc>
                <a:spcPct val="90000"/>
              </a:lnSpc>
              <a:spcBef>
                <a:spcPts val="400"/>
              </a:spcBef>
            </a:pPr>
            <a:r>
              <a:rPr sz="2000"/>
              <a:t>	What to do? I honestly don’t know.</a:t>
            </a:r>
            <a:endParaRPr sz="2000"/>
          </a:p>
          <a:p>
            <a:pPr lvl="0" algn="ctr">
              <a:lnSpc>
                <a:spcPct val="90000"/>
              </a:lnSpc>
              <a:spcBef>
                <a:spcPts val="400"/>
              </a:spcBef>
            </a:pPr>
            <a:r>
              <a:rPr sz="2000"/>
              <a:t>	Some people might wake the patient up, and some might search for another patient. It’s up to you. I personally prefer not to wake them up.</a:t>
            </a:r>
            <a:endParaRPr sz="2000"/>
          </a:p>
          <a:p>
            <a:pPr lvl="0" algn="ctr">
              <a:lnSpc>
                <a:spcPct val="90000"/>
              </a:lnSpc>
              <a:spcBef>
                <a:spcPts val="1000"/>
              </a:spcBef>
            </a:pPr>
            <a:endParaRPr sz="1600"/>
          </a:p>
          <a:p>
            <a:pPr lvl="0" marL="214311" indent="-214311" algn="ctr">
              <a:lnSpc>
                <a:spcPct val="90000"/>
              </a:lnSpc>
              <a:spcBef>
                <a:spcPts val="400"/>
              </a:spcBef>
            </a:pPr>
            <a:r>
              <a:rPr sz="2000"/>
              <a:t>The patient might refuse. If they refuse, thank them and leave.</a:t>
            </a:r>
            <a:endParaRPr sz="2000"/>
          </a:p>
          <a:p>
            <a:pPr lvl="0" algn="ctr">
              <a:lnSpc>
                <a:spcPct val="90000"/>
              </a:lnSpc>
              <a:spcBef>
                <a:spcPts val="1000"/>
              </a:spcBef>
            </a:pPr>
            <a:endParaRPr sz="2000"/>
          </a:p>
          <a:p>
            <a:pPr lvl="0" marL="214311" indent="-214311" algn="ctr">
              <a:lnSpc>
                <a:spcPct val="90000"/>
              </a:lnSpc>
              <a:spcBef>
                <a:spcPts val="400"/>
              </a:spcBef>
            </a:pPr>
            <a:r>
              <a:rPr sz="2000"/>
              <a:t>Some patients might be hesitant... So try to add some words.</a:t>
            </a:r>
            <a:endParaRPr sz="2000"/>
          </a:p>
          <a:p>
            <a:pPr lvl="0" marL="214311" indent="-214311" algn="ctr">
              <a:lnSpc>
                <a:spcPct val="90000"/>
              </a:lnSpc>
              <a:spcBef>
                <a:spcPts val="400"/>
              </a:spcBef>
            </a:pPr>
            <a:r>
              <a:rPr sz="2000"/>
              <a:t>But if you tell the patient you will make it quick, please make it quick</a:t>
            </a:r>
            <a:endParaRPr sz="2000"/>
          </a:p>
          <a:p>
            <a:pPr lvl="0" algn="ctr">
              <a:lnSpc>
                <a:spcPct val="90000"/>
              </a:lnSpc>
              <a:spcBef>
                <a:spcPts val="400"/>
              </a:spcBef>
            </a:pPr>
            <a:r>
              <a:rPr sz="2000"/>
              <a:t>(skip the systemic review... Although it is not advisable, unless the patient got bored or the patient is tired)</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title"/>
          </p:nvPr>
        </p:nvSpPr>
        <p:spPr>
          <a:xfrm>
            <a:off x="1524000" y="1122362"/>
            <a:ext cx="9144000" cy="2387601"/>
          </a:xfrm>
          <a:prstGeom prst="rect">
            <a:avLst/>
          </a:prstGeom>
        </p:spPr>
        <p:txBody>
          <a:bodyPr/>
          <a:lstStyle/>
          <a:p>
            <a:pPr lvl="0"/>
          </a:p>
        </p:txBody>
      </p:sp>
      <p:sp>
        <p:nvSpPr>
          <p:cNvPr id="402" name="Shape 402"/>
          <p:cNvSpPr/>
          <p:nvPr>
            <p:ph type="body" idx="1"/>
          </p:nvPr>
        </p:nvSpPr>
        <p:spPr>
          <a:xfrm>
            <a:off x="1524000" y="3602037"/>
            <a:ext cx="9144000" cy="1655762"/>
          </a:xfrm>
          <a:prstGeom prst="rect">
            <a:avLst/>
          </a:prstGeom>
        </p:spPr>
        <p:txBody>
          <a:bodyPr/>
          <a:lstStyle/>
          <a:p>
            <a:pPr lvl="0"/>
          </a:p>
        </p:txBody>
      </p:sp>
      <p:pic>
        <p:nvPicPr>
          <p:cNvPr id="403" name="image3.jpeg"/>
          <p:cNvPicPr/>
          <p:nvPr/>
        </p:nvPicPr>
        <p:blipFill>
          <a:blip r:embed="rId2">
            <a:extLst/>
          </a:blip>
          <a:stretch>
            <a:fillRect/>
          </a:stretch>
        </p:blipFill>
        <p:spPr>
          <a:xfrm>
            <a:off x="0" y="0"/>
            <a:ext cx="12192000" cy="6858000"/>
          </a:xfrm>
          <a:prstGeom prst="rect">
            <a:avLst/>
          </a:prstGeom>
          <a:ln w="12700">
            <a:miter lim="400000"/>
          </a:ln>
        </p:spPr>
      </p:pic>
      <p:sp>
        <p:nvSpPr>
          <p:cNvPr id="404" name="Shape 404"/>
          <p:cNvSpPr/>
          <p:nvPr/>
        </p:nvSpPr>
        <p:spPr>
          <a:xfrm>
            <a:off x="457200" y="274638"/>
            <a:ext cx="82296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a:lnSpc>
                <a:spcPct val="90000"/>
              </a:lnSpc>
              <a:defRPr sz="3200">
                <a:latin typeface="Calibri Light"/>
                <a:ea typeface="Calibri Light"/>
                <a:cs typeface="Calibri Light"/>
                <a:sym typeface="Calibri Light"/>
              </a:defRPr>
            </a:lvl1pPr>
          </a:lstStyle>
          <a:p>
            <a:pPr lvl="0">
              <a:defRPr sz="1800"/>
            </a:pPr>
            <a:r>
              <a:rPr sz="3200"/>
              <a:t>Cont. What to expect?</a:t>
            </a:r>
          </a:p>
        </p:txBody>
      </p:sp>
      <p:sp>
        <p:nvSpPr>
          <p:cNvPr id="405" name="Shape 405"/>
          <p:cNvSpPr/>
          <p:nvPr/>
        </p:nvSpPr>
        <p:spPr>
          <a:xfrm>
            <a:off x="878904" y="1484782"/>
            <a:ext cx="8229601" cy="525780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90000"/>
              </a:lnSpc>
              <a:spcBef>
                <a:spcPts val="600"/>
              </a:spcBef>
            </a:pPr>
            <a:r>
              <a:rPr sz="2700"/>
              <a:t>Some patients might talk a lot about something not important. What to do? </a:t>
            </a:r>
            <a:endParaRPr sz="2700"/>
          </a:p>
          <a:p>
            <a:pPr lvl="0" algn="ctr">
              <a:lnSpc>
                <a:spcPct val="90000"/>
              </a:lnSpc>
              <a:spcBef>
                <a:spcPts val="600"/>
              </a:spcBef>
            </a:pPr>
            <a:r>
              <a:rPr sz="2700"/>
              <a:t>	Try to ask them specific questions. Or interrupt them (politely) with a question that you haven’t asked before like: “so you said you had a surgery, in which hospital was it?”... Or: “Regarding your cough, how long did it last?”</a:t>
            </a:r>
            <a:endParaRPr sz="2700"/>
          </a:p>
          <a:p>
            <a:pPr lvl="0" algn="ctr">
              <a:lnSpc>
                <a:spcPct val="90000"/>
              </a:lnSpc>
              <a:spcBef>
                <a:spcPts val="600"/>
              </a:spcBef>
            </a:pPr>
            <a:endParaRPr sz="2700"/>
          </a:p>
          <a:p>
            <a:pPr lvl="0" algn="ctr">
              <a:lnSpc>
                <a:spcPct val="90000"/>
              </a:lnSpc>
              <a:spcBef>
                <a:spcPts val="600"/>
              </a:spcBef>
            </a:pPr>
            <a:r>
              <a:rPr sz="2700"/>
              <a:t>Make sure that you don’t lose track of time during taking history</a:t>
            </a:r>
            <a:endParaRPr sz="2700"/>
          </a:p>
          <a:p>
            <a:pPr lvl="0" algn="ctr">
              <a:lnSpc>
                <a:spcPct val="90000"/>
              </a:lnSpc>
              <a:spcBef>
                <a:spcPts val="600"/>
              </a:spcBef>
            </a:pPr>
            <a:endParaRPr sz="2700"/>
          </a:p>
          <a:p>
            <a:pPr lvl="0" algn="ctr">
              <a:lnSpc>
                <a:spcPct val="90000"/>
              </a:lnSpc>
              <a:spcBef>
                <a:spcPts val="600"/>
              </a:spcBef>
            </a:pPr>
            <a:r>
              <a:rPr sz="2700"/>
              <a:t>Do not worry, your first history will be the longest one.</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ph type="title"/>
          </p:nvPr>
        </p:nvSpPr>
        <p:spPr>
          <a:xfrm>
            <a:off x="1524000" y="1122362"/>
            <a:ext cx="9144000" cy="2387601"/>
          </a:xfrm>
          <a:prstGeom prst="rect">
            <a:avLst/>
          </a:prstGeom>
        </p:spPr>
        <p:txBody>
          <a:bodyPr/>
          <a:lstStyle/>
          <a:p>
            <a:pPr lvl="0"/>
          </a:p>
        </p:txBody>
      </p:sp>
      <p:sp>
        <p:nvSpPr>
          <p:cNvPr id="408" name="Shape 408"/>
          <p:cNvSpPr/>
          <p:nvPr>
            <p:ph type="body" idx="1"/>
          </p:nvPr>
        </p:nvSpPr>
        <p:spPr>
          <a:xfrm>
            <a:off x="1524000" y="3602037"/>
            <a:ext cx="9144000" cy="1655762"/>
          </a:xfrm>
          <a:prstGeom prst="rect">
            <a:avLst/>
          </a:prstGeom>
        </p:spPr>
        <p:txBody>
          <a:bodyPr/>
          <a:lstStyle/>
          <a:p>
            <a:pPr lvl="0"/>
          </a:p>
        </p:txBody>
      </p:sp>
      <p:pic>
        <p:nvPicPr>
          <p:cNvPr id="409" name="image3.jpeg"/>
          <p:cNvPicPr/>
          <p:nvPr/>
        </p:nvPicPr>
        <p:blipFill>
          <a:blip r:embed="rId2">
            <a:extLst/>
          </a:blip>
          <a:stretch>
            <a:fillRect/>
          </a:stretch>
        </p:blipFill>
        <p:spPr>
          <a:xfrm>
            <a:off x="0" y="25757"/>
            <a:ext cx="12192000" cy="6858001"/>
          </a:xfrm>
          <a:prstGeom prst="rect">
            <a:avLst/>
          </a:prstGeom>
          <a:ln w="12700">
            <a:miter lim="400000"/>
          </a:ln>
        </p:spPr>
      </p:pic>
      <p:sp>
        <p:nvSpPr>
          <p:cNvPr id="410" name="Shape 410"/>
          <p:cNvSpPr/>
          <p:nvPr/>
        </p:nvSpPr>
        <p:spPr>
          <a:xfrm>
            <a:off x="457200" y="274638"/>
            <a:ext cx="82296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defTabSz="813816">
              <a:lnSpc>
                <a:spcPct val="90000"/>
              </a:lnSpc>
              <a:defRPr sz="1900">
                <a:latin typeface="Calibri Light"/>
                <a:ea typeface="Calibri Light"/>
                <a:cs typeface="Calibri Light"/>
                <a:sym typeface="Calibri Light"/>
              </a:defRPr>
            </a:lvl1pPr>
          </a:lstStyle>
          <a:p>
            <a:pPr lvl="0">
              <a:defRPr sz="1800"/>
            </a:pPr>
            <a:r>
              <a:rPr sz="1900"/>
              <a:t>The doctor cancelled the BST session... What to do?</a:t>
            </a:r>
          </a:p>
        </p:txBody>
      </p:sp>
      <p:sp>
        <p:nvSpPr>
          <p:cNvPr id="411" name="Shape 411"/>
          <p:cNvSpPr/>
          <p:nvPr/>
        </p:nvSpPr>
        <p:spPr>
          <a:xfrm>
            <a:off x="971599" y="1700808"/>
            <a:ext cx="8208914" cy="496855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80000"/>
              </a:lnSpc>
              <a:spcBef>
                <a:spcPts val="500"/>
              </a:spcBef>
            </a:pPr>
            <a:r>
              <a:t>First, the subgroup leader </a:t>
            </a:r>
            <a:r>
              <a:rPr u="sng"/>
              <a:t>must inform the department’s secretary</a:t>
            </a:r>
          </a:p>
          <a:p>
            <a:pPr lvl="0" algn="ctr">
              <a:lnSpc>
                <a:spcPct val="80000"/>
              </a:lnSpc>
              <a:spcBef>
                <a:spcPts val="500"/>
              </a:spcBef>
            </a:pPr>
            <a:r>
              <a:t>You have these choices:</a:t>
            </a:r>
          </a:p>
          <a:p>
            <a:pPr lvl="1" marL="285750" indent="171450" algn="ctr">
              <a:lnSpc>
                <a:spcPct val="80000"/>
              </a:lnSpc>
              <a:spcBef>
                <a:spcPts val="500"/>
              </a:spcBef>
            </a:pPr>
            <a:r>
              <a:rPr sz="2100"/>
              <a:t>Divide your group into smaller numbers and go attend with other groups (after your subgroup leader takes permission from the other subgroup leader/s)</a:t>
            </a:r>
            <a:endParaRPr sz="2100"/>
          </a:p>
          <a:p>
            <a:pPr lvl="1" marL="285750" indent="171450" algn="ctr">
              <a:lnSpc>
                <a:spcPct val="80000"/>
              </a:lnSpc>
              <a:spcBef>
                <a:spcPts val="500"/>
              </a:spcBef>
            </a:pPr>
            <a:r>
              <a:rPr sz="2100"/>
              <a:t>Reschedule the session:</a:t>
            </a:r>
            <a:endParaRPr sz="2100"/>
          </a:p>
          <a:p>
            <a:pPr lvl="2" marL="228600" indent="685800" algn="ctr">
              <a:lnSpc>
                <a:spcPct val="80000"/>
              </a:lnSpc>
              <a:spcBef>
                <a:spcPts val="400"/>
              </a:spcBef>
            </a:pPr>
            <a:r>
              <a:t>Ask the doctor what other times are suitable </a:t>
            </a:r>
          </a:p>
          <a:p>
            <a:pPr lvl="2" marL="228600" indent="685800" algn="ctr">
              <a:lnSpc>
                <a:spcPct val="80000"/>
              </a:lnSpc>
              <a:spcBef>
                <a:spcPts val="400"/>
              </a:spcBef>
            </a:pPr>
            <a:r>
              <a:t>Find another doctor (from the same specialty) and reschedule the session in a suitable time</a:t>
            </a:r>
          </a:p>
          <a:p>
            <a:pPr lvl="1" marL="285750" indent="171450" algn="ctr">
              <a:lnSpc>
                <a:spcPct val="80000"/>
              </a:lnSpc>
              <a:spcBef>
                <a:spcPts val="500"/>
              </a:spcBef>
            </a:pPr>
            <a:r>
              <a:rPr sz="2100"/>
              <a:t>Ask a doctor if you can attend his/her clinics</a:t>
            </a:r>
            <a:endParaRPr sz="2100"/>
          </a:p>
          <a:p>
            <a:pPr lvl="1" marL="285750" indent="171450" algn="ctr">
              <a:lnSpc>
                <a:spcPct val="80000"/>
              </a:lnSpc>
              <a:spcBef>
                <a:spcPts val="500"/>
              </a:spcBef>
            </a:pPr>
            <a:r>
              <a:rPr sz="2100"/>
              <a:t>Take history/physical examination from patients</a:t>
            </a:r>
            <a:endParaRPr sz="2100"/>
          </a:p>
          <a:p>
            <a:pPr lvl="1" marL="285750" indent="171450" algn="ctr">
              <a:lnSpc>
                <a:spcPct val="80000"/>
              </a:lnSpc>
              <a:spcBef>
                <a:spcPts val="500"/>
              </a:spcBef>
            </a:pPr>
            <a:r>
              <a:rPr sz="2100"/>
              <a:t>Work on your research </a:t>
            </a:r>
            <a:endParaRPr sz="2100"/>
          </a:p>
          <a:p>
            <a:pPr lvl="1" marL="285750" indent="171450" algn="ctr">
              <a:lnSpc>
                <a:spcPct val="80000"/>
              </a:lnSpc>
              <a:spcBef>
                <a:spcPts val="500"/>
              </a:spcBef>
            </a:pPr>
            <a:r>
              <a:rPr sz="2100"/>
              <a:t>Organize a group study (or study alone)</a:t>
            </a:r>
            <a:endParaRPr sz="2100"/>
          </a:p>
          <a:p>
            <a:pPr lvl="1" marL="285750" indent="171450" algn="ctr">
              <a:lnSpc>
                <a:spcPct val="80000"/>
              </a:lnSpc>
              <a:spcBef>
                <a:spcPts val="500"/>
              </a:spcBef>
            </a:pPr>
            <a:r>
              <a:rPr sz="2100"/>
              <a:t>Go home [bad choice, unless you’re ill]</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3" name="Shape 413"/>
          <p:cNvSpPr/>
          <p:nvPr>
            <p:ph type="title"/>
          </p:nvPr>
        </p:nvSpPr>
        <p:spPr>
          <a:xfrm>
            <a:off x="1524000" y="1122362"/>
            <a:ext cx="9144000" cy="2387601"/>
          </a:xfrm>
          <a:prstGeom prst="rect">
            <a:avLst/>
          </a:prstGeom>
        </p:spPr>
        <p:txBody>
          <a:bodyPr/>
          <a:lstStyle/>
          <a:p>
            <a:pPr lvl="0"/>
          </a:p>
        </p:txBody>
      </p:sp>
      <p:sp>
        <p:nvSpPr>
          <p:cNvPr id="414" name="Shape 414"/>
          <p:cNvSpPr/>
          <p:nvPr>
            <p:ph type="body" idx="1"/>
          </p:nvPr>
        </p:nvSpPr>
        <p:spPr>
          <a:xfrm>
            <a:off x="1524000" y="3602037"/>
            <a:ext cx="9144000" cy="1655762"/>
          </a:xfrm>
          <a:prstGeom prst="rect">
            <a:avLst/>
          </a:prstGeom>
        </p:spPr>
        <p:txBody>
          <a:bodyPr/>
          <a:lstStyle/>
          <a:p>
            <a:pPr lvl="0"/>
          </a:p>
        </p:txBody>
      </p:sp>
      <p:pic>
        <p:nvPicPr>
          <p:cNvPr id="415" name="image3.jpeg"/>
          <p:cNvPicPr/>
          <p:nvPr/>
        </p:nvPicPr>
        <p:blipFill>
          <a:blip r:embed="rId2">
            <a:extLst/>
          </a:blip>
          <a:stretch>
            <a:fillRect/>
          </a:stretch>
        </p:blipFill>
        <p:spPr>
          <a:xfrm>
            <a:off x="0" y="0"/>
            <a:ext cx="12192000" cy="6858000"/>
          </a:xfrm>
          <a:prstGeom prst="rect">
            <a:avLst/>
          </a:prstGeom>
          <a:ln w="12700">
            <a:miter lim="400000"/>
          </a:ln>
        </p:spPr>
      </p:pic>
      <p:sp>
        <p:nvSpPr>
          <p:cNvPr id="416" name="Shape 416"/>
          <p:cNvSpPr/>
          <p:nvPr/>
        </p:nvSpPr>
        <p:spPr>
          <a:xfrm>
            <a:off x="457200" y="274638"/>
            <a:ext cx="82296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a:lnSpc>
                <a:spcPct val="90000"/>
              </a:lnSpc>
              <a:defRPr>
                <a:latin typeface="Calibri Light"/>
                <a:ea typeface="Calibri Light"/>
                <a:cs typeface="Calibri Light"/>
                <a:sym typeface="Calibri Light"/>
              </a:defRPr>
            </a:lvl1pPr>
          </a:lstStyle>
          <a:p>
            <a:pPr lvl="0"/>
            <a:r>
              <a:t>Tips for starting taking history</a:t>
            </a:r>
          </a:p>
        </p:txBody>
      </p:sp>
      <p:sp>
        <p:nvSpPr>
          <p:cNvPr id="417" name="Shape 417"/>
          <p:cNvSpPr/>
          <p:nvPr/>
        </p:nvSpPr>
        <p:spPr>
          <a:xfrm>
            <a:off x="1259632" y="1700808"/>
            <a:ext cx="7272809" cy="506916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339470" indent="-339470" algn="ctr" defTabSz="905255">
              <a:lnSpc>
                <a:spcPct val="80000"/>
              </a:lnSpc>
              <a:spcBef>
                <a:spcPts val="500"/>
              </a:spcBef>
            </a:pPr>
            <a:r>
              <a:rPr sz="2300"/>
              <a:t>You might like to keep a specific notebook/papers/file... Etc for taking history</a:t>
            </a:r>
            <a:endParaRPr sz="2300"/>
          </a:p>
          <a:p>
            <a:pPr lvl="0" marL="339470" indent="-339470" algn="ctr" defTabSz="905255">
              <a:lnSpc>
                <a:spcPct val="80000"/>
              </a:lnSpc>
              <a:spcBef>
                <a:spcPts val="500"/>
              </a:spcBef>
            </a:pPr>
            <a:endParaRPr sz="2300"/>
          </a:p>
          <a:p>
            <a:pPr lvl="0" marL="339470" indent="-339470" algn="ctr" defTabSz="905255">
              <a:lnSpc>
                <a:spcPct val="80000"/>
              </a:lnSpc>
              <a:spcBef>
                <a:spcPts val="500"/>
              </a:spcBef>
            </a:pPr>
            <a:r>
              <a:rPr b="1" sz="2300"/>
              <a:t>You can prepare the list of questions</a:t>
            </a:r>
            <a:r>
              <a:rPr sz="2300"/>
              <a:t> you need to ask, and take them with you to ask the patient. (or have them printed and take them with you)... </a:t>
            </a:r>
            <a:endParaRPr sz="2300"/>
          </a:p>
          <a:p>
            <a:pPr lvl="0" marL="339470" indent="-339470" algn="ctr" defTabSz="905255">
              <a:lnSpc>
                <a:spcPct val="80000"/>
              </a:lnSpc>
              <a:spcBef>
                <a:spcPts val="500"/>
              </a:spcBef>
            </a:pPr>
            <a:r>
              <a:rPr sz="2300"/>
              <a:t>	There are </a:t>
            </a:r>
            <a:r>
              <a:rPr b="1" sz="2300"/>
              <a:t>examples</a:t>
            </a:r>
            <a:r>
              <a:rPr sz="2300"/>
              <a:t> made by students from 431 and 432.</a:t>
            </a:r>
            <a:endParaRPr sz="2300"/>
          </a:p>
          <a:p>
            <a:pPr lvl="0" marL="339470" indent="-339470" algn="ctr" defTabSz="905255">
              <a:lnSpc>
                <a:spcPct val="80000"/>
              </a:lnSpc>
              <a:spcBef>
                <a:spcPts val="500"/>
              </a:spcBef>
            </a:pPr>
            <a:r>
              <a:rPr sz="2300"/>
              <a:t>Practice makes perfect. </a:t>
            </a:r>
            <a:endParaRPr sz="2300"/>
          </a:p>
          <a:p>
            <a:pPr lvl="0" marL="339470" indent="-339470" algn="ctr" defTabSz="905255">
              <a:lnSpc>
                <a:spcPct val="80000"/>
              </a:lnSpc>
              <a:spcBef>
                <a:spcPts val="500"/>
              </a:spcBef>
            </a:pPr>
            <a:r>
              <a:rPr sz="2300"/>
              <a:t>	Try to practice it alone, or with one friend and let her evaluate you.</a:t>
            </a:r>
            <a:endParaRPr sz="2300"/>
          </a:p>
          <a:p>
            <a:pPr lvl="0" marL="339470" indent="-339470" algn="ctr" defTabSz="905255">
              <a:lnSpc>
                <a:spcPct val="80000"/>
              </a:lnSpc>
              <a:spcBef>
                <a:spcPts val="500"/>
              </a:spcBef>
            </a:pPr>
            <a:endParaRPr sz="2300"/>
          </a:p>
          <a:p>
            <a:pPr lvl="0" marL="339470" indent="-339470" algn="ctr" defTabSz="905255">
              <a:lnSpc>
                <a:spcPct val="80000"/>
              </a:lnSpc>
              <a:spcBef>
                <a:spcPts val="500"/>
              </a:spcBef>
            </a:pPr>
            <a:r>
              <a:rPr sz="2300"/>
              <a:t>If you have spare time (e.g: at the end of the day), try to go and take history from a random patient.</a:t>
            </a:r>
          </a:p>
        </p:txBody>
      </p:sp>
      <p:pic>
        <p:nvPicPr>
          <p:cNvPr id="418" name="image43.png" descr="C:\Users\help\AppData\Local\Microsoft\Windows\Temporary Internet Files\Content.IE5\KX8YV768\MC900332580[1].wmf"/>
          <p:cNvPicPr/>
          <p:nvPr/>
        </p:nvPicPr>
        <p:blipFill>
          <a:blip r:embed="rId3">
            <a:extLst/>
          </a:blip>
          <a:stretch>
            <a:fillRect/>
          </a:stretch>
        </p:blipFill>
        <p:spPr>
          <a:xfrm>
            <a:off x="0" y="116632"/>
            <a:ext cx="1691682" cy="2328548"/>
          </a:xfrm>
          <a:prstGeom prst="rect">
            <a:avLst/>
          </a:prstGeom>
          <a:ln w="12700">
            <a:miter lim="400000"/>
          </a:ln>
        </p:spPr>
      </p:pic>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0" name="Shape 420"/>
          <p:cNvSpPr/>
          <p:nvPr>
            <p:ph type="title"/>
          </p:nvPr>
        </p:nvSpPr>
        <p:spPr>
          <a:xfrm>
            <a:off x="838200" y="365125"/>
            <a:ext cx="10515600" cy="1325563"/>
          </a:xfrm>
          <a:prstGeom prst="rect">
            <a:avLst/>
          </a:prstGeom>
        </p:spPr>
        <p:txBody>
          <a:bodyPr/>
          <a:lstStyle/>
          <a:p>
            <a:pPr lvl="0"/>
          </a:p>
        </p:txBody>
      </p:sp>
      <p:pic>
        <p:nvPicPr>
          <p:cNvPr id="421"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422" name="Shape 422"/>
          <p:cNvSpPr/>
          <p:nvPr/>
        </p:nvSpPr>
        <p:spPr>
          <a:xfrm>
            <a:off x="907959" y="274638"/>
            <a:ext cx="8229601"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896111">
              <a:lnSpc>
                <a:spcPct val="90000"/>
              </a:lnSpc>
              <a:defRPr>
                <a:latin typeface="Calibri Light"/>
                <a:ea typeface="Calibri Light"/>
                <a:cs typeface="Calibri Light"/>
                <a:sym typeface="Calibri Light"/>
              </a:defRPr>
            </a:lvl1pPr>
          </a:lstStyle>
          <a:p>
            <a:pPr lvl="0"/>
            <a:r>
              <a:t>Cont. Tips for starting taking history</a:t>
            </a:r>
          </a:p>
        </p:txBody>
      </p:sp>
      <p:sp>
        <p:nvSpPr>
          <p:cNvPr id="423" name="Shape 423"/>
          <p:cNvSpPr/>
          <p:nvPr/>
        </p:nvSpPr>
        <p:spPr>
          <a:xfrm>
            <a:off x="1475655" y="1600200"/>
            <a:ext cx="7416825" cy="506916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354710" indent="-354710" defTabSz="896111">
              <a:lnSpc>
                <a:spcPct val="80000"/>
              </a:lnSpc>
              <a:spcBef>
                <a:spcPts val="400"/>
              </a:spcBef>
              <a:buSzPct val="100000"/>
              <a:buFont typeface="Arial"/>
              <a:buChar char="•"/>
            </a:pPr>
            <a:r>
              <a:rPr sz="1900"/>
              <a:t>Try to put a logical sequence for your questions (a sequence that makes sense to you), you may develop your own mnemonics or learn about mnemonics that are already there</a:t>
            </a:r>
            <a:endParaRPr sz="1900"/>
          </a:p>
          <a:p>
            <a:pPr lvl="0" marL="336041" indent="-336041" defTabSz="896111">
              <a:lnSpc>
                <a:spcPct val="80000"/>
              </a:lnSpc>
              <a:spcBef>
                <a:spcPts val="400"/>
              </a:spcBef>
              <a:buSzPct val="100000"/>
              <a:buFont typeface="Arial"/>
              <a:buChar char="•"/>
            </a:pPr>
            <a:endParaRPr sz="1900"/>
          </a:p>
          <a:p>
            <a:pPr lvl="0" marL="354710" indent="-354710" defTabSz="896111">
              <a:lnSpc>
                <a:spcPct val="80000"/>
              </a:lnSpc>
              <a:spcBef>
                <a:spcPts val="400"/>
              </a:spcBef>
              <a:buSzPct val="100000"/>
              <a:buFont typeface="Arial"/>
              <a:buChar char="•"/>
            </a:pPr>
            <a:r>
              <a:rPr sz="1900"/>
              <a:t>Make sure you have some time left to organize your history notes before you present them in front of the doctor in the session</a:t>
            </a:r>
            <a:endParaRPr sz="1900"/>
          </a:p>
          <a:p>
            <a:pPr lvl="0" marL="336041" indent="-336041" defTabSz="896111">
              <a:lnSpc>
                <a:spcPct val="80000"/>
              </a:lnSpc>
              <a:spcBef>
                <a:spcPts val="400"/>
              </a:spcBef>
              <a:buSzPct val="100000"/>
              <a:buFont typeface="Arial"/>
              <a:buChar char="•"/>
            </a:pPr>
            <a:endParaRPr sz="1900"/>
          </a:p>
          <a:p>
            <a:pPr lvl="0" marL="354710" indent="-354710" defTabSz="896111">
              <a:lnSpc>
                <a:spcPct val="80000"/>
              </a:lnSpc>
              <a:spcBef>
                <a:spcPts val="400"/>
              </a:spcBef>
              <a:buSzPct val="100000"/>
              <a:buFont typeface="Arial"/>
              <a:buChar char="•"/>
            </a:pPr>
            <a:r>
              <a:rPr sz="1900"/>
              <a:t>When you present history of a patient, it is better to it like a story.</a:t>
            </a:r>
            <a:endParaRPr sz="1900"/>
          </a:p>
          <a:p>
            <a:pPr lvl="0" marL="336041" indent="-336041" defTabSz="896111">
              <a:lnSpc>
                <a:spcPct val="80000"/>
              </a:lnSpc>
              <a:spcBef>
                <a:spcPts val="400"/>
              </a:spcBef>
              <a:buSzPct val="100000"/>
              <a:buFont typeface="Arial"/>
              <a:buChar char="•"/>
            </a:pPr>
            <a:endParaRPr sz="1900"/>
          </a:p>
          <a:p>
            <a:pPr lvl="0" marL="336041" indent="-336041" defTabSz="896111">
              <a:lnSpc>
                <a:spcPct val="80000"/>
              </a:lnSpc>
              <a:spcBef>
                <a:spcPts val="400"/>
              </a:spcBef>
              <a:buSzPct val="100000"/>
              <a:buFont typeface="Arial"/>
              <a:buChar char="•"/>
            </a:pPr>
            <a:endParaRPr sz="1900"/>
          </a:p>
          <a:p>
            <a:pPr lvl="0" marL="354710" indent="-354710" defTabSz="896111">
              <a:lnSpc>
                <a:spcPct val="80000"/>
              </a:lnSpc>
              <a:spcBef>
                <a:spcPts val="400"/>
              </a:spcBef>
              <a:buSzPct val="100000"/>
              <a:buFont typeface="Arial"/>
              <a:buChar char="•"/>
            </a:pPr>
            <a:r>
              <a:rPr sz="1900"/>
              <a:t>You will notice that each doctor has his/her own way (sequence) in taking history. That’s completely normal</a:t>
            </a:r>
            <a:endParaRPr sz="1900"/>
          </a:p>
          <a:p>
            <a:pPr lvl="0" marL="336041" indent="-336041" defTabSz="896111">
              <a:lnSpc>
                <a:spcPct val="80000"/>
              </a:lnSpc>
              <a:spcBef>
                <a:spcPts val="400"/>
              </a:spcBef>
              <a:buSzPct val="100000"/>
              <a:buFont typeface="Arial"/>
              <a:buChar char="•"/>
            </a:pPr>
            <a:endParaRPr sz="1900"/>
          </a:p>
          <a:p>
            <a:pPr lvl="0" marL="354710" indent="-354710" defTabSz="896111">
              <a:lnSpc>
                <a:spcPct val="80000"/>
              </a:lnSpc>
              <a:spcBef>
                <a:spcPts val="400"/>
              </a:spcBef>
              <a:buSzPct val="100000"/>
              <a:buFont typeface="Arial"/>
              <a:buChar char="•"/>
            </a:pPr>
            <a:r>
              <a:rPr sz="1900"/>
              <a:t>you might want to read from a book about taking history, such as:</a:t>
            </a:r>
            <a:endParaRPr sz="1900"/>
          </a:p>
          <a:p>
            <a:pPr lvl="1" indent="434052" defTabSz="896111">
              <a:lnSpc>
                <a:spcPct val="80000"/>
              </a:lnSpc>
              <a:spcBef>
                <a:spcPts val="300"/>
              </a:spcBef>
            </a:pPr>
            <a:r>
              <a:rPr b="1" sz="1600"/>
              <a:t>“The Patient History: Evidence-Based Approach </a:t>
            </a:r>
            <a:r>
              <a:rPr sz="1600"/>
              <a:t>(Lange Medical Books)</a:t>
            </a:r>
            <a:r>
              <a:rPr b="1" sz="1600"/>
              <a:t>” and norman brows </a:t>
            </a:r>
          </a:p>
        </p:txBody>
      </p:sp>
      <p:pic>
        <p:nvPicPr>
          <p:cNvPr id="424" name="image44.png" descr="C:\Users\help\AppData\Local\Microsoft\Windows\Temporary Internet Files\Content.IE5\O8RCBLPB\MC900045097[1].wmf"/>
          <p:cNvPicPr/>
          <p:nvPr/>
        </p:nvPicPr>
        <p:blipFill>
          <a:blip r:embed="rId3">
            <a:extLst/>
          </a:blip>
          <a:stretch>
            <a:fillRect/>
          </a:stretch>
        </p:blipFill>
        <p:spPr>
          <a:xfrm>
            <a:off x="107504" y="552997"/>
            <a:ext cx="1243584" cy="2011909"/>
          </a:xfrm>
          <a:prstGeom prst="rect">
            <a:avLst/>
          </a:prstGeom>
          <a:ln w="12700">
            <a:miter lim="400000"/>
          </a:ln>
        </p:spPr>
      </p:pic>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Shape 426"/>
          <p:cNvSpPr/>
          <p:nvPr>
            <p:ph type="title"/>
          </p:nvPr>
        </p:nvSpPr>
        <p:spPr>
          <a:xfrm>
            <a:off x="838200" y="365125"/>
            <a:ext cx="10515600" cy="1325563"/>
          </a:xfrm>
          <a:prstGeom prst="rect">
            <a:avLst/>
          </a:prstGeom>
        </p:spPr>
        <p:txBody>
          <a:bodyPr/>
          <a:lstStyle/>
          <a:p>
            <a:pPr lvl="0"/>
          </a:p>
        </p:txBody>
      </p:sp>
      <p:pic>
        <p:nvPicPr>
          <p:cNvPr id="427"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428" name="Shape 428"/>
          <p:cNvSpPr/>
          <p:nvPr/>
        </p:nvSpPr>
        <p:spPr>
          <a:xfrm>
            <a:off x="457200" y="109255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832103">
              <a:lnSpc>
                <a:spcPct val="90000"/>
              </a:lnSpc>
            </a:pPr>
            <a:r>
              <a:rPr sz="3400">
                <a:solidFill>
                  <a:srgbClr val="FF0000"/>
                </a:solidFill>
                <a:latin typeface="Calibri Light"/>
                <a:ea typeface="Calibri Light"/>
                <a:cs typeface="Calibri Light"/>
                <a:sym typeface="Calibri Light"/>
              </a:rPr>
              <a:t>CBL: Case-Based Learning</a:t>
            </a:r>
            <a:br>
              <a:rPr sz="3400">
                <a:solidFill>
                  <a:srgbClr val="FF0000"/>
                </a:solidFill>
                <a:latin typeface="Calibri Light"/>
                <a:ea typeface="Calibri Light"/>
                <a:cs typeface="Calibri Light"/>
                <a:sym typeface="Calibri Light"/>
              </a:rPr>
            </a:br>
          </a:p>
        </p:txBody>
      </p:sp>
      <p:pic>
        <p:nvPicPr>
          <p:cNvPr id="429" name="image45.jpeg" descr="http://images.clipartpanda.com/classroom-clip-art-learn03.jpg"/>
          <p:cNvPicPr/>
          <p:nvPr/>
        </p:nvPicPr>
        <p:blipFill>
          <a:blip r:embed="rId3">
            <a:extLst/>
          </a:blip>
          <a:stretch>
            <a:fillRect/>
          </a:stretch>
        </p:blipFill>
        <p:spPr>
          <a:xfrm>
            <a:off x="2514600" y="2215802"/>
            <a:ext cx="4191000" cy="3077768"/>
          </a:xfrm>
          <a:prstGeom prst="rect">
            <a:avLst/>
          </a:prstGeom>
          <a:ln w="12700">
            <a:miter lim="400000"/>
          </a:ln>
        </p:spPr>
      </p:pic>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1" name="Shape 431"/>
          <p:cNvSpPr/>
          <p:nvPr>
            <p:ph type="title"/>
          </p:nvPr>
        </p:nvSpPr>
        <p:spPr>
          <a:xfrm>
            <a:off x="838200" y="365125"/>
            <a:ext cx="10515600" cy="1325563"/>
          </a:xfrm>
          <a:prstGeom prst="rect">
            <a:avLst/>
          </a:prstGeom>
        </p:spPr>
        <p:txBody>
          <a:bodyPr/>
          <a:lstStyle/>
          <a:p>
            <a:pPr lvl="0"/>
          </a:p>
        </p:txBody>
      </p:sp>
      <p:pic>
        <p:nvPicPr>
          <p:cNvPr id="432"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433" name="Shape 433"/>
          <p:cNvSpPr/>
          <p:nvPr/>
        </p:nvSpPr>
        <p:spPr>
          <a:xfrm>
            <a:off x="1043608" y="980727"/>
            <a:ext cx="7894712" cy="58772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28600" indent="-228600">
              <a:lnSpc>
                <a:spcPct val="80000"/>
              </a:lnSpc>
              <a:spcBef>
                <a:spcPts val="500"/>
              </a:spcBef>
            </a:pPr>
            <a:endParaRPr b="1" sz="4000"/>
          </a:p>
          <a:p>
            <a:pPr lvl="1" marL="790575" indent="-333375">
              <a:lnSpc>
                <a:spcPct val="80000"/>
              </a:lnSpc>
              <a:spcBef>
                <a:spcPts val="500"/>
              </a:spcBef>
              <a:buSzPct val="100000"/>
              <a:buFont typeface="Arial"/>
              <a:buChar char="•"/>
            </a:pPr>
            <a:r>
              <a:rPr sz="2100"/>
              <a:t>It’s only in </a:t>
            </a:r>
            <a:r>
              <a:rPr b="1" sz="2100" u="sng"/>
              <a:t>medicine</a:t>
            </a:r>
            <a:endParaRPr sz="2100"/>
          </a:p>
          <a:p>
            <a:pPr lvl="1">
              <a:lnSpc>
                <a:spcPct val="80000"/>
              </a:lnSpc>
              <a:spcBef>
                <a:spcPts val="500"/>
              </a:spcBef>
            </a:pPr>
            <a:endParaRPr sz="2100"/>
          </a:p>
          <a:p>
            <a:pPr lvl="1" marL="790575" indent="-333375">
              <a:lnSpc>
                <a:spcPct val="80000"/>
              </a:lnSpc>
              <a:spcBef>
                <a:spcPts val="500"/>
              </a:spcBef>
              <a:buSzPct val="100000"/>
              <a:buFont typeface="Arial"/>
              <a:buChar char="•"/>
            </a:pPr>
            <a:r>
              <a:rPr sz="2100"/>
              <a:t>It is a 2-3 hours session with a doctor </a:t>
            </a:r>
            <a:endParaRPr sz="2100"/>
          </a:p>
          <a:p>
            <a:pPr lvl="1">
              <a:lnSpc>
                <a:spcPct val="80000"/>
              </a:lnSpc>
              <a:spcBef>
                <a:spcPts val="500"/>
              </a:spcBef>
            </a:pPr>
            <a:endParaRPr sz="2100"/>
          </a:p>
          <a:p>
            <a:pPr lvl="1" marL="790575" indent="-333375">
              <a:lnSpc>
                <a:spcPct val="80000"/>
              </a:lnSpc>
              <a:spcBef>
                <a:spcPts val="500"/>
              </a:spcBef>
              <a:buSzPct val="100000"/>
              <a:buFont typeface="Arial"/>
              <a:buChar char="•"/>
            </a:pPr>
            <a:r>
              <a:rPr sz="2100"/>
              <a:t>The batch is divided the same as in BST (Bed-side)</a:t>
            </a:r>
            <a:endParaRPr sz="2100"/>
          </a:p>
          <a:p>
            <a:pPr lvl="1" marL="742950" indent="-285750">
              <a:lnSpc>
                <a:spcPct val="80000"/>
              </a:lnSpc>
              <a:spcBef>
                <a:spcPts val="500"/>
              </a:spcBef>
              <a:buSzPct val="100000"/>
              <a:buFont typeface="Arial"/>
              <a:buChar char="•"/>
            </a:pPr>
            <a:endParaRPr sz="2100"/>
          </a:p>
          <a:p>
            <a:pPr lvl="1" marL="790575" indent="-333375">
              <a:lnSpc>
                <a:spcPct val="80000"/>
              </a:lnSpc>
              <a:spcBef>
                <a:spcPts val="500"/>
              </a:spcBef>
              <a:buSzPct val="100000"/>
              <a:buFont typeface="Arial"/>
              <a:buChar char="•"/>
            </a:pPr>
            <a:r>
              <a:rPr sz="2100"/>
              <a:t>The department will provide you before the session with the “case” you will be discussing. </a:t>
            </a:r>
            <a:endParaRPr sz="2100"/>
          </a:p>
          <a:p>
            <a:pPr lvl="1" marL="742950" indent="-285750">
              <a:lnSpc>
                <a:spcPct val="80000"/>
              </a:lnSpc>
              <a:spcBef>
                <a:spcPts val="500"/>
              </a:spcBef>
              <a:buSzPct val="100000"/>
              <a:buFont typeface="Arial"/>
              <a:buChar char="•"/>
            </a:pPr>
            <a:endParaRPr sz="2100"/>
          </a:p>
          <a:p>
            <a:pPr lvl="1" marL="790575" indent="-333375">
              <a:lnSpc>
                <a:spcPct val="80000"/>
              </a:lnSpc>
              <a:spcBef>
                <a:spcPts val="500"/>
              </a:spcBef>
              <a:buSzPct val="100000"/>
              <a:buFont typeface="Arial"/>
              <a:buChar char="•"/>
            </a:pPr>
            <a:r>
              <a:rPr sz="2100"/>
              <a:t>Some doctors finish it quickly, others don’t. </a:t>
            </a:r>
            <a:endParaRPr sz="2100"/>
          </a:p>
          <a:p>
            <a:pPr lvl="1" marL="742950" indent="-285750">
              <a:lnSpc>
                <a:spcPct val="80000"/>
              </a:lnSpc>
              <a:spcBef>
                <a:spcPts val="500"/>
              </a:spcBef>
              <a:buSzPct val="100000"/>
              <a:buFont typeface="Arial"/>
              <a:buChar char="•"/>
            </a:pPr>
            <a:endParaRPr sz="2100"/>
          </a:p>
          <a:p>
            <a:pPr lvl="1" marL="790575" indent="-333375">
              <a:lnSpc>
                <a:spcPct val="80000"/>
              </a:lnSpc>
              <a:spcBef>
                <a:spcPts val="500"/>
              </a:spcBef>
              <a:buSzPct val="100000"/>
              <a:buFont typeface="Arial"/>
              <a:buChar char="•"/>
            </a:pPr>
            <a:r>
              <a:rPr sz="2100"/>
              <a:t>It’s very similar to PBL (you have a case and discuss it with the doctor), except that here you have no learning issues to give a presentation about next session + you must have previous knowledge about the topic discussed in the case.</a:t>
            </a:r>
          </a:p>
        </p:txBody>
      </p:sp>
      <p:sp>
        <p:nvSpPr>
          <p:cNvPr id="434" name="Shape 434"/>
          <p:cNvSpPr/>
          <p:nvPr/>
        </p:nvSpPr>
        <p:spPr>
          <a:xfrm>
            <a:off x="457200" y="274638"/>
            <a:ext cx="82296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813816">
              <a:lnSpc>
                <a:spcPct val="90000"/>
              </a:lnSpc>
            </a:pPr>
            <a:r>
              <a:rPr sz="3400">
                <a:solidFill>
                  <a:srgbClr val="FF0000"/>
                </a:solidFill>
                <a:latin typeface="Calibri Light"/>
                <a:ea typeface="Calibri Light"/>
                <a:cs typeface="Calibri Light"/>
                <a:sym typeface="Calibri Light"/>
              </a:rPr>
              <a:t>CBL: Case-Based Learning</a:t>
            </a:r>
            <a:br>
              <a:rPr sz="3400">
                <a:solidFill>
                  <a:srgbClr val="FF0000"/>
                </a:solidFill>
                <a:latin typeface="Calibri Light"/>
                <a:ea typeface="Calibri Light"/>
                <a:cs typeface="Calibri Light"/>
                <a:sym typeface="Calibri Light"/>
              </a:rPr>
            </a:b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title"/>
          </p:nvPr>
        </p:nvSpPr>
        <p:spPr>
          <a:xfrm>
            <a:off x="838200" y="365125"/>
            <a:ext cx="10515600" cy="1325563"/>
          </a:xfrm>
          <a:prstGeom prst="rect">
            <a:avLst/>
          </a:prstGeom>
        </p:spPr>
        <p:txBody>
          <a:bodyPr/>
          <a:lstStyle/>
          <a:p>
            <a:pPr lvl="0"/>
          </a:p>
        </p:txBody>
      </p:sp>
      <p:pic>
        <p:nvPicPr>
          <p:cNvPr id="87" name="image6.jpeg"/>
          <p:cNvPicPr/>
          <p:nvPr/>
        </p:nvPicPr>
        <p:blipFill>
          <a:blip r:embed="rId2">
            <a:extLst/>
          </a:blip>
          <a:stretch>
            <a:fillRect/>
          </a:stretch>
        </p:blipFill>
        <p:spPr>
          <a:xfrm>
            <a:off x="94313" y="-28576"/>
            <a:ext cx="12200719" cy="6886576"/>
          </a:xfrm>
          <a:prstGeom prst="rect">
            <a:avLst/>
          </a:prstGeom>
          <a:ln w="12700">
            <a:miter lim="400000"/>
          </a:ln>
        </p:spPr>
      </p:pic>
      <p:grpSp>
        <p:nvGrpSpPr>
          <p:cNvPr id="135" name="Group 135"/>
          <p:cNvGrpSpPr/>
          <p:nvPr/>
        </p:nvGrpSpPr>
        <p:grpSpPr>
          <a:xfrm>
            <a:off x="-1" y="592423"/>
            <a:ext cx="10650831" cy="3981035"/>
            <a:chOff x="0" y="0"/>
            <a:chExt cx="10650829" cy="3981033"/>
          </a:xfrm>
        </p:grpSpPr>
        <p:grpSp>
          <p:nvGrpSpPr>
            <p:cNvPr id="90" name="Group 90"/>
            <p:cNvGrpSpPr/>
            <p:nvPr/>
          </p:nvGrpSpPr>
          <p:grpSpPr>
            <a:xfrm>
              <a:off x="5461961" y="-1"/>
              <a:ext cx="1092396" cy="847805"/>
              <a:chOff x="0" y="0"/>
              <a:chExt cx="1092395" cy="847803"/>
            </a:xfrm>
          </p:grpSpPr>
          <p:sp>
            <p:nvSpPr>
              <p:cNvPr id="88" name="Shape 88"/>
              <p:cNvSpPr/>
              <p:nvPr/>
            </p:nvSpPr>
            <p:spPr>
              <a:xfrm>
                <a:off x="-1" y="0"/>
                <a:ext cx="1092397" cy="847803"/>
              </a:xfrm>
              <a:prstGeom prst="rect">
                <a:avLst/>
              </a:prstGeom>
              <a:solidFill>
                <a:srgbClr val="C55A11"/>
              </a:solidFill>
              <a:ln w="25400" cap="flat">
                <a:solidFill>
                  <a:srgbClr val="70AD47"/>
                </a:solidFill>
                <a:prstDash val="solid"/>
                <a:bevel/>
              </a:ln>
              <a:effectLst/>
            </p:spPr>
            <p:txBody>
              <a:bodyPr wrap="square" lIns="0" tIns="0" rIns="0" bIns="0" numCol="1" anchor="t">
                <a:noAutofit/>
              </a:bodyPr>
              <a:lstStyle/>
              <a:p>
                <a:pPr lvl="0">
                  <a:defRPr sz="900"/>
                </a:pPr>
              </a:p>
            </p:txBody>
          </p:sp>
          <p:sp>
            <p:nvSpPr>
              <p:cNvPr id="89" name="Shape 89"/>
              <p:cNvSpPr/>
              <p:nvPr/>
            </p:nvSpPr>
            <p:spPr>
              <a:xfrm>
                <a:off x="-1" y="-1"/>
                <a:ext cx="1092397" cy="345441"/>
              </a:xfrm>
              <a:prstGeom prst="rect">
                <a:avLst/>
              </a:prstGeom>
              <a:solidFill>
                <a:srgbClr val="C55A11"/>
              </a:solidFill>
              <a:ln w="12700" cap="flat">
                <a:solidFill>
                  <a:srgbClr val="70AD47"/>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r>
                  <a:rPr b="1" sz="1600"/>
                  <a:t>3</a:t>
                </a:r>
                <a:r>
                  <a:rPr b="1" baseline="30000" sz="1600"/>
                  <a:t>rd</a:t>
                </a:r>
                <a:r>
                  <a:rPr b="1" sz="1600"/>
                  <a:t> year</a:t>
                </a:r>
              </a:p>
            </p:txBody>
          </p:sp>
        </p:grpSp>
        <p:grpSp>
          <p:nvGrpSpPr>
            <p:cNvPr id="93" name="Group 93"/>
            <p:cNvGrpSpPr/>
            <p:nvPr/>
          </p:nvGrpSpPr>
          <p:grpSpPr>
            <a:xfrm>
              <a:off x="2048234" y="1271695"/>
              <a:ext cx="1092396" cy="847803"/>
              <a:chOff x="0" y="0"/>
              <a:chExt cx="1092395" cy="847802"/>
            </a:xfrm>
          </p:grpSpPr>
          <p:sp>
            <p:nvSpPr>
              <p:cNvPr id="91" name="Shape 91"/>
              <p:cNvSpPr/>
              <p:nvPr/>
            </p:nvSpPr>
            <p:spPr>
              <a:xfrm>
                <a:off x="-1" y="-1"/>
                <a:ext cx="1092397" cy="847804"/>
              </a:xfrm>
              <a:prstGeom prst="rect">
                <a:avLst/>
              </a:prstGeom>
              <a:solidFill>
                <a:srgbClr val="C55A11"/>
              </a:solidFill>
              <a:ln w="25400" cap="flat">
                <a:solidFill>
                  <a:srgbClr val="70AD47"/>
                </a:solidFill>
                <a:prstDash val="solid"/>
                <a:bevel/>
              </a:ln>
              <a:effectLst/>
            </p:spPr>
            <p:txBody>
              <a:bodyPr wrap="square" lIns="0" tIns="0" rIns="0" bIns="0" numCol="1" anchor="t">
                <a:noAutofit/>
              </a:bodyPr>
              <a:lstStyle/>
              <a:p>
                <a:pPr lvl="0">
                  <a:defRPr sz="900"/>
                </a:pPr>
              </a:p>
            </p:txBody>
          </p:sp>
          <p:sp>
            <p:nvSpPr>
              <p:cNvPr id="92" name="Shape 92"/>
              <p:cNvSpPr/>
              <p:nvPr/>
            </p:nvSpPr>
            <p:spPr>
              <a:xfrm>
                <a:off x="-1" y="0"/>
                <a:ext cx="1092397" cy="307341"/>
              </a:xfrm>
              <a:prstGeom prst="rect">
                <a:avLst/>
              </a:prstGeom>
              <a:solidFill>
                <a:srgbClr val="C55A11"/>
              </a:solidFill>
              <a:ln w="12700" cap="flat">
                <a:solidFill>
                  <a:srgbClr val="70AD47"/>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1400"/>
                </a:lvl1pPr>
              </a:lstStyle>
              <a:p>
                <a:pPr lvl="0">
                  <a:defRPr b="0" sz="1800"/>
                </a:pPr>
                <a:r>
                  <a:rPr b="1" sz="1400"/>
                  <a:t>Both Terms</a:t>
                </a:r>
              </a:p>
            </p:txBody>
          </p:sp>
        </p:grpSp>
        <p:sp>
          <p:nvSpPr>
            <p:cNvPr id="94" name="Shape 94"/>
            <p:cNvSpPr/>
            <p:nvPr/>
          </p:nvSpPr>
          <p:spPr>
            <a:xfrm>
              <a:off x="2594431" y="847716"/>
              <a:ext cx="3413731" cy="423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10800"/>
                  </a:lnTo>
                  <a:lnTo>
                    <a:pt x="0" y="10800"/>
                  </a:lnTo>
                  <a:lnTo>
                    <a:pt x="0" y="21600"/>
                  </a:lnTo>
                </a:path>
              </a:pathLst>
            </a:custGeom>
            <a:solidFill>
              <a:srgbClr val="C55A11"/>
            </a:solidFill>
            <a:ln w="25400" cap="flat">
              <a:solidFill>
                <a:srgbClr val="70AD47"/>
              </a:solidFill>
              <a:prstDash val="solid"/>
              <a:bevel/>
            </a:ln>
            <a:effectLst/>
          </p:spPr>
          <p:txBody>
            <a:bodyPr wrap="square" lIns="0" tIns="0" rIns="0" bIns="0" numCol="1" anchor="ctr">
              <a:noAutofit/>
            </a:bodyPr>
            <a:lstStyle/>
            <a:p>
              <a:pPr lvl="0"/>
            </a:p>
          </p:txBody>
        </p:sp>
        <p:grpSp>
          <p:nvGrpSpPr>
            <p:cNvPr id="97" name="Group 97"/>
            <p:cNvGrpSpPr/>
            <p:nvPr/>
          </p:nvGrpSpPr>
          <p:grpSpPr>
            <a:xfrm>
              <a:off x="0" y="2543393"/>
              <a:ext cx="1092394" cy="847801"/>
              <a:chOff x="0" y="0"/>
              <a:chExt cx="1092393" cy="847799"/>
            </a:xfrm>
          </p:grpSpPr>
          <p:sp>
            <p:nvSpPr>
              <p:cNvPr id="95" name="Shape 95"/>
              <p:cNvSpPr/>
              <p:nvPr/>
            </p:nvSpPr>
            <p:spPr>
              <a:xfrm>
                <a:off x="0" y="0"/>
                <a:ext cx="1092394" cy="847800"/>
              </a:xfrm>
              <a:prstGeom prst="rect">
                <a:avLst/>
              </a:prstGeom>
              <a:solidFill>
                <a:srgbClr val="C55A11"/>
              </a:solidFill>
              <a:ln w="25400" cap="flat">
                <a:solidFill>
                  <a:srgbClr val="70AD47"/>
                </a:solidFill>
                <a:prstDash val="solid"/>
                <a:bevel/>
              </a:ln>
              <a:effectLst/>
            </p:spPr>
            <p:txBody>
              <a:bodyPr wrap="square" lIns="0" tIns="0" rIns="0" bIns="0" numCol="1" anchor="t">
                <a:noAutofit/>
              </a:bodyPr>
              <a:lstStyle/>
              <a:p>
                <a:pPr lvl="0">
                  <a:defRPr b="1"/>
                </a:pPr>
              </a:p>
            </p:txBody>
          </p:sp>
          <p:sp>
            <p:nvSpPr>
              <p:cNvPr id="96" name="Shape 96"/>
              <p:cNvSpPr/>
              <p:nvPr/>
            </p:nvSpPr>
            <p:spPr>
              <a:xfrm>
                <a:off x="0" y="0"/>
                <a:ext cx="1092394" cy="637541"/>
              </a:xfrm>
              <a:prstGeom prst="rect">
                <a:avLst/>
              </a:prstGeom>
              <a:solidFill>
                <a:srgbClr val="C55A11"/>
              </a:solidFill>
              <a:ln w="12700" cap="flat">
                <a:solidFill>
                  <a:srgbClr val="70AD47"/>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a:lvl1pPr>
              </a:lstStyle>
              <a:p>
                <a:pPr lvl="0">
                  <a:defRPr b="0"/>
                </a:pPr>
                <a:r>
                  <a:rPr b="1"/>
                  <a:t>General Surgery</a:t>
                </a:r>
              </a:p>
            </p:txBody>
          </p:sp>
        </p:grpSp>
        <p:sp>
          <p:nvSpPr>
            <p:cNvPr id="98" name="Shape 98"/>
            <p:cNvSpPr/>
            <p:nvPr/>
          </p:nvSpPr>
          <p:spPr>
            <a:xfrm>
              <a:off x="546196" y="2119536"/>
              <a:ext cx="2048238" cy="423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10800"/>
                  </a:lnTo>
                  <a:lnTo>
                    <a:pt x="0" y="10800"/>
                  </a:lnTo>
                  <a:lnTo>
                    <a:pt x="0" y="21600"/>
                  </a:lnTo>
                </a:path>
              </a:pathLst>
            </a:custGeom>
            <a:solidFill>
              <a:srgbClr val="C55A11"/>
            </a:solidFill>
            <a:ln w="25400" cap="flat">
              <a:solidFill>
                <a:srgbClr val="70AD47"/>
              </a:solidFill>
              <a:prstDash val="solid"/>
              <a:bevel/>
            </a:ln>
            <a:effectLst/>
          </p:spPr>
          <p:txBody>
            <a:bodyPr wrap="square" lIns="0" tIns="0" rIns="0" bIns="0" numCol="1" anchor="ctr">
              <a:noAutofit/>
            </a:bodyPr>
            <a:lstStyle/>
            <a:p>
              <a:pPr lvl="0"/>
            </a:p>
          </p:txBody>
        </p:sp>
        <p:grpSp>
          <p:nvGrpSpPr>
            <p:cNvPr id="101" name="Group 101"/>
            <p:cNvGrpSpPr/>
            <p:nvPr/>
          </p:nvGrpSpPr>
          <p:grpSpPr>
            <a:xfrm>
              <a:off x="1365489" y="2543393"/>
              <a:ext cx="1092395" cy="847800"/>
              <a:chOff x="0" y="0"/>
              <a:chExt cx="1092393" cy="847799"/>
            </a:xfrm>
          </p:grpSpPr>
          <p:sp>
            <p:nvSpPr>
              <p:cNvPr id="99" name="Shape 99"/>
              <p:cNvSpPr/>
              <p:nvPr/>
            </p:nvSpPr>
            <p:spPr>
              <a:xfrm>
                <a:off x="0" y="0"/>
                <a:ext cx="1092394" cy="847800"/>
              </a:xfrm>
              <a:prstGeom prst="rect">
                <a:avLst/>
              </a:prstGeom>
              <a:solidFill>
                <a:srgbClr val="C55A11"/>
              </a:solidFill>
              <a:ln w="25400" cap="flat">
                <a:solidFill>
                  <a:srgbClr val="70AD47"/>
                </a:solidFill>
                <a:prstDash val="solid"/>
                <a:bevel/>
              </a:ln>
              <a:effectLst/>
            </p:spPr>
            <p:txBody>
              <a:bodyPr wrap="square" lIns="0" tIns="0" rIns="0" bIns="0" numCol="1" anchor="t">
                <a:noAutofit/>
              </a:bodyPr>
              <a:lstStyle/>
              <a:p>
                <a:pPr lvl="0">
                  <a:defRPr b="1"/>
                </a:pPr>
              </a:p>
            </p:txBody>
          </p:sp>
          <p:sp>
            <p:nvSpPr>
              <p:cNvPr id="100" name="Shape 100"/>
              <p:cNvSpPr/>
              <p:nvPr/>
            </p:nvSpPr>
            <p:spPr>
              <a:xfrm>
                <a:off x="0" y="0"/>
                <a:ext cx="1092394" cy="637540"/>
              </a:xfrm>
              <a:prstGeom prst="rect">
                <a:avLst/>
              </a:prstGeom>
              <a:solidFill>
                <a:srgbClr val="C55A11"/>
              </a:solidFill>
              <a:ln w="12700" cap="flat">
                <a:solidFill>
                  <a:srgbClr val="70AD47"/>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a:lvl1pPr>
              </a:lstStyle>
              <a:p>
                <a:pPr lvl="0">
                  <a:defRPr b="0"/>
                </a:pPr>
                <a:r>
                  <a:rPr b="1"/>
                  <a:t>Internal Medicine</a:t>
                </a:r>
              </a:p>
            </p:txBody>
          </p:sp>
        </p:grpSp>
        <p:sp>
          <p:nvSpPr>
            <p:cNvPr id="102" name="Shape 102"/>
            <p:cNvSpPr/>
            <p:nvPr/>
          </p:nvSpPr>
          <p:spPr>
            <a:xfrm>
              <a:off x="1911687" y="2119536"/>
              <a:ext cx="682747" cy="423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10800"/>
                  </a:lnTo>
                  <a:lnTo>
                    <a:pt x="0" y="10800"/>
                  </a:lnTo>
                  <a:lnTo>
                    <a:pt x="0" y="21600"/>
                  </a:lnTo>
                </a:path>
              </a:pathLst>
            </a:custGeom>
            <a:solidFill>
              <a:srgbClr val="C55A11"/>
            </a:solidFill>
            <a:ln w="25400" cap="flat">
              <a:solidFill>
                <a:srgbClr val="70AD47"/>
              </a:solidFill>
              <a:prstDash val="solid"/>
              <a:bevel/>
            </a:ln>
            <a:effectLst/>
          </p:spPr>
          <p:txBody>
            <a:bodyPr wrap="square" lIns="0" tIns="0" rIns="0" bIns="0" numCol="1" anchor="ctr">
              <a:noAutofit/>
            </a:bodyPr>
            <a:lstStyle/>
            <a:p>
              <a:pPr lvl="0"/>
            </a:p>
          </p:txBody>
        </p:sp>
        <p:grpSp>
          <p:nvGrpSpPr>
            <p:cNvPr id="105" name="Group 105"/>
            <p:cNvGrpSpPr/>
            <p:nvPr/>
          </p:nvGrpSpPr>
          <p:grpSpPr>
            <a:xfrm>
              <a:off x="2730979" y="2543393"/>
              <a:ext cx="1197076" cy="904241"/>
              <a:chOff x="0" y="0"/>
              <a:chExt cx="1197074" cy="904239"/>
            </a:xfrm>
          </p:grpSpPr>
          <p:sp>
            <p:nvSpPr>
              <p:cNvPr id="103" name="Shape 103"/>
              <p:cNvSpPr/>
              <p:nvPr/>
            </p:nvSpPr>
            <p:spPr>
              <a:xfrm>
                <a:off x="1" y="0"/>
                <a:ext cx="1092395" cy="847800"/>
              </a:xfrm>
              <a:prstGeom prst="rect">
                <a:avLst/>
              </a:prstGeom>
              <a:solidFill>
                <a:srgbClr val="C55A11"/>
              </a:solidFill>
              <a:ln w="25400" cap="flat">
                <a:solidFill>
                  <a:srgbClr val="70AD47"/>
                </a:solidFill>
                <a:prstDash val="solid"/>
                <a:bevel/>
              </a:ln>
              <a:effectLst/>
            </p:spPr>
            <p:txBody>
              <a:bodyPr wrap="square" lIns="0" tIns="0" rIns="0" bIns="0" numCol="1" anchor="t">
                <a:noAutofit/>
              </a:bodyPr>
              <a:lstStyle/>
              <a:p>
                <a:pPr lvl="0">
                  <a:defRPr b="1"/>
                </a:pPr>
              </a:p>
            </p:txBody>
          </p:sp>
          <p:sp>
            <p:nvSpPr>
              <p:cNvPr id="104" name="Shape 104"/>
              <p:cNvSpPr/>
              <p:nvPr/>
            </p:nvSpPr>
            <p:spPr>
              <a:xfrm>
                <a:off x="0" y="0"/>
                <a:ext cx="1197075" cy="904240"/>
              </a:xfrm>
              <a:prstGeom prst="rect">
                <a:avLst/>
              </a:prstGeom>
              <a:solidFill>
                <a:srgbClr val="C55A11"/>
              </a:solidFill>
              <a:ln w="12700" cap="flat">
                <a:solidFill>
                  <a:srgbClr val="70AD47"/>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a:lvl1pPr>
              </a:lstStyle>
              <a:p>
                <a:pPr lvl="0">
                  <a:defRPr b="0"/>
                </a:pPr>
                <a:r>
                  <a:rPr b="1"/>
                  <a:t>Community Medicine</a:t>
                </a:r>
              </a:p>
            </p:txBody>
          </p:sp>
        </p:grpSp>
        <p:sp>
          <p:nvSpPr>
            <p:cNvPr id="106" name="Shape 106"/>
            <p:cNvSpPr/>
            <p:nvPr/>
          </p:nvSpPr>
          <p:spPr>
            <a:xfrm>
              <a:off x="2594431" y="2119536"/>
              <a:ext cx="682749" cy="423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21600" y="10800"/>
                  </a:lnTo>
                  <a:lnTo>
                    <a:pt x="21600" y="21600"/>
                  </a:lnTo>
                </a:path>
              </a:pathLst>
            </a:custGeom>
            <a:solidFill>
              <a:srgbClr val="C55A11"/>
            </a:solidFill>
            <a:ln w="25400" cap="flat">
              <a:solidFill>
                <a:srgbClr val="70AD47"/>
              </a:solidFill>
              <a:prstDash val="solid"/>
              <a:bevel/>
            </a:ln>
            <a:effectLst/>
          </p:spPr>
          <p:txBody>
            <a:bodyPr wrap="square" lIns="0" tIns="0" rIns="0" bIns="0" numCol="1" anchor="ctr">
              <a:noAutofit/>
            </a:bodyPr>
            <a:lstStyle/>
            <a:p>
              <a:pPr lvl="0"/>
            </a:p>
          </p:txBody>
        </p:sp>
        <p:grpSp>
          <p:nvGrpSpPr>
            <p:cNvPr id="109" name="Group 109"/>
            <p:cNvGrpSpPr/>
            <p:nvPr/>
          </p:nvGrpSpPr>
          <p:grpSpPr>
            <a:xfrm>
              <a:off x="4096471" y="2543393"/>
              <a:ext cx="1092395" cy="847800"/>
              <a:chOff x="0" y="0"/>
              <a:chExt cx="1092393" cy="847799"/>
            </a:xfrm>
          </p:grpSpPr>
          <p:sp>
            <p:nvSpPr>
              <p:cNvPr id="107" name="Shape 107"/>
              <p:cNvSpPr/>
              <p:nvPr/>
            </p:nvSpPr>
            <p:spPr>
              <a:xfrm>
                <a:off x="0" y="0"/>
                <a:ext cx="1092394" cy="847800"/>
              </a:xfrm>
              <a:prstGeom prst="rect">
                <a:avLst/>
              </a:prstGeom>
              <a:solidFill>
                <a:srgbClr val="C55A11"/>
              </a:solidFill>
              <a:ln w="25400" cap="flat">
                <a:solidFill>
                  <a:srgbClr val="70AD47"/>
                </a:solidFill>
                <a:prstDash val="solid"/>
                <a:bevel/>
              </a:ln>
              <a:effectLst/>
            </p:spPr>
            <p:txBody>
              <a:bodyPr wrap="square" lIns="0" tIns="0" rIns="0" bIns="0" numCol="1" anchor="t">
                <a:noAutofit/>
              </a:bodyPr>
              <a:lstStyle/>
              <a:p>
                <a:pPr lvl="0">
                  <a:defRPr b="1"/>
                </a:pPr>
              </a:p>
            </p:txBody>
          </p:sp>
          <p:sp>
            <p:nvSpPr>
              <p:cNvPr id="108" name="Shape 108"/>
              <p:cNvSpPr/>
              <p:nvPr/>
            </p:nvSpPr>
            <p:spPr>
              <a:xfrm>
                <a:off x="0" y="0"/>
                <a:ext cx="1092394" cy="637541"/>
              </a:xfrm>
              <a:prstGeom prst="rect">
                <a:avLst/>
              </a:prstGeom>
              <a:solidFill>
                <a:srgbClr val="C55A11"/>
              </a:solidFill>
              <a:ln w="12700" cap="flat">
                <a:solidFill>
                  <a:srgbClr val="70AD47"/>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a:lvl1pPr>
              </a:lstStyle>
              <a:p>
                <a:pPr lvl="0">
                  <a:defRPr b="0"/>
                </a:pPr>
                <a:r>
                  <a:rPr b="1"/>
                  <a:t>Radiology</a:t>
                </a:r>
              </a:p>
            </p:txBody>
          </p:sp>
        </p:grpSp>
        <p:sp>
          <p:nvSpPr>
            <p:cNvPr id="110" name="Shape 110"/>
            <p:cNvSpPr/>
            <p:nvPr/>
          </p:nvSpPr>
          <p:spPr>
            <a:xfrm>
              <a:off x="2594431" y="2119536"/>
              <a:ext cx="2048240" cy="423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21600" y="10800"/>
                  </a:lnTo>
                  <a:lnTo>
                    <a:pt x="21600" y="21600"/>
                  </a:lnTo>
                </a:path>
              </a:pathLst>
            </a:custGeom>
            <a:solidFill>
              <a:srgbClr val="C55A11"/>
            </a:solidFill>
            <a:ln w="25400" cap="flat">
              <a:solidFill>
                <a:srgbClr val="70AD47"/>
              </a:solidFill>
              <a:prstDash val="solid"/>
              <a:bevel/>
            </a:ln>
            <a:effectLst/>
          </p:spPr>
          <p:txBody>
            <a:bodyPr wrap="square" lIns="0" tIns="0" rIns="0" bIns="0" numCol="1" anchor="ctr">
              <a:noAutofit/>
            </a:bodyPr>
            <a:lstStyle/>
            <a:p>
              <a:pPr lvl="0"/>
            </a:p>
          </p:txBody>
        </p:sp>
        <p:grpSp>
          <p:nvGrpSpPr>
            <p:cNvPr id="113" name="Group 113"/>
            <p:cNvGrpSpPr/>
            <p:nvPr/>
          </p:nvGrpSpPr>
          <p:grpSpPr>
            <a:xfrm>
              <a:off x="6144707" y="1271695"/>
              <a:ext cx="1092396" cy="847803"/>
              <a:chOff x="0" y="0"/>
              <a:chExt cx="1092395" cy="847802"/>
            </a:xfrm>
          </p:grpSpPr>
          <p:sp>
            <p:nvSpPr>
              <p:cNvPr id="111" name="Shape 111"/>
              <p:cNvSpPr/>
              <p:nvPr/>
            </p:nvSpPr>
            <p:spPr>
              <a:xfrm>
                <a:off x="-1" y="-1"/>
                <a:ext cx="1092397" cy="847804"/>
              </a:xfrm>
              <a:prstGeom prst="rect">
                <a:avLst/>
              </a:prstGeom>
              <a:solidFill>
                <a:srgbClr val="C55A11"/>
              </a:solidFill>
              <a:ln w="25400" cap="flat">
                <a:solidFill>
                  <a:srgbClr val="70AD47"/>
                </a:solidFill>
                <a:prstDash val="solid"/>
                <a:bevel/>
              </a:ln>
              <a:effectLst/>
            </p:spPr>
            <p:txBody>
              <a:bodyPr wrap="square" lIns="0" tIns="0" rIns="0" bIns="0" numCol="1" anchor="t">
                <a:noAutofit/>
              </a:bodyPr>
              <a:lstStyle/>
              <a:p>
                <a:pPr lvl="0">
                  <a:defRPr sz="900"/>
                </a:pPr>
              </a:p>
            </p:txBody>
          </p:sp>
          <p:sp>
            <p:nvSpPr>
              <p:cNvPr id="112" name="Shape 112"/>
              <p:cNvSpPr/>
              <p:nvPr/>
            </p:nvSpPr>
            <p:spPr>
              <a:xfrm>
                <a:off x="-1" y="-1"/>
                <a:ext cx="1092397" cy="586741"/>
              </a:xfrm>
              <a:prstGeom prst="rect">
                <a:avLst/>
              </a:prstGeom>
              <a:solidFill>
                <a:srgbClr val="C55A11"/>
              </a:solidFill>
              <a:ln w="12700" cap="flat">
                <a:solidFill>
                  <a:srgbClr val="70AD47"/>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r>
                  <a:rPr sz="900"/>
                  <a:t>1</a:t>
                </a:r>
                <a:r>
                  <a:rPr baseline="30000" sz="900"/>
                  <a:t>st</a:t>
                </a:r>
                <a:r>
                  <a:rPr sz="900"/>
                  <a:t> </a:t>
                </a:r>
                <a:r>
                  <a:rPr b="1" sz="1600"/>
                  <a:t>Term Only</a:t>
                </a:r>
              </a:p>
            </p:txBody>
          </p:sp>
        </p:grpSp>
        <p:sp>
          <p:nvSpPr>
            <p:cNvPr id="114" name="Shape 114"/>
            <p:cNvSpPr/>
            <p:nvPr/>
          </p:nvSpPr>
          <p:spPr>
            <a:xfrm>
              <a:off x="6008160" y="847716"/>
              <a:ext cx="682747" cy="423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21600" y="10800"/>
                  </a:lnTo>
                  <a:lnTo>
                    <a:pt x="21600" y="21600"/>
                  </a:lnTo>
                </a:path>
              </a:pathLst>
            </a:custGeom>
            <a:solidFill>
              <a:srgbClr val="C55A11"/>
            </a:solidFill>
            <a:ln w="25400" cap="flat">
              <a:solidFill>
                <a:srgbClr val="70AD47"/>
              </a:solidFill>
              <a:prstDash val="solid"/>
              <a:bevel/>
            </a:ln>
            <a:effectLst/>
          </p:spPr>
          <p:txBody>
            <a:bodyPr wrap="square" lIns="0" tIns="0" rIns="0" bIns="0" numCol="1" anchor="ctr">
              <a:noAutofit/>
            </a:bodyPr>
            <a:lstStyle/>
            <a:p>
              <a:pPr lvl="0"/>
            </a:p>
          </p:txBody>
        </p:sp>
        <p:grpSp>
          <p:nvGrpSpPr>
            <p:cNvPr id="117" name="Group 117"/>
            <p:cNvGrpSpPr/>
            <p:nvPr/>
          </p:nvGrpSpPr>
          <p:grpSpPr>
            <a:xfrm>
              <a:off x="5461962" y="2543393"/>
              <a:ext cx="1228943" cy="904241"/>
              <a:chOff x="0" y="0"/>
              <a:chExt cx="1228942" cy="904239"/>
            </a:xfrm>
          </p:grpSpPr>
          <p:sp>
            <p:nvSpPr>
              <p:cNvPr id="115" name="Shape 115"/>
              <p:cNvSpPr/>
              <p:nvPr/>
            </p:nvSpPr>
            <p:spPr>
              <a:xfrm>
                <a:off x="0" y="0"/>
                <a:ext cx="1092395" cy="847800"/>
              </a:xfrm>
              <a:prstGeom prst="rect">
                <a:avLst/>
              </a:prstGeom>
              <a:solidFill>
                <a:srgbClr val="C55A11"/>
              </a:solidFill>
              <a:ln w="25400" cap="flat">
                <a:solidFill>
                  <a:srgbClr val="70AD47"/>
                </a:solidFill>
                <a:prstDash val="solid"/>
                <a:bevel/>
              </a:ln>
              <a:effectLst/>
            </p:spPr>
            <p:txBody>
              <a:bodyPr wrap="square" lIns="0" tIns="0" rIns="0" bIns="0" numCol="1" anchor="t">
                <a:noAutofit/>
              </a:bodyPr>
              <a:lstStyle/>
              <a:p>
                <a:pPr lvl="0">
                  <a:defRPr b="1"/>
                </a:pPr>
              </a:p>
            </p:txBody>
          </p:sp>
          <p:sp>
            <p:nvSpPr>
              <p:cNvPr id="116" name="Shape 116"/>
              <p:cNvSpPr/>
              <p:nvPr/>
            </p:nvSpPr>
            <p:spPr>
              <a:xfrm>
                <a:off x="0" y="0"/>
                <a:ext cx="1228943" cy="904240"/>
              </a:xfrm>
              <a:prstGeom prst="rect">
                <a:avLst/>
              </a:prstGeom>
              <a:solidFill>
                <a:srgbClr val="C55A11"/>
              </a:solidFill>
              <a:ln w="12700" cap="flat">
                <a:solidFill>
                  <a:srgbClr val="70AD47"/>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a:lvl1pPr>
              </a:lstStyle>
              <a:p>
                <a:pPr lvl="0">
                  <a:defRPr b="0"/>
                </a:pPr>
                <a:r>
                  <a:rPr b="1"/>
                  <a:t>Health Informatics</a:t>
                </a:r>
              </a:p>
            </p:txBody>
          </p:sp>
        </p:grpSp>
        <p:sp>
          <p:nvSpPr>
            <p:cNvPr id="118" name="Shape 118"/>
            <p:cNvSpPr/>
            <p:nvPr/>
          </p:nvSpPr>
          <p:spPr>
            <a:xfrm>
              <a:off x="6008160" y="2119536"/>
              <a:ext cx="682747" cy="423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10800"/>
                  </a:lnTo>
                  <a:lnTo>
                    <a:pt x="0" y="10800"/>
                  </a:lnTo>
                  <a:lnTo>
                    <a:pt x="0" y="21600"/>
                  </a:lnTo>
                </a:path>
              </a:pathLst>
            </a:custGeom>
            <a:solidFill>
              <a:srgbClr val="C55A11"/>
            </a:solidFill>
            <a:ln w="25400" cap="flat">
              <a:solidFill>
                <a:srgbClr val="70AD47"/>
              </a:solidFill>
              <a:prstDash val="solid"/>
              <a:bevel/>
            </a:ln>
            <a:effectLst/>
          </p:spPr>
          <p:txBody>
            <a:bodyPr wrap="square" lIns="0" tIns="0" rIns="0" bIns="0" numCol="1" anchor="ctr">
              <a:noAutofit/>
            </a:bodyPr>
            <a:lstStyle/>
            <a:p>
              <a:pPr lvl="0"/>
            </a:p>
          </p:txBody>
        </p:sp>
        <p:grpSp>
          <p:nvGrpSpPr>
            <p:cNvPr id="121" name="Group 121"/>
            <p:cNvGrpSpPr/>
            <p:nvPr/>
          </p:nvGrpSpPr>
          <p:grpSpPr>
            <a:xfrm>
              <a:off x="6827453" y="2543393"/>
              <a:ext cx="1092395" cy="904241"/>
              <a:chOff x="0" y="0"/>
              <a:chExt cx="1092393" cy="904239"/>
            </a:xfrm>
          </p:grpSpPr>
          <p:sp>
            <p:nvSpPr>
              <p:cNvPr id="119" name="Shape 119"/>
              <p:cNvSpPr/>
              <p:nvPr/>
            </p:nvSpPr>
            <p:spPr>
              <a:xfrm>
                <a:off x="0" y="0"/>
                <a:ext cx="1092394" cy="847800"/>
              </a:xfrm>
              <a:prstGeom prst="rect">
                <a:avLst/>
              </a:prstGeom>
              <a:solidFill>
                <a:srgbClr val="C55A11"/>
              </a:solidFill>
              <a:ln w="25400" cap="flat">
                <a:solidFill>
                  <a:srgbClr val="70AD47"/>
                </a:solidFill>
                <a:prstDash val="solid"/>
                <a:bevel/>
              </a:ln>
              <a:effectLst/>
            </p:spPr>
            <p:txBody>
              <a:bodyPr wrap="square" lIns="0" tIns="0" rIns="0" bIns="0" numCol="1" anchor="t">
                <a:noAutofit/>
              </a:bodyPr>
              <a:lstStyle/>
              <a:p>
                <a:pPr lvl="0">
                  <a:defRPr b="1"/>
                </a:pPr>
              </a:p>
            </p:txBody>
          </p:sp>
          <p:sp>
            <p:nvSpPr>
              <p:cNvPr id="120" name="Shape 120"/>
              <p:cNvSpPr/>
              <p:nvPr/>
            </p:nvSpPr>
            <p:spPr>
              <a:xfrm>
                <a:off x="0" y="0"/>
                <a:ext cx="1092394" cy="904240"/>
              </a:xfrm>
              <a:prstGeom prst="rect">
                <a:avLst/>
              </a:prstGeom>
              <a:solidFill>
                <a:srgbClr val="C55A11"/>
              </a:solidFill>
              <a:ln w="12700" cap="flat">
                <a:solidFill>
                  <a:srgbClr val="70AD47"/>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a:lvl1pPr>
              </a:lstStyle>
              <a:p>
                <a:pPr lvl="0">
                  <a:defRPr b="0"/>
                </a:pPr>
                <a:r>
                  <a:rPr b="1"/>
                  <a:t>Research (lectures + exams)</a:t>
                </a:r>
              </a:p>
            </p:txBody>
          </p:sp>
        </p:grpSp>
        <p:sp>
          <p:nvSpPr>
            <p:cNvPr id="122" name="Shape 122"/>
            <p:cNvSpPr/>
            <p:nvPr/>
          </p:nvSpPr>
          <p:spPr>
            <a:xfrm>
              <a:off x="6690904" y="2119536"/>
              <a:ext cx="682749" cy="423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21600" y="10800"/>
                  </a:lnTo>
                  <a:lnTo>
                    <a:pt x="21600" y="21600"/>
                  </a:lnTo>
                </a:path>
              </a:pathLst>
            </a:custGeom>
            <a:solidFill>
              <a:srgbClr val="C55A11"/>
            </a:solidFill>
            <a:ln w="25400" cap="flat">
              <a:solidFill>
                <a:srgbClr val="70AD47"/>
              </a:solidFill>
              <a:prstDash val="solid"/>
              <a:bevel/>
            </a:ln>
            <a:effectLst/>
          </p:spPr>
          <p:txBody>
            <a:bodyPr wrap="square" lIns="0" tIns="0" rIns="0" bIns="0" numCol="1" anchor="ctr">
              <a:noAutofit/>
            </a:bodyPr>
            <a:lstStyle/>
            <a:p>
              <a:pPr lvl="0"/>
            </a:p>
          </p:txBody>
        </p:sp>
        <p:grpSp>
          <p:nvGrpSpPr>
            <p:cNvPr id="125" name="Group 125"/>
            <p:cNvGrpSpPr/>
            <p:nvPr/>
          </p:nvGrpSpPr>
          <p:grpSpPr>
            <a:xfrm>
              <a:off x="8875689" y="1271695"/>
              <a:ext cx="1092396" cy="847803"/>
              <a:chOff x="0" y="0"/>
              <a:chExt cx="1092395" cy="847802"/>
            </a:xfrm>
          </p:grpSpPr>
          <p:sp>
            <p:nvSpPr>
              <p:cNvPr id="123" name="Shape 123"/>
              <p:cNvSpPr/>
              <p:nvPr/>
            </p:nvSpPr>
            <p:spPr>
              <a:xfrm>
                <a:off x="-1" y="-1"/>
                <a:ext cx="1092397" cy="847804"/>
              </a:xfrm>
              <a:prstGeom prst="rect">
                <a:avLst/>
              </a:prstGeom>
              <a:solidFill>
                <a:srgbClr val="C55A11"/>
              </a:solidFill>
              <a:ln w="25400" cap="flat">
                <a:solidFill>
                  <a:srgbClr val="70AD47"/>
                </a:solidFill>
                <a:prstDash val="solid"/>
                <a:bevel/>
              </a:ln>
              <a:effectLst/>
            </p:spPr>
            <p:txBody>
              <a:bodyPr wrap="square" lIns="0" tIns="0" rIns="0" bIns="0" numCol="1" anchor="t">
                <a:noAutofit/>
              </a:bodyPr>
              <a:lstStyle/>
              <a:p>
                <a:pPr lvl="0">
                  <a:defRPr sz="900"/>
                </a:pPr>
              </a:p>
            </p:txBody>
          </p:sp>
          <p:sp>
            <p:nvSpPr>
              <p:cNvPr id="124" name="Shape 124"/>
              <p:cNvSpPr/>
              <p:nvPr/>
            </p:nvSpPr>
            <p:spPr>
              <a:xfrm>
                <a:off x="-1" y="0"/>
                <a:ext cx="1092397" cy="510541"/>
              </a:xfrm>
              <a:prstGeom prst="rect">
                <a:avLst/>
              </a:prstGeom>
              <a:solidFill>
                <a:srgbClr val="C55A11"/>
              </a:solidFill>
              <a:ln w="12700" cap="flat">
                <a:solidFill>
                  <a:srgbClr val="70AD47"/>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r>
                  <a:rPr b="1" sz="1400"/>
                  <a:t>2</a:t>
                </a:r>
                <a:r>
                  <a:rPr b="1" baseline="30000" sz="1400"/>
                  <a:t>nd</a:t>
                </a:r>
                <a:r>
                  <a:rPr b="1" sz="1400"/>
                  <a:t> Term Only</a:t>
                </a:r>
              </a:p>
            </p:txBody>
          </p:sp>
        </p:grpSp>
        <p:sp>
          <p:nvSpPr>
            <p:cNvPr id="126" name="Shape 126"/>
            <p:cNvSpPr/>
            <p:nvPr/>
          </p:nvSpPr>
          <p:spPr>
            <a:xfrm>
              <a:off x="6008160" y="847716"/>
              <a:ext cx="3413729" cy="423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21600" y="10800"/>
                  </a:lnTo>
                  <a:lnTo>
                    <a:pt x="21600" y="21600"/>
                  </a:lnTo>
                </a:path>
              </a:pathLst>
            </a:custGeom>
            <a:solidFill>
              <a:srgbClr val="C55A11"/>
            </a:solidFill>
            <a:ln w="25400" cap="flat">
              <a:solidFill>
                <a:srgbClr val="70AD47"/>
              </a:solidFill>
              <a:prstDash val="solid"/>
              <a:bevel/>
            </a:ln>
            <a:effectLst/>
          </p:spPr>
          <p:txBody>
            <a:bodyPr wrap="square" lIns="0" tIns="0" rIns="0" bIns="0" numCol="1" anchor="ctr">
              <a:noAutofit/>
            </a:bodyPr>
            <a:lstStyle/>
            <a:p>
              <a:pPr lvl="0"/>
            </a:p>
          </p:txBody>
        </p:sp>
        <p:grpSp>
          <p:nvGrpSpPr>
            <p:cNvPr id="129" name="Group 129"/>
            <p:cNvGrpSpPr/>
            <p:nvPr/>
          </p:nvGrpSpPr>
          <p:grpSpPr>
            <a:xfrm>
              <a:off x="8192944" y="2543393"/>
              <a:ext cx="1092395" cy="847800"/>
              <a:chOff x="0" y="0"/>
              <a:chExt cx="1092393" cy="847799"/>
            </a:xfrm>
          </p:grpSpPr>
          <p:sp>
            <p:nvSpPr>
              <p:cNvPr id="127" name="Shape 127"/>
              <p:cNvSpPr/>
              <p:nvPr/>
            </p:nvSpPr>
            <p:spPr>
              <a:xfrm>
                <a:off x="0" y="0"/>
                <a:ext cx="1092394" cy="847800"/>
              </a:xfrm>
              <a:prstGeom prst="rect">
                <a:avLst/>
              </a:prstGeom>
              <a:solidFill>
                <a:srgbClr val="C55A11"/>
              </a:solidFill>
              <a:ln w="25400" cap="flat">
                <a:solidFill>
                  <a:srgbClr val="70AD47"/>
                </a:solidFill>
                <a:prstDash val="solid"/>
                <a:bevel/>
              </a:ln>
              <a:effectLst/>
            </p:spPr>
            <p:txBody>
              <a:bodyPr wrap="square" lIns="0" tIns="0" rIns="0" bIns="0" numCol="1" anchor="t">
                <a:noAutofit/>
              </a:bodyPr>
              <a:lstStyle/>
              <a:p>
                <a:pPr lvl="0">
                  <a:defRPr b="1"/>
                </a:pPr>
              </a:p>
            </p:txBody>
          </p:sp>
          <p:sp>
            <p:nvSpPr>
              <p:cNvPr id="128" name="Shape 128"/>
              <p:cNvSpPr/>
              <p:nvPr/>
            </p:nvSpPr>
            <p:spPr>
              <a:xfrm>
                <a:off x="0" y="0"/>
                <a:ext cx="1092394" cy="637541"/>
              </a:xfrm>
              <a:prstGeom prst="rect">
                <a:avLst/>
              </a:prstGeom>
              <a:solidFill>
                <a:srgbClr val="C55A11"/>
              </a:solidFill>
              <a:ln w="12700" cap="flat">
                <a:solidFill>
                  <a:srgbClr val="70AD47"/>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a:lvl1pPr>
              </a:lstStyle>
              <a:p>
                <a:pPr lvl="0">
                  <a:defRPr b="0"/>
                </a:pPr>
                <a:r>
                  <a:rPr b="1"/>
                  <a:t>Medical Ethics</a:t>
                </a:r>
              </a:p>
            </p:txBody>
          </p:sp>
        </p:grpSp>
        <p:sp>
          <p:nvSpPr>
            <p:cNvPr id="130" name="Shape 130"/>
            <p:cNvSpPr/>
            <p:nvPr/>
          </p:nvSpPr>
          <p:spPr>
            <a:xfrm>
              <a:off x="8739141" y="2119536"/>
              <a:ext cx="682747" cy="423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10800"/>
                  </a:lnTo>
                  <a:lnTo>
                    <a:pt x="0" y="10800"/>
                  </a:lnTo>
                  <a:lnTo>
                    <a:pt x="0" y="21600"/>
                  </a:lnTo>
                </a:path>
              </a:pathLst>
            </a:custGeom>
            <a:solidFill>
              <a:srgbClr val="C55A11"/>
            </a:solidFill>
            <a:ln w="25400" cap="flat">
              <a:solidFill>
                <a:srgbClr val="70AD47"/>
              </a:solidFill>
              <a:prstDash val="solid"/>
              <a:bevel/>
            </a:ln>
            <a:effectLst/>
          </p:spPr>
          <p:txBody>
            <a:bodyPr wrap="square" lIns="0" tIns="0" rIns="0" bIns="0" numCol="1" anchor="ctr">
              <a:noAutofit/>
            </a:bodyPr>
            <a:lstStyle/>
            <a:p>
              <a:pPr lvl="0"/>
            </a:p>
          </p:txBody>
        </p:sp>
        <p:grpSp>
          <p:nvGrpSpPr>
            <p:cNvPr id="133" name="Group 133"/>
            <p:cNvGrpSpPr/>
            <p:nvPr/>
          </p:nvGrpSpPr>
          <p:grpSpPr>
            <a:xfrm>
              <a:off x="9558435" y="2543393"/>
              <a:ext cx="1092395" cy="1437641"/>
              <a:chOff x="0" y="0"/>
              <a:chExt cx="1092393" cy="1437639"/>
            </a:xfrm>
          </p:grpSpPr>
          <p:sp>
            <p:nvSpPr>
              <p:cNvPr id="131" name="Shape 131"/>
              <p:cNvSpPr/>
              <p:nvPr/>
            </p:nvSpPr>
            <p:spPr>
              <a:xfrm>
                <a:off x="0" y="0"/>
                <a:ext cx="1092394" cy="847800"/>
              </a:xfrm>
              <a:prstGeom prst="rect">
                <a:avLst/>
              </a:prstGeom>
              <a:solidFill>
                <a:srgbClr val="C55A11"/>
              </a:solidFill>
              <a:ln w="25400" cap="flat">
                <a:solidFill>
                  <a:srgbClr val="70AD47"/>
                </a:solidFill>
                <a:prstDash val="solid"/>
                <a:bevel/>
              </a:ln>
              <a:effectLst/>
            </p:spPr>
            <p:txBody>
              <a:bodyPr wrap="square" lIns="0" tIns="0" rIns="0" bIns="0" numCol="1" anchor="t">
                <a:noAutofit/>
              </a:bodyPr>
              <a:lstStyle/>
              <a:p>
                <a:pPr lvl="0">
                  <a:defRPr b="1"/>
                </a:pPr>
              </a:p>
            </p:txBody>
          </p:sp>
          <p:sp>
            <p:nvSpPr>
              <p:cNvPr id="132" name="Shape 132"/>
              <p:cNvSpPr/>
              <p:nvPr/>
            </p:nvSpPr>
            <p:spPr>
              <a:xfrm>
                <a:off x="0" y="0"/>
                <a:ext cx="1092394" cy="1437640"/>
              </a:xfrm>
              <a:prstGeom prst="rect">
                <a:avLst/>
              </a:prstGeom>
              <a:solidFill>
                <a:srgbClr val="C55A11"/>
              </a:solidFill>
              <a:ln w="12700" cap="flat">
                <a:solidFill>
                  <a:srgbClr val="70AD47"/>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a:lvl1pPr>
              </a:lstStyle>
              <a:p>
                <a:pPr lvl="0">
                  <a:defRPr b="0"/>
                </a:pPr>
                <a:r>
                  <a:rPr b="1"/>
                  <a:t>Forensic Medicine &amp; Toxicology</a:t>
                </a:r>
              </a:p>
            </p:txBody>
          </p:sp>
        </p:grpSp>
        <p:sp>
          <p:nvSpPr>
            <p:cNvPr id="134" name="Shape 134"/>
            <p:cNvSpPr/>
            <p:nvPr/>
          </p:nvSpPr>
          <p:spPr>
            <a:xfrm>
              <a:off x="9421886" y="2119536"/>
              <a:ext cx="682749" cy="423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21600" y="10800"/>
                  </a:lnTo>
                  <a:lnTo>
                    <a:pt x="21600" y="21600"/>
                  </a:lnTo>
                </a:path>
              </a:pathLst>
            </a:custGeom>
            <a:solidFill>
              <a:srgbClr val="C55A11"/>
            </a:solidFill>
            <a:ln w="25400" cap="flat">
              <a:solidFill>
                <a:srgbClr val="70AD47"/>
              </a:solidFill>
              <a:prstDash val="solid"/>
              <a:bevel/>
            </a:ln>
            <a:effectLst/>
          </p:spPr>
          <p:txBody>
            <a:bodyPr wrap="square" lIns="0" tIns="0" rIns="0" bIns="0" numCol="1" anchor="ctr">
              <a:noAutofit/>
            </a:bodyPr>
            <a:lstStyle/>
            <a:p>
              <a:pPr lvl="0"/>
            </a:p>
          </p:txBody>
        </p:sp>
      </p:grpSp>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Shape 436"/>
          <p:cNvSpPr/>
          <p:nvPr>
            <p:ph type="title"/>
          </p:nvPr>
        </p:nvSpPr>
        <p:spPr>
          <a:xfrm>
            <a:off x="838200" y="365125"/>
            <a:ext cx="10515600" cy="1325563"/>
          </a:xfrm>
          <a:prstGeom prst="rect">
            <a:avLst/>
          </a:prstGeom>
        </p:spPr>
        <p:txBody>
          <a:bodyPr/>
          <a:lstStyle/>
          <a:p>
            <a:pPr lvl="0"/>
          </a:p>
        </p:txBody>
      </p:sp>
      <p:pic>
        <p:nvPicPr>
          <p:cNvPr id="437"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438" name="Shape 438"/>
          <p:cNvSpPr/>
          <p:nvPr/>
        </p:nvSpPr>
        <p:spPr>
          <a:xfrm>
            <a:off x="251519" y="980727"/>
            <a:ext cx="8686801" cy="58772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28600" indent="-228600">
              <a:lnSpc>
                <a:spcPct val="90000"/>
              </a:lnSpc>
              <a:spcBef>
                <a:spcPts val="1000"/>
              </a:spcBef>
            </a:pPr>
            <a:endParaRPr b="1" sz="4000"/>
          </a:p>
          <a:p>
            <a:pPr lvl="1" marL="901700" indent="-444500">
              <a:lnSpc>
                <a:spcPct val="90000"/>
              </a:lnSpc>
              <a:spcBef>
                <a:spcPts val="600"/>
              </a:spcBef>
              <a:buSzPct val="100000"/>
              <a:buFont typeface="Arial"/>
              <a:buChar char="•"/>
            </a:pPr>
            <a:r>
              <a:rPr sz="2800"/>
              <a:t>How to prepare for CBL?</a:t>
            </a:r>
            <a:endParaRPr sz="2800"/>
          </a:p>
          <a:p>
            <a:pPr lvl="1">
              <a:lnSpc>
                <a:spcPct val="90000"/>
              </a:lnSpc>
              <a:spcBef>
                <a:spcPts val="600"/>
              </a:spcBef>
            </a:pPr>
            <a:endParaRPr sz="2800"/>
          </a:p>
          <a:p>
            <a:pPr lvl="2" marL="1219200" indent="-304800">
              <a:lnSpc>
                <a:spcPct val="90000"/>
              </a:lnSpc>
              <a:spcBef>
                <a:spcPts val="500"/>
              </a:spcBef>
              <a:buSzPct val="100000"/>
              <a:buFont typeface="Arial"/>
              <a:buChar char="•"/>
            </a:pPr>
            <a:r>
              <a:rPr sz="2400"/>
              <a:t>Take a look at the case a day before</a:t>
            </a:r>
            <a:endParaRPr sz="2400"/>
          </a:p>
          <a:p>
            <a:pPr lvl="2" marL="1143000" indent="-228600">
              <a:lnSpc>
                <a:spcPct val="90000"/>
              </a:lnSpc>
              <a:spcBef>
                <a:spcPts val="500"/>
              </a:spcBef>
              <a:buSzPct val="100000"/>
              <a:buFont typeface="Arial"/>
              <a:buChar char="•"/>
            </a:pPr>
            <a:endParaRPr sz="2400"/>
          </a:p>
          <a:p>
            <a:pPr lvl="2" marL="1219200" indent="-304800">
              <a:lnSpc>
                <a:spcPct val="90000"/>
              </a:lnSpc>
              <a:spcBef>
                <a:spcPts val="500"/>
              </a:spcBef>
              <a:buSzPct val="100000"/>
              <a:buFont typeface="Arial"/>
              <a:buChar char="•"/>
            </a:pPr>
            <a:r>
              <a:rPr sz="2400"/>
              <a:t>You may do a quick reading about the topic (take a general idea. Some girls preferred to read from mini Oxford of medicine, but you can find your own sources)</a:t>
            </a:r>
            <a:endParaRPr sz="2400"/>
          </a:p>
          <a:p>
            <a:pPr lvl="2" marL="1143000" indent="-228600">
              <a:lnSpc>
                <a:spcPct val="90000"/>
              </a:lnSpc>
              <a:spcBef>
                <a:spcPts val="500"/>
              </a:spcBef>
              <a:buSzPct val="100000"/>
              <a:buFont typeface="Arial"/>
              <a:buChar char="•"/>
            </a:pPr>
            <a:endParaRPr sz="2400"/>
          </a:p>
          <a:p>
            <a:pPr lvl="2" marL="1219200" indent="-304800">
              <a:lnSpc>
                <a:spcPct val="90000"/>
              </a:lnSpc>
              <a:spcBef>
                <a:spcPts val="500"/>
              </a:spcBef>
              <a:buSzPct val="100000"/>
              <a:buFont typeface="Arial"/>
              <a:buChar char="•"/>
            </a:pPr>
            <a:r>
              <a:rPr sz="2400"/>
              <a:t>The cases usually will be about something you’ve taken during this year, so if you study day by day, you may do well in the CBL session</a:t>
            </a:r>
          </a:p>
        </p:txBody>
      </p:sp>
      <p:sp>
        <p:nvSpPr>
          <p:cNvPr id="439" name="Shape 439"/>
          <p:cNvSpPr/>
          <p:nvPr/>
        </p:nvSpPr>
        <p:spPr>
          <a:xfrm>
            <a:off x="457200" y="274638"/>
            <a:ext cx="82296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539494">
              <a:lnSpc>
                <a:spcPct val="90000"/>
              </a:lnSpc>
            </a:pPr>
            <a:r>
              <a:rPr sz="2200">
                <a:solidFill>
                  <a:srgbClr val="FF0000"/>
                </a:solidFill>
                <a:latin typeface="Calibri Light"/>
                <a:ea typeface="Calibri Light"/>
                <a:cs typeface="Calibri Light"/>
                <a:sym typeface="Calibri Light"/>
              </a:rPr>
              <a:t>Cont.</a:t>
            </a:r>
            <a:br>
              <a:rPr sz="2200">
                <a:solidFill>
                  <a:srgbClr val="FF0000"/>
                </a:solidFill>
                <a:latin typeface="Calibri Light"/>
                <a:ea typeface="Calibri Light"/>
                <a:cs typeface="Calibri Light"/>
                <a:sym typeface="Calibri Light"/>
              </a:rPr>
            </a:br>
            <a:r>
              <a:rPr sz="2200">
                <a:solidFill>
                  <a:srgbClr val="FF0000"/>
                </a:solidFill>
                <a:latin typeface="Calibri Light"/>
                <a:ea typeface="Calibri Light"/>
                <a:cs typeface="Calibri Light"/>
                <a:sym typeface="Calibri Light"/>
              </a:rPr>
              <a:t>CBL: Case-Based Learning</a:t>
            </a:r>
            <a:br>
              <a:rPr sz="2200">
                <a:solidFill>
                  <a:srgbClr val="FF0000"/>
                </a:solidFill>
                <a:latin typeface="Calibri Light"/>
                <a:ea typeface="Calibri Light"/>
                <a:cs typeface="Calibri Light"/>
                <a:sym typeface="Calibri Light"/>
              </a:rPr>
            </a:br>
          </a:p>
        </p:txBody>
      </p:sp>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1" name="Shape 441"/>
          <p:cNvSpPr/>
          <p:nvPr>
            <p:ph type="title"/>
          </p:nvPr>
        </p:nvSpPr>
        <p:spPr>
          <a:xfrm>
            <a:off x="838200" y="365125"/>
            <a:ext cx="10515600" cy="1325563"/>
          </a:xfrm>
          <a:prstGeom prst="rect">
            <a:avLst/>
          </a:prstGeom>
        </p:spPr>
        <p:txBody>
          <a:bodyPr/>
          <a:lstStyle/>
          <a:p>
            <a:pPr lvl="0"/>
          </a:p>
        </p:txBody>
      </p:sp>
      <p:pic>
        <p:nvPicPr>
          <p:cNvPr id="442"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443" name="Shape 443"/>
          <p:cNvSpPr/>
          <p:nvPr/>
        </p:nvSpPr>
        <p:spPr>
          <a:xfrm>
            <a:off x="1245118" y="29871"/>
            <a:ext cx="8229601" cy="15081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lnSpc>
                <a:spcPct val="90000"/>
              </a:lnSpc>
              <a:defRPr sz="5300">
                <a:latin typeface="Calibri Light"/>
                <a:ea typeface="Calibri Light"/>
                <a:cs typeface="Calibri Light"/>
                <a:sym typeface="Calibri Light"/>
              </a:defRPr>
            </a:lvl1pPr>
          </a:lstStyle>
          <a:p>
            <a:pPr lvl="0">
              <a:defRPr sz="1800"/>
            </a:pPr>
            <a:r>
              <a:rPr sz="5300"/>
              <a:t>TBL </a:t>
            </a:r>
          </a:p>
        </p:txBody>
      </p:sp>
      <p:pic>
        <p:nvPicPr>
          <p:cNvPr id="444" name="image46.jpeg"/>
          <p:cNvPicPr/>
          <p:nvPr/>
        </p:nvPicPr>
        <p:blipFill>
          <a:blip r:embed="rId3">
            <a:extLst/>
          </a:blip>
          <a:stretch>
            <a:fillRect/>
          </a:stretch>
        </p:blipFill>
        <p:spPr>
          <a:xfrm>
            <a:off x="1572208" y="1835150"/>
            <a:ext cx="8280401" cy="3187700"/>
          </a:xfrm>
          <a:prstGeom prst="rect">
            <a:avLst/>
          </a:prstGeom>
          <a:ln w="38100" cap="sq">
            <a:solidFill>
              <a:srgbClr val="7C9647"/>
            </a:solidFill>
            <a:miter/>
          </a:ln>
          <a:effectLst>
            <a:outerShdw sx="100000" sy="100000" kx="0" ky="0" algn="b" rotWithShape="0" blurRad="63500" dist="50800" dir="2700000">
              <a:srgbClr val="000000">
                <a:alpha val="40000"/>
              </a:srgbClr>
            </a:outerShdw>
          </a:effectLst>
        </p:spPr>
      </p:pic>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6" name="Shape 446"/>
          <p:cNvSpPr/>
          <p:nvPr>
            <p:ph type="title"/>
          </p:nvPr>
        </p:nvSpPr>
        <p:spPr>
          <a:xfrm>
            <a:off x="838200" y="365125"/>
            <a:ext cx="10515600" cy="1325563"/>
          </a:xfrm>
          <a:prstGeom prst="rect">
            <a:avLst/>
          </a:prstGeom>
        </p:spPr>
        <p:txBody>
          <a:bodyPr/>
          <a:lstStyle/>
          <a:p>
            <a:pPr lvl="0"/>
          </a:p>
        </p:txBody>
      </p:sp>
      <p:pic>
        <p:nvPicPr>
          <p:cNvPr id="447"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448" name="Shape 448"/>
          <p:cNvSpPr/>
          <p:nvPr/>
        </p:nvSpPr>
        <p:spPr>
          <a:xfrm>
            <a:off x="1410995" y="29871"/>
            <a:ext cx="8229601" cy="15081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lnSpc>
                <a:spcPct val="90000"/>
              </a:lnSpc>
              <a:defRPr sz="5500">
                <a:solidFill>
                  <a:srgbClr val="CC9A00"/>
                </a:solidFill>
                <a:latin typeface="Calibri Light"/>
                <a:ea typeface="Calibri Light"/>
                <a:cs typeface="Calibri Light"/>
                <a:sym typeface="Calibri Light"/>
              </a:defRPr>
            </a:lvl1pPr>
          </a:lstStyle>
          <a:p>
            <a:pPr lvl="0">
              <a:defRPr sz="1800">
                <a:solidFill>
                  <a:srgbClr val="000000"/>
                </a:solidFill>
              </a:defRPr>
            </a:pPr>
            <a:r>
              <a:rPr sz="5500">
                <a:solidFill>
                  <a:srgbClr val="CC9A00"/>
                </a:solidFill>
              </a:rPr>
              <a:t>TBL</a:t>
            </a:r>
          </a:p>
        </p:txBody>
      </p:sp>
      <p:sp>
        <p:nvSpPr>
          <p:cNvPr id="449" name="Shape 449"/>
          <p:cNvSpPr/>
          <p:nvPr/>
        </p:nvSpPr>
        <p:spPr>
          <a:xfrm>
            <a:off x="95654" y="1683791"/>
            <a:ext cx="8509591" cy="463691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1" marL="742950" indent="-285750">
              <a:lnSpc>
                <a:spcPct val="80000"/>
              </a:lnSpc>
              <a:spcBef>
                <a:spcPts val="500"/>
              </a:spcBef>
              <a:buSzPct val="100000"/>
              <a:buFont typeface="Arial"/>
              <a:buChar char="•"/>
            </a:pPr>
            <a:endParaRPr sz="2100"/>
          </a:p>
          <a:p>
            <a:pPr lvl="1" marL="790575" indent="-333375">
              <a:lnSpc>
                <a:spcPct val="80000"/>
              </a:lnSpc>
              <a:spcBef>
                <a:spcPts val="500"/>
              </a:spcBef>
              <a:buSzPct val="100000"/>
              <a:buFont typeface="Arial"/>
              <a:buChar char="•"/>
            </a:pPr>
            <a:r>
              <a:rPr sz="2100"/>
              <a:t> It is similar to bed side teaching but you attend in the medical education department Not in the wards .</a:t>
            </a:r>
            <a:endParaRPr sz="2100"/>
          </a:p>
          <a:p>
            <a:pPr lvl="1" marL="742950" indent="-285750">
              <a:lnSpc>
                <a:spcPct val="80000"/>
              </a:lnSpc>
              <a:spcBef>
                <a:spcPts val="500"/>
              </a:spcBef>
              <a:buSzPct val="100000"/>
              <a:buFont typeface="Arial"/>
              <a:buChar char="•"/>
            </a:pPr>
            <a:endParaRPr sz="2100"/>
          </a:p>
          <a:p>
            <a:pPr lvl="1" marL="742950" indent="-285750">
              <a:lnSpc>
                <a:spcPct val="80000"/>
              </a:lnSpc>
              <a:spcBef>
                <a:spcPts val="500"/>
              </a:spcBef>
              <a:buSzPct val="100000"/>
              <a:buFont typeface="Arial"/>
              <a:buChar char="•"/>
            </a:pPr>
            <a:endParaRPr sz="2100"/>
          </a:p>
          <a:p>
            <a:pPr lvl="1" marL="790575" indent="-333375">
              <a:lnSpc>
                <a:spcPct val="80000"/>
              </a:lnSpc>
              <a:spcBef>
                <a:spcPts val="500"/>
              </a:spcBef>
              <a:buSzPct val="100000"/>
              <a:buFont typeface="Arial"/>
              <a:buChar char="•"/>
            </a:pPr>
            <a:r>
              <a:rPr sz="2100"/>
              <a:t>you</a:t>
            </a:r>
            <a:r>
              <a:rPr b="1" sz="2100"/>
              <a:t> will learn how to examine or take history of a specific system e.g cardiac history and examination </a:t>
            </a:r>
            <a:r>
              <a:rPr sz="2100"/>
              <a:t> </a:t>
            </a:r>
            <a:r>
              <a:rPr b="1" sz="2100"/>
              <a:t>. </a:t>
            </a:r>
            <a:endParaRPr b="1" sz="2100"/>
          </a:p>
          <a:p>
            <a:pPr lvl="1" marL="742950" indent="-285750">
              <a:lnSpc>
                <a:spcPct val="80000"/>
              </a:lnSpc>
              <a:spcBef>
                <a:spcPts val="500"/>
              </a:spcBef>
              <a:buSzPct val="100000"/>
              <a:buFont typeface="Arial"/>
              <a:buChar char="•"/>
            </a:pPr>
            <a:endParaRPr sz="2100"/>
          </a:p>
          <a:p>
            <a:pPr lvl="1" marL="790575" indent="-333375" algn="just">
              <a:lnSpc>
                <a:spcPct val="80000"/>
              </a:lnSpc>
              <a:spcBef>
                <a:spcPts val="500"/>
              </a:spcBef>
              <a:buSzPct val="100000"/>
              <a:buFont typeface="Arial"/>
              <a:buChar char="•"/>
            </a:pPr>
            <a:r>
              <a:rPr sz="2100"/>
              <a:t>the attendance marks are under the logbooks' 5% . </a:t>
            </a:r>
            <a:endParaRPr sz="2100"/>
          </a:p>
          <a:p>
            <a:pPr lvl="1" marL="742950" indent="-285750" algn="just">
              <a:lnSpc>
                <a:spcPct val="80000"/>
              </a:lnSpc>
              <a:spcBef>
                <a:spcPts val="500"/>
              </a:spcBef>
              <a:buSzPct val="100000"/>
              <a:buFont typeface="Arial"/>
              <a:buChar char="•"/>
            </a:pPr>
            <a:endParaRPr sz="2300"/>
          </a:p>
          <a:p>
            <a:pPr lvl="1" marL="822325" indent="-365125">
              <a:lnSpc>
                <a:spcPct val="90000"/>
              </a:lnSpc>
              <a:spcBef>
                <a:spcPts val="500"/>
              </a:spcBef>
              <a:buSzPct val="100000"/>
              <a:buFont typeface="Arial"/>
              <a:buChar char="•"/>
            </a:pPr>
            <a:r>
              <a:rPr sz="2300"/>
              <a:t>The medical education secretary will send an </a:t>
            </a:r>
            <a:r>
              <a:rPr b="1" sz="2300" u="sng"/>
              <a:t>email</a:t>
            </a:r>
            <a:r>
              <a:rPr sz="2300"/>
              <a:t> a day before the skills session, and she will </a:t>
            </a:r>
            <a:r>
              <a:rPr b="1" sz="2300" u="sng"/>
              <a:t>send the distribution </a:t>
            </a:r>
            <a:r>
              <a:rPr sz="2300"/>
              <a:t>(which girls should attend the session)</a:t>
            </a:r>
          </a:p>
        </p:txBody>
      </p:sp>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1" name="Shape 451"/>
          <p:cNvSpPr/>
          <p:nvPr>
            <p:ph type="title"/>
          </p:nvPr>
        </p:nvSpPr>
        <p:spPr>
          <a:xfrm>
            <a:off x="838200" y="365125"/>
            <a:ext cx="10515600" cy="1325563"/>
          </a:xfrm>
          <a:prstGeom prst="rect">
            <a:avLst/>
          </a:prstGeom>
        </p:spPr>
        <p:txBody>
          <a:bodyPr/>
          <a:lstStyle/>
          <a:p>
            <a:pPr lvl="0"/>
          </a:p>
        </p:txBody>
      </p:sp>
      <p:pic>
        <p:nvPicPr>
          <p:cNvPr id="452"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453" name="Shape 453"/>
          <p:cNvSpPr/>
          <p:nvPr/>
        </p:nvSpPr>
        <p:spPr>
          <a:xfrm>
            <a:off x="3048000" y="1397674"/>
            <a:ext cx="6096000" cy="3914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2400">
                <a:solidFill>
                  <a:srgbClr val="407373"/>
                </a:solidFill>
              </a:rPr>
              <a:t>The Logbook?</a:t>
            </a:r>
            <a:br>
              <a:rPr sz="2400">
                <a:solidFill>
                  <a:srgbClr val="407373"/>
                </a:solidFill>
              </a:rPr>
            </a:br>
            <a:br>
              <a:rPr sz="2400">
                <a:solidFill>
                  <a:srgbClr val="407373"/>
                </a:solidFill>
              </a:rPr>
            </a:br>
            <a:br>
              <a:rPr sz="2400">
                <a:solidFill>
                  <a:srgbClr val="407373"/>
                </a:solidFill>
              </a:rPr>
            </a:br>
            <a:br>
              <a:rPr sz="2400">
                <a:solidFill>
                  <a:srgbClr val="407373"/>
                </a:solidFill>
              </a:rPr>
            </a:br>
            <a:br>
              <a:rPr sz="2400">
                <a:solidFill>
                  <a:srgbClr val="407373"/>
                </a:solidFill>
              </a:rPr>
            </a:br>
            <a:br>
              <a:rPr sz="2400">
                <a:solidFill>
                  <a:srgbClr val="407373"/>
                </a:solidFill>
              </a:rPr>
            </a:br>
            <a:br>
              <a:rPr sz="2400">
                <a:solidFill>
                  <a:srgbClr val="407373"/>
                </a:solidFill>
              </a:rPr>
            </a:br>
            <a:br>
              <a:rPr sz="2400">
                <a:solidFill>
                  <a:srgbClr val="407373"/>
                </a:solidFill>
              </a:rPr>
            </a:br>
            <a:br>
              <a:rPr sz="2400">
                <a:solidFill>
                  <a:srgbClr val="407373"/>
                </a:solidFill>
              </a:rPr>
            </a:br>
            <a:br>
              <a:rPr sz="2400">
                <a:solidFill>
                  <a:srgbClr val="407373"/>
                </a:solidFill>
              </a:rPr>
            </a:br>
            <a:r>
              <a:t>Credits for the pic: Meshael Alrowaished</a:t>
            </a:r>
          </a:p>
        </p:txBody>
      </p:sp>
      <p:pic>
        <p:nvPicPr>
          <p:cNvPr id="454" name="image47.png" descr="Meshael Alrowaished (03-09PM, Jul 06, 2014).png"/>
          <p:cNvPicPr/>
          <p:nvPr/>
        </p:nvPicPr>
        <p:blipFill>
          <a:blip r:embed="rId3">
            <a:extLst/>
          </a:blip>
          <a:srcRect l="0" t="19724" r="0" b="24589"/>
          <a:stretch>
            <a:fillRect/>
          </a:stretch>
        </p:blipFill>
        <p:spPr>
          <a:xfrm>
            <a:off x="6119662" y="823262"/>
            <a:ext cx="3024338" cy="4104460"/>
          </a:xfrm>
          <a:prstGeom prst="rect">
            <a:avLst/>
          </a:prstGeom>
          <a:ln w="12700">
            <a:miter lim="400000"/>
          </a:ln>
          <a:effectLst>
            <a:outerShdw sx="100000" sy="100000" kx="0" ky="0" algn="b" rotWithShape="0" blurRad="76200" dist="38100" dir="7800000">
              <a:srgbClr val="000000">
                <a:alpha val="40000"/>
              </a:srgbClr>
            </a:outerShdw>
          </a:effectLst>
        </p:spPr>
      </p:pic>
    </p:spTree>
  </p:cSld>
  <p:clrMapOvr>
    <a:masterClrMapping/>
  </p:clrMapOvr>
  <p:transitio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6" name="Shape 456"/>
          <p:cNvSpPr/>
          <p:nvPr>
            <p:ph type="title"/>
          </p:nvPr>
        </p:nvSpPr>
        <p:spPr>
          <a:xfrm>
            <a:off x="838200" y="365125"/>
            <a:ext cx="10515600" cy="1325563"/>
          </a:xfrm>
          <a:prstGeom prst="rect">
            <a:avLst/>
          </a:prstGeom>
        </p:spPr>
        <p:txBody>
          <a:bodyPr/>
          <a:lstStyle/>
          <a:p>
            <a:pPr lvl="0"/>
          </a:p>
        </p:txBody>
      </p:sp>
      <p:pic>
        <p:nvPicPr>
          <p:cNvPr id="457"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458" name="Shape 458"/>
          <p:cNvSpPr/>
          <p:nvPr/>
        </p:nvSpPr>
        <p:spPr>
          <a:xfrm>
            <a:off x="457200" y="274638"/>
            <a:ext cx="82296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nSpc>
                <a:spcPct val="90000"/>
              </a:lnSpc>
              <a:defRPr>
                <a:latin typeface="Calibri Light"/>
                <a:ea typeface="Calibri Light"/>
                <a:cs typeface="Calibri Light"/>
                <a:sym typeface="Calibri Light"/>
              </a:defRPr>
            </a:lvl1pPr>
          </a:lstStyle>
          <a:p>
            <a:pPr lvl="0"/>
            <a:r>
              <a:t>The logbook?</a:t>
            </a:r>
          </a:p>
        </p:txBody>
      </p:sp>
      <p:sp>
        <p:nvSpPr>
          <p:cNvPr id="459" name="Shape 459"/>
          <p:cNvSpPr/>
          <p:nvPr/>
        </p:nvSpPr>
        <p:spPr>
          <a:xfrm>
            <a:off x="1115615" y="1600200"/>
            <a:ext cx="7571186" cy="492514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54000" indent="-254000">
              <a:lnSpc>
                <a:spcPct val="80000"/>
              </a:lnSpc>
              <a:spcBef>
                <a:spcPts val="400"/>
              </a:spcBef>
              <a:buSzPct val="100000"/>
              <a:buFont typeface="Arial"/>
              <a:buChar char="•"/>
            </a:pPr>
            <a:r>
              <a:rPr sz="2000"/>
              <a:t>It’s a small notebook</a:t>
            </a:r>
            <a:endParaRPr sz="2000"/>
          </a:p>
          <a:p>
            <a:pPr lvl="0" marL="228600" indent="-228600">
              <a:lnSpc>
                <a:spcPct val="80000"/>
              </a:lnSpc>
              <a:spcBef>
                <a:spcPts val="400"/>
              </a:spcBef>
              <a:buSzPct val="100000"/>
              <a:buFont typeface="Arial"/>
              <a:buChar char="•"/>
            </a:pPr>
            <a:endParaRPr sz="2000"/>
          </a:p>
          <a:p>
            <a:pPr lvl="0" marL="254000" indent="-254000">
              <a:lnSpc>
                <a:spcPct val="80000"/>
              </a:lnSpc>
              <a:spcBef>
                <a:spcPts val="400"/>
              </a:spcBef>
              <a:buSzPct val="100000"/>
              <a:buFont typeface="Arial"/>
              <a:buChar char="•"/>
            </a:pPr>
            <a:r>
              <a:rPr sz="2000"/>
              <a:t>You keep it with you so the doctor signs it at the end of a session (it is proof of attendance) </a:t>
            </a:r>
            <a:endParaRPr sz="2000"/>
          </a:p>
          <a:p>
            <a:pPr lvl="0" marL="228600" indent="-228600">
              <a:lnSpc>
                <a:spcPct val="80000"/>
              </a:lnSpc>
              <a:spcBef>
                <a:spcPts val="400"/>
              </a:spcBef>
              <a:buSzPct val="100000"/>
              <a:buFont typeface="Arial"/>
              <a:buChar char="•"/>
            </a:pPr>
            <a:endParaRPr sz="2000"/>
          </a:p>
          <a:p>
            <a:pPr lvl="0" marL="254000" indent="-254000">
              <a:lnSpc>
                <a:spcPct val="80000"/>
              </a:lnSpc>
              <a:spcBef>
                <a:spcPts val="400"/>
              </a:spcBef>
              <a:buSzPct val="100000"/>
              <a:buFont typeface="Arial"/>
              <a:buChar char="•"/>
            </a:pPr>
            <a:r>
              <a:rPr sz="2000"/>
              <a:t>Divided according to the themes of the year</a:t>
            </a:r>
            <a:endParaRPr sz="2000"/>
          </a:p>
          <a:p>
            <a:pPr lvl="0" marL="254000" indent="-254000">
              <a:lnSpc>
                <a:spcPct val="80000"/>
              </a:lnSpc>
              <a:spcBef>
                <a:spcPts val="400"/>
              </a:spcBef>
              <a:buSzPct val="100000"/>
              <a:buFont typeface="Arial"/>
              <a:buChar char="•"/>
            </a:pPr>
            <a:r>
              <a:rPr sz="2000"/>
              <a:t>Each theme has sections:</a:t>
            </a:r>
            <a:endParaRPr sz="2000"/>
          </a:p>
          <a:p>
            <a:pPr lvl="1" marL="727075" indent="-269875">
              <a:lnSpc>
                <a:spcPct val="80000"/>
              </a:lnSpc>
              <a:spcBef>
                <a:spcPts val="400"/>
              </a:spcBef>
              <a:buSzPct val="100000"/>
              <a:buFont typeface="Arial"/>
              <a:buChar char="•"/>
            </a:pPr>
            <a:r>
              <a:rPr sz="1700"/>
              <a:t>A section for medicine and surgery BST sessions </a:t>
            </a:r>
            <a:endParaRPr sz="1700"/>
          </a:p>
          <a:p>
            <a:pPr lvl="1" marL="727075" indent="-269875">
              <a:lnSpc>
                <a:spcPct val="80000"/>
              </a:lnSpc>
              <a:spcBef>
                <a:spcPts val="400"/>
              </a:spcBef>
              <a:buSzPct val="100000"/>
              <a:buFont typeface="Arial"/>
              <a:buChar char="•"/>
            </a:pPr>
            <a:r>
              <a:rPr sz="1700"/>
              <a:t>A section for CBL</a:t>
            </a:r>
            <a:endParaRPr sz="1700"/>
          </a:p>
          <a:p>
            <a:pPr lvl="1" marL="727075" indent="-269875">
              <a:lnSpc>
                <a:spcPct val="80000"/>
              </a:lnSpc>
              <a:spcBef>
                <a:spcPts val="400"/>
              </a:spcBef>
              <a:buSzPct val="100000"/>
              <a:buFont typeface="Arial"/>
              <a:buChar char="•"/>
            </a:pPr>
            <a:r>
              <a:rPr sz="1700"/>
              <a:t>A section for TBL</a:t>
            </a:r>
            <a:endParaRPr sz="1700"/>
          </a:p>
          <a:p>
            <a:pPr lvl="2" marL="1104900" indent="-190500">
              <a:lnSpc>
                <a:spcPct val="80000"/>
              </a:lnSpc>
              <a:spcBef>
                <a:spcPts val="300"/>
              </a:spcBef>
              <a:buSzPct val="100000"/>
              <a:buFont typeface="Arial"/>
              <a:buChar char="•"/>
            </a:pPr>
            <a:r>
              <a:rPr sz="1500"/>
              <a:t>Divided to: DXR, clinical skills, ward (equal to self study)</a:t>
            </a:r>
            <a:endParaRPr sz="1500"/>
          </a:p>
          <a:p>
            <a:pPr lvl="2" marL="1104900" indent="-190500">
              <a:lnSpc>
                <a:spcPct val="80000"/>
              </a:lnSpc>
              <a:spcBef>
                <a:spcPts val="300"/>
              </a:spcBef>
              <a:buSzPct val="100000"/>
              <a:buFont typeface="Arial"/>
              <a:buChar char="•"/>
            </a:pPr>
            <a:r>
              <a:rPr sz="1500"/>
              <a:t>The only thing to sign is the “clinical skills”... DXR and ward are not signed!</a:t>
            </a:r>
            <a:endParaRPr sz="1500"/>
          </a:p>
          <a:p>
            <a:pPr lvl="1" marL="742950" indent="-285750">
              <a:lnSpc>
                <a:spcPct val="80000"/>
              </a:lnSpc>
              <a:spcBef>
                <a:spcPts val="400"/>
              </a:spcBef>
              <a:buSzPct val="100000"/>
              <a:buFont typeface="Arial"/>
              <a:buChar char="•"/>
            </a:pPr>
            <a:endParaRPr sz="1700"/>
          </a:p>
          <a:p>
            <a:pPr lvl="0" marL="254000" indent="-254000">
              <a:lnSpc>
                <a:spcPct val="80000"/>
              </a:lnSpc>
              <a:spcBef>
                <a:spcPts val="400"/>
              </a:spcBef>
              <a:buSzPct val="100000"/>
              <a:buFont typeface="Arial"/>
              <a:buChar char="•"/>
            </a:pPr>
            <a:r>
              <a:rPr sz="2000"/>
              <a:t>There are other things, the secretary told us to ignore them.</a:t>
            </a:r>
            <a:endParaRPr sz="2000"/>
          </a:p>
          <a:p>
            <a:pPr lvl="0" marL="228600" indent="-228600">
              <a:lnSpc>
                <a:spcPct val="80000"/>
              </a:lnSpc>
              <a:spcBef>
                <a:spcPts val="400"/>
              </a:spcBef>
              <a:buSzPct val="100000"/>
              <a:buFont typeface="Arial"/>
              <a:buChar char="•"/>
            </a:pPr>
            <a:endParaRPr sz="2000"/>
          </a:p>
          <a:p>
            <a:pPr lvl="0" marL="254000" indent="-254000">
              <a:lnSpc>
                <a:spcPct val="80000"/>
              </a:lnSpc>
              <a:spcBef>
                <a:spcPts val="400"/>
              </a:spcBef>
              <a:buSzPct val="100000"/>
              <a:buFont typeface="Arial"/>
              <a:buChar char="•"/>
            </a:pPr>
            <a:r>
              <a:rPr sz="2000"/>
              <a:t>Make sure the </a:t>
            </a:r>
            <a:r>
              <a:rPr b="1" sz="2000"/>
              <a:t>doctor signs it</a:t>
            </a:r>
            <a:r>
              <a:rPr sz="2000"/>
              <a:t>, remind him/her at the </a:t>
            </a:r>
            <a:r>
              <a:rPr b="1" sz="2000"/>
              <a:t>end of the session </a:t>
            </a:r>
            <a:r>
              <a:rPr sz="2000"/>
              <a:t>before you leave</a:t>
            </a:r>
          </a:p>
        </p:txBody>
      </p:sp>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1" name="Shape 461"/>
          <p:cNvSpPr/>
          <p:nvPr>
            <p:ph type="title"/>
          </p:nvPr>
        </p:nvSpPr>
        <p:spPr>
          <a:xfrm>
            <a:off x="838200" y="365125"/>
            <a:ext cx="10515600" cy="1325563"/>
          </a:xfrm>
          <a:prstGeom prst="rect">
            <a:avLst/>
          </a:prstGeom>
        </p:spPr>
        <p:txBody>
          <a:bodyPr/>
          <a:lstStyle/>
          <a:p>
            <a:pPr lvl="0"/>
          </a:p>
        </p:txBody>
      </p:sp>
      <p:pic>
        <p:nvPicPr>
          <p:cNvPr id="462"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463" name="Shape 463"/>
          <p:cNvSpPr/>
          <p:nvPr/>
        </p:nvSpPr>
        <p:spPr>
          <a:xfrm>
            <a:off x="457200" y="274638"/>
            <a:ext cx="82296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813816">
              <a:lnSpc>
                <a:spcPct val="90000"/>
              </a:lnSpc>
              <a:defRPr>
                <a:latin typeface="Calibri Light"/>
                <a:ea typeface="Calibri Light"/>
                <a:cs typeface="Calibri Light"/>
                <a:sym typeface="Calibri Light"/>
              </a:defRPr>
            </a:lvl1pPr>
          </a:lstStyle>
          <a:p>
            <a:pPr lvl="0"/>
            <a:r>
              <a:t>When do you take your logbook with you?</a:t>
            </a:r>
          </a:p>
        </p:txBody>
      </p:sp>
      <p:sp>
        <p:nvSpPr>
          <p:cNvPr id="464" name="Shape 464"/>
          <p:cNvSpPr/>
          <p:nvPr/>
        </p:nvSpPr>
        <p:spPr>
          <a:xfrm>
            <a:off x="457200" y="1987624"/>
            <a:ext cx="8229600" cy="525780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406400" indent="-406400">
              <a:lnSpc>
                <a:spcPct val="90000"/>
              </a:lnSpc>
              <a:spcBef>
                <a:spcPts val="1000"/>
              </a:spcBef>
              <a:buSzPct val="100000"/>
              <a:buFont typeface="Arial"/>
              <a:buChar char="•"/>
            </a:pPr>
            <a:r>
              <a:rPr sz="3200"/>
              <a:t>Bed-side teaching session (BST) for both surgery and medicine</a:t>
            </a:r>
            <a:endParaRPr sz="3200"/>
          </a:p>
          <a:p>
            <a:pPr lvl="0" marL="406400" indent="-406400">
              <a:lnSpc>
                <a:spcPct val="90000"/>
              </a:lnSpc>
              <a:spcBef>
                <a:spcPts val="1000"/>
              </a:spcBef>
              <a:buSzPct val="100000"/>
              <a:buFont typeface="Arial"/>
              <a:buChar char="•"/>
            </a:pPr>
            <a:r>
              <a:rPr sz="3200"/>
              <a:t>CBL (for medicine)</a:t>
            </a:r>
            <a:endParaRPr sz="3200"/>
          </a:p>
          <a:p>
            <a:pPr lvl="0" marL="406400" indent="-406400">
              <a:lnSpc>
                <a:spcPct val="90000"/>
              </a:lnSpc>
              <a:spcBef>
                <a:spcPts val="1000"/>
              </a:spcBef>
              <a:buSzPct val="100000"/>
              <a:buFont typeface="Arial"/>
              <a:buChar char="•"/>
            </a:pPr>
            <a:r>
              <a:rPr sz="3200"/>
              <a:t>When you have clinical skills:</a:t>
            </a:r>
            <a:endParaRPr sz="3200"/>
          </a:p>
          <a:p>
            <a:pPr lvl="1" marL="901700" indent="-444500">
              <a:lnSpc>
                <a:spcPct val="90000"/>
              </a:lnSpc>
              <a:spcBef>
                <a:spcPts val="600"/>
              </a:spcBef>
              <a:buSzPct val="100000"/>
              <a:buFont typeface="Arial"/>
              <a:buChar char="•"/>
            </a:pPr>
            <a:r>
              <a:rPr sz="2800"/>
              <a:t>Clinical skills</a:t>
            </a:r>
            <a:endParaRPr sz="2800"/>
          </a:p>
          <a:p>
            <a:pPr lvl="1" marL="901700" indent="-444500">
              <a:lnSpc>
                <a:spcPct val="90000"/>
              </a:lnSpc>
              <a:spcBef>
                <a:spcPts val="600"/>
              </a:spcBef>
              <a:buSzPct val="100000"/>
              <a:buFont typeface="Arial"/>
              <a:buChar char="•"/>
            </a:pPr>
            <a:r>
              <a:rPr sz="2800"/>
              <a:t>TBL clinical skills</a:t>
            </a:r>
          </a:p>
        </p:txBody>
      </p:sp>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6" name="Shape 466"/>
          <p:cNvSpPr/>
          <p:nvPr>
            <p:ph type="title"/>
          </p:nvPr>
        </p:nvSpPr>
        <p:spPr>
          <a:xfrm>
            <a:off x="838200" y="365125"/>
            <a:ext cx="10515600" cy="1325563"/>
          </a:xfrm>
          <a:prstGeom prst="rect">
            <a:avLst/>
          </a:prstGeom>
        </p:spPr>
        <p:txBody>
          <a:bodyPr/>
          <a:lstStyle/>
          <a:p>
            <a:pPr lvl="0"/>
          </a:p>
        </p:txBody>
      </p:sp>
      <p:pic>
        <p:nvPicPr>
          <p:cNvPr id="467"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468" name="Shape 468"/>
          <p:cNvSpPr/>
          <p:nvPr/>
        </p:nvSpPr>
        <p:spPr>
          <a:xfrm>
            <a:off x="-72010" y="341784"/>
            <a:ext cx="9252524"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612648">
              <a:lnSpc>
                <a:spcPct val="90000"/>
              </a:lnSpc>
            </a:pPr>
            <a:r>
              <a:rPr sz="2600">
                <a:solidFill>
                  <a:srgbClr val="FF0000"/>
                </a:solidFill>
                <a:latin typeface="Calibri Light"/>
                <a:ea typeface="Calibri Light"/>
                <a:cs typeface="Calibri Light"/>
                <a:sym typeface="Calibri Light"/>
              </a:rPr>
              <a:t>We faced a problem:</a:t>
            </a:r>
            <a:br>
              <a:rPr sz="2600">
                <a:solidFill>
                  <a:srgbClr val="FF0000"/>
                </a:solidFill>
                <a:latin typeface="Calibri Light"/>
                <a:ea typeface="Calibri Light"/>
                <a:cs typeface="Calibri Light"/>
                <a:sym typeface="Calibri Light"/>
              </a:rPr>
            </a:br>
            <a:r>
              <a:rPr sz="2600">
                <a:solidFill>
                  <a:srgbClr val="FF0000"/>
                </a:solidFill>
                <a:latin typeface="Calibri Light"/>
                <a:ea typeface="Calibri Light"/>
                <a:cs typeface="Calibri Light"/>
                <a:sym typeface="Calibri Light"/>
              </a:rPr>
              <a:t>The year began and our logbooks were not handed to us yet</a:t>
            </a:r>
          </a:p>
        </p:txBody>
      </p:sp>
      <p:sp>
        <p:nvSpPr>
          <p:cNvPr id="469" name="Shape 469"/>
          <p:cNvSpPr/>
          <p:nvPr/>
        </p:nvSpPr>
        <p:spPr>
          <a:xfrm>
            <a:off x="539552" y="1988840"/>
            <a:ext cx="83581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490345" indent="-490345" defTabSz="905255">
              <a:lnSpc>
                <a:spcPct val="80000"/>
              </a:lnSpc>
              <a:spcBef>
                <a:spcPts val="600"/>
              </a:spcBef>
              <a:buSzPct val="100000"/>
              <a:buFont typeface="Arial"/>
              <a:buChar char="•"/>
            </a:pPr>
            <a:r>
              <a:rPr sz="2600"/>
              <a:t>The best solution in this case is that the leader or subgroup leaders may contact the secretaries of medicine and surgery and see what the solution:</a:t>
            </a:r>
            <a:endParaRPr sz="2600"/>
          </a:p>
          <a:p>
            <a:pPr lvl="0" marL="339470" indent="-339470" defTabSz="905255">
              <a:lnSpc>
                <a:spcPct val="80000"/>
              </a:lnSpc>
              <a:spcBef>
                <a:spcPts val="600"/>
              </a:spcBef>
              <a:buSzPct val="100000"/>
              <a:buFont typeface="Arial"/>
              <a:buChar char="•"/>
            </a:pPr>
            <a:endParaRPr sz="2600"/>
          </a:p>
          <a:p>
            <a:pPr lvl="1" marL="798384" indent="-345756" defTabSz="905255">
              <a:lnSpc>
                <a:spcPct val="80000"/>
              </a:lnSpc>
              <a:spcBef>
                <a:spcPts val="500"/>
              </a:spcBef>
              <a:buSzPct val="100000"/>
              <a:buFont typeface="Arial"/>
              <a:buChar char="•"/>
            </a:pPr>
            <a:r>
              <a:rPr sz="2200"/>
              <a:t>They might tell you to make an attendance sheet for that session (the students sign it, or just have their names), and the subgroup leader hands it to the secretary. </a:t>
            </a:r>
            <a:endParaRPr sz="2200"/>
          </a:p>
          <a:p>
            <a:pPr lvl="1" indent="452627" defTabSz="905255">
              <a:lnSpc>
                <a:spcPct val="80000"/>
              </a:lnSpc>
              <a:spcBef>
                <a:spcPts val="500"/>
              </a:spcBef>
            </a:pPr>
            <a:r>
              <a:rPr sz="2200"/>
              <a:t>	Or they might tell you to hand it in to the doctor of the session (and make sure you tell the doctor that the secretary had told you to do this)</a:t>
            </a:r>
            <a:endParaRPr sz="2200"/>
          </a:p>
          <a:p>
            <a:pPr lvl="1" marL="798384" indent="-345756" defTabSz="905255">
              <a:lnSpc>
                <a:spcPct val="80000"/>
              </a:lnSpc>
              <a:spcBef>
                <a:spcPts val="500"/>
              </a:spcBef>
              <a:buSzPct val="100000"/>
              <a:buFont typeface="Arial"/>
              <a:buChar char="•"/>
            </a:pPr>
            <a:r>
              <a:rPr sz="2200"/>
              <a:t>In case you don’t know what to do, just make an attendance sheet and let the subgroup leader keep it. </a:t>
            </a:r>
            <a:endParaRPr sz="2200"/>
          </a:p>
          <a:p>
            <a:pPr lvl="1" indent="452627" defTabSz="905255">
              <a:lnSpc>
                <a:spcPct val="80000"/>
              </a:lnSpc>
              <a:spcBef>
                <a:spcPts val="500"/>
              </a:spcBef>
            </a:pPr>
            <a:r>
              <a:rPr sz="2200"/>
              <a:t>	Write the date + time of session + name of doctor on it</a:t>
            </a:r>
          </a:p>
        </p:txBody>
      </p:sp>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1" name="Shape 471"/>
          <p:cNvSpPr/>
          <p:nvPr>
            <p:ph type="title"/>
          </p:nvPr>
        </p:nvSpPr>
        <p:spPr>
          <a:xfrm>
            <a:off x="838200" y="365125"/>
            <a:ext cx="10515600" cy="1325563"/>
          </a:xfrm>
          <a:prstGeom prst="rect">
            <a:avLst/>
          </a:prstGeom>
        </p:spPr>
        <p:txBody>
          <a:bodyPr/>
          <a:lstStyle/>
          <a:p>
            <a:pPr lvl="0"/>
          </a:p>
        </p:txBody>
      </p:sp>
      <p:pic>
        <p:nvPicPr>
          <p:cNvPr id="472"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473" name="Shape 473"/>
          <p:cNvSpPr/>
          <p:nvPr/>
        </p:nvSpPr>
        <p:spPr>
          <a:xfrm>
            <a:off x="457200" y="274638"/>
            <a:ext cx="82296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nSpc>
                <a:spcPct val="90000"/>
              </a:lnSpc>
              <a:defRPr>
                <a:latin typeface="Calibri Light"/>
                <a:ea typeface="Calibri Light"/>
                <a:cs typeface="Calibri Light"/>
                <a:sym typeface="Calibri Light"/>
              </a:defRPr>
            </a:lvl1pPr>
          </a:lstStyle>
          <a:p>
            <a:pPr lvl="0"/>
            <a:r>
              <a:t>When we got our logbooks:</a:t>
            </a:r>
          </a:p>
        </p:txBody>
      </p:sp>
      <p:sp>
        <p:nvSpPr>
          <p:cNvPr id="474" name="Shape 474"/>
          <p:cNvSpPr/>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771523" indent="-771523">
              <a:lnSpc>
                <a:spcPct val="90000"/>
              </a:lnSpc>
              <a:spcBef>
                <a:spcPts val="800"/>
              </a:spcBef>
              <a:buSzPct val="100000"/>
              <a:buFont typeface="Arial"/>
              <a:buChar char="•"/>
            </a:pPr>
            <a:r>
              <a:rPr sz="3600"/>
              <a:t>We wrote the date we’ve received them on the cover</a:t>
            </a:r>
            <a:endParaRPr sz="3600"/>
          </a:p>
          <a:p>
            <a:pPr lvl="0" marL="771523" indent="-771523">
              <a:lnSpc>
                <a:spcPct val="90000"/>
              </a:lnSpc>
              <a:spcBef>
                <a:spcPts val="800"/>
              </a:spcBef>
              <a:buSzPct val="100000"/>
              <a:buFont typeface="Arial"/>
              <a:buChar char="•"/>
            </a:pPr>
            <a:r>
              <a:rPr sz="3600"/>
              <a:t>On the missing fields (the ones we took before having the logbooks), we wrote “no logbook” or something like that</a:t>
            </a:r>
          </a:p>
        </p:txBody>
      </p:sp>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6" name="Shape 476"/>
          <p:cNvSpPr/>
          <p:nvPr>
            <p:ph type="title"/>
          </p:nvPr>
        </p:nvSpPr>
        <p:spPr>
          <a:xfrm>
            <a:off x="838200" y="365125"/>
            <a:ext cx="10515600" cy="1325563"/>
          </a:xfrm>
          <a:prstGeom prst="rect">
            <a:avLst/>
          </a:prstGeom>
        </p:spPr>
        <p:txBody>
          <a:bodyPr/>
          <a:lstStyle/>
          <a:p>
            <a:pPr lvl="0"/>
          </a:p>
        </p:txBody>
      </p:sp>
      <p:pic>
        <p:nvPicPr>
          <p:cNvPr id="477" name="image6.jpeg"/>
          <p:cNvPicPr/>
          <p:nvPr/>
        </p:nvPicPr>
        <p:blipFill>
          <a:blip r:embed="rId2">
            <a:extLst/>
          </a:blip>
          <a:stretch>
            <a:fillRect/>
          </a:stretch>
        </p:blipFill>
        <p:spPr>
          <a:xfrm>
            <a:off x="-8717" y="-28576"/>
            <a:ext cx="12200718" cy="6886576"/>
          </a:xfrm>
          <a:prstGeom prst="rect">
            <a:avLst/>
          </a:prstGeom>
          <a:ln w="12700">
            <a:miter lim="400000"/>
          </a:ln>
        </p:spPr>
      </p:pic>
      <p:pic>
        <p:nvPicPr>
          <p:cNvPr id="478" name="image48.png"/>
          <p:cNvPicPr/>
          <p:nvPr/>
        </p:nvPicPr>
        <p:blipFill>
          <a:blip r:embed="rId3">
            <a:extLst/>
          </a:blip>
          <a:stretch>
            <a:fillRect/>
          </a:stretch>
        </p:blipFill>
        <p:spPr>
          <a:xfrm>
            <a:off x="1668907" y="2112235"/>
            <a:ext cx="7299084" cy="4105734"/>
          </a:xfrm>
          <a:prstGeom prst="rect">
            <a:avLst/>
          </a:prstGeom>
          <a:ln w="38100" cap="sq">
            <a:solidFill>
              <a:srgbClr val="7C9647"/>
            </a:solidFill>
            <a:miter/>
          </a:ln>
          <a:effectLst>
            <a:outerShdw sx="100000" sy="100000" kx="0" ky="0" algn="b" rotWithShape="0" blurRad="63500" dist="50800" dir="2700000">
              <a:srgbClr val="000000">
                <a:alpha val="40000"/>
              </a:srgbClr>
            </a:outerShdw>
          </a:effectLst>
        </p:spPr>
      </p:pic>
      <p:sp>
        <p:nvSpPr>
          <p:cNvPr id="479" name="Shape 479"/>
          <p:cNvSpPr/>
          <p:nvPr/>
        </p:nvSpPr>
        <p:spPr>
          <a:xfrm>
            <a:off x="1203649" y="456406"/>
            <a:ext cx="8229601"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lgn="ctr" defTabSz="457200">
              <a:lnSpc>
                <a:spcPct val="90000"/>
              </a:lnSpc>
            </a:pPr>
            <a:r>
              <a:rPr b="1" sz="3200" u="sng">
                <a:latin typeface="Calibri Light"/>
                <a:ea typeface="Calibri Light"/>
                <a:cs typeface="Calibri Light"/>
                <a:sym typeface="Calibri Light"/>
              </a:rPr>
              <a:t>O S C E</a:t>
            </a:r>
            <a:endParaRPr b="1">
              <a:latin typeface="Calibri Light"/>
              <a:ea typeface="Calibri Light"/>
              <a:cs typeface="Calibri Light"/>
              <a:sym typeface="Calibri Light"/>
            </a:endParaRPr>
          </a:p>
          <a:p>
            <a:pPr lvl="0" algn="ctr" defTabSz="457200">
              <a:lnSpc>
                <a:spcPct val="90000"/>
              </a:lnSpc>
            </a:pPr>
            <a:r>
              <a:rPr sz="3200">
                <a:latin typeface="Calibri Light"/>
                <a:ea typeface="Calibri Light"/>
                <a:cs typeface="Calibri Light"/>
                <a:sym typeface="Calibri Light"/>
              </a:rPr>
              <a:t>(Objective Structured Clinical Examination)</a:t>
            </a:r>
          </a:p>
        </p:txBody>
      </p:sp>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1" name="Shape 481"/>
          <p:cNvSpPr/>
          <p:nvPr>
            <p:ph type="title"/>
          </p:nvPr>
        </p:nvSpPr>
        <p:spPr>
          <a:xfrm>
            <a:off x="838200" y="365125"/>
            <a:ext cx="10515600" cy="1325563"/>
          </a:xfrm>
          <a:prstGeom prst="rect">
            <a:avLst/>
          </a:prstGeom>
        </p:spPr>
        <p:txBody>
          <a:bodyPr/>
          <a:lstStyle/>
          <a:p>
            <a:pPr lvl="0"/>
          </a:p>
        </p:txBody>
      </p:sp>
      <p:pic>
        <p:nvPicPr>
          <p:cNvPr id="482"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483" name="Shape 483"/>
          <p:cNvSpPr/>
          <p:nvPr/>
        </p:nvSpPr>
        <p:spPr>
          <a:xfrm>
            <a:off x="410203" y="-347936"/>
            <a:ext cx="8618995" cy="453272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28600" indent="-228600">
              <a:lnSpc>
                <a:spcPct val="80000"/>
              </a:lnSpc>
              <a:spcBef>
                <a:spcPts val="500"/>
              </a:spcBef>
              <a:buSzPct val="100000"/>
              <a:buFont typeface="Arial"/>
              <a:buChar char="•"/>
            </a:pPr>
            <a:endParaRPr sz="2400"/>
          </a:p>
          <a:p>
            <a:pPr lvl="0" marL="228600" indent="-228600">
              <a:lnSpc>
                <a:spcPct val="80000"/>
              </a:lnSpc>
              <a:spcBef>
                <a:spcPts val="500"/>
              </a:spcBef>
              <a:buSzPct val="100000"/>
              <a:buFont typeface="Arial"/>
              <a:buChar char="•"/>
            </a:pPr>
            <a:endParaRPr sz="2400"/>
          </a:p>
          <a:p>
            <a:pPr lvl="0" marL="304800" indent="-304800">
              <a:lnSpc>
                <a:spcPct val="80000"/>
              </a:lnSpc>
              <a:spcBef>
                <a:spcPts val="500"/>
              </a:spcBef>
              <a:buSzPct val="100000"/>
              <a:buFont typeface="Arial"/>
              <a:buChar char="•"/>
            </a:pPr>
            <a:r>
              <a:rPr sz="2400"/>
              <a:t>In every station  you are required to do a task and the doctor  will evaluate you and ask you some questions </a:t>
            </a:r>
            <a:endParaRPr sz="2400"/>
          </a:p>
          <a:p>
            <a:pPr lvl="0" marL="304800" indent="-304800">
              <a:lnSpc>
                <a:spcPct val="80000"/>
              </a:lnSpc>
              <a:spcBef>
                <a:spcPts val="500"/>
              </a:spcBef>
              <a:buSzPct val="100000"/>
              <a:buFont typeface="Arial"/>
              <a:buChar char="•"/>
            </a:pPr>
            <a:r>
              <a:rPr sz="2400"/>
              <a:t>Tasks could be:</a:t>
            </a:r>
            <a:endParaRPr sz="2400"/>
          </a:p>
          <a:p>
            <a:pPr lvl="1" marL="790575" indent="-333375">
              <a:lnSpc>
                <a:spcPct val="80000"/>
              </a:lnSpc>
              <a:spcBef>
                <a:spcPts val="500"/>
              </a:spcBef>
              <a:buSzPct val="100000"/>
              <a:buFont typeface="Arial"/>
              <a:buChar char="•"/>
            </a:pPr>
            <a:r>
              <a:rPr sz="2100"/>
              <a:t>Take history</a:t>
            </a:r>
            <a:endParaRPr sz="2100"/>
          </a:p>
          <a:p>
            <a:pPr lvl="1" marL="790575" indent="-333375">
              <a:lnSpc>
                <a:spcPct val="80000"/>
              </a:lnSpc>
              <a:spcBef>
                <a:spcPts val="500"/>
              </a:spcBef>
              <a:buSzPct val="100000"/>
              <a:buFont typeface="Arial"/>
              <a:buChar char="•"/>
            </a:pPr>
            <a:r>
              <a:rPr sz="2100"/>
              <a:t>Perform a physical examination on a simulated patient)</a:t>
            </a:r>
            <a:endParaRPr sz="2100"/>
          </a:p>
          <a:p>
            <a:pPr lvl="1" marL="790575" indent="-333375">
              <a:lnSpc>
                <a:spcPct val="80000"/>
              </a:lnSpc>
              <a:spcBef>
                <a:spcPts val="500"/>
              </a:spcBef>
              <a:buSzPct val="100000"/>
              <a:buFont typeface="Arial"/>
              <a:buChar char="•"/>
            </a:pPr>
            <a:r>
              <a:rPr sz="2100"/>
              <a:t>Perform a clinical skill (eg: insert IV cannula, take blood pressure... Etc)</a:t>
            </a:r>
          </a:p>
        </p:txBody>
      </p:sp>
      <p:pic>
        <p:nvPicPr>
          <p:cNvPr id="484" name="image49.jpeg"/>
          <p:cNvPicPr/>
          <p:nvPr/>
        </p:nvPicPr>
        <p:blipFill>
          <a:blip r:embed="rId3">
            <a:extLst/>
          </a:blip>
          <a:stretch>
            <a:fillRect/>
          </a:stretch>
        </p:blipFill>
        <p:spPr>
          <a:xfrm>
            <a:off x="5244396" y="2680217"/>
            <a:ext cx="3583511" cy="3774965"/>
          </a:xfrm>
          <a:prstGeom prst="rect">
            <a:avLst/>
          </a:prstGeom>
          <a:ln w="12700">
            <a:miter lim="400000"/>
          </a:ln>
        </p:spPr>
      </p:pic>
      <p:pic>
        <p:nvPicPr>
          <p:cNvPr id="485" name="image50.jpeg"/>
          <p:cNvPicPr/>
          <p:nvPr/>
        </p:nvPicPr>
        <p:blipFill>
          <a:blip r:embed="rId4">
            <a:extLst/>
          </a:blip>
          <a:stretch>
            <a:fillRect/>
          </a:stretch>
        </p:blipFill>
        <p:spPr>
          <a:xfrm>
            <a:off x="281973" y="2663648"/>
            <a:ext cx="4888080" cy="3482986"/>
          </a:xfrm>
          <a:prstGeom prst="rect">
            <a:avLst/>
          </a:prstGeom>
          <a:ln w="12700">
            <a:miter lim="400000"/>
          </a:ln>
        </p:spPr>
      </p:pic>
      <p:sp>
        <p:nvSpPr>
          <p:cNvPr id="486" name="Shape 486"/>
          <p:cNvSpPr/>
          <p:nvPr/>
        </p:nvSpPr>
        <p:spPr>
          <a:xfrm>
            <a:off x="1987732" y="3237228"/>
            <a:ext cx="669243" cy="292101"/>
          </a:xfrm>
          <a:prstGeom prst="rect">
            <a:avLst/>
          </a:prstGeom>
          <a:solidFill>
            <a:srgbClr val="FFFFFF"/>
          </a:solidFill>
          <a:ln w="25400">
            <a:solidFill>
              <a:srgbClr val="FF0000"/>
            </a:solidFill>
          </a:ln>
          <a:extLst>
            <a:ext uri="{C572A759-6A51-4108-AA02-DFA0A04FC94B}">
              <ma14:wrappingTextBoxFlag xmlns:ma14="http://schemas.microsoft.com/office/mac/drawingml/2011/main" val="1"/>
            </a:ext>
          </a:extLst>
        </p:spPr>
        <p:txBody>
          <a:bodyPr lIns="0" tIns="0" rIns="0" bIns="0">
            <a:spAutoFit/>
          </a:bodyPr>
          <a:lstStyle>
            <a:lvl1pPr algn="ctr"/>
          </a:lstStyle>
          <a:p>
            <a:pPr lvl="0"/>
            <a:r>
              <a:t>You</a:t>
            </a:r>
          </a:p>
        </p:txBody>
      </p:sp>
      <p:sp>
        <p:nvSpPr>
          <p:cNvPr id="487" name="Shape 487"/>
          <p:cNvSpPr/>
          <p:nvPr/>
        </p:nvSpPr>
        <p:spPr>
          <a:xfrm>
            <a:off x="153843" y="3559485"/>
            <a:ext cx="1689950" cy="292101"/>
          </a:xfrm>
          <a:prstGeom prst="rect">
            <a:avLst/>
          </a:prstGeom>
          <a:solidFill>
            <a:srgbClr val="FFFFFF"/>
          </a:solidFill>
          <a:ln w="25400">
            <a:solidFill>
              <a:srgbClr val="4F81BD"/>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0" tIns="0" rIns="0" bIns="0">
            <a:spAutoFit/>
          </a:bodyPr>
          <a:lstStyle/>
          <a:p>
            <a:pPr lvl="0"/>
            <a:r>
              <a:t>The examiner</a:t>
            </a:r>
          </a:p>
        </p:txBody>
      </p:sp>
      <p:sp>
        <p:nvSpPr>
          <p:cNvPr id="488" name="Shape 488"/>
          <p:cNvSpPr/>
          <p:nvPr/>
        </p:nvSpPr>
        <p:spPr>
          <a:xfrm>
            <a:off x="4217418" y="3705621"/>
            <a:ext cx="1004564" cy="533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lstStyle>
          <a:p>
            <a:pPr lvl="0"/>
            <a:r>
              <a:t>The patient</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p:nvPr>
        </p:nvSpPr>
        <p:spPr>
          <a:xfrm>
            <a:off x="838200" y="365125"/>
            <a:ext cx="10515600" cy="1325563"/>
          </a:xfrm>
          <a:prstGeom prst="rect">
            <a:avLst/>
          </a:prstGeom>
        </p:spPr>
        <p:txBody>
          <a:bodyPr/>
          <a:lstStyle/>
          <a:p>
            <a:pPr lvl="0"/>
          </a:p>
        </p:txBody>
      </p:sp>
      <p:pic>
        <p:nvPicPr>
          <p:cNvPr id="138"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139" name="Shape 139"/>
          <p:cNvSpPr/>
          <p:nvPr/>
        </p:nvSpPr>
        <p:spPr>
          <a:xfrm>
            <a:off x="2057400" y="1371599"/>
            <a:ext cx="6858000"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400" u="sng"/>
            </a:lvl1pPr>
          </a:lstStyle>
          <a:p>
            <a:pPr lvl="0">
              <a:defRPr b="0" sz="1800" u="none"/>
            </a:pPr>
            <a:r>
              <a:rPr b="1" sz="4400" u="sng"/>
              <a:t>Subjects and references</a:t>
            </a:r>
          </a:p>
        </p:txBody>
      </p:sp>
      <p:pic>
        <p:nvPicPr>
          <p:cNvPr id="140" name="image7.jpeg" descr="http://2.bp.blogspot.com/-ROdO9UNSFIQ/VDmdy8OLroI/AAAAAAAAC_I/CsILE9giYwY/s1600/Davidson's%2BPrinciples%2Band%2BPractice%2Bof%2BMedicine%2B22nd%2BEdition%2BDownload%2Bpdf.JPG"/>
          <p:cNvPicPr/>
          <p:nvPr/>
        </p:nvPicPr>
        <p:blipFill>
          <a:blip r:embed="rId3">
            <a:extLst/>
          </a:blip>
          <a:stretch>
            <a:fillRect/>
          </a:stretch>
        </p:blipFill>
        <p:spPr>
          <a:xfrm>
            <a:off x="1219200" y="2247900"/>
            <a:ext cx="1304864" cy="3171826"/>
          </a:xfrm>
          <a:prstGeom prst="rect">
            <a:avLst/>
          </a:prstGeom>
          <a:ln w="28575" cap="sq">
            <a:solidFill>
              <a:srgbClr val="FF0000"/>
            </a:solidFill>
            <a:miter/>
          </a:ln>
          <a:effectLst>
            <a:outerShdw sx="100000" sy="100000" kx="0" ky="0" algn="b" rotWithShape="0" blurRad="63500" dist="50800" dir="2700000">
              <a:srgbClr val="000000">
                <a:alpha val="40000"/>
              </a:srgbClr>
            </a:outerShdw>
          </a:effectLst>
        </p:spPr>
      </p:pic>
      <p:pic>
        <p:nvPicPr>
          <p:cNvPr id="141" name="image8.jpeg" descr="http://yaletownnaturopathic.com/wp-content/uploads/2015/05/surgery-vancouver-naturopath.jpg"/>
          <p:cNvPicPr/>
          <p:nvPr/>
        </p:nvPicPr>
        <p:blipFill>
          <a:blip r:embed="rId4">
            <a:extLst/>
          </a:blip>
          <a:stretch>
            <a:fillRect/>
          </a:stretch>
        </p:blipFill>
        <p:spPr>
          <a:xfrm>
            <a:off x="6179127" y="2243572"/>
            <a:ext cx="2057402" cy="3171397"/>
          </a:xfrm>
          <a:prstGeom prst="rect">
            <a:avLst/>
          </a:prstGeom>
          <a:ln w="28575" cap="sq">
            <a:solidFill>
              <a:srgbClr val="FF0000"/>
            </a:solidFill>
            <a:miter/>
          </a:ln>
          <a:effectLst>
            <a:outerShdw sx="100000" sy="100000" kx="0" ky="0" algn="b" rotWithShape="0" blurRad="63500" dist="50800" dir="2700000">
              <a:srgbClr val="000000">
                <a:alpha val="40000"/>
              </a:srgbClr>
            </a:outerShdw>
          </a:effectLst>
        </p:spPr>
      </p:pic>
      <p:pic>
        <p:nvPicPr>
          <p:cNvPr id="142" name="image9.jpeg" descr="http://paragonradiology.com/images/headShot.jpg"/>
          <p:cNvPicPr/>
          <p:nvPr/>
        </p:nvPicPr>
        <p:blipFill>
          <a:blip r:embed="rId5">
            <a:extLst/>
          </a:blip>
          <a:stretch>
            <a:fillRect/>
          </a:stretch>
        </p:blipFill>
        <p:spPr>
          <a:xfrm>
            <a:off x="3133725" y="2247900"/>
            <a:ext cx="2381250" cy="3171826"/>
          </a:xfrm>
          <a:prstGeom prst="rect">
            <a:avLst/>
          </a:prstGeom>
          <a:ln w="38100" cap="sq">
            <a:solidFill>
              <a:srgbClr val="FF0000"/>
            </a:solidFill>
            <a:miter/>
          </a:ln>
          <a:effectLst>
            <a:outerShdw sx="100000" sy="100000" kx="0" ky="0" algn="b" rotWithShape="0" blurRad="63500" dist="50800" dir="2700000">
              <a:srgbClr val="000000">
                <a:alpha val="40000"/>
              </a:srgbClr>
            </a:outerShdw>
          </a:effectLst>
        </p:spPr>
      </p:pic>
    </p:spTree>
  </p:cSld>
  <p:clrMapOvr>
    <a:masterClrMapping/>
  </p:clrMapOvr>
  <p:transitio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0" name="Shape 490"/>
          <p:cNvSpPr/>
          <p:nvPr>
            <p:ph type="title"/>
          </p:nvPr>
        </p:nvSpPr>
        <p:spPr>
          <a:xfrm>
            <a:off x="1524000" y="1122362"/>
            <a:ext cx="9144000" cy="2387601"/>
          </a:xfrm>
          <a:prstGeom prst="rect">
            <a:avLst/>
          </a:prstGeom>
        </p:spPr>
        <p:txBody>
          <a:bodyPr/>
          <a:lstStyle/>
          <a:p>
            <a:pPr lvl="0"/>
          </a:p>
        </p:txBody>
      </p:sp>
      <p:sp>
        <p:nvSpPr>
          <p:cNvPr id="491" name="Shape 491"/>
          <p:cNvSpPr/>
          <p:nvPr>
            <p:ph type="body" idx="1"/>
          </p:nvPr>
        </p:nvSpPr>
        <p:spPr>
          <a:xfrm>
            <a:off x="1524000" y="3602037"/>
            <a:ext cx="9144000" cy="1655762"/>
          </a:xfrm>
          <a:prstGeom prst="rect">
            <a:avLst/>
          </a:prstGeom>
        </p:spPr>
        <p:txBody>
          <a:bodyPr/>
          <a:lstStyle/>
          <a:p>
            <a:pPr lvl="0"/>
          </a:p>
        </p:txBody>
      </p:sp>
      <p:pic>
        <p:nvPicPr>
          <p:cNvPr id="492" name="image6.jpeg"/>
          <p:cNvPicPr/>
          <p:nvPr/>
        </p:nvPicPr>
        <p:blipFill>
          <a:blip r:embed="rId2">
            <a:extLst/>
          </a:blip>
          <a:stretch>
            <a:fillRect/>
          </a:stretch>
        </p:blipFill>
        <p:spPr>
          <a:xfrm>
            <a:off x="-4359" y="-14288"/>
            <a:ext cx="12200718" cy="6886576"/>
          </a:xfrm>
          <a:prstGeom prst="rect">
            <a:avLst/>
          </a:prstGeom>
          <a:ln w="12700">
            <a:miter lim="400000"/>
          </a:ln>
        </p:spPr>
      </p:pic>
      <p:sp>
        <p:nvSpPr>
          <p:cNvPr id="493" name="Shape 493"/>
          <p:cNvSpPr/>
          <p:nvPr/>
        </p:nvSpPr>
        <p:spPr>
          <a:xfrm>
            <a:off x="4455283" y="265748"/>
            <a:ext cx="2775085"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sz="4400">
                <a:solidFill>
                  <a:srgbClr val="CC9A00"/>
                </a:solidFill>
                <a:latin typeface="Calibri Light"/>
                <a:ea typeface="Calibri Light"/>
                <a:cs typeface="Calibri Light"/>
                <a:sym typeface="Calibri Light"/>
              </a:defRPr>
            </a:lvl1pPr>
          </a:lstStyle>
          <a:p>
            <a:pPr lvl="0">
              <a:defRPr sz="1800">
                <a:solidFill>
                  <a:srgbClr val="000000"/>
                </a:solidFill>
              </a:defRPr>
            </a:pPr>
            <a:r>
              <a:rPr sz="4400">
                <a:solidFill>
                  <a:srgbClr val="CC9A00"/>
                </a:solidFill>
              </a:rPr>
              <a:t>Resources</a:t>
            </a:r>
          </a:p>
        </p:txBody>
      </p:sp>
      <p:sp>
        <p:nvSpPr>
          <p:cNvPr id="494" name="Shape 494"/>
          <p:cNvSpPr/>
          <p:nvPr/>
        </p:nvSpPr>
        <p:spPr>
          <a:xfrm>
            <a:off x="380308" y="1122362"/>
            <a:ext cx="8229601" cy="52578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16677" indent="-216677" defTabSz="577809">
              <a:lnSpc>
                <a:spcPct val="90000"/>
              </a:lnSpc>
              <a:spcBef>
                <a:spcPts val="400"/>
              </a:spcBef>
            </a:pPr>
            <a:endParaRPr sz="1775"/>
          </a:p>
          <a:p>
            <a:pPr lvl="0" marL="216677" indent="-216677" defTabSz="577809">
              <a:lnSpc>
                <a:spcPct val="90000"/>
              </a:lnSpc>
              <a:spcBef>
                <a:spcPts val="400"/>
              </a:spcBef>
            </a:pPr>
            <a:r>
              <a:rPr b="1" sz="1775">
                <a:solidFill>
                  <a:srgbClr val="BE6427"/>
                </a:solidFill>
              </a:rPr>
              <a:t>Internal medicine :</a:t>
            </a:r>
            <a:endParaRPr b="1" sz="1775">
              <a:solidFill>
                <a:srgbClr val="BE6427"/>
              </a:solidFill>
            </a:endParaRPr>
          </a:p>
          <a:p>
            <a:pPr lvl="0" marL="216677" indent="-216677" defTabSz="577809">
              <a:lnSpc>
                <a:spcPct val="90000"/>
              </a:lnSpc>
              <a:spcBef>
                <a:spcPts val="400"/>
              </a:spcBef>
            </a:pPr>
            <a:r>
              <a:rPr sz="1775"/>
              <a:t>1-429 History Taking and Physical Examination 2013 (Updated 424 Dua'a Booklet) ملزمة دعاء البلوي</a:t>
            </a:r>
            <a:endParaRPr sz="1775"/>
          </a:p>
          <a:p>
            <a:pPr lvl="0" marL="216677" indent="-216677" defTabSz="577809">
              <a:lnSpc>
                <a:spcPct val="90000"/>
              </a:lnSpc>
              <a:spcBef>
                <a:spcPts val="400"/>
              </a:spcBef>
            </a:pPr>
            <a:r>
              <a:rPr sz="1775"/>
              <a:t>2-Clinical examination, by Nicholas Talley and Simon O’Connor</a:t>
            </a:r>
            <a:endParaRPr sz="1775"/>
          </a:p>
          <a:p>
            <a:pPr lvl="0" marL="216677" indent="-216677" defTabSz="577809">
              <a:lnSpc>
                <a:spcPct val="90000"/>
              </a:lnSpc>
              <a:spcBef>
                <a:spcPts val="400"/>
              </a:spcBef>
            </a:pPr>
            <a:r>
              <a:rPr sz="1775"/>
              <a:t>Pocket Talley </a:t>
            </a:r>
            <a:endParaRPr sz="1775"/>
          </a:p>
          <a:p>
            <a:pPr lvl="0" marL="216677" indent="-216677" defTabSz="577809">
              <a:lnSpc>
                <a:spcPct val="90000"/>
              </a:lnSpc>
              <a:spcBef>
                <a:spcPts val="400"/>
              </a:spcBef>
            </a:pPr>
            <a:r>
              <a:rPr sz="1775"/>
              <a:t>	(pocket clinical examination, by Nicholas Talley and Simon O’Connor)</a:t>
            </a:r>
            <a:endParaRPr sz="1775"/>
          </a:p>
          <a:p>
            <a:pPr lvl="0" marL="216677" indent="-216677" defTabSz="577809">
              <a:lnSpc>
                <a:spcPct val="90000"/>
              </a:lnSpc>
              <a:spcBef>
                <a:spcPts val="400"/>
              </a:spcBef>
            </a:pPr>
            <a:r>
              <a:rPr sz="1775"/>
              <a:t>3-Bates' Guide to Physical Examination and History Taking</a:t>
            </a:r>
            <a:endParaRPr sz="1775"/>
          </a:p>
          <a:p>
            <a:pPr lvl="0" marL="216677" indent="-216677" defTabSz="577809">
              <a:lnSpc>
                <a:spcPct val="90000"/>
              </a:lnSpc>
              <a:spcBef>
                <a:spcPts val="400"/>
              </a:spcBef>
            </a:pPr>
            <a:r>
              <a:rPr sz="1775"/>
              <a:t>Book by Lynn S Bickley</a:t>
            </a:r>
            <a:endParaRPr sz="1775"/>
          </a:p>
          <a:p>
            <a:pPr lvl="0" marL="216677" indent="-216677" defTabSz="577809">
              <a:lnSpc>
                <a:spcPct val="90000"/>
              </a:lnSpc>
              <a:spcBef>
                <a:spcPts val="400"/>
              </a:spcBef>
            </a:pPr>
            <a:r>
              <a:rPr sz="1775"/>
              <a:t>4-Geeky medics (videos with details ) </a:t>
            </a:r>
            <a:endParaRPr sz="1775"/>
          </a:p>
          <a:p>
            <a:pPr lvl="0" marL="216677" indent="-216677" defTabSz="577809">
              <a:lnSpc>
                <a:spcPct val="90000"/>
              </a:lnSpc>
              <a:spcBef>
                <a:spcPts val="400"/>
              </a:spcBef>
            </a:pPr>
            <a:r>
              <a:rPr sz="1775"/>
              <a:t>  </a:t>
            </a:r>
            <a:r>
              <a:rPr sz="1775">
                <a:hlinkClick r:id="rId3" invalidUrl="" action="" tgtFrame="" tooltip="" history="1" highlightClick="0" endSnd="0"/>
              </a:rPr>
              <a:t>http://geekymedics.com/category/osce/cardio/</a:t>
            </a:r>
            <a:r>
              <a:rPr sz="1775"/>
              <a:t>( Only videos):</a:t>
            </a:r>
            <a:endParaRPr sz="1775"/>
          </a:p>
          <a:p>
            <a:pPr lvl="1" indent="288903" defTabSz="577809">
              <a:lnSpc>
                <a:spcPct val="90000"/>
              </a:lnSpc>
              <a:spcBef>
                <a:spcPts val="300"/>
              </a:spcBef>
            </a:pPr>
            <a:r>
              <a:rPr sz="1562">
                <a:hlinkClick r:id="rId4" invalidUrl="" action="" tgtFrame="" tooltip="" history="1" highlightClick="0" endSnd="0"/>
              </a:rPr>
              <a:t>http://www.youtube.com/user/geekymedics123</a:t>
            </a:r>
            <a:endParaRPr sz="1775"/>
          </a:p>
          <a:p>
            <a:pPr lvl="0" marL="216677" indent="-216677" defTabSz="577809">
              <a:lnSpc>
                <a:spcPct val="90000"/>
              </a:lnSpc>
              <a:spcBef>
                <a:spcPts val="400"/>
              </a:spcBef>
            </a:pPr>
            <a:r>
              <a:rPr b="1" sz="1775">
                <a:solidFill>
                  <a:srgbClr val="BE6427"/>
                </a:solidFill>
              </a:rPr>
              <a:t>Surgery :</a:t>
            </a:r>
            <a:endParaRPr b="1" sz="1775">
              <a:solidFill>
                <a:srgbClr val="BE6427"/>
              </a:solidFill>
            </a:endParaRPr>
          </a:p>
          <a:p>
            <a:pPr lvl="0" marL="216677" indent="-216677" defTabSz="577809">
              <a:lnSpc>
                <a:spcPct val="90000"/>
              </a:lnSpc>
              <a:spcBef>
                <a:spcPts val="400"/>
              </a:spcBef>
            </a:pPr>
            <a:r>
              <a:rPr sz="1775"/>
              <a:t>1-Browse's Introduction to the Symptoms &amp; Signs of Surgical Disease 4th Edition</a:t>
            </a:r>
            <a:endParaRPr sz="1775"/>
          </a:p>
          <a:p>
            <a:pPr lvl="0" marL="216677" indent="-216677" defTabSz="577809">
              <a:lnSpc>
                <a:spcPct val="90000"/>
              </a:lnSpc>
              <a:spcBef>
                <a:spcPts val="400"/>
              </a:spcBef>
            </a:pPr>
            <a:r>
              <a:rPr sz="1775"/>
              <a:t>2-Surgery booklet 428</a:t>
            </a:r>
            <a:endParaRPr sz="1775"/>
          </a:p>
          <a:p>
            <a:pPr lvl="0" marL="216677" indent="-216677" defTabSz="577809">
              <a:lnSpc>
                <a:spcPct val="90000"/>
              </a:lnSpc>
              <a:spcBef>
                <a:spcPts val="400"/>
              </a:spcBef>
            </a:pPr>
            <a:r>
              <a:rPr sz="1775"/>
              <a:t>3-Surgery booklet 424</a:t>
            </a:r>
            <a:endParaRPr sz="1775"/>
          </a:p>
        </p:txBody>
      </p:sp>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6" name="Shape 496"/>
          <p:cNvSpPr/>
          <p:nvPr>
            <p:ph type="title"/>
          </p:nvPr>
        </p:nvSpPr>
        <p:spPr>
          <a:xfrm>
            <a:off x="1524000" y="1122362"/>
            <a:ext cx="9144000" cy="2387601"/>
          </a:xfrm>
          <a:prstGeom prst="rect">
            <a:avLst/>
          </a:prstGeom>
        </p:spPr>
        <p:txBody>
          <a:bodyPr/>
          <a:lstStyle/>
          <a:p>
            <a:pPr lvl="0"/>
          </a:p>
        </p:txBody>
      </p:sp>
      <p:sp>
        <p:nvSpPr>
          <p:cNvPr id="497" name="Shape 497"/>
          <p:cNvSpPr/>
          <p:nvPr>
            <p:ph type="body" idx="1"/>
          </p:nvPr>
        </p:nvSpPr>
        <p:spPr>
          <a:xfrm>
            <a:off x="1524000" y="3602037"/>
            <a:ext cx="9144000" cy="1655762"/>
          </a:xfrm>
          <a:prstGeom prst="rect">
            <a:avLst/>
          </a:prstGeom>
        </p:spPr>
        <p:txBody>
          <a:bodyPr/>
          <a:lstStyle/>
          <a:p>
            <a:pPr lvl="0"/>
          </a:p>
        </p:txBody>
      </p:sp>
      <p:pic>
        <p:nvPicPr>
          <p:cNvPr id="498" name="image3.jpeg"/>
          <p:cNvPicPr/>
          <p:nvPr/>
        </p:nvPicPr>
        <p:blipFill>
          <a:blip r:embed="rId2">
            <a:extLst/>
          </a:blip>
          <a:stretch>
            <a:fillRect/>
          </a:stretch>
        </p:blipFill>
        <p:spPr>
          <a:xfrm>
            <a:off x="0" y="0"/>
            <a:ext cx="12192000" cy="6858000"/>
          </a:xfrm>
          <a:prstGeom prst="rect">
            <a:avLst/>
          </a:prstGeom>
          <a:ln w="12700">
            <a:miter lim="400000"/>
          </a:ln>
        </p:spPr>
      </p:pic>
      <p:sp>
        <p:nvSpPr>
          <p:cNvPr id="499" name="Shape 499"/>
          <p:cNvSpPr/>
          <p:nvPr/>
        </p:nvSpPr>
        <p:spPr>
          <a:xfrm>
            <a:off x="1415491" y="4287510"/>
            <a:ext cx="7845313" cy="255818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90000"/>
              </a:lnSpc>
              <a:spcBef>
                <a:spcPts val="500"/>
              </a:spcBef>
            </a:pPr>
            <a:endParaRPr b="1"/>
          </a:p>
          <a:p>
            <a:pPr lvl="0" algn="ctr">
              <a:lnSpc>
                <a:spcPct val="90000"/>
              </a:lnSpc>
              <a:spcBef>
                <a:spcPts val="500"/>
              </a:spcBef>
            </a:pPr>
            <a:endParaRPr b="1"/>
          </a:p>
          <a:p>
            <a:pPr lvl="0" marL="257175" indent="-257175" algn="ctr">
              <a:lnSpc>
                <a:spcPct val="90000"/>
              </a:lnSpc>
              <a:spcBef>
                <a:spcPts val="500"/>
              </a:spcBef>
            </a:pPr>
            <a:r>
              <a:rPr b="1"/>
              <a:t>     </a:t>
            </a:r>
            <a:r>
              <a:rPr b="1" i="1" sz="3000"/>
              <a:t> </a:t>
            </a:r>
            <a:r>
              <a:rPr i="1" sz="3000"/>
              <a:t>   “Tell me, and I will forget. Show me, and I may remember. </a:t>
            </a:r>
            <a:r>
              <a:rPr b="1" i="1" sz="3000" u="sng"/>
              <a:t>Involve me</a:t>
            </a:r>
            <a:r>
              <a:rPr i="1" sz="3000"/>
              <a:t>, and I will understand." Confucius</a:t>
            </a:r>
          </a:p>
        </p:txBody>
      </p:sp>
      <p:sp>
        <p:nvSpPr>
          <p:cNvPr id="500" name="Shape 500"/>
          <p:cNvSpPr/>
          <p:nvPr/>
        </p:nvSpPr>
        <p:spPr>
          <a:xfrm>
            <a:off x="1223347" y="-246879"/>
            <a:ext cx="8229601" cy="1508126"/>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a:lnSpc>
                <a:spcPct val="90000"/>
              </a:lnSpc>
              <a:defRPr sz="4400">
                <a:latin typeface="Calibri Light"/>
                <a:ea typeface="Calibri Light"/>
                <a:cs typeface="Calibri Light"/>
                <a:sym typeface="Calibri Light"/>
              </a:defRPr>
            </a:lvl1pPr>
          </a:lstStyle>
          <a:p>
            <a:pPr lvl="0">
              <a:defRPr sz="1800"/>
            </a:pPr>
            <a:r>
              <a:rPr sz="4400"/>
              <a:t>Practice !</a:t>
            </a:r>
          </a:p>
        </p:txBody>
      </p:sp>
      <p:pic>
        <p:nvPicPr>
          <p:cNvPr id="501" name="image51.jpeg"/>
          <p:cNvPicPr/>
          <p:nvPr/>
        </p:nvPicPr>
        <p:blipFill>
          <a:blip r:embed="rId3">
            <a:extLst/>
          </a:blip>
          <a:stretch>
            <a:fillRect/>
          </a:stretch>
        </p:blipFill>
        <p:spPr>
          <a:xfrm>
            <a:off x="1914130" y="1485210"/>
            <a:ext cx="6474839" cy="3260253"/>
          </a:xfrm>
          <a:prstGeom prst="rect">
            <a:avLst/>
          </a:prstGeom>
          <a:ln w="12700">
            <a:miter lim="400000"/>
          </a:ln>
        </p:spPr>
      </p:pic>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3" name="Shape 503"/>
          <p:cNvSpPr/>
          <p:nvPr>
            <p:ph type="title"/>
          </p:nvPr>
        </p:nvSpPr>
        <p:spPr>
          <a:xfrm>
            <a:off x="1524000" y="1122362"/>
            <a:ext cx="9144000" cy="2387601"/>
          </a:xfrm>
          <a:prstGeom prst="rect">
            <a:avLst/>
          </a:prstGeom>
        </p:spPr>
        <p:txBody>
          <a:bodyPr/>
          <a:lstStyle/>
          <a:p>
            <a:pPr lvl="0"/>
          </a:p>
        </p:txBody>
      </p:sp>
      <p:sp>
        <p:nvSpPr>
          <p:cNvPr id="504" name="Shape 504"/>
          <p:cNvSpPr/>
          <p:nvPr>
            <p:ph type="body" idx="1"/>
          </p:nvPr>
        </p:nvSpPr>
        <p:spPr>
          <a:xfrm>
            <a:off x="1524000" y="3602037"/>
            <a:ext cx="9144000" cy="1655762"/>
          </a:xfrm>
          <a:prstGeom prst="rect">
            <a:avLst/>
          </a:prstGeom>
        </p:spPr>
        <p:txBody>
          <a:bodyPr/>
          <a:lstStyle/>
          <a:p>
            <a:pPr lvl="0"/>
          </a:p>
        </p:txBody>
      </p:sp>
      <p:pic>
        <p:nvPicPr>
          <p:cNvPr id="505" name="image3.jpeg"/>
          <p:cNvPicPr/>
          <p:nvPr/>
        </p:nvPicPr>
        <p:blipFill>
          <a:blip r:embed="rId2">
            <a:extLst/>
          </a:blip>
          <a:stretch>
            <a:fillRect/>
          </a:stretch>
        </p:blipFill>
        <p:spPr>
          <a:xfrm>
            <a:off x="0" y="0"/>
            <a:ext cx="12192000" cy="6858000"/>
          </a:xfrm>
          <a:prstGeom prst="rect">
            <a:avLst/>
          </a:prstGeom>
          <a:ln w="12700">
            <a:miter lim="400000"/>
          </a:ln>
        </p:spPr>
      </p:pic>
      <p:sp>
        <p:nvSpPr>
          <p:cNvPr id="506" name="Shape 506"/>
          <p:cNvSpPr/>
          <p:nvPr/>
        </p:nvSpPr>
        <p:spPr>
          <a:xfrm>
            <a:off x="1540153" y="356803"/>
            <a:ext cx="8229602" cy="525780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56111" indent="-256111" algn="ctr" defTabSz="682964">
              <a:lnSpc>
                <a:spcPct val="90000"/>
              </a:lnSpc>
              <a:spcBef>
                <a:spcPts val="300"/>
              </a:spcBef>
            </a:pPr>
            <a:r>
              <a:rPr sz="2328"/>
              <a:t>You must </a:t>
            </a:r>
            <a:r>
              <a:rPr sz="1746"/>
              <a:t>Prepare for the OSCEs from the beginning of the year</a:t>
            </a:r>
            <a:endParaRPr b="1" sz="1746"/>
          </a:p>
          <a:p>
            <a:pPr lvl="0" marL="192083" indent="-192083" algn="ctr" defTabSz="682964">
              <a:lnSpc>
                <a:spcPct val="90000"/>
              </a:lnSpc>
              <a:spcBef>
                <a:spcPts val="300"/>
              </a:spcBef>
            </a:pPr>
            <a:r>
              <a:rPr b="1" sz="1746"/>
              <a:t>in the clinical sessions you must ask and practice           don't be shy. </a:t>
            </a:r>
            <a:endParaRPr b="1" sz="1746"/>
          </a:p>
          <a:p>
            <a:pPr lvl="0" marL="192083" indent="-192083" algn="ctr" defTabSz="682964">
              <a:lnSpc>
                <a:spcPct val="90000"/>
              </a:lnSpc>
              <a:spcBef>
                <a:spcPts val="300"/>
              </a:spcBef>
            </a:pPr>
            <a:r>
              <a:rPr sz="1746"/>
              <a:t>Group practice” is a good idea</a:t>
            </a:r>
            <a:endParaRPr b="1" sz="1746"/>
          </a:p>
          <a:p>
            <a:pPr lvl="0" marL="192083" indent="-192083" algn="ctr" defTabSz="682964">
              <a:lnSpc>
                <a:spcPct val="90000"/>
              </a:lnSpc>
              <a:spcBef>
                <a:spcPts val="300"/>
              </a:spcBef>
            </a:pPr>
            <a:r>
              <a:rPr b="1" sz="1746"/>
              <a:t>As the saying goes, “practise makes perfect.” Medical students must practise in order to learn the skills they need to help people. </a:t>
            </a:r>
            <a:endParaRPr b="1" sz="1746"/>
          </a:p>
          <a:p>
            <a:pPr lvl="0" marL="256111" indent="-256111" algn="ctr" defTabSz="682964">
              <a:lnSpc>
                <a:spcPct val="90000"/>
              </a:lnSpc>
              <a:spcBef>
                <a:spcPts val="300"/>
              </a:spcBef>
            </a:pPr>
            <a:endParaRPr b="1" sz="1746"/>
          </a:p>
          <a:p>
            <a:pPr lvl="0" marL="256111" indent="-256111" algn="ctr" defTabSz="682964">
              <a:lnSpc>
                <a:spcPct val="90000"/>
              </a:lnSpc>
              <a:spcBef>
                <a:spcPts val="300"/>
              </a:spcBef>
            </a:pPr>
            <a:endParaRPr b="1" sz="1746"/>
          </a:p>
          <a:p>
            <a:pPr lvl="0" marL="256111" indent="-256111" algn="ctr" defTabSz="682964">
              <a:lnSpc>
                <a:spcPct val="90000"/>
              </a:lnSpc>
              <a:spcBef>
                <a:spcPts val="300"/>
              </a:spcBef>
            </a:pPr>
            <a:endParaRPr b="1" sz="1746"/>
          </a:p>
          <a:p>
            <a:pPr lvl="0" marL="256111" indent="-256111" algn="ctr" defTabSz="682964">
              <a:lnSpc>
                <a:spcPct val="90000"/>
              </a:lnSpc>
              <a:spcBef>
                <a:spcPts val="300"/>
              </a:spcBef>
            </a:pPr>
            <a:endParaRPr b="1" sz="1746"/>
          </a:p>
          <a:p>
            <a:pPr lvl="0" marL="256111" indent="-256111" algn="ctr" defTabSz="682964">
              <a:lnSpc>
                <a:spcPct val="90000"/>
              </a:lnSpc>
              <a:spcBef>
                <a:spcPts val="300"/>
              </a:spcBef>
            </a:pPr>
            <a:endParaRPr b="1" sz="1746"/>
          </a:p>
          <a:p>
            <a:pPr lvl="0" marL="256111" indent="-256111" algn="ctr" defTabSz="682964">
              <a:lnSpc>
                <a:spcPct val="90000"/>
              </a:lnSpc>
              <a:spcBef>
                <a:spcPts val="300"/>
              </a:spcBef>
            </a:pPr>
            <a:endParaRPr b="1" sz="1746"/>
          </a:p>
          <a:p>
            <a:pPr lvl="0" marL="256111" indent="-256111" algn="ctr" defTabSz="682964">
              <a:lnSpc>
                <a:spcPct val="90000"/>
              </a:lnSpc>
              <a:spcBef>
                <a:spcPts val="300"/>
              </a:spcBef>
            </a:pPr>
            <a:endParaRPr b="1" sz="1746"/>
          </a:p>
          <a:p>
            <a:pPr lvl="0" marL="256111" indent="-256111" algn="ctr" defTabSz="682964">
              <a:lnSpc>
                <a:spcPct val="90000"/>
              </a:lnSpc>
              <a:spcBef>
                <a:spcPts val="300"/>
              </a:spcBef>
            </a:pPr>
            <a:endParaRPr b="1" sz="1746"/>
          </a:p>
          <a:p>
            <a:pPr lvl="0" marL="256111" indent="-256111" algn="ctr" defTabSz="682964">
              <a:lnSpc>
                <a:spcPct val="90000"/>
              </a:lnSpc>
              <a:spcBef>
                <a:spcPts val="300"/>
              </a:spcBef>
            </a:pPr>
            <a:endParaRPr b="1" sz="1746"/>
          </a:p>
          <a:p>
            <a:pPr lvl="0" marL="256111" indent="-256111" algn="ctr" defTabSz="682964">
              <a:lnSpc>
                <a:spcPct val="90000"/>
              </a:lnSpc>
              <a:spcBef>
                <a:spcPts val="300"/>
              </a:spcBef>
            </a:pPr>
            <a:endParaRPr b="1" sz="1746"/>
          </a:p>
          <a:p>
            <a:pPr lvl="0" marL="192083" indent="-192083" algn="ctr" defTabSz="682964">
              <a:lnSpc>
                <a:spcPct val="90000"/>
              </a:lnSpc>
              <a:spcBef>
                <a:spcPts val="300"/>
              </a:spcBef>
            </a:pPr>
            <a:endParaRPr b="1" sz="1746"/>
          </a:p>
          <a:p>
            <a:pPr lvl="0" marL="192083" indent="-192083" algn="ctr" defTabSz="682964">
              <a:lnSpc>
                <a:spcPct val="90000"/>
              </a:lnSpc>
              <a:spcBef>
                <a:spcPts val="300"/>
              </a:spcBef>
            </a:pPr>
            <a:endParaRPr b="1" sz="1746"/>
          </a:p>
          <a:p>
            <a:pPr lvl="0" marL="192083" indent="-192083" algn="ctr" defTabSz="682964">
              <a:lnSpc>
                <a:spcPct val="90000"/>
              </a:lnSpc>
              <a:spcBef>
                <a:spcPts val="300"/>
              </a:spcBef>
            </a:pPr>
            <a:r>
              <a:rPr b="1" sz="1746"/>
              <a:t>Finally  ask the student council for  a “mock OSCE" </a:t>
            </a:r>
          </a:p>
        </p:txBody>
      </p:sp>
      <p:pic>
        <p:nvPicPr>
          <p:cNvPr id="507" name="image52.jpeg"/>
          <p:cNvPicPr/>
          <p:nvPr/>
        </p:nvPicPr>
        <p:blipFill>
          <a:blip r:embed="rId3">
            <a:extLst/>
          </a:blip>
          <a:srcRect l="0" t="0" r="6047" b="0"/>
          <a:stretch>
            <a:fillRect/>
          </a:stretch>
        </p:blipFill>
        <p:spPr>
          <a:xfrm>
            <a:off x="2851283" y="2239323"/>
            <a:ext cx="5476218" cy="2379354"/>
          </a:xfrm>
          <a:prstGeom prst="rect">
            <a:avLst/>
          </a:prstGeom>
          <a:ln w="12700">
            <a:miter lim="400000"/>
          </a:ln>
        </p:spPr>
      </p:pic>
    </p:spTree>
  </p:cSld>
  <p:clrMapOvr>
    <a:masterClrMapping/>
  </p:clrMapOvr>
  <p:transitio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9" name="Shape 509"/>
          <p:cNvSpPr/>
          <p:nvPr>
            <p:ph type="title"/>
          </p:nvPr>
        </p:nvSpPr>
        <p:spPr>
          <a:xfrm>
            <a:off x="1524000" y="1122362"/>
            <a:ext cx="9144000" cy="2387601"/>
          </a:xfrm>
          <a:prstGeom prst="rect">
            <a:avLst/>
          </a:prstGeom>
        </p:spPr>
        <p:txBody>
          <a:bodyPr/>
          <a:lstStyle/>
          <a:p>
            <a:pPr lvl="0"/>
          </a:p>
        </p:txBody>
      </p:sp>
      <p:sp>
        <p:nvSpPr>
          <p:cNvPr id="510" name="Shape 510"/>
          <p:cNvSpPr/>
          <p:nvPr>
            <p:ph type="body" idx="1"/>
          </p:nvPr>
        </p:nvSpPr>
        <p:spPr>
          <a:xfrm>
            <a:off x="1524000" y="3602037"/>
            <a:ext cx="9144000" cy="1655762"/>
          </a:xfrm>
          <a:prstGeom prst="rect">
            <a:avLst/>
          </a:prstGeom>
        </p:spPr>
        <p:txBody>
          <a:bodyPr/>
          <a:lstStyle/>
          <a:p>
            <a:pPr lvl="0"/>
          </a:p>
        </p:txBody>
      </p:sp>
      <p:pic>
        <p:nvPicPr>
          <p:cNvPr id="511" name="image3.jpeg"/>
          <p:cNvPicPr/>
          <p:nvPr/>
        </p:nvPicPr>
        <p:blipFill>
          <a:blip r:embed="rId2">
            <a:extLst/>
          </a:blip>
          <a:stretch>
            <a:fillRect/>
          </a:stretch>
        </p:blipFill>
        <p:spPr>
          <a:xfrm>
            <a:off x="0" y="0"/>
            <a:ext cx="12192000" cy="6858000"/>
          </a:xfrm>
          <a:prstGeom prst="rect">
            <a:avLst/>
          </a:prstGeom>
          <a:ln w="12700">
            <a:miter lim="400000"/>
          </a:ln>
        </p:spPr>
      </p:pic>
      <p:sp>
        <p:nvSpPr>
          <p:cNvPr id="512" name="Shape 512"/>
          <p:cNvSpPr/>
          <p:nvPr/>
        </p:nvSpPr>
        <p:spPr>
          <a:xfrm>
            <a:off x="471404" y="231366"/>
            <a:ext cx="7664099" cy="489650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89321" indent="-289321" algn="ctr">
              <a:lnSpc>
                <a:spcPct val="90000"/>
              </a:lnSpc>
              <a:spcBef>
                <a:spcPts val="1000"/>
              </a:spcBef>
            </a:pPr>
            <a:r>
              <a:rPr sz="2700">
                <a:solidFill>
                  <a:srgbClr val="2B4617"/>
                </a:solidFill>
              </a:rPr>
              <a:t>Medicine OSCE :</a:t>
            </a:r>
            <a:r>
              <a:rPr sz="2700"/>
              <a:t> </a:t>
            </a:r>
            <a:endParaRPr sz="2700"/>
          </a:p>
          <a:p>
            <a:pPr lvl="0" marL="267889" indent="-267889" algn="ctr">
              <a:lnSpc>
                <a:spcPct val="90000"/>
              </a:lnSpc>
              <a:spcBef>
                <a:spcPts val="1000"/>
              </a:spcBef>
            </a:pPr>
            <a:r>
              <a:rPr sz="2500"/>
              <a:t>75/50% of the  examination tasks could be systemic (eg : do abdominal examination )</a:t>
            </a:r>
            <a:endParaRPr sz="2500"/>
          </a:p>
          <a:p>
            <a:pPr lvl="0" marL="267889" indent="-267889" algn="ctr">
              <a:lnSpc>
                <a:spcPct val="90000"/>
              </a:lnSpc>
              <a:spcBef>
                <a:spcPts val="1000"/>
              </a:spcBef>
            </a:pPr>
            <a:r>
              <a:rPr sz="2500"/>
              <a:t>But they asked us to examine a patient looking for signs of a disease (eg : examine this patient looking for signs of infective endocarditis   ,  And the best way to prepare yourself for this  is by studying the clinical correlation section in each chapter </a:t>
            </a:r>
          </a:p>
        </p:txBody>
      </p:sp>
      <p:pic>
        <p:nvPicPr>
          <p:cNvPr id="513" name="image53.jpeg"/>
          <p:cNvPicPr/>
          <p:nvPr/>
        </p:nvPicPr>
        <p:blipFill>
          <a:blip r:embed="rId3">
            <a:extLst/>
          </a:blip>
          <a:stretch>
            <a:fillRect/>
          </a:stretch>
        </p:blipFill>
        <p:spPr>
          <a:xfrm>
            <a:off x="378585" y="3924129"/>
            <a:ext cx="2229194" cy="2782005"/>
          </a:xfrm>
          <a:prstGeom prst="rect">
            <a:avLst/>
          </a:prstGeom>
          <a:ln w="12700">
            <a:miter lim="400000"/>
          </a:ln>
        </p:spPr>
      </p:pic>
      <p:pic>
        <p:nvPicPr>
          <p:cNvPr id="514" name="image54.jpeg"/>
          <p:cNvPicPr/>
          <p:nvPr/>
        </p:nvPicPr>
        <p:blipFill>
          <a:blip r:embed="rId4">
            <a:extLst/>
          </a:blip>
          <a:stretch>
            <a:fillRect/>
          </a:stretch>
        </p:blipFill>
        <p:spPr>
          <a:xfrm>
            <a:off x="2833546" y="4147789"/>
            <a:ext cx="3960291" cy="782451"/>
          </a:xfrm>
          <a:prstGeom prst="rect">
            <a:avLst/>
          </a:prstGeom>
          <a:ln w="12700">
            <a:miter lim="400000"/>
          </a:ln>
        </p:spPr>
      </p:pic>
      <p:pic>
        <p:nvPicPr>
          <p:cNvPr id="515" name="image55.jpeg"/>
          <p:cNvPicPr/>
          <p:nvPr/>
        </p:nvPicPr>
        <p:blipFill>
          <a:blip r:embed="rId5">
            <a:extLst/>
          </a:blip>
          <a:stretch>
            <a:fillRect/>
          </a:stretch>
        </p:blipFill>
        <p:spPr>
          <a:xfrm>
            <a:off x="6536221" y="1393968"/>
            <a:ext cx="4247188" cy="5345962"/>
          </a:xfrm>
          <a:prstGeom prst="rect">
            <a:avLst/>
          </a:prstGeom>
          <a:ln w="12700">
            <a:miter lim="400000"/>
          </a:ln>
        </p:spPr>
      </p:pic>
      <p:sp>
        <p:nvSpPr>
          <p:cNvPr id="516" name="Shape 516"/>
          <p:cNvSpPr/>
          <p:nvPr/>
        </p:nvSpPr>
        <p:spPr>
          <a:xfrm>
            <a:off x="1830614" y="4369751"/>
            <a:ext cx="1005372" cy="683116"/>
          </a:xfrm>
          <a:prstGeom prst="rightArrow">
            <a:avLst>
              <a:gd name="adj1" fmla="val 32000"/>
              <a:gd name="adj2" fmla="val 90418"/>
            </a:avLst>
          </a:prstGeom>
          <a:solidFill>
            <a:srgbClr val="9BBB59"/>
          </a:solidFill>
          <a:ln w="38100">
            <a:solidFill>
              <a:srgbClr val="FFFFFF"/>
            </a:solidFill>
          </a:ln>
          <a:effectLst>
            <a:outerShdw sx="100000" sy="100000" kx="0" ky="0" algn="b" rotWithShape="0" blurRad="38100" dist="20000" dir="5400000">
              <a:srgbClr val="000000">
                <a:alpha val="38000"/>
              </a:srgbClr>
            </a:outerShdw>
          </a:effectLst>
        </p:spPr>
        <p:txBody>
          <a:bodyPr lIns="0" tIns="0" rIns="0" bIns="0" anchor="ctr"/>
          <a:lstStyle/>
          <a:p>
            <a:pPr lvl="0">
              <a:defRPr>
                <a:solidFill>
                  <a:srgbClr val="FFFFFF"/>
                </a:solidFill>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7" grpId="1" fill="hold">
                                  <p:stCondLst>
                                    <p:cond delay="0"/>
                                  </p:stCondLst>
                                  <p:iterate type="el" backwards="0">
                                    <p:tmAbs val="0"/>
                                  </p:iterate>
                                  <p:childTnLst>
                                    <p:set>
                                      <p:cBhvr>
                                        <p:cTn id="6" fill="hold"/>
                                        <p:tgtEl>
                                          <p:spTgt spid="513"/>
                                        </p:tgtEl>
                                        <p:attrNameLst>
                                          <p:attrName>style.visibility</p:attrName>
                                        </p:attrNameLst>
                                      </p:cBhvr>
                                      <p:to>
                                        <p:strVal val="visible"/>
                                      </p:to>
                                    </p:set>
                                    <p:anim calcmode="lin" valueType="num">
                                      <p:cBhvr>
                                        <p:cTn id="7" dur="1500" fill="hold"/>
                                        <p:tgtEl>
                                          <p:spTgt spid="513"/>
                                        </p:tgtEl>
                                        <p:attrNameLst>
                                          <p:attrName>ppt_x</p:attrName>
                                        </p:attrNameLst>
                                      </p:cBhvr>
                                      <p:tavLst>
                                        <p:tav tm="0">
                                          <p:val>
                                            <p:strVal val="#ppt_x"/>
                                          </p:val>
                                        </p:tav>
                                        <p:tav tm="100000">
                                          <p:val>
                                            <p:strVal val="#ppt_x"/>
                                          </p:val>
                                        </p:tav>
                                      </p:tavLst>
                                    </p:anim>
                                    <p:anim calcmode="lin" valueType="num">
                                      <p:cBhvr>
                                        <p:cTn id="8" dur="1500" fill="hold"/>
                                        <p:tgtEl>
                                          <p:spTgt spid="5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2" fill="hold">
                                  <p:stCondLst>
                                    <p:cond delay="0"/>
                                  </p:stCondLst>
                                  <p:iterate type="el" backwards="0">
                                    <p:tmAbs val="0"/>
                                  </p:iterate>
                                  <p:childTnLst>
                                    <p:set>
                                      <p:cBhvr>
                                        <p:cTn id="12" fill="hold"/>
                                        <p:tgtEl>
                                          <p:spTgt spid="5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5" presetID="3" grpId="3" fill="hold">
                                  <p:stCondLst>
                                    <p:cond delay="0"/>
                                  </p:stCondLst>
                                  <p:iterate type="el" backwards="0">
                                    <p:tmAbs val="0"/>
                                  </p:iterate>
                                  <p:childTnLst>
                                    <p:set>
                                      <p:cBhvr>
                                        <p:cTn id="16" fill="hold"/>
                                        <p:tgtEl>
                                          <p:spTgt spid="515"/>
                                        </p:tgtEl>
                                        <p:attrNameLst>
                                          <p:attrName>style.visibility</p:attrName>
                                        </p:attrNameLst>
                                      </p:cBhvr>
                                      <p:to>
                                        <p:strVal val="visible"/>
                                      </p:to>
                                    </p:set>
                                    <p:animEffect filter="blinds(vertical)" transition="in">
                                      <p:cBhvr>
                                        <p:cTn id="17" dur="5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3" grpId="1"/>
      <p:bldP build="whole" bldLvl="1" animBg="1" rev="0" advAuto="0" spid="514" grpId="2"/>
      <p:bldP build="whole" bldLvl="1" animBg="1" rev="0" advAuto="0" spid="515" grpId="3"/>
    </p:bldLst>
  </p:timing>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8" name="Shape 518"/>
          <p:cNvSpPr/>
          <p:nvPr>
            <p:ph type="title"/>
          </p:nvPr>
        </p:nvSpPr>
        <p:spPr>
          <a:xfrm>
            <a:off x="1524000" y="1122362"/>
            <a:ext cx="9144000" cy="2387601"/>
          </a:xfrm>
          <a:prstGeom prst="rect">
            <a:avLst/>
          </a:prstGeom>
        </p:spPr>
        <p:txBody>
          <a:bodyPr/>
          <a:lstStyle/>
          <a:p>
            <a:pPr lvl="0"/>
          </a:p>
        </p:txBody>
      </p:sp>
      <p:sp>
        <p:nvSpPr>
          <p:cNvPr id="519" name="Shape 519"/>
          <p:cNvSpPr/>
          <p:nvPr>
            <p:ph type="body" idx="1"/>
          </p:nvPr>
        </p:nvSpPr>
        <p:spPr>
          <a:xfrm>
            <a:off x="1524000" y="3602037"/>
            <a:ext cx="9144000" cy="1655762"/>
          </a:xfrm>
          <a:prstGeom prst="rect">
            <a:avLst/>
          </a:prstGeom>
        </p:spPr>
        <p:txBody>
          <a:bodyPr/>
          <a:lstStyle/>
          <a:p>
            <a:pPr lvl="0"/>
          </a:p>
        </p:txBody>
      </p:sp>
      <p:pic>
        <p:nvPicPr>
          <p:cNvPr id="520" name="image3.jpeg"/>
          <p:cNvPicPr/>
          <p:nvPr/>
        </p:nvPicPr>
        <p:blipFill>
          <a:blip r:embed="rId2">
            <a:extLst/>
          </a:blip>
          <a:stretch>
            <a:fillRect/>
          </a:stretch>
        </p:blipFill>
        <p:spPr>
          <a:xfrm>
            <a:off x="0" y="0"/>
            <a:ext cx="12192000" cy="6858000"/>
          </a:xfrm>
          <a:prstGeom prst="rect">
            <a:avLst/>
          </a:prstGeom>
          <a:ln w="12700">
            <a:miter lim="400000"/>
          </a:ln>
        </p:spPr>
      </p:pic>
      <p:sp>
        <p:nvSpPr>
          <p:cNvPr id="521" name="Shape 521"/>
          <p:cNvSpPr/>
          <p:nvPr/>
        </p:nvSpPr>
        <p:spPr>
          <a:xfrm>
            <a:off x="457200" y="92075"/>
            <a:ext cx="8229600" cy="1508126"/>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ctr">
              <a:lnSpc>
                <a:spcPct val="90000"/>
              </a:lnSpc>
              <a:defRPr sz="4400">
                <a:latin typeface="Calibri Light"/>
                <a:ea typeface="Calibri Light"/>
                <a:cs typeface="Calibri Light"/>
                <a:sym typeface="Calibri Light"/>
              </a:defRPr>
            </a:lvl1pPr>
          </a:lstStyle>
          <a:p>
            <a:pPr lvl="0">
              <a:defRPr sz="1800"/>
            </a:pPr>
            <a:r>
              <a:rPr sz="4400"/>
              <a:t>Helpful  checklists website</a:t>
            </a:r>
          </a:p>
        </p:txBody>
      </p:sp>
      <p:sp>
        <p:nvSpPr>
          <p:cNvPr id="522" name="Shape 522"/>
          <p:cNvSpPr/>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ctr">
              <a:lnSpc>
                <a:spcPct val="90000"/>
              </a:lnSpc>
              <a:spcBef>
                <a:spcPts val="1000"/>
              </a:spcBef>
              <a:defRPr sz="3200"/>
            </a:lvl1pPr>
          </a:lstStyle>
          <a:p>
            <a:pPr lvl="0">
              <a:defRPr sz="1800"/>
            </a:pPr>
            <a:r>
              <a:rPr sz="3200"/>
              <a:t>http://www.wiley.com//legacy/wileychi/blundell/pdf.html</a:t>
            </a:r>
          </a:p>
        </p:txBody>
      </p:sp>
      <p:pic>
        <p:nvPicPr>
          <p:cNvPr id="523" name="image56.jpeg"/>
          <p:cNvPicPr/>
          <p:nvPr/>
        </p:nvPicPr>
        <p:blipFill>
          <a:blip r:embed="rId3">
            <a:extLst/>
          </a:blip>
          <a:stretch>
            <a:fillRect/>
          </a:stretch>
        </p:blipFill>
        <p:spPr>
          <a:xfrm>
            <a:off x="7017669" y="2313676"/>
            <a:ext cx="3943361" cy="4544324"/>
          </a:xfrm>
          <a:prstGeom prst="rect">
            <a:avLst/>
          </a:prstGeom>
          <a:ln w="12700">
            <a:miter lim="400000"/>
          </a:ln>
        </p:spPr>
      </p:pic>
    </p:spTree>
  </p:cSld>
  <p:clrMapOvr>
    <a:masterClrMapping/>
  </p:clrMapOvr>
  <p:transitio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5" name="Shape 525"/>
          <p:cNvSpPr/>
          <p:nvPr>
            <p:ph type="title"/>
          </p:nvPr>
        </p:nvSpPr>
        <p:spPr>
          <a:xfrm>
            <a:off x="838200" y="365125"/>
            <a:ext cx="10515600" cy="1325563"/>
          </a:xfrm>
          <a:prstGeom prst="rect">
            <a:avLst/>
          </a:prstGeom>
        </p:spPr>
        <p:txBody>
          <a:bodyPr/>
          <a:lstStyle/>
          <a:p>
            <a:pPr lvl="0"/>
          </a:p>
        </p:txBody>
      </p:sp>
      <p:pic>
        <p:nvPicPr>
          <p:cNvPr id="526" name="image6.jpeg"/>
          <p:cNvPicPr/>
          <p:nvPr/>
        </p:nvPicPr>
        <p:blipFill>
          <a:blip r:embed="rId2">
            <a:extLst/>
          </a:blip>
          <a:stretch>
            <a:fillRect/>
          </a:stretch>
        </p:blipFill>
        <p:spPr>
          <a:xfrm>
            <a:off x="-8717" y="-28576"/>
            <a:ext cx="12200718" cy="6886576"/>
          </a:xfrm>
          <a:prstGeom prst="rect">
            <a:avLst/>
          </a:prstGeom>
          <a:ln w="12700">
            <a:miter lim="400000"/>
          </a:ln>
        </p:spPr>
      </p:pic>
      <p:pic>
        <p:nvPicPr>
          <p:cNvPr id="527" name="image57.jpeg"/>
          <p:cNvPicPr/>
          <p:nvPr/>
        </p:nvPicPr>
        <p:blipFill>
          <a:blip r:embed="rId3">
            <a:extLst/>
          </a:blip>
          <a:stretch>
            <a:fillRect/>
          </a:stretch>
        </p:blipFill>
        <p:spPr>
          <a:xfrm>
            <a:off x="1360221" y="0"/>
            <a:ext cx="6423558" cy="6858000"/>
          </a:xfrm>
          <a:prstGeom prst="rect">
            <a:avLst/>
          </a:prstGeom>
          <a:ln w="12700">
            <a:miter lim="400000"/>
          </a:ln>
        </p:spPr>
      </p:pic>
    </p:spTree>
  </p:cSld>
  <p:clrMapOvr>
    <a:masterClrMapping/>
  </p:clrMapOvr>
  <p:transitio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9" name="Shape 529"/>
          <p:cNvSpPr/>
          <p:nvPr>
            <p:ph type="title"/>
          </p:nvPr>
        </p:nvSpPr>
        <p:spPr>
          <a:xfrm>
            <a:off x="838200" y="365125"/>
            <a:ext cx="10515600" cy="1325563"/>
          </a:xfrm>
          <a:prstGeom prst="rect">
            <a:avLst/>
          </a:prstGeom>
        </p:spPr>
        <p:txBody>
          <a:bodyPr/>
          <a:lstStyle/>
          <a:p>
            <a:pPr lvl="0"/>
          </a:p>
        </p:txBody>
      </p:sp>
      <p:pic>
        <p:nvPicPr>
          <p:cNvPr id="530" name="image6.jpeg"/>
          <p:cNvPicPr/>
          <p:nvPr/>
        </p:nvPicPr>
        <p:blipFill>
          <a:blip r:embed="rId2">
            <a:extLst/>
          </a:blip>
          <a:stretch>
            <a:fillRect/>
          </a:stretch>
        </p:blipFill>
        <p:spPr>
          <a:xfrm>
            <a:off x="-8717" y="-28576"/>
            <a:ext cx="12200718" cy="6886576"/>
          </a:xfrm>
          <a:prstGeom prst="rect">
            <a:avLst/>
          </a:prstGeom>
          <a:ln w="12700">
            <a:miter lim="400000"/>
          </a:ln>
        </p:spPr>
      </p:pic>
      <p:pic>
        <p:nvPicPr>
          <p:cNvPr id="531" name="image58.jpeg"/>
          <p:cNvPicPr/>
          <p:nvPr/>
        </p:nvPicPr>
        <p:blipFill>
          <a:blip r:embed="rId3">
            <a:extLst/>
          </a:blip>
          <a:stretch>
            <a:fillRect/>
          </a:stretch>
        </p:blipFill>
        <p:spPr>
          <a:xfrm>
            <a:off x="1205345" y="0"/>
            <a:ext cx="6733310" cy="6858000"/>
          </a:xfrm>
          <a:prstGeom prst="rect">
            <a:avLst/>
          </a:prstGeom>
          <a:ln w="12700">
            <a:miter lim="400000"/>
          </a:ln>
        </p:spPr>
      </p:pic>
    </p:spTree>
  </p:cSld>
  <p:clrMapOvr>
    <a:masterClrMapping/>
  </p:clrMapOvr>
  <p:transitio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3" name="Shape 533"/>
          <p:cNvSpPr/>
          <p:nvPr>
            <p:ph type="title"/>
          </p:nvPr>
        </p:nvSpPr>
        <p:spPr>
          <a:xfrm>
            <a:off x="838200" y="365125"/>
            <a:ext cx="10515600" cy="1325563"/>
          </a:xfrm>
          <a:prstGeom prst="rect">
            <a:avLst/>
          </a:prstGeom>
        </p:spPr>
        <p:txBody>
          <a:bodyPr/>
          <a:lstStyle/>
          <a:p>
            <a:pPr lvl="0"/>
          </a:p>
        </p:txBody>
      </p:sp>
      <p:pic>
        <p:nvPicPr>
          <p:cNvPr id="534"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535" name="Shape 535"/>
          <p:cNvSpPr/>
          <p:nvPr/>
        </p:nvSpPr>
        <p:spPr>
          <a:xfrm>
            <a:off x="1659812" y="151417"/>
            <a:ext cx="8229601"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lnSpc>
                <a:spcPct val="90000"/>
              </a:lnSpc>
              <a:defRPr sz="4700">
                <a:solidFill>
                  <a:srgbClr val="CC9A00"/>
                </a:solidFill>
                <a:latin typeface="Calibri Light"/>
                <a:ea typeface="Calibri Light"/>
                <a:cs typeface="Calibri Light"/>
                <a:sym typeface="Calibri Light"/>
              </a:defRPr>
            </a:lvl1pPr>
          </a:lstStyle>
          <a:p>
            <a:pPr lvl="0">
              <a:defRPr sz="1800">
                <a:solidFill>
                  <a:srgbClr val="000000"/>
                </a:solidFill>
              </a:defRPr>
            </a:pPr>
            <a:r>
              <a:rPr sz="4700">
                <a:solidFill>
                  <a:srgbClr val="CC9A00"/>
                </a:solidFill>
              </a:rPr>
              <a:t>Dxr</a:t>
            </a:r>
          </a:p>
        </p:txBody>
      </p:sp>
      <p:sp>
        <p:nvSpPr>
          <p:cNvPr id="536" name="Shape 536"/>
          <p:cNvSpPr/>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488631" indent="-488631" defTabSz="868680">
              <a:lnSpc>
                <a:spcPct val="80000"/>
              </a:lnSpc>
              <a:spcBef>
                <a:spcPts val="600"/>
              </a:spcBef>
              <a:buSzPct val="100000"/>
              <a:buFont typeface="Arial"/>
              <a:buChar char="•"/>
            </a:pPr>
            <a:r>
              <a:rPr sz="2700"/>
              <a:t>It is a website that requires you to log in</a:t>
            </a:r>
            <a:endParaRPr sz="2700"/>
          </a:p>
          <a:p>
            <a:pPr lvl="0" marL="488631" indent="-488631" defTabSz="868680">
              <a:lnSpc>
                <a:spcPct val="80000"/>
              </a:lnSpc>
              <a:spcBef>
                <a:spcPts val="600"/>
              </a:spcBef>
              <a:buSzPct val="100000"/>
              <a:buFont typeface="Arial"/>
              <a:buChar char="•"/>
            </a:pPr>
            <a:r>
              <a:rPr sz="2700"/>
              <a:t>In every theme, there are cases.</a:t>
            </a:r>
            <a:endParaRPr sz="2700"/>
          </a:p>
          <a:p>
            <a:pPr lvl="0" marL="488631" indent="-488631" defTabSz="868680">
              <a:lnSpc>
                <a:spcPct val="80000"/>
              </a:lnSpc>
              <a:spcBef>
                <a:spcPts val="600"/>
              </a:spcBef>
              <a:buSzPct val="100000"/>
              <a:buFont typeface="Arial"/>
              <a:buChar char="•"/>
            </a:pPr>
            <a:r>
              <a:rPr sz="2700"/>
              <a:t>When you choose a case, you deal with it like a real patient:</a:t>
            </a:r>
            <a:endParaRPr sz="2700"/>
          </a:p>
          <a:p>
            <a:pPr lvl="1" marL="781208" indent="-346868" defTabSz="868680">
              <a:lnSpc>
                <a:spcPct val="80000"/>
              </a:lnSpc>
              <a:spcBef>
                <a:spcPts val="500"/>
              </a:spcBef>
              <a:buSzPct val="100000"/>
              <a:buFont typeface="Arial"/>
              <a:buChar char="•"/>
            </a:pPr>
            <a:r>
              <a:rPr sz="2300"/>
              <a:t>Ask questions (to take history)</a:t>
            </a:r>
            <a:endParaRPr sz="2300"/>
          </a:p>
          <a:p>
            <a:pPr lvl="1" marL="781208" indent="-346868" defTabSz="868680">
              <a:lnSpc>
                <a:spcPct val="80000"/>
              </a:lnSpc>
              <a:spcBef>
                <a:spcPts val="500"/>
              </a:spcBef>
              <a:buSzPct val="100000"/>
              <a:buFont typeface="Arial"/>
              <a:buChar char="•"/>
            </a:pPr>
            <a:r>
              <a:rPr sz="2300"/>
              <a:t>Do physical examination</a:t>
            </a:r>
            <a:endParaRPr sz="2300"/>
          </a:p>
          <a:p>
            <a:pPr lvl="1" marL="781208" indent="-346868" defTabSz="868680">
              <a:lnSpc>
                <a:spcPct val="80000"/>
              </a:lnSpc>
              <a:spcBef>
                <a:spcPts val="500"/>
              </a:spcBef>
              <a:buSzPct val="100000"/>
              <a:buFont typeface="Arial"/>
              <a:buChar char="•"/>
            </a:pPr>
            <a:r>
              <a:rPr sz="2300"/>
              <a:t>Order appropriate investigations</a:t>
            </a:r>
            <a:endParaRPr sz="2300"/>
          </a:p>
          <a:p>
            <a:pPr lvl="1" marL="781208" indent="-346868" defTabSz="868680">
              <a:lnSpc>
                <a:spcPct val="80000"/>
              </a:lnSpc>
              <a:spcBef>
                <a:spcPts val="500"/>
              </a:spcBef>
              <a:buSzPct val="100000"/>
              <a:buFont typeface="Arial"/>
              <a:buChar char="•"/>
            </a:pPr>
            <a:r>
              <a:rPr sz="2300"/>
              <a:t>Write down your hypotheses</a:t>
            </a:r>
            <a:endParaRPr sz="2300"/>
          </a:p>
          <a:p>
            <a:pPr lvl="1" marL="781208" indent="-346868" defTabSz="868680">
              <a:lnSpc>
                <a:spcPct val="80000"/>
              </a:lnSpc>
              <a:spcBef>
                <a:spcPts val="500"/>
              </a:spcBef>
              <a:buSzPct val="100000"/>
              <a:buFont typeface="Arial"/>
              <a:buChar char="•"/>
            </a:pPr>
            <a:r>
              <a:rPr sz="2300"/>
              <a:t>Write down your diagnosis</a:t>
            </a:r>
            <a:endParaRPr sz="2300"/>
          </a:p>
          <a:p>
            <a:pPr lvl="1" marL="781208" indent="-346868" defTabSz="868680">
              <a:lnSpc>
                <a:spcPct val="80000"/>
              </a:lnSpc>
              <a:spcBef>
                <a:spcPts val="500"/>
              </a:spcBef>
              <a:buSzPct val="100000"/>
              <a:buFont typeface="Arial"/>
              <a:buChar char="•"/>
            </a:pPr>
            <a:r>
              <a:rPr sz="2300"/>
              <a:t>Put a management plan for the patient</a:t>
            </a:r>
            <a:endParaRPr sz="2300"/>
          </a:p>
          <a:p>
            <a:pPr lvl="1" marL="705801" indent="-271462" defTabSz="868680">
              <a:lnSpc>
                <a:spcPct val="80000"/>
              </a:lnSpc>
              <a:spcBef>
                <a:spcPts val="500"/>
              </a:spcBef>
              <a:buSzPct val="100000"/>
              <a:buFont typeface="Arial"/>
              <a:buChar char="•"/>
            </a:pPr>
            <a:endParaRPr sz="2300"/>
          </a:p>
          <a:p>
            <a:pPr lvl="0" marL="488631" indent="-488631" defTabSz="868680">
              <a:lnSpc>
                <a:spcPct val="80000"/>
              </a:lnSpc>
              <a:spcBef>
                <a:spcPts val="600"/>
              </a:spcBef>
              <a:buSzPct val="100000"/>
              <a:buFont typeface="Arial"/>
              <a:buChar char="•"/>
            </a:pPr>
            <a:r>
              <a:rPr sz="2700"/>
              <a:t>At the end, it grades your work.</a:t>
            </a:r>
          </a:p>
        </p:txBody>
      </p:sp>
    </p:spTree>
  </p:cSld>
  <p:clrMapOvr>
    <a:masterClrMapping/>
  </p:clrMapOvr>
  <p:transitio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8" name="Shape 538"/>
          <p:cNvSpPr/>
          <p:nvPr>
            <p:ph type="title"/>
          </p:nvPr>
        </p:nvSpPr>
        <p:spPr>
          <a:xfrm>
            <a:off x="838200" y="365125"/>
            <a:ext cx="10515600" cy="1325563"/>
          </a:xfrm>
          <a:prstGeom prst="rect">
            <a:avLst/>
          </a:prstGeom>
        </p:spPr>
        <p:txBody>
          <a:bodyPr/>
          <a:lstStyle/>
          <a:p>
            <a:pPr lvl="0"/>
          </a:p>
        </p:txBody>
      </p:sp>
      <p:pic>
        <p:nvPicPr>
          <p:cNvPr id="539"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540" name="Shape 540"/>
          <p:cNvSpPr/>
          <p:nvPr/>
        </p:nvSpPr>
        <p:spPr>
          <a:xfrm>
            <a:off x="1535404" y="456406"/>
            <a:ext cx="8229601"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lnSpc>
                <a:spcPct val="90000"/>
              </a:lnSpc>
              <a:defRPr sz="4900">
                <a:solidFill>
                  <a:srgbClr val="CC9A00"/>
                </a:solidFill>
                <a:latin typeface="Calibri Light"/>
                <a:ea typeface="Calibri Light"/>
                <a:cs typeface="Calibri Light"/>
                <a:sym typeface="Calibri Light"/>
              </a:defRPr>
            </a:lvl1pPr>
          </a:lstStyle>
          <a:p>
            <a:pPr lvl="0">
              <a:defRPr sz="1800">
                <a:solidFill>
                  <a:srgbClr val="000000"/>
                </a:solidFill>
              </a:defRPr>
            </a:pPr>
            <a:r>
              <a:rPr sz="4900">
                <a:solidFill>
                  <a:srgbClr val="CC9A00"/>
                </a:solidFill>
              </a:rPr>
              <a:t>Dxr</a:t>
            </a:r>
          </a:p>
        </p:txBody>
      </p:sp>
      <p:sp>
        <p:nvSpPr>
          <p:cNvPr id="541" name="Shape 541"/>
          <p:cNvSpPr/>
          <p:nvPr/>
        </p:nvSpPr>
        <p:spPr>
          <a:xfrm>
            <a:off x="942371" y="2074929"/>
            <a:ext cx="8229601" cy="452596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609600" indent="-609600">
              <a:spcBef>
                <a:spcPts val="700"/>
              </a:spcBef>
              <a:buSzPct val="100000"/>
              <a:buFont typeface="Arial"/>
              <a:buChar char="•"/>
            </a:pPr>
            <a:r>
              <a:rPr sz="3200"/>
              <a:t>The link to DXR:</a:t>
            </a:r>
            <a:endParaRPr sz="3200"/>
          </a:p>
          <a:p>
            <a:pPr lvl="1">
              <a:spcBef>
                <a:spcPts val="600"/>
              </a:spcBef>
            </a:pPr>
            <a:r>
              <a:rPr sz="2800">
                <a:hlinkClick r:id="rId3" invalidUrl="" action="" tgtFrame="" tooltip="" history="1" highlightClick="0" endSnd="0"/>
              </a:rPr>
              <a:t>https://kingsaud.dxrclinician.com/</a:t>
            </a:r>
            <a:endParaRPr sz="2800"/>
          </a:p>
          <a:p>
            <a:pPr lvl="1">
              <a:spcBef>
                <a:spcPts val="600"/>
              </a:spcBef>
            </a:pPr>
            <a:endParaRPr sz="2800"/>
          </a:p>
          <a:p>
            <a:pPr lvl="1">
              <a:spcBef>
                <a:spcPts val="600"/>
              </a:spcBef>
            </a:pPr>
            <a:endParaRPr sz="2800"/>
          </a:p>
          <a:p>
            <a:pPr lvl="0" marL="609600" indent="-609600">
              <a:spcBef>
                <a:spcPts val="700"/>
              </a:spcBef>
              <a:buSzPct val="100000"/>
              <a:buFont typeface="Arial"/>
              <a:buChar char="•"/>
            </a:pPr>
            <a:r>
              <a:rPr sz="3200"/>
              <a:t>The following screenshots are put here just to give you an idea</a:t>
            </a:r>
            <a:endParaRPr sz="3200"/>
          </a:p>
          <a:p>
            <a:pPr lvl="1">
              <a:spcBef>
                <a:spcPts val="600"/>
              </a:spcBef>
            </a:pPr>
            <a:r>
              <a:rPr sz="2800"/>
              <a:t> </a:t>
            </a:r>
          </a:p>
        </p:txBody>
      </p:sp>
    </p:spTree>
  </p:cSld>
  <p:clrMapOvr>
    <a:masterClrMapping/>
  </p:clrMapOvr>
  <p:transition spd="med" advClick="1"/>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3" name="Shape 543"/>
          <p:cNvSpPr/>
          <p:nvPr>
            <p:ph type="title"/>
          </p:nvPr>
        </p:nvSpPr>
        <p:spPr>
          <a:xfrm>
            <a:off x="609600" y="274639"/>
            <a:ext cx="10972800" cy="1143001"/>
          </a:xfrm>
          <a:prstGeom prst="rect">
            <a:avLst/>
          </a:prstGeom>
        </p:spPr>
        <p:txBody>
          <a:bodyPr/>
          <a:lstStyle/>
          <a:p>
            <a:pPr lvl="0"/>
          </a:p>
        </p:txBody>
      </p:sp>
      <p:sp>
        <p:nvSpPr>
          <p:cNvPr id="544" name="Shape 544"/>
          <p:cNvSpPr/>
          <p:nvPr>
            <p:ph type="body" idx="1"/>
          </p:nvPr>
        </p:nvSpPr>
        <p:spPr>
          <a:xfrm>
            <a:off x="609600" y="1600201"/>
            <a:ext cx="10972800" cy="4525963"/>
          </a:xfrm>
          <a:prstGeom prst="rect">
            <a:avLst/>
          </a:prstGeom>
        </p:spPr>
        <p:txBody>
          <a:bodyPr/>
          <a:lstStyle/>
          <a:p>
            <a:pPr lvl="0"/>
          </a:p>
        </p:txBody>
      </p:sp>
      <p:pic>
        <p:nvPicPr>
          <p:cNvPr id="545" name="image59.png"/>
          <p:cNvPicPr/>
          <p:nvPr/>
        </p:nvPicPr>
        <p:blipFill>
          <a:blip r:embed="rId2">
            <a:extLst/>
          </a:blip>
          <a:srcRect l="16875" t="0" r="13945" b="0"/>
          <a:stretch>
            <a:fillRect/>
          </a:stretch>
        </p:blipFill>
        <p:spPr>
          <a:xfrm>
            <a:off x="0" y="0"/>
            <a:ext cx="12192000" cy="6935222"/>
          </a:xfrm>
          <a:prstGeom prst="rect">
            <a:avLst/>
          </a:prstGeom>
          <a:ln w="12700">
            <a:miter lim="400000"/>
          </a:ln>
        </p:spPr>
      </p:pic>
      <p:sp>
        <p:nvSpPr>
          <p:cNvPr id="546" name="Shape 546"/>
          <p:cNvSpPr/>
          <p:nvPr/>
        </p:nvSpPr>
        <p:spPr>
          <a:xfrm>
            <a:off x="6480042" y="2710661"/>
            <a:ext cx="4224470" cy="561976"/>
          </a:xfrm>
          <a:prstGeom prst="rect">
            <a:avLst/>
          </a:prstGeom>
          <a:solidFill>
            <a:srgbClr val="FCD5B5"/>
          </a:solidFill>
          <a:ln w="28575">
            <a:solidFill>
              <a:srgbClr val="FF0000"/>
            </a:solidFill>
            <a:prstDash val="dash"/>
          </a:ln>
          <a:extLst>
            <a:ext uri="{C572A759-6A51-4108-AA02-DFA0A04FC94B}">
              <ma14:wrappingTextBoxFlag xmlns:ma14="http://schemas.microsoft.com/office/mac/drawingml/2011/main" val="1"/>
            </a:ext>
          </a:extLst>
        </p:spPr>
        <p:txBody>
          <a:bodyPr lIns="0" tIns="0" rIns="0" bIns="0">
            <a:spAutoFit/>
          </a:bodyPr>
          <a:lstStyle>
            <a:lvl1pPr algn="ctr"/>
          </a:lstStyle>
          <a:p>
            <a:pPr lvl="0"/>
            <a:r>
              <a:t>Here, they write the name of the theme and for what year</a:t>
            </a:r>
          </a:p>
        </p:txBody>
      </p:sp>
      <p:sp>
        <p:nvSpPr>
          <p:cNvPr id="547" name="Shape 547"/>
          <p:cNvSpPr/>
          <p:nvPr/>
        </p:nvSpPr>
        <p:spPr>
          <a:xfrm flipH="1" flipV="1">
            <a:off x="3791744" y="2852934"/>
            <a:ext cx="2592290" cy="216028"/>
          </a:xfrm>
          <a:prstGeom prst="line">
            <a:avLst/>
          </a:prstGeom>
          <a:ln>
            <a:solidFill>
              <a:srgbClr val="4A7EBB"/>
            </a:solidFill>
            <a:tailEnd type="triangle"/>
          </a:ln>
        </p:spPr>
        <p:txBody>
          <a:bodyPr lIns="0" tIns="0" rIns="0" bIns="0"/>
          <a:lstStyle/>
          <a:p>
            <a:pPr lvl="0" defTabSz="457200">
              <a:defRPr sz="1200">
                <a:latin typeface="+mj-lt"/>
                <a:ea typeface="+mj-ea"/>
                <a:cs typeface="+mj-cs"/>
                <a:sym typeface="Helvetica"/>
              </a:defRPr>
            </a:pP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title"/>
          </p:nvPr>
        </p:nvSpPr>
        <p:spPr>
          <a:xfrm>
            <a:off x="838200" y="365125"/>
            <a:ext cx="10515600" cy="1325563"/>
          </a:xfrm>
          <a:prstGeom prst="rect">
            <a:avLst/>
          </a:prstGeom>
        </p:spPr>
        <p:txBody>
          <a:bodyPr/>
          <a:lstStyle/>
          <a:p>
            <a:pPr lvl="0"/>
          </a:p>
        </p:txBody>
      </p:sp>
      <p:pic>
        <p:nvPicPr>
          <p:cNvPr id="145" name="image6.jpeg"/>
          <p:cNvPicPr/>
          <p:nvPr/>
        </p:nvPicPr>
        <p:blipFill>
          <a:blip r:embed="rId2">
            <a:extLst/>
          </a:blip>
          <a:stretch>
            <a:fillRect/>
          </a:stretch>
        </p:blipFill>
        <p:spPr>
          <a:xfrm>
            <a:off x="-8717" y="-28576"/>
            <a:ext cx="12200718" cy="6886576"/>
          </a:xfrm>
          <a:prstGeom prst="rect">
            <a:avLst/>
          </a:prstGeom>
          <a:ln w="12700">
            <a:miter lim="400000"/>
          </a:ln>
        </p:spPr>
      </p:pic>
      <p:pic>
        <p:nvPicPr>
          <p:cNvPr id="146" name="image11.jpeg"/>
          <p:cNvPicPr/>
          <p:nvPr/>
        </p:nvPicPr>
        <p:blipFill>
          <a:blip r:embed="rId3">
            <a:extLst/>
          </a:blip>
          <a:stretch>
            <a:fillRect/>
          </a:stretch>
        </p:blipFill>
        <p:spPr>
          <a:xfrm>
            <a:off x="3121849" y="2983010"/>
            <a:ext cx="4920877" cy="3165687"/>
          </a:xfrm>
          <a:prstGeom prst="rect">
            <a:avLst/>
          </a:prstGeom>
          <a:ln w="12700">
            <a:miter lim="400000"/>
          </a:ln>
        </p:spPr>
      </p:pic>
      <p:sp>
        <p:nvSpPr>
          <p:cNvPr id="147" name="Shape 147"/>
          <p:cNvSpPr/>
          <p:nvPr/>
        </p:nvSpPr>
        <p:spPr>
          <a:xfrm>
            <a:off x="3434745" y="668178"/>
            <a:ext cx="4295086" cy="134747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lnSpc>
                <a:spcPct val="115000"/>
              </a:lnSpc>
            </a:pPr>
            <a:r>
              <a:rPr b="1" sz="3900"/>
              <a:t>Internal Medicine</a:t>
            </a:r>
            <a:endParaRPr sz="3900"/>
          </a:p>
          <a:p>
            <a:pPr lvl="0" algn="ctr">
              <a:lnSpc>
                <a:spcPct val="115000"/>
              </a:lnSpc>
            </a:pPr>
            <a:r>
              <a:rPr b="1" sz="3900"/>
              <a:t>(MED 341)</a:t>
            </a:r>
          </a:p>
        </p:txBody>
      </p:sp>
    </p:spTree>
  </p:cSld>
  <p:clrMapOvr>
    <a:masterClrMapping/>
  </p:clrMapOvr>
  <p:transitio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9" name="Shape 549"/>
          <p:cNvSpPr/>
          <p:nvPr>
            <p:ph type="title"/>
          </p:nvPr>
        </p:nvSpPr>
        <p:spPr>
          <a:xfrm>
            <a:off x="609600" y="274639"/>
            <a:ext cx="10972800" cy="1143001"/>
          </a:xfrm>
          <a:prstGeom prst="rect">
            <a:avLst/>
          </a:prstGeom>
        </p:spPr>
        <p:txBody>
          <a:bodyPr/>
          <a:lstStyle/>
          <a:p>
            <a:pPr lvl="0"/>
          </a:p>
        </p:txBody>
      </p:sp>
      <p:sp>
        <p:nvSpPr>
          <p:cNvPr id="550" name="Shape 550"/>
          <p:cNvSpPr/>
          <p:nvPr>
            <p:ph type="body" idx="1"/>
          </p:nvPr>
        </p:nvSpPr>
        <p:spPr>
          <a:xfrm>
            <a:off x="609600" y="1600201"/>
            <a:ext cx="10972800" cy="4525963"/>
          </a:xfrm>
          <a:prstGeom prst="rect">
            <a:avLst/>
          </a:prstGeom>
        </p:spPr>
        <p:txBody>
          <a:bodyPr/>
          <a:lstStyle/>
          <a:p>
            <a:pPr lvl="0"/>
          </a:p>
        </p:txBody>
      </p:sp>
      <p:pic>
        <p:nvPicPr>
          <p:cNvPr id="551" name="image60.png"/>
          <p:cNvPicPr/>
          <p:nvPr/>
        </p:nvPicPr>
        <p:blipFill>
          <a:blip r:embed="rId2">
            <a:extLst/>
          </a:blip>
          <a:srcRect l="16876" t="0" r="13945" b="0"/>
          <a:stretch>
            <a:fillRect/>
          </a:stretch>
        </p:blipFill>
        <p:spPr>
          <a:xfrm>
            <a:off x="176695" y="-721356"/>
            <a:ext cx="12192001" cy="6817357"/>
          </a:xfrm>
          <a:prstGeom prst="rect">
            <a:avLst/>
          </a:prstGeom>
          <a:ln w="12700">
            <a:miter lim="400000"/>
          </a:ln>
        </p:spPr>
      </p:pic>
      <p:sp>
        <p:nvSpPr>
          <p:cNvPr id="552" name="Shape 552"/>
          <p:cNvSpPr/>
          <p:nvPr/>
        </p:nvSpPr>
        <p:spPr>
          <a:xfrm>
            <a:off x="6576053" y="4221088"/>
            <a:ext cx="4224470" cy="295276"/>
          </a:xfrm>
          <a:prstGeom prst="rect">
            <a:avLst/>
          </a:prstGeom>
          <a:solidFill>
            <a:srgbClr val="FCD5B5"/>
          </a:solidFill>
          <a:ln w="28575">
            <a:solidFill>
              <a:srgbClr val="FF0000"/>
            </a:solidFill>
            <a:prstDash val="dash"/>
          </a:ln>
          <a:extLst>
            <a:ext uri="{C572A759-6A51-4108-AA02-DFA0A04FC94B}">
              <ma14:wrappingTextBoxFlag xmlns:ma14="http://schemas.microsoft.com/office/mac/drawingml/2011/main" val="1"/>
            </a:ext>
          </a:extLst>
        </p:spPr>
        <p:txBody>
          <a:bodyPr lIns="0" tIns="0" rIns="0" bIns="0">
            <a:spAutoFit/>
          </a:bodyPr>
          <a:lstStyle>
            <a:lvl1pPr algn="ctr"/>
          </a:lstStyle>
          <a:p>
            <a:pPr lvl="0"/>
            <a:r>
              <a:t>Then, you choose a patient</a:t>
            </a:r>
          </a:p>
        </p:txBody>
      </p:sp>
    </p:spTree>
  </p:cSld>
  <p:clrMapOvr>
    <a:masterClrMapping/>
  </p:clrMapOvr>
  <p:transitio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4" name="Shape 554"/>
          <p:cNvSpPr/>
          <p:nvPr>
            <p:ph type="title"/>
          </p:nvPr>
        </p:nvSpPr>
        <p:spPr>
          <a:xfrm>
            <a:off x="609600" y="274639"/>
            <a:ext cx="10972800" cy="1143001"/>
          </a:xfrm>
          <a:prstGeom prst="rect">
            <a:avLst/>
          </a:prstGeom>
        </p:spPr>
        <p:txBody>
          <a:bodyPr/>
          <a:lstStyle/>
          <a:p>
            <a:pPr lvl="0"/>
          </a:p>
        </p:txBody>
      </p:sp>
      <p:sp>
        <p:nvSpPr>
          <p:cNvPr id="555" name="Shape 555"/>
          <p:cNvSpPr/>
          <p:nvPr>
            <p:ph type="body" idx="1"/>
          </p:nvPr>
        </p:nvSpPr>
        <p:spPr>
          <a:xfrm>
            <a:off x="609600" y="1600201"/>
            <a:ext cx="10972800" cy="4525963"/>
          </a:xfrm>
          <a:prstGeom prst="rect">
            <a:avLst/>
          </a:prstGeom>
        </p:spPr>
        <p:txBody>
          <a:bodyPr/>
          <a:lstStyle/>
          <a:p>
            <a:pPr lvl="0"/>
          </a:p>
        </p:txBody>
      </p:sp>
      <p:pic>
        <p:nvPicPr>
          <p:cNvPr id="556" name="image61.png"/>
          <p:cNvPicPr/>
          <p:nvPr/>
        </p:nvPicPr>
        <p:blipFill>
          <a:blip r:embed="rId2">
            <a:extLst/>
          </a:blip>
          <a:srcRect l="16322" t="0" r="13944" b="0"/>
          <a:stretch>
            <a:fillRect/>
          </a:stretch>
        </p:blipFill>
        <p:spPr>
          <a:xfrm>
            <a:off x="-2" y="1"/>
            <a:ext cx="12192003" cy="6924487"/>
          </a:xfrm>
          <a:prstGeom prst="rect">
            <a:avLst/>
          </a:prstGeom>
          <a:ln w="12700">
            <a:miter lim="400000"/>
          </a:ln>
        </p:spPr>
      </p:pic>
    </p:spTree>
  </p:cSld>
  <p:clrMapOvr>
    <a:masterClrMapping/>
  </p:clrMapOvr>
  <p:transitio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8" name="Shape 558"/>
          <p:cNvSpPr/>
          <p:nvPr>
            <p:ph type="title"/>
          </p:nvPr>
        </p:nvSpPr>
        <p:spPr>
          <a:xfrm>
            <a:off x="609600" y="274639"/>
            <a:ext cx="10972800" cy="1143001"/>
          </a:xfrm>
          <a:prstGeom prst="rect">
            <a:avLst/>
          </a:prstGeom>
        </p:spPr>
        <p:txBody>
          <a:bodyPr/>
          <a:lstStyle/>
          <a:p>
            <a:pPr lvl="0"/>
          </a:p>
        </p:txBody>
      </p:sp>
      <p:sp>
        <p:nvSpPr>
          <p:cNvPr id="559" name="Shape 559"/>
          <p:cNvSpPr/>
          <p:nvPr>
            <p:ph type="body" idx="1"/>
          </p:nvPr>
        </p:nvSpPr>
        <p:spPr>
          <a:xfrm>
            <a:off x="609600" y="1600201"/>
            <a:ext cx="10972800" cy="4525963"/>
          </a:xfrm>
          <a:prstGeom prst="rect">
            <a:avLst/>
          </a:prstGeom>
        </p:spPr>
        <p:txBody>
          <a:bodyPr/>
          <a:lstStyle/>
          <a:p>
            <a:pPr lvl="0"/>
          </a:p>
        </p:txBody>
      </p:sp>
      <p:pic>
        <p:nvPicPr>
          <p:cNvPr id="560" name="image62.png"/>
          <p:cNvPicPr/>
          <p:nvPr/>
        </p:nvPicPr>
        <p:blipFill>
          <a:blip r:embed="rId2">
            <a:extLst/>
          </a:blip>
          <a:srcRect l="16876" t="0" r="13945" b="0"/>
          <a:stretch>
            <a:fillRect/>
          </a:stretch>
        </p:blipFill>
        <p:spPr>
          <a:xfrm>
            <a:off x="0" y="0"/>
            <a:ext cx="12192000" cy="6858000"/>
          </a:xfrm>
          <a:prstGeom prst="rect">
            <a:avLst/>
          </a:prstGeom>
          <a:ln w="12700">
            <a:miter lim="400000"/>
          </a:ln>
        </p:spPr>
      </p:pic>
    </p:spTree>
  </p:cSld>
  <p:clrMapOvr>
    <a:masterClrMapping/>
  </p:clrMapOvr>
  <p:transitio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2" name="Shape 562"/>
          <p:cNvSpPr/>
          <p:nvPr>
            <p:ph type="title"/>
          </p:nvPr>
        </p:nvSpPr>
        <p:spPr>
          <a:xfrm>
            <a:off x="609600" y="274639"/>
            <a:ext cx="10972800" cy="1143001"/>
          </a:xfrm>
          <a:prstGeom prst="rect">
            <a:avLst/>
          </a:prstGeom>
        </p:spPr>
        <p:txBody>
          <a:bodyPr lIns="45718" tIns="45718" rIns="45718" bIns="45718"/>
          <a:lstStyle/>
          <a:p>
            <a:pPr lvl="0"/>
          </a:p>
        </p:txBody>
      </p:sp>
      <p:sp>
        <p:nvSpPr>
          <p:cNvPr id="563" name="Shape 563"/>
          <p:cNvSpPr/>
          <p:nvPr>
            <p:ph type="body" idx="1"/>
          </p:nvPr>
        </p:nvSpPr>
        <p:spPr>
          <a:xfrm>
            <a:off x="609600" y="1600201"/>
            <a:ext cx="10972800" cy="4525963"/>
          </a:xfrm>
          <a:prstGeom prst="rect">
            <a:avLst/>
          </a:prstGeom>
        </p:spPr>
        <p:txBody>
          <a:bodyPr/>
          <a:lstStyle/>
          <a:p>
            <a:pPr lvl="0"/>
          </a:p>
        </p:txBody>
      </p:sp>
      <p:pic>
        <p:nvPicPr>
          <p:cNvPr id="564" name="image63.png"/>
          <p:cNvPicPr/>
          <p:nvPr/>
        </p:nvPicPr>
        <p:blipFill>
          <a:blip r:embed="rId2">
            <a:extLst/>
          </a:blip>
          <a:srcRect l="16794" t="0" r="13472" b="0"/>
          <a:stretch>
            <a:fillRect/>
          </a:stretch>
        </p:blipFill>
        <p:spPr>
          <a:xfrm>
            <a:off x="-2" y="0"/>
            <a:ext cx="12192003" cy="6858000"/>
          </a:xfrm>
          <a:prstGeom prst="rect">
            <a:avLst/>
          </a:prstGeom>
          <a:ln w="12700">
            <a:miter lim="400000"/>
          </a:ln>
        </p:spPr>
      </p:pic>
    </p:spTree>
  </p:cSld>
  <p:clrMapOvr>
    <a:masterClrMapping/>
  </p:clrMapOvr>
  <p:transitio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6" name="Shape 566"/>
          <p:cNvSpPr/>
          <p:nvPr>
            <p:ph type="title"/>
          </p:nvPr>
        </p:nvSpPr>
        <p:spPr>
          <a:xfrm>
            <a:off x="609600" y="274639"/>
            <a:ext cx="10972800" cy="1143001"/>
          </a:xfrm>
          <a:prstGeom prst="rect">
            <a:avLst/>
          </a:prstGeom>
        </p:spPr>
        <p:txBody>
          <a:bodyPr/>
          <a:lstStyle/>
          <a:p>
            <a:pPr lvl="0"/>
          </a:p>
        </p:txBody>
      </p:sp>
      <p:sp>
        <p:nvSpPr>
          <p:cNvPr id="567" name="Shape 567"/>
          <p:cNvSpPr/>
          <p:nvPr>
            <p:ph type="body" idx="1"/>
          </p:nvPr>
        </p:nvSpPr>
        <p:spPr>
          <a:xfrm>
            <a:off x="609600" y="1600201"/>
            <a:ext cx="10972800" cy="4525963"/>
          </a:xfrm>
          <a:prstGeom prst="rect">
            <a:avLst/>
          </a:prstGeom>
        </p:spPr>
        <p:txBody>
          <a:bodyPr/>
          <a:lstStyle/>
          <a:p>
            <a:pPr lvl="0"/>
          </a:p>
        </p:txBody>
      </p:sp>
      <p:pic>
        <p:nvPicPr>
          <p:cNvPr id="568" name="image64.png"/>
          <p:cNvPicPr/>
          <p:nvPr/>
        </p:nvPicPr>
        <p:blipFill>
          <a:blip r:embed="rId2">
            <a:extLst/>
          </a:blip>
          <a:srcRect l="16794" t="0" r="4065" b="0"/>
          <a:stretch>
            <a:fillRect/>
          </a:stretch>
        </p:blipFill>
        <p:spPr>
          <a:xfrm>
            <a:off x="-2" y="0"/>
            <a:ext cx="12192002" cy="6858000"/>
          </a:xfrm>
          <a:prstGeom prst="rect">
            <a:avLst/>
          </a:prstGeom>
          <a:ln w="12700">
            <a:miter lim="400000"/>
          </a:ln>
        </p:spPr>
      </p:pic>
    </p:spTree>
  </p:cSld>
  <p:clrMapOvr>
    <a:masterClrMapping/>
  </p:clrMapOvr>
  <p:transitio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0" name="Shape 570"/>
          <p:cNvSpPr/>
          <p:nvPr>
            <p:ph type="title"/>
          </p:nvPr>
        </p:nvSpPr>
        <p:spPr>
          <a:xfrm>
            <a:off x="609600" y="274639"/>
            <a:ext cx="10972800" cy="1143001"/>
          </a:xfrm>
          <a:prstGeom prst="rect">
            <a:avLst/>
          </a:prstGeom>
        </p:spPr>
        <p:txBody>
          <a:bodyPr/>
          <a:lstStyle/>
          <a:p>
            <a:pPr lvl="0"/>
          </a:p>
        </p:txBody>
      </p:sp>
      <p:sp>
        <p:nvSpPr>
          <p:cNvPr id="571" name="Shape 571"/>
          <p:cNvSpPr/>
          <p:nvPr>
            <p:ph type="body" idx="1"/>
          </p:nvPr>
        </p:nvSpPr>
        <p:spPr>
          <a:xfrm>
            <a:off x="609600" y="1600201"/>
            <a:ext cx="10972800" cy="4525963"/>
          </a:xfrm>
          <a:prstGeom prst="rect">
            <a:avLst/>
          </a:prstGeom>
        </p:spPr>
        <p:txBody>
          <a:bodyPr/>
          <a:lstStyle/>
          <a:p>
            <a:pPr lvl="0"/>
          </a:p>
        </p:txBody>
      </p:sp>
      <p:pic>
        <p:nvPicPr>
          <p:cNvPr id="572" name="image65.png"/>
          <p:cNvPicPr/>
          <p:nvPr/>
        </p:nvPicPr>
        <p:blipFill>
          <a:blip r:embed="rId2">
            <a:extLst/>
          </a:blip>
          <a:srcRect l="0" t="0" r="3217" b="0"/>
          <a:stretch>
            <a:fillRect/>
          </a:stretch>
        </p:blipFill>
        <p:spPr>
          <a:xfrm>
            <a:off x="-1" y="27383"/>
            <a:ext cx="12192001" cy="6858002"/>
          </a:xfrm>
          <a:prstGeom prst="rect">
            <a:avLst/>
          </a:prstGeom>
          <a:ln w="12700">
            <a:miter lim="400000"/>
          </a:ln>
        </p:spPr>
      </p:pic>
    </p:spTree>
  </p:cSld>
  <p:clrMapOvr>
    <a:masterClrMapping/>
  </p:clrMapOvr>
  <p:transitio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4" name="Shape 574"/>
          <p:cNvSpPr/>
          <p:nvPr>
            <p:ph type="title"/>
          </p:nvPr>
        </p:nvSpPr>
        <p:spPr>
          <a:xfrm>
            <a:off x="838200" y="365125"/>
            <a:ext cx="10515600" cy="1325563"/>
          </a:xfrm>
          <a:prstGeom prst="rect">
            <a:avLst/>
          </a:prstGeom>
        </p:spPr>
        <p:txBody>
          <a:bodyPr/>
          <a:lstStyle/>
          <a:p>
            <a:pPr lvl="0"/>
          </a:p>
        </p:txBody>
      </p:sp>
      <p:pic>
        <p:nvPicPr>
          <p:cNvPr id="575"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576" name="Shape 576"/>
          <p:cNvSpPr/>
          <p:nvPr/>
        </p:nvSpPr>
        <p:spPr>
          <a:xfrm>
            <a:off x="1452465" y="9137"/>
            <a:ext cx="8229601" cy="15081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lnSpc>
                <a:spcPct val="90000"/>
              </a:lnSpc>
              <a:defRPr sz="3500">
                <a:solidFill>
                  <a:srgbClr val="CC9A00"/>
                </a:solidFill>
                <a:latin typeface="Calibri Light"/>
                <a:ea typeface="Calibri Light"/>
                <a:cs typeface="Calibri Light"/>
                <a:sym typeface="Calibri Light"/>
              </a:defRPr>
            </a:lvl1pPr>
          </a:lstStyle>
          <a:p>
            <a:pPr lvl="0">
              <a:defRPr sz="1800">
                <a:solidFill>
                  <a:srgbClr val="000000"/>
                </a:solidFill>
              </a:defRPr>
            </a:pPr>
            <a:r>
              <a:rPr sz="3500">
                <a:solidFill>
                  <a:srgbClr val="CC9A00"/>
                </a:solidFill>
              </a:rPr>
              <a:t>DXR Workshop</a:t>
            </a:r>
          </a:p>
        </p:txBody>
      </p:sp>
      <p:sp>
        <p:nvSpPr>
          <p:cNvPr id="577" name="Shape 577"/>
          <p:cNvSpPr/>
          <p:nvPr/>
        </p:nvSpPr>
        <p:spPr>
          <a:xfrm>
            <a:off x="934346" y="1378648"/>
            <a:ext cx="7571187" cy="525780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28600" indent="-228600">
              <a:lnSpc>
                <a:spcPct val="80000"/>
              </a:lnSpc>
              <a:spcBef>
                <a:spcPts val="500"/>
              </a:spcBef>
              <a:buSzPct val="100000"/>
              <a:buFont typeface="Arial"/>
              <a:buChar char="•"/>
            </a:pPr>
            <a:endParaRPr sz="2400"/>
          </a:p>
          <a:p>
            <a:pPr lvl="0" marL="304800" indent="-304800">
              <a:lnSpc>
                <a:spcPct val="80000"/>
              </a:lnSpc>
              <a:spcBef>
                <a:spcPts val="500"/>
              </a:spcBef>
              <a:buSzPct val="100000"/>
              <a:buFont typeface="Arial"/>
              <a:buChar char="•"/>
            </a:pPr>
            <a:r>
              <a:rPr sz="2400"/>
              <a:t>In the beginning of the year, the informatics department organized a workshop for “DXR”. We were divided into 2 groups (F1, F2):</a:t>
            </a:r>
            <a:endParaRPr sz="2400"/>
          </a:p>
          <a:p>
            <a:pPr lvl="1" marL="790575" indent="-333375">
              <a:lnSpc>
                <a:spcPct val="80000"/>
              </a:lnSpc>
              <a:spcBef>
                <a:spcPts val="500"/>
              </a:spcBef>
              <a:buSzPct val="100000"/>
              <a:buFont typeface="Arial"/>
              <a:buChar char="•"/>
            </a:pPr>
            <a:r>
              <a:rPr sz="2100"/>
              <a:t>in the 1</a:t>
            </a:r>
            <a:r>
              <a:rPr baseline="30000" sz="2100"/>
              <a:t>st</a:t>
            </a:r>
            <a:r>
              <a:rPr sz="2100"/>
              <a:t> week F1 had the work shop</a:t>
            </a:r>
            <a:endParaRPr sz="2100"/>
          </a:p>
          <a:p>
            <a:pPr lvl="1" marL="790575" indent="-333375">
              <a:lnSpc>
                <a:spcPct val="80000"/>
              </a:lnSpc>
              <a:spcBef>
                <a:spcPts val="500"/>
              </a:spcBef>
              <a:buSzPct val="100000"/>
              <a:buFont typeface="Arial"/>
              <a:buChar char="•"/>
            </a:pPr>
            <a:r>
              <a:rPr sz="2100"/>
              <a:t>in the 2</a:t>
            </a:r>
            <a:r>
              <a:rPr baseline="30000" sz="2100"/>
              <a:t>nd</a:t>
            </a:r>
            <a:r>
              <a:rPr sz="2100"/>
              <a:t> week  F2 had the workshop</a:t>
            </a:r>
            <a:endParaRPr sz="2100"/>
          </a:p>
          <a:p>
            <a:pPr lvl="1" marL="742950" indent="-285750">
              <a:lnSpc>
                <a:spcPct val="80000"/>
              </a:lnSpc>
              <a:spcBef>
                <a:spcPts val="500"/>
              </a:spcBef>
              <a:buSzPct val="100000"/>
              <a:buFont typeface="Arial"/>
              <a:buChar char="•"/>
            </a:pPr>
            <a:endParaRPr sz="2100"/>
          </a:p>
          <a:p>
            <a:pPr lvl="0" marL="304800" indent="-304800">
              <a:lnSpc>
                <a:spcPct val="80000"/>
              </a:lnSpc>
              <a:spcBef>
                <a:spcPts val="500"/>
              </a:spcBef>
              <a:buSzPct val="100000"/>
              <a:buFont typeface="Arial"/>
              <a:buChar char="•"/>
            </a:pPr>
            <a:r>
              <a:rPr sz="2400"/>
              <a:t>They taught us about the system and how to interact with it</a:t>
            </a:r>
            <a:endParaRPr sz="2400"/>
          </a:p>
          <a:p>
            <a:pPr lvl="0" marL="228600" indent="-228600">
              <a:lnSpc>
                <a:spcPct val="80000"/>
              </a:lnSpc>
              <a:spcBef>
                <a:spcPts val="500"/>
              </a:spcBef>
              <a:buSzPct val="100000"/>
              <a:buFont typeface="Arial"/>
              <a:buChar char="•"/>
            </a:pPr>
            <a:endParaRPr sz="2400"/>
          </a:p>
          <a:p>
            <a:pPr lvl="0" marL="304800" indent="-304800">
              <a:lnSpc>
                <a:spcPct val="80000"/>
              </a:lnSpc>
              <a:spcBef>
                <a:spcPts val="500"/>
              </a:spcBef>
              <a:buSzPct val="100000"/>
              <a:buFont typeface="Arial"/>
              <a:buChar char="•"/>
            </a:pPr>
            <a:r>
              <a:rPr sz="2400"/>
              <a:t>They provided us with cases that are not graded (so we can practice how to use the system)</a:t>
            </a:r>
            <a:endParaRPr sz="2400"/>
          </a:p>
          <a:p>
            <a:pPr lvl="0" marL="228600" indent="-228600">
              <a:lnSpc>
                <a:spcPct val="80000"/>
              </a:lnSpc>
              <a:spcBef>
                <a:spcPts val="500"/>
              </a:spcBef>
              <a:buSzPct val="100000"/>
              <a:buFont typeface="Arial"/>
              <a:buChar char="•"/>
            </a:pPr>
            <a:endParaRPr sz="2400"/>
          </a:p>
          <a:p>
            <a:pPr lvl="0" marL="304800" indent="-304800">
              <a:lnSpc>
                <a:spcPct val="80000"/>
              </a:lnSpc>
              <a:spcBef>
                <a:spcPts val="500"/>
              </a:spcBef>
              <a:buSzPct val="100000"/>
              <a:buFont typeface="Arial"/>
              <a:buChar char="•"/>
            </a:pPr>
            <a:r>
              <a:rPr sz="2400"/>
              <a:t>It is important to attend this workshop ( 2 marks ).</a:t>
            </a:r>
          </a:p>
        </p:txBody>
      </p:sp>
    </p:spTree>
  </p:cSld>
  <p:clrMapOvr>
    <a:masterClrMapping/>
  </p:clrMapOvr>
  <p:transitio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9" name="Shape 579"/>
          <p:cNvSpPr/>
          <p:nvPr>
            <p:ph type="title"/>
          </p:nvPr>
        </p:nvSpPr>
        <p:spPr>
          <a:xfrm>
            <a:off x="838200" y="365125"/>
            <a:ext cx="10515600" cy="1325563"/>
          </a:xfrm>
          <a:prstGeom prst="rect">
            <a:avLst/>
          </a:prstGeom>
        </p:spPr>
        <p:txBody>
          <a:bodyPr/>
          <a:lstStyle/>
          <a:p>
            <a:pPr lvl="0"/>
          </a:p>
        </p:txBody>
      </p:sp>
      <p:pic>
        <p:nvPicPr>
          <p:cNvPr id="580"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581" name="Shape 581"/>
          <p:cNvSpPr/>
          <p:nvPr/>
        </p:nvSpPr>
        <p:spPr>
          <a:xfrm>
            <a:off x="1825689" y="50606"/>
            <a:ext cx="8229601" cy="15081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lnSpc>
                <a:spcPct val="90000"/>
              </a:lnSpc>
              <a:defRPr sz="3400">
                <a:solidFill>
                  <a:srgbClr val="CC9A00"/>
                </a:solidFill>
                <a:latin typeface="Calibri Light"/>
                <a:ea typeface="Calibri Light"/>
                <a:cs typeface="Calibri Light"/>
                <a:sym typeface="Calibri Light"/>
              </a:defRPr>
            </a:lvl1pPr>
          </a:lstStyle>
          <a:p>
            <a:pPr lvl="0">
              <a:defRPr sz="1800">
                <a:solidFill>
                  <a:srgbClr val="000000"/>
                </a:solidFill>
              </a:defRPr>
            </a:pPr>
            <a:r>
              <a:rPr sz="3400">
                <a:solidFill>
                  <a:srgbClr val="CC9A00"/>
                </a:solidFill>
              </a:rPr>
              <a:t>DXR throughout the year</a:t>
            </a:r>
          </a:p>
        </p:txBody>
      </p:sp>
      <p:sp>
        <p:nvSpPr>
          <p:cNvPr id="582" name="Shape 582"/>
          <p:cNvSpPr/>
          <p:nvPr/>
        </p:nvSpPr>
        <p:spPr>
          <a:xfrm>
            <a:off x="521803" y="1719752"/>
            <a:ext cx="8100394" cy="492514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304800" indent="-304800">
              <a:lnSpc>
                <a:spcPct val="80000"/>
              </a:lnSpc>
              <a:spcBef>
                <a:spcPts val="500"/>
              </a:spcBef>
              <a:buSzPct val="100000"/>
              <a:buFont typeface="Arial"/>
              <a:buChar char="•"/>
            </a:pPr>
            <a:r>
              <a:rPr sz="2400"/>
              <a:t>Every theme had its DXR cases:</a:t>
            </a:r>
            <a:endParaRPr sz="2400"/>
          </a:p>
          <a:p>
            <a:pPr lvl="1" marL="790575" indent="-333375">
              <a:lnSpc>
                <a:spcPct val="80000"/>
              </a:lnSpc>
              <a:spcBef>
                <a:spcPts val="500"/>
              </a:spcBef>
              <a:buSzPct val="100000"/>
              <a:buFont typeface="Arial"/>
              <a:buChar char="•"/>
            </a:pPr>
            <a:r>
              <a:rPr sz="2100"/>
              <a:t>The cases became available once the new theme starts (according to the schedule)</a:t>
            </a:r>
            <a:endParaRPr sz="2100"/>
          </a:p>
          <a:p>
            <a:pPr lvl="1" marL="790575" indent="-333375">
              <a:lnSpc>
                <a:spcPct val="80000"/>
              </a:lnSpc>
              <a:spcBef>
                <a:spcPts val="500"/>
              </a:spcBef>
              <a:buSzPct val="100000"/>
              <a:buFont typeface="Arial"/>
              <a:buChar char="•"/>
            </a:pPr>
            <a:r>
              <a:rPr sz="2100"/>
              <a:t>The cases closed when the theme ended (last day of the theme, Thursdays)</a:t>
            </a:r>
            <a:endParaRPr sz="2100"/>
          </a:p>
          <a:p>
            <a:pPr lvl="1" marL="742950" indent="-285750">
              <a:lnSpc>
                <a:spcPct val="80000"/>
              </a:lnSpc>
              <a:spcBef>
                <a:spcPts val="500"/>
              </a:spcBef>
              <a:buSzPct val="100000"/>
              <a:buFont typeface="Arial"/>
              <a:buChar char="•"/>
            </a:pPr>
            <a:endParaRPr sz="2100"/>
          </a:p>
          <a:p>
            <a:pPr lvl="0" marL="304800" indent="-304800">
              <a:lnSpc>
                <a:spcPct val="80000"/>
              </a:lnSpc>
              <a:spcBef>
                <a:spcPts val="500"/>
              </a:spcBef>
              <a:buSzPct val="100000"/>
              <a:buFont typeface="Arial"/>
              <a:buChar char="•"/>
            </a:pPr>
            <a:r>
              <a:rPr sz="2400"/>
              <a:t>A schedule was sent by the medical education department which contained how many cases we have to solve for every theme </a:t>
            </a:r>
            <a:endParaRPr sz="2400"/>
          </a:p>
          <a:p>
            <a:pPr lvl="0" marL="228600" indent="-228600">
              <a:lnSpc>
                <a:spcPct val="80000"/>
              </a:lnSpc>
              <a:spcBef>
                <a:spcPts val="500"/>
              </a:spcBef>
            </a:pPr>
            <a:r>
              <a:rPr sz="2400"/>
              <a:t>	(e.g: there are 6 cases in GI theme but we were only required to solve 4)</a:t>
            </a:r>
            <a:endParaRPr sz="2400"/>
          </a:p>
          <a:p>
            <a:pPr lvl="0" marL="228600" indent="-228600">
              <a:lnSpc>
                <a:spcPct val="80000"/>
              </a:lnSpc>
              <a:spcBef>
                <a:spcPts val="500"/>
              </a:spcBef>
            </a:pPr>
            <a:endParaRPr sz="2400"/>
          </a:p>
          <a:p>
            <a:pPr lvl="0" marL="304800" indent="-304800">
              <a:lnSpc>
                <a:spcPct val="80000"/>
              </a:lnSpc>
              <a:spcBef>
                <a:spcPts val="500"/>
              </a:spcBef>
              <a:buSzPct val="100000"/>
              <a:buFont typeface="Arial"/>
              <a:buChar char="•"/>
            </a:pPr>
            <a:r>
              <a:rPr sz="2400"/>
              <a:t>Both DXR + logbook account for 5 marks (out of total 100) in both surgery and medicine</a:t>
            </a:r>
          </a:p>
        </p:txBody>
      </p:sp>
    </p:spTree>
  </p:cSld>
  <p:clrMapOvr>
    <a:masterClrMapping/>
  </p:clrMapOvr>
  <p:transitio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4" name="Shape 584"/>
          <p:cNvSpPr/>
          <p:nvPr>
            <p:ph type="title"/>
          </p:nvPr>
        </p:nvSpPr>
        <p:spPr>
          <a:xfrm>
            <a:off x="838200" y="365125"/>
            <a:ext cx="10515600" cy="1325563"/>
          </a:xfrm>
          <a:prstGeom prst="rect">
            <a:avLst/>
          </a:prstGeom>
        </p:spPr>
        <p:txBody>
          <a:bodyPr/>
          <a:lstStyle/>
          <a:p>
            <a:pPr lvl="0"/>
          </a:p>
        </p:txBody>
      </p:sp>
      <p:pic>
        <p:nvPicPr>
          <p:cNvPr id="585"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586" name="Shape 586"/>
          <p:cNvSpPr/>
          <p:nvPr/>
        </p:nvSpPr>
        <p:spPr>
          <a:xfrm>
            <a:off x="1348791" y="-73802"/>
            <a:ext cx="8229601" cy="15081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lnSpc>
                <a:spcPct val="90000"/>
              </a:lnSpc>
              <a:defRPr sz="3700">
                <a:solidFill>
                  <a:srgbClr val="CC9A00"/>
                </a:solidFill>
                <a:latin typeface="Calibri Light"/>
                <a:ea typeface="Calibri Light"/>
                <a:cs typeface="Calibri Light"/>
                <a:sym typeface="Calibri Light"/>
              </a:defRPr>
            </a:lvl1pPr>
          </a:lstStyle>
          <a:p>
            <a:pPr lvl="0">
              <a:defRPr sz="1800">
                <a:solidFill>
                  <a:srgbClr val="000000"/>
                </a:solidFill>
              </a:defRPr>
            </a:pPr>
            <a:r>
              <a:rPr sz="3700">
                <a:solidFill>
                  <a:srgbClr val="CC9A00"/>
                </a:solidFill>
              </a:rPr>
              <a:t>DXR Tips</a:t>
            </a:r>
          </a:p>
        </p:txBody>
      </p:sp>
      <p:sp>
        <p:nvSpPr>
          <p:cNvPr id="587" name="Shape 587"/>
          <p:cNvSpPr/>
          <p:nvPr/>
        </p:nvSpPr>
        <p:spPr>
          <a:xfrm>
            <a:off x="471104" y="1739263"/>
            <a:ext cx="7571186" cy="452596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406400" indent="-406400">
              <a:lnSpc>
                <a:spcPct val="90000"/>
              </a:lnSpc>
              <a:spcBef>
                <a:spcPts val="1000"/>
              </a:spcBef>
              <a:buSzPct val="100000"/>
              <a:buFont typeface="Arial"/>
              <a:buChar char="•"/>
            </a:pPr>
            <a:r>
              <a:rPr sz="3200"/>
              <a:t>Try to finish them as soon as possible, don’t wait for the deadlines</a:t>
            </a:r>
            <a:endParaRPr sz="3200"/>
          </a:p>
          <a:p>
            <a:pPr lvl="0" marL="228600" indent="-228600">
              <a:lnSpc>
                <a:spcPct val="90000"/>
              </a:lnSpc>
              <a:spcBef>
                <a:spcPts val="1000"/>
              </a:spcBef>
              <a:buSzPct val="100000"/>
              <a:buFont typeface="Arial"/>
              <a:buChar char="•"/>
            </a:pPr>
            <a:endParaRPr sz="3200"/>
          </a:p>
          <a:p>
            <a:pPr lvl="0" marL="406400" indent="-406400">
              <a:lnSpc>
                <a:spcPct val="90000"/>
              </a:lnSpc>
              <a:spcBef>
                <a:spcPts val="1000"/>
              </a:spcBef>
              <a:buSzPct val="100000"/>
              <a:buFont typeface="Arial"/>
              <a:buChar char="•"/>
            </a:pPr>
            <a:r>
              <a:rPr sz="3200"/>
              <a:t>Warning: Some patients have their bodies exposed (don’t solve DXR in front of non-medical people)</a:t>
            </a:r>
          </a:p>
        </p:txBody>
      </p:sp>
    </p:spTree>
  </p:cSld>
  <p:clrMapOvr>
    <a:masterClrMapping/>
  </p:clrMapOvr>
  <p:transitio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9" name="Shape 589"/>
          <p:cNvSpPr/>
          <p:nvPr>
            <p:ph type="title"/>
          </p:nvPr>
        </p:nvSpPr>
        <p:spPr>
          <a:xfrm>
            <a:off x="838200" y="365125"/>
            <a:ext cx="10515600" cy="1325563"/>
          </a:xfrm>
          <a:prstGeom prst="rect">
            <a:avLst/>
          </a:prstGeom>
        </p:spPr>
        <p:txBody>
          <a:bodyPr/>
          <a:lstStyle/>
          <a:p>
            <a:pPr lvl="0"/>
          </a:p>
        </p:txBody>
      </p:sp>
      <p:pic>
        <p:nvPicPr>
          <p:cNvPr id="590"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591" name="Shape 591"/>
          <p:cNvSpPr/>
          <p:nvPr/>
        </p:nvSpPr>
        <p:spPr>
          <a:xfrm>
            <a:off x="457200" y="92075"/>
            <a:ext cx="8229600" cy="15081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nSpc>
                <a:spcPct val="90000"/>
              </a:lnSpc>
              <a:defRPr sz="4400">
                <a:latin typeface="Calibri Light"/>
                <a:ea typeface="Calibri Light"/>
                <a:cs typeface="Calibri Light"/>
                <a:sym typeface="Calibri Light"/>
              </a:defRPr>
            </a:lvl1pPr>
          </a:lstStyle>
          <a:p>
            <a:pPr lvl="0">
              <a:defRPr sz="1800"/>
            </a:pPr>
            <a:r>
              <a:rPr sz="4400"/>
              <a:t>Special thanks to :</a:t>
            </a:r>
          </a:p>
        </p:txBody>
      </p:sp>
      <p:sp>
        <p:nvSpPr>
          <p:cNvPr id="592" name="Shape 592"/>
          <p:cNvSpPr/>
          <p:nvPr/>
        </p:nvSpPr>
        <p:spPr>
          <a:xfrm>
            <a:off x="1295400" y="1828800"/>
            <a:ext cx="5943600" cy="4358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1524000" indent="-1524000">
              <a:buSzPct val="100000"/>
              <a:buFont typeface="Helvetica"/>
              <a:buChar char="❖"/>
            </a:pPr>
            <a:r>
              <a:rPr sz="4800">
                <a:effectLst>
                  <a:outerShdw sx="100000" sy="100000" kx="0" ky="0" algn="b" rotWithShape="0" blurRad="38100" dist="25400" dir="5400000">
                    <a:srgbClr val="6E747A">
                      <a:alpha val="43000"/>
                    </a:srgbClr>
                  </a:outerShdw>
                </a:effectLst>
              </a:rPr>
              <a:t>Samiha Aljetaily</a:t>
            </a:r>
            <a:endParaRPr sz="4800">
              <a:effectLst>
                <a:outerShdw sx="100000" sy="100000" kx="0" ky="0" algn="b" rotWithShape="0" blurRad="38100" dist="25400" dir="5400000">
                  <a:srgbClr val="6E747A">
                    <a:alpha val="43000"/>
                  </a:srgbClr>
                </a:outerShdw>
              </a:effectLst>
            </a:endParaRPr>
          </a:p>
          <a:p>
            <a:pPr lvl="0" marL="1524000" indent="-1524000">
              <a:buSzPct val="100000"/>
              <a:buFont typeface="Helvetica"/>
              <a:buChar char="❖"/>
            </a:pPr>
            <a:r>
              <a:rPr sz="4800">
                <a:effectLst>
                  <a:outerShdw sx="100000" sy="100000" kx="0" ky="0" algn="b" rotWithShape="0" blurRad="38100" dist="25400" dir="5400000">
                    <a:srgbClr val="6E747A">
                      <a:alpha val="43000"/>
                    </a:srgbClr>
                  </a:outerShdw>
                </a:effectLst>
              </a:rPr>
              <a:t>Reem Alsalman</a:t>
            </a:r>
            <a:endParaRPr sz="4800">
              <a:effectLst>
                <a:outerShdw sx="100000" sy="100000" kx="0" ky="0" algn="b" rotWithShape="0" blurRad="38100" dist="25400" dir="5400000">
                  <a:srgbClr val="6E747A">
                    <a:alpha val="43000"/>
                  </a:srgbClr>
                </a:outerShdw>
              </a:effectLst>
            </a:endParaRPr>
          </a:p>
          <a:p>
            <a:pPr lvl="0" marL="1524000" indent="-1524000">
              <a:buSzPct val="100000"/>
              <a:buFont typeface="Helvetica"/>
              <a:buChar char="❖"/>
            </a:pPr>
            <a:r>
              <a:rPr sz="4800">
                <a:effectLst>
                  <a:outerShdw sx="100000" sy="100000" kx="0" ky="0" algn="b" rotWithShape="0" blurRad="38100" dist="25400" dir="5400000">
                    <a:srgbClr val="6E747A">
                      <a:alpha val="43000"/>
                    </a:srgbClr>
                  </a:outerShdw>
                </a:effectLst>
              </a:rPr>
              <a:t>Tarfah Al-Obaidan</a:t>
            </a:r>
            <a:endParaRPr sz="4800">
              <a:effectLst>
                <a:outerShdw sx="100000" sy="100000" kx="0" ky="0" algn="b" rotWithShape="0" blurRad="38100" dist="25400" dir="5400000">
                  <a:srgbClr val="6E747A">
                    <a:alpha val="43000"/>
                  </a:srgbClr>
                </a:outerShdw>
              </a:effectLst>
            </a:endParaRPr>
          </a:p>
          <a:p>
            <a:pPr lvl="0" marL="1524000" indent="-1524000">
              <a:buSzPct val="100000"/>
              <a:buFont typeface="Helvetica"/>
              <a:buChar char="❖"/>
            </a:pPr>
            <a:r>
              <a:rPr sz="4800">
                <a:effectLst>
                  <a:outerShdw sx="100000" sy="100000" kx="0" ky="0" algn="b" rotWithShape="0" blurRad="38100" dist="25400" dir="5400000">
                    <a:srgbClr val="6E747A">
                      <a:alpha val="43000"/>
                    </a:srgbClr>
                  </a:outerShdw>
                </a:effectLst>
              </a:rPr>
              <a:t>431</a:t>
            </a:r>
            <a:endParaRPr sz="4800">
              <a:effectLst>
                <a:outerShdw sx="100000" sy="100000" kx="0" ky="0" algn="b" rotWithShape="0" blurRad="38100" dist="25400" dir="5400000">
                  <a:srgbClr val="6E747A">
                    <a:alpha val="43000"/>
                  </a:srgbClr>
                </a:outerShdw>
              </a:effectLst>
            </a:endParaRPr>
          </a:p>
          <a:p>
            <a:pPr lvl="0" marL="1524000" indent="-1524000">
              <a:buSzPct val="100000"/>
              <a:buFont typeface="Helvetica"/>
              <a:buChar char="❖"/>
            </a:pPr>
            <a:r>
              <a:rPr sz="4800">
                <a:effectLst>
                  <a:outerShdw sx="100000" sy="100000" kx="0" ky="0" algn="b" rotWithShape="0" blurRad="38100" dist="25400" dir="5400000">
                    <a:srgbClr val="6E747A">
                      <a:alpha val="43000"/>
                    </a:srgbClr>
                  </a:outerShdw>
                </a:effectLst>
              </a:rPr>
              <a:t>432</a:t>
            </a:r>
            <a:endParaRPr sz="4800">
              <a:effectLst>
                <a:outerShdw sx="100000" sy="100000" kx="0" ky="0" algn="b" rotWithShape="0" blurRad="38100" dist="25400" dir="5400000">
                  <a:srgbClr val="6E747A">
                    <a:alpha val="43000"/>
                  </a:srgbClr>
                </a:outerShdw>
              </a:effectLst>
            </a:endParaRP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xfrm>
            <a:off x="838200" y="365125"/>
            <a:ext cx="10515600" cy="1325563"/>
          </a:xfrm>
          <a:prstGeom prst="rect">
            <a:avLst/>
          </a:prstGeom>
        </p:spPr>
        <p:txBody>
          <a:bodyPr/>
          <a:lstStyle/>
          <a:p>
            <a:pPr lvl="0"/>
          </a:p>
        </p:txBody>
      </p:sp>
      <p:pic>
        <p:nvPicPr>
          <p:cNvPr id="150"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151" name="Shape 151"/>
          <p:cNvSpPr/>
          <p:nvPr/>
        </p:nvSpPr>
        <p:spPr>
          <a:xfrm>
            <a:off x="3966542" y="-81421"/>
            <a:ext cx="7804548" cy="15180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642937">
              <a:lnSpc>
                <a:spcPct val="115000"/>
              </a:lnSpc>
            </a:pPr>
            <a:r>
              <a:rPr b="1" sz="2800">
                <a:solidFill>
                  <a:srgbClr val="CC9A00"/>
                </a:solidFill>
              </a:rPr>
              <a:t>Internal Medicine</a:t>
            </a:r>
            <a:endParaRPr sz="2800">
              <a:solidFill>
                <a:srgbClr val="CC9A00"/>
              </a:solidFill>
              <a:latin typeface="Calibri Light"/>
              <a:ea typeface="Calibri Light"/>
              <a:cs typeface="Calibri Light"/>
              <a:sym typeface="Calibri Light"/>
            </a:endParaRPr>
          </a:p>
          <a:p>
            <a:pPr lvl="0" defTabSz="642937">
              <a:lnSpc>
                <a:spcPct val="115000"/>
              </a:lnSpc>
            </a:pPr>
            <a:r>
              <a:rPr b="1" sz="2800">
                <a:solidFill>
                  <a:srgbClr val="CC9A00"/>
                </a:solidFill>
              </a:rPr>
              <a:t>(MED 341)</a:t>
            </a:r>
          </a:p>
        </p:txBody>
      </p:sp>
      <p:sp>
        <p:nvSpPr>
          <p:cNvPr id="152" name="Shape 152"/>
          <p:cNvSpPr/>
          <p:nvPr/>
        </p:nvSpPr>
        <p:spPr>
          <a:xfrm>
            <a:off x="423295" y="1541455"/>
            <a:ext cx="7010401" cy="406527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b="1" sz="2800">
                <a:solidFill>
                  <a:srgbClr val="ED7D31"/>
                </a:solidFill>
              </a:rPr>
              <a:t>Credit hours :</a:t>
            </a:r>
            <a:r>
              <a:rPr b="1" sz="2800">
                <a:solidFill>
                  <a:srgbClr val="FF0000"/>
                </a:solidFill>
              </a:rPr>
              <a:t> </a:t>
            </a:r>
            <a:r>
              <a:rPr b="1"/>
              <a:t>10</a:t>
            </a:r>
            <a:endParaRPr b="1"/>
          </a:p>
          <a:p>
            <a:pPr lvl="1" indent="500062">
              <a:lnSpc>
                <a:spcPct val="115000"/>
              </a:lnSpc>
            </a:pPr>
            <a:r>
              <a:rPr b="1" sz="2500" u="sng">
                <a:solidFill>
                  <a:srgbClr val="BE6427"/>
                </a:solidFill>
              </a:rPr>
              <a:t>Marks</a:t>
            </a:r>
            <a:r>
              <a:rPr b="1" sz="3200" u="sng">
                <a:solidFill>
                  <a:srgbClr val="BE6427"/>
                </a:solidFill>
              </a:rPr>
              <a:t>:</a:t>
            </a:r>
            <a:endParaRPr b="1" sz="3200" u="sng">
              <a:solidFill>
                <a:srgbClr val="BE6427"/>
              </a:solidFill>
            </a:endParaRPr>
          </a:p>
          <a:p>
            <a:pPr lvl="1" indent="728662">
              <a:lnSpc>
                <a:spcPct val="115000"/>
              </a:lnSpc>
            </a:pPr>
            <a:r>
              <a:rPr b="1" sz="1600" u="sng">
                <a:solidFill>
                  <a:srgbClr val="BE6427"/>
                </a:solidFill>
              </a:rPr>
              <a:t>Written (MCQ)</a:t>
            </a:r>
            <a:endParaRPr b="1" sz="1600" u="sng">
              <a:solidFill>
                <a:srgbClr val="BE6427"/>
              </a:solidFill>
            </a:endParaRPr>
          </a:p>
          <a:p>
            <a:pPr lvl="1" indent="541337" defTabSz="642937">
              <a:lnSpc>
                <a:spcPct val="115000"/>
              </a:lnSpc>
              <a:tabLst>
                <a:tab pos="50800" algn="l"/>
              </a:tabLst>
            </a:pPr>
            <a:r>
              <a:rPr sz="1400"/>
              <a:t>Written  (MCQ) exams</a:t>
            </a:r>
            <a:endParaRPr sz="1400"/>
          </a:p>
          <a:p>
            <a:pPr lvl="0" indent="84138" defTabSz="642937">
              <a:lnSpc>
                <a:spcPct val="115000"/>
              </a:lnSpc>
              <a:tabLst>
                <a:tab pos="50800" algn="l"/>
              </a:tabLst>
            </a:pPr>
            <a:r>
              <a:rPr b="1" sz="1400" u="sng"/>
              <a:t>40</a:t>
            </a:r>
            <a:r>
              <a:rPr sz="1400"/>
              <a:t> marks:</a:t>
            </a:r>
            <a:endParaRPr sz="1400"/>
          </a:p>
          <a:p>
            <a:pPr lvl="0" indent="84138" defTabSz="642937">
              <a:lnSpc>
                <a:spcPct val="115000"/>
              </a:lnSpc>
              <a:tabLst>
                <a:tab pos="50800" algn="l"/>
              </a:tabLst>
            </a:pPr>
            <a:r>
              <a:rPr sz="1400"/>
              <a:t>   - Mid = 15</a:t>
            </a:r>
            <a:endParaRPr sz="1400"/>
          </a:p>
          <a:p>
            <a:pPr lvl="0" indent="84138" defTabSz="642937">
              <a:lnSpc>
                <a:spcPct val="115000"/>
              </a:lnSpc>
              <a:tabLst>
                <a:tab pos="50800" algn="l"/>
              </a:tabLst>
            </a:pPr>
            <a:r>
              <a:rPr sz="1400"/>
              <a:t>   - Final = 25</a:t>
            </a:r>
            <a:endParaRPr sz="1400"/>
          </a:p>
          <a:p>
            <a:pPr lvl="1" indent="728662">
              <a:lnSpc>
                <a:spcPct val="115000"/>
              </a:lnSpc>
            </a:pPr>
            <a:r>
              <a:rPr b="1" sz="1600" u="sng">
                <a:solidFill>
                  <a:srgbClr val="BE6427"/>
                </a:solidFill>
              </a:rPr>
              <a:t>OSCE exams</a:t>
            </a:r>
            <a:r>
              <a:rPr b="1" sz="1600" u="sng">
                <a:solidFill>
                  <a:srgbClr val="FF0000"/>
                </a:solidFill>
              </a:rPr>
              <a:t> </a:t>
            </a:r>
            <a:endParaRPr b="1" sz="1600" u="sng">
              <a:solidFill>
                <a:srgbClr val="FF0000"/>
              </a:solidFill>
            </a:endParaRPr>
          </a:p>
          <a:p>
            <a:pPr lvl="0" indent="271461">
              <a:lnSpc>
                <a:spcPct val="115000"/>
              </a:lnSpc>
            </a:pPr>
            <a:r>
              <a:rPr b="1" sz="1600" u="sng"/>
              <a:t>55</a:t>
            </a:r>
            <a:r>
              <a:rPr b="1" sz="1600"/>
              <a:t> marks:</a:t>
            </a:r>
            <a:endParaRPr b="1" sz="1600"/>
          </a:p>
          <a:p>
            <a:pPr lvl="0" marL="341958" indent="-75258">
              <a:lnSpc>
                <a:spcPct val="115000"/>
              </a:lnSpc>
              <a:buSzPct val="100000"/>
              <a:buFont typeface="Arial"/>
              <a:buChar char="•"/>
            </a:pPr>
            <a:r>
              <a:rPr b="1" sz="1600"/>
              <a:t>Mid OSCE = 25</a:t>
            </a:r>
            <a:endParaRPr b="1" sz="1600"/>
          </a:p>
          <a:p>
            <a:pPr lvl="0" marL="341958" indent="-75258">
              <a:lnSpc>
                <a:spcPct val="115000"/>
              </a:lnSpc>
              <a:buSzPct val="100000"/>
              <a:buFont typeface="Arial"/>
              <a:buChar char="•"/>
            </a:pPr>
            <a:r>
              <a:rPr b="1" sz="1600"/>
              <a:t>Final OSCE = 30</a:t>
            </a:r>
            <a:endParaRPr b="1" sz="1600"/>
          </a:p>
          <a:p>
            <a:pPr lvl="0" marL="361950" indent="-95250">
              <a:lnSpc>
                <a:spcPct val="115000"/>
              </a:lnSpc>
              <a:buSzPct val="100000"/>
              <a:buFont typeface="Arial"/>
              <a:buChar char="•"/>
            </a:pPr>
            <a:endParaRPr b="1" sz="1600"/>
          </a:p>
          <a:p>
            <a:pPr lvl="1" indent="728662">
              <a:lnSpc>
                <a:spcPct val="115000"/>
              </a:lnSpc>
            </a:pPr>
            <a:r>
              <a:rPr b="1" sz="1600" u="sng">
                <a:solidFill>
                  <a:srgbClr val="BE6427"/>
                </a:solidFill>
              </a:rPr>
              <a:t>Log book and DXR</a:t>
            </a:r>
            <a:endParaRPr b="1" sz="1600" u="sng">
              <a:solidFill>
                <a:srgbClr val="FF0000"/>
              </a:solidFill>
            </a:endParaRPr>
          </a:p>
          <a:p>
            <a:pPr lvl="0" indent="271461">
              <a:lnSpc>
                <a:spcPct val="115000"/>
              </a:lnSpc>
            </a:pPr>
            <a:r>
              <a:rPr b="1" sz="1600" u="sng"/>
              <a:t>5</a:t>
            </a:r>
            <a:r>
              <a:rPr b="1" sz="1600"/>
              <a:t> marks</a:t>
            </a:r>
          </a:p>
        </p:txBody>
      </p:sp>
    </p:spTree>
  </p:cSld>
  <p:clrMapOvr>
    <a:masterClrMapping/>
  </p:clrMapOvr>
  <p:transition spd="med" advClick="1"/>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4" name="Shape 594"/>
          <p:cNvSpPr/>
          <p:nvPr>
            <p:ph type="title"/>
          </p:nvPr>
        </p:nvSpPr>
        <p:spPr>
          <a:xfrm>
            <a:off x="838200" y="365125"/>
            <a:ext cx="10515600" cy="1325563"/>
          </a:xfrm>
          <a:prstGeom prst="rect">
            <a:avLst/>
          </a:prstGeom>
        </p:spPr>
        <p:txBody>
          <a:bodyPr/>
          <a:lstStyle/>
          <a:p>
            <a:pPr lvl="0"/>
          </a:p>
        </p:txBody>
      </p:sp>
      <p:pic>
        <p:nvPicPr>
          <p:cNvPr id="595"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596" name="Shape 596"/>
          <p:cNvSpPr/>
          <p:nvPr/>
        </p:nvSpPr>
        <p:spPr>
          <a:xfrm>
            <a:off x="228600" y="914400"/>
            <a:ext cx="8229600" cy="150812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lnSpc>
                <a:spcPct val="90000"/>
              </a:lnSpc>
            </a:pPr>
            <a:r>
              <a:rPr sz="4400">
                <a:latin typeface="Calibri Light"/>
                <a:ea typeface="Calibri Light"/>
                <a:cs typeface="Calibri Light"/>
                <a:sym typeface="Calibri Light"/>
              </a:rPr>
              <a:t>THANK YOU</a:t>
            </a:r>
            <a:br>
              <a:rPr sz="4400">
                <a:latin typeface="Calibri Light"/>
                <a:ea typeface="Calibri Light"/>
                <a:cs typeface="Calibri Light"/>
                <a:sym typeface="Calibri Light"/>
              </a:rPr>
            </a:br>
            <a:r>
              <a:rPr sz="4400">
                <a:latin typeface="Calibri Light"/>
                <a:ea typeface="Calibri Light"/>
                <a:cs typeface="Calibri Light"/>
                <a:sym typeface="Calibri Light"/>
              </a:rPr>
              <a:t>HAVE A GREAT THIRD YEAR </a:t>
            </a:r>
          </a:p>
        </p:txBody>
      </p:sp>
      <p:pic>
        <p:nvPicPr>
          <p:cNvPr id="597" name="image66.jpeg" descr="http://padnws01.mcmaster.ca/images/thankyoucard08.jpg"/>
          <p:cNvPicPr/>
          <p:nvPr/>
        </p:nvPicPr>
        <p:blipFill>
          <a:blip r:embed="rId3">
            <a:extLst/>
          </a:blip>
          <a:stretch>
            <a:fillRect/>
          </a:stretch>
        </p:blipFill>
        <p:spPr>
          <a:xfrm>
            <a:off x="2466975" y="2819400"/>
            <a:ext cx="4171950" cy="3219302"/>
          </a:xfrm>
          <a:prstGeom prst="rect">
            <a:avLst/>
          </a:prstGeom>
          <a:ln w="12700">
            <a:miter lim="400000"/>
          </a:ln>
        </p:spPr>
      </p:pic>
    </p:spTree>
  </p:cSld>
  <p:clrMapOvr>
    <a:masterClrMapping/>
  </p:clrMapOvr>
  <p:transition spd="med"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9" name="Shape 599"/>
          <p:cNvSpPr/>
          <p:nvPr>
            <p:ph type="title"/>
          </p:nvPr>
        </p:nvSpPr>
        <p:spPr>
          <a:xfrm>
            <a:off x="838200" y="365125"/>
            <a:ext cx="10515600" cy="1325563"/>
          </a:xfrm>
          <a:prstGeom prst="rect">
            <a:avLst/>
          </a:prstGeom>
        </p:spPr>
        <p:txBody>
          <a:bodyPr/>
          <a:lstStyle/>
          <a:p>
            <a:pPr lvl="0"/>
          </a:p>
        </p:txBody>
      </p:sp>
      <p:pic>
        <p:nvPicPr>
          <p:cNvPr id="600" name="image6.jpeg"/>
          <p:cNvPicPr/>
          <p:nvPr/>
        </p:nvPicPr>
        <p:blipFill>
          <a:blip r:embed="rId2">
            <a:extLst/>
          </a:blip>
          <a:stretch>
            <a:fillRect/>
          </a:stretch>
        </p:blipFill>
        <p:spPr>
          <a:xfrm>
            <a:off x="-8717" y="-28576"/>
            <a:ext cx="12200718" cy="6886576"/>
          </a:xfrm>
          <a:prstGeom prst="rect">
            <a:avLst/>
          </a:prstGeom>
          <a:ln w="12700">
            <a:miter lim="400000"/>
          </a:ln>
        </p:spPr>
      </p:pic>
      <p:sp>
        <p:nvSpPr>
          <p:cNvPr id="601" name="Shape 601"/>
          <p:cNvSpPr/>
          <p:nvPr/>
        </p:nvSpPr>
        <p:spPr>
          <a:xfrm>
            <a:off x="457200" y="92075"/>
            <a:ext cx="8229600" cy="15081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nSpc>
                <a:spcPct val="90000"/>
              </a:lnSpc>
              <a:defRPr sz="4400">
                <a:latin typeface="Calibri Light"/>
                <a:ea typeface="Calibri Light"/>
                <a:cs typeface="Calibri Light"/>
                <a:sym typeface="Calibri Light"/>
              </a:defRPr>
            </a:lvl1pPr>
          </a:lstStyle>
          <a:p>
            <a:pPr lvl="0">
              <a:defRPr sz="1800"/>
            </a:pPr>
            <a:r>
              <a:rPr sz="4400"/>
              <a:t>YOU can contact us anytime:</a:t>
            </a:r>
          </a:p>
        </p:txBody>
      </p:sp>
      <p:sp>
        <p:nvSpPr>
          <p:cNvPr id="602" name="Shape 602"/>
          <p:cNvSpPr/>
          <p:nvPr/>
        </p:nvSpPr>
        <p:spPr>
          <a:xfrm>
            <a:off x="1600200" y="2209800"/>
            <a:ext cx="6934200" cy="39395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b="1" sz="2800"/>
              <a:t>NADIA ALJOMAH:</a:t>
            </a:r>
            <a:endParaRPr b="1" sz="2800"/>
          </a:p>
          <a:p>
            <a:pPr lvl="0"/>
            <a:r>
              <a:rPr b="1" sz="2800">
                <a:hlinkClick r:id="rId3" invalidUrl="" action="" tgtFrame="" tooltip="" history="1" highlightClick="0" endSnd="0"/>
              </a:rPr>
              <a:t>432201030@STUDENT</a:t>
            </a:r>
            <a:r>
              <a:rPr b="1" sz="2800">
                <a:hlinkClick r:id="rId3" invalidUrl="" action="" tgtFrame="" tooltip="" history="1" highlightClick="0" endSnd="0"/>
              </a:rPr>
              <a:t>.KSU.EDU.SA</a:t>
            </a:r>
            <a:endParaRPr b="1" sz="2800"/>
          </a:p>
          <a:p>
            <a:pPr lvl="0"/>
            <a:endParaRPr b="1" sz="2800"/>
          </a:p>
          <a:p>
            <a:pPr lvl="0"/>
            <a:endParaRPr b="1" sz="2800"/>
          </a:p>
          <a:p>
            <a:pPr lvl="0"/>
            <a:endParaRPr b="1" sz="2800"/>
          </a:p>
          <a:p>
            <a:pPr lvl="0"/>
            <a:r>
              <a:rPr b="1" sz="2800"/>
              <a:t>MOUDI ALDEGETHER</a:t>
            </a:r>
            <a:endParaRPr b="1" sz="2800"/>
          </a:p>
          <a:p>
            <a:pPr lvl="0"/>
            <a:r>
              <a:rPr sz="4000">
                <a:hlinkClick r:id="rId4" invalidUrl="" action="" tgtFrame="" tooltip="" history="1" highlightClick="0" endSnd="0"/>
              </a:rPr>
              <a:t>modi.satt@yahoo.com</a:t>
            </a:r>
            <a:r>
              <a:rPr b="1" sz="2800"/>
              <a:t> </a:t>
            </a:r>
            <a:endParaRPr b="1" sz="2800"/>
          </a:p>
          <a:p>
            <a:pPr lvl="0"/>
            <a:endParaRPr b="1" sz="2800"/>
          </a:p>
        </p:txBody>
      </p:sp>
    </p:spTree>
  </p:cSld>
  <p:clrMapOvr>
    <a:masterClrMapping/>
  </p:clrMapOvr>
  <p:transition spd="med" advClick="1"/>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4" name="Shape 604"/>
          <p:cNvSpPr/>
          <p:nvPr>
            <p:ph type="title"/>
          </p:nvPr>
        </p:nvSpPr>
        <p:spPr>
          <a:xfrm>
            <a:off x="838200" y="365125"/>
            <a:ext cx="10515600" cy="1325563"/>
          </a:xfrm>
          <a:prstGeom prst="rect">
            <a:avLst/>
          </a:prstGeom>
        </p:spPr>
        <p:txBody>
          <a:bodyPr/>
          <a:lstStyle/>
          <a:p>
            <a:pPr lvl="0"/>
          </a:p>
        </p:txBody>
      </p:sp>
      <p:sp>
        <p:nvSpPr>
          <p:cNvPr id="605" name="Shape 605"/>
          <p:cNvSpPr/>
          <p:nvPr>
            <p:ph type="body" idx="1"/>
          </p:nvPr>
        </p:nvSpPr>
        <p:spPr>
          <a:xfrm>
            <a:off x="838200" y="1825625"/>
            <a:ext cx="10515600" cy="4351338"/>
          </a:xfrm>
          <a:prstGeom prst="rect">
            <a:avLst/>
          </a:prstGeom>
        </p:spPr>
        <p:txBody>
          <a:bodyPr/>
          <a:lstStyle/>
          <a:p>
            <a:pPr lvl="0"/>
          </a:p>
        </p:txBody>
      </p:sp>
      <p:pic>
        <p:nvPicPr>
          <p:cNvPr id="606" name="image67.jpeg"/>
          <p:cNvPicPr/>
          <p:nvPr/>
        </p:nvPicPr>
        <p:blipFill>
          <a:blip r:embed="rId2">
            <a:extLst/>
          </a:blip>
          <a:stretch>
            <a:fillRect/>
          </a:stretch>
        </p:blipFill>
        <p:spPr>
          <a:xfrm>
            <a:off x="20954" y="0"/>
            <a:ext cx="12171045" cy="6869828"/>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