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88" r:id="rId15"/>
    <p:sldId id="289" r:id="rId16"/>
    <p:sldId id="275" r:id="rId17"/>
    <p:sldId id="276" r:id="rId18"/>
    <p:sldId id="292" r:id="rId19"/>
    <p:sldId id="280" r:id="rId20"/>
    <p:sldId id="287" r:id="rId21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3719" autoAdjust="0"/>
  </p:normalViewPr>
  <p:slideViewPr>
    <p:cSldViewPr>
      <p:cViewPr>
        <p:scale>
          <a:sx n="75" d="100"/>
          <a:sy n="75" d="100"/>
        </p:scale>
        <p:origin x="-222" y="-72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FBA2D-D176-4389-86BD-70D7517F045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2D388-2D73-472E-BB44-28E8E9CD455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F09F2D-E1F2-4E64-8D31-2E66DBE868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FA7FD8-9B9C-49AA-BAF2-A24C35371ED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E7FEC8-A52A-4A24-BBC4-561655BABE37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9/13/2015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ar-EG" b="1" dirty="0" smtClean="0">
                <a:solidFill>
                  <a:schemeClr val="accent4"/>
                </a:solidFill>
              </a:rPr>
              <a:t>CONCEPT OF DISEASE DEVELOPMENT AND PREVENTION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41808" y="6050037"/>
            <a:ext cx="8918681" cy="6858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57" y="17526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8614635" y="3276601"/>
            <a:ext cx="15250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4175919" y="5715000"/>
            <a:ext cx="30031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608092" y="3200401"/>
            <a:ext cx="17617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89" y="16764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65" y="1674814"/>
            <a:ext cx="4966084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98451" y="5562600"/>
            <a:ext cx="21028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624" y="5562600"/>
            <a:ext cx="21922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2" y="1752600"/>
            <a:ext cx="531447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83" y="1676400"/>
            <a:ext cx="501886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06543" y="5562600"/>
            <a:ext cx="109356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4276" y="5562600"/>
            <a:ext cx="2071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92" y="1676400"/>
            <a:ext cx="10945654" cy="4800600"/>
          </a:xfrm>
        </p:spPr>
        <p:txBody>
          <a:bodyPr/>
          <a:lstStyle/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	     </a:t>
            </a:r>
            <a:r>
              <a:rPr lang="en-US" sz="6000" b="1" smtClean="0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92" y="304800"/>
            <a:ext cx="10945654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smtClean="0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43" y="1981200"/>
            <a:ext cx="1104700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8158566" y="2705100"/>
            <a:ext cx="912138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8949363" y="4585329"/>
            <a:ext cx="800100" cy="506743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8310589" y="2133600"/>
            <a:ext cx="2165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8209241" y="3962401"/>
            <a:ext cx="344585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810789" y="2362200"/>
            <a:ext cx="1216184" cy="2895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709441" y="1828800"/>
            <a:ext cx="1252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539576" y="4918075"/>
            <a:ext cx="2629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837762" y="2057400"/>
            <a:ext cx="547282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A50021"/>
                </a:solidFill>
              </a:rPr>
              <a:t>Only severe incidents are identified</a:t>
            </a:r>
            <a:r>
              <a:rPr lang="en-US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864735" y="2819400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11430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Averting a disease </a:t>
            </a:r>
            <a:r>
              <a:rPr lang="en-US" dirty="0">
                <a:latin typeface="Calibri" pitchFamily="34" charset="0"/>
              </a:rPr>
              <a:t>or ill-health before its </a:t>
            </a:r>
            <a:r>
              <a:rPr lang="en-US" dirty="0" smtClean="0">
                <a:latin typeface="Calibri" pitchFamily="34" charset="0"/>
              </a:rPr>
              <a:t>occurrence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8519" y="464820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2819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GB" sz="4300" dirty="0" smtClean="0"/>
              <a:t>Actions aiming </a:t>
            </a:r>
            <a:r>
              <a:rPr lang="en-GB" sz="4300" dirty="0"/>
              <a:t>at eradicating, eliminating, or minimizing the impact of disease and disability, or if none of these is feasible, retarding the progress of disease and disability. </a:t>
            </a:r>
          </a:p>
          <a:p>
            <a:pPr>
              <a:defRPr/>
            </a:pPr>
            <a:endParaRPr lang="en-GB" sz="4300" dirty="0"/>
          </a:p>
          <a:p>
            <a:pPr marL="0" indent="0">
              <a:buNone/>
              <a:defRPr/>
            </a:pPr>
            <a:r>
              <a:rPr lang="en-GB" sz="4300" dirty="0"/>
              <a:t>The concept of </a:t>
            </a:r>
            <a:r>
              <a:rPr lang="en-GB" sz="4300" i="1" dirty="0"/>
              <a:t>prevention is best </a:t>
            </a:r>
            <a:r>
              <a:rPr lang="en-GB" sz="4300" dirty="0"/>
              <a:t>defined in the context of </a:t>
            </a:r>
            <a:r>
              <a:rPr lang="en-GB" sz="4300" i="1" dirty="0"/>
              <a:t>levels of prevention; primary, secondary, </a:t>
            </a:r>
            <a:r>
              <a:rPr lang="en-GB" sz="4300" dirty="0"/>
              <a:t>and tertiary prevention.	</a:t>
            </a:r>
          </a:p>
          <a:p>
            <a:pPr marL="0" indent="0">
              <a:buNone/>
              <a:defRPr/>
            </a:pPr>
            <a:r>
              <a:rPr lang="en-GB" sz="4300" dirty="0"/>
              <a:t>			</a:t>
            </a:r>
            <a:endParaRPr lang="en-US" sz="37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0919" y="5715000"/>
            <a:ext cx="24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Oxford Dictionary,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LEVELS OF PREVENTION 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>
          <a:xfrm>
            <a:off x="608092" y="2514600"/>
            <a:ext cx="10945654" cy="38100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    Primordial Prevention</a:t>
            </a:r>
            <a:endParaRPr lang="en-US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/>
              <a:t> </a:t>
            </a:r>
            <a:r>
              <a:rPr lang="en-US" b="1" dirty="0" smtClean="0"/>
              <a:t>    Primary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b="1" dirty="0" smtClean="0"/>
              <a:t>					Secondary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dirty="0" smtClean="0"/>
              <a:t>				            	</a:t>
            </a:r>
            <a:r>
              <a:rPr lang="en-US" b="1" dirty="0" smtClean="0"/>
              <a:t>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37762" y="4038600"/>
            <a:ext cx="5067433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53946" y="4800600"/>
            <a:ext cx="5574176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674002" y="4418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8781" y="5638800"/>
            <a:ext cx="486473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70893" y="4800600"/>
            <a:ext cx="0" cy="8397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457818" y="3656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20532" y="2970744"/>
            <a:ext cx="6096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4276" y="3276600"/>
            <a:ext cx="5371478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/>
              <a:t>NATURAL HISTORY OF DISEASE AND LEVELS OF PREVENTION</a:t>
            </a:r>
            <a:endParaRPr lang="en-US" sz="2800" b="1" dirty="0" smtClean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9" y="1752600"/>
            <a:ext cx="1090764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743" y="152400"/>
            <a:ext cx="10945654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LEVELS OF PREVENTION </a:t>
            </a:r>
          </a:p>
        </p:txBody>
      </p:sp>
      <p:sp>
        <p:nvSpPr>
          <p:cNvPr id="58371" name="Content Placeholder 4"/>
          <p:cNvSpPr>
            <a:spLocks noGrp="1"/>
          </p:cNvSpPr>
          <p:nvPr>
            <p:ph idx="1"/>
          </p:nvPr>
        </p:nvSpPr>
        <p:spPr>
          <a:xfrm>
            <a:off x="506743" y="1447800"/>
            <a:ext cx="10438911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  Primordial Prevention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US" b="1" dirty="0" smtClean="0"/>
              <a:t>Primary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Secondary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			 </a:t>
            </a:r>
            <a:r>
              <a:rPr lang="en-US" b="1" dirty="0" smtClean="0"/>
              <a:t>   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14835" y="3429000"/>
            <a:ext cx="3851249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4276" y="4495800"/>
            <a:ext cx="4357992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291932" y="39613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31019" y="55626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98675" y="50281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4391" y="2856444"/>
            <a:ext cx="1143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8148" y="19039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8092" y="22860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6587662" y="1447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Policies &amp; legislations to address behavior of the population and environment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587662" y="2590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Health promotion &amp; specific protection 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6587662" y="38100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Screening &amp; mass treatment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6689011" y="5029200"/>
            <a:ext cx="4966084" cy="6858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Disability limitation &amp;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26835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PRIMARY PREVENTION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HEALTH PROMOTION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3119" y="2438400"/>
            <a:ext cx="5259912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Health education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Nutrition intervention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Sanitation of the environment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Life style modification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SPECIFIC PROMOTION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85719" y="2362200"/>
            <a:ext cx="5172250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Immunization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Chemoprophylaxis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Specific micronutrient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unintentional injuries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environmental hazards </a:t>
            </a:r>
          </a:p>
        </p:txBody>
      </p:sp>
    </p:spTree>
    <p:extLst>
      <p:ext uri="{BB962C8B-B14F-4D97-AF65-F5344CB8AC3E}">
        <p14:creationId xmlns:p14="http://schemas.microsoft.com/office/powerpoint/2010/main" val="9114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676400"/>
            <a:ext cx="10945654" cy="4267200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</a:t>
            </a:r>
            <a:r>
              <a:rPr lang="en-US" dirty="0" smtClean="0"/>
              <a:t>of </a:t>
            </a:r>
            <a:r>
              <a:rPr lang="en-US" dirty="0" smtClean="0"/>
              <a:t>diseases 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Define the </a:t>
            </a:r>
            <a:r>
              <a:rPr lang="en-US" dirty="0" smtClean="0"/>
              <a:t>term prevention</a:t>
            </a:r>
            <a:endParaRPr lang="en-US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level of prevention in relation to stage of disease development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measures applied at each level of prevention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DISABILITY LIMITATION &amp; REHABILITATION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752600"/>
            <a:ext cx="10945654" cy="40386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Disability limitation =======  Prevent progress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Rehabilitation </a:t>
            </a:r>
            <a:r>
              <a:rPr lang="en-US" sz="2800" smtClean="0"/>
              <a:t>	 =======	 Attain </a:t>
            </a:r>
            <a:r>
              <a:rPr lang="en-US" sz="2800" dirty="0" smtClean="0"/>
              <a:t>highest level of functional abilities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Medical rehabilitation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Vocational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Social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Psychological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244311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DEVELOPMENT OF DISEASES 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812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16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?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</a:t>
            </a: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</a:t>
            </a:r>
            <a:r>
              <a:rPr lang="en-US" sz="4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45854" y="4267200"/>
            <a:ext cx="344585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 PRIMITI</a:t>
            </a:r>
            <a:r>
              <a:rPr lang="en-GB" sz="2800" b="1" dirty="0" smtClean="0"/>
              <a:t>V</a:t>
            </a:r>
            <a:r>
              <a:rPr lang="ar-EG" sz="2800" b="1" dirty="0" smtClean="0"/>
              <a:t>E AND MIDDLE AGE</a:t>
            </a:r>
            <a:r>
              <a:rPr lang="en-GB" sz="2800" b="1" dirty="0" smtClean="0"/>
              <a:t> </a:t>
            </a:r>
            <a:r>
              <a:rPr lang="ar-EG" sz="2800" b="1" dirty="0" smtClean="0"/>
              <a:t>THEORIES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13487" y="1371600"/>
            <a:ext cx="100335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spirits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Gods 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Contact with the sick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Bad air/poisonous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68781" y="24384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68781" y="35052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70130" y="45720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68781" y="56388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GERM </a:t>
            </a:r>
            <a:r>
              <a:rPr lang="ar-EG" sz="2800" b="1" dirty="0" smtClean="0"/>
              <a:t>THEOR</a:t>
            </a:r>
            <a:r>
              <a:rPr lang="en-GB" sz="2800" b="1" dirty="0" smtClean="0"/>
              <a:t>Y</a:t>
            </a:r>
            <a:endParaRPr lang="en-US" sz="2800" b="1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08092" y="1676400"/>
            <a:ext cx="109456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+	</a:t>
            </a:r>
            <a:r>
              <a:rPr lang="en-US" sz="60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= </a:t>
            </a:r>
            <a:r>
              <a:rPr lang="en-US" sz="44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35" y="1981201"/>
            <a:ext cx="222967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81" y="2819401"/>
            <a:ext cx="1984744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49" y="1894853"/>
            <a:ext cx="8804870" cy="45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6762579" y="2014210"/>
            <a:ext cx="2613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Micro-organisms, </a:t>
            </a:r>
          </a:p>
          <a:p>
            <a:pPr eaLnBrk="1" hangingPunct="1"/>
            <a:r>
              <a:rPr lang="en-US" sz="1400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76" y="1524000"/>
            <a:ext cx="131753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030" y="1600201"/>
            <a:ext cx="111483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993" y="1905001"/>
            <a:ext cx="340996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9425424" y="3657600"/>
            <a:ext cx="12850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1216185" y="3657601"/>
            <a:ext cx="156485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Malnutrition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319" y="3634146"/>
            <a:ext cx="2214068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433185" y="41910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892526" y="41910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33185" y="44196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2526" y="44196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smtClean="0"/>
              <a:t>WEB CAUSATION</a:t>
            </a:r>
            <a:endParaRPr lang="en-US" sz="2800" b="1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578" y="1524000"/>
            <a:ext cx="907070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WEB CAUSATION</a:t>
            </a:r>
            <a:endParaRPr lang="en-US" sz="2800" b="1" dirty="0" smtClean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22" y="1752600"/>
            <a:ext cx="7381597" cy="446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8479</TotalTime>
  <Words>445</Words>
  <Application>Microsoft Office PowerPoint</Application>
  <PresentationFormat>Custom</PresentationFormat>
  <Paragraphs>152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CONCEPT OF DISEASE DEVELOPMENT AND PREVENTION</vt:lpstr>
      <vt:lpstr>LEARNING OBJECTIVES</vt:lpstr>
      <vt:lpstr>DEVELOPMENT OF DISEASES </vt:lpstr>
      <vt:lpstr> PRIMITIVE AND MIDDLE AGE THEORIES</vt:lpstr>
      <vt:lpstr>GERM THEORY</vt:lpstr>
      <vt:lpstr>EPIDEMIOLOGIC TRIAD</vt:lpstr>
      <vt:lpstr>EPIDEMIOLOGIC TRIAD</vt:lpstr>
      <vt:lpstr>WEB CAUSATION</vt:lpstr>
      <vt:lpstr>WEB CAUSATION</vt:lpstr>
      <vt:lpstr>EPIDEMIOLOGIC WHEEL</vt:lpstr>
      <vt:lpstr>EPIDEMIOLOGIC WHEEL</vt:lpstr>
      <vt:lpstr>EPIDEMIOLOGIC WHEEL</vt:lpstr>
      <vt:lpstr>ICEBERG PHENOMENON</vt:lpstr>
      <vt:lpstr>PREVENTION</vt:lpstr>
      <vt:lpstr>PREVENTION</vt:lpstr>
      <vt:lpstr>LEVELS OF PREVENTION </vt:lpstr>
      <vt:lpstr>NATURAL HISTORY OF DISEASE AND LEVELS OF PREVENTION</vt:lpstr>
      <vt:lpstr>LEVELS OF PREVENTION </vt:lpstr>
      <vt:lpstr>PRIMARY PREVENTION</vt:lpstr>
      <vt:lpstr>DISABILITY LIMITATION &amp; REHABILITATION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Randa M. Youssef</cp:lastModifiedBy>
  <cp:revision>247</cp:revision>
  <dcterms:created xsi:type="dcterms:W3CDTF">2014-09-07T16:52:42Z</dcterms:created>
  <dcterms:modified xsi:type="dcterms:W3CDTF">2015-09-13T16:00:11Z</dcterms:modified>
</cp:coreProperties>
</file>