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2"/>
  </p:notesMasterIdLst>
  <p:sldIdLst>
    <p:sldId id="256" r:id="rId2"/>
    <p:sldId id="518" r:id="rId3"/>
    <p:sldId id="457" r:id="rId4"/>
    <p:sldId id="517" r:id="rId5"/>
    <p:sldId id="519" r:id="rId6"/>
    <p:sldId id="523" r:id="rId7"/>
    <p:sldId id="461" r:id="rId8"/>
    <p:sldId id="524" r:id="rId9"/>
    <p:sldId id="520" r:id="rId10"/>
    <p:sldId id="516" r:id="rId11"/>
    <p:sldId id="522" r:id="rId12"/>
    <p:sldId id="460" r:id="rId13"/>
    <p:sldId id="462" r:id="rId14"/>
    <p:sldId id="528" r:id="rId15"/>
    <p:sldId id="531" r:id="rId16"/>
    <p:sldId id="533" r:id="rId17"/>
    <p:sldId id="529" r:id="rId18"/>
    <p:sldId id="483" r:id="rId19"/>
    <p:sldId id="490" r:id="rId20"/>
    <p:sldId id="486" r:id="rId21"/>
    <p:sldId id="536" r:id="rId22"/>
    <p:sldId id="488" r:id="rId23"/>
    <p:sldId id="537" r:id="rId24"/>
    <p:sldId id="491" r:id="rId25"/>
    <p:sldId id="492" r:id="rId26"/>
    <p:sldId id="495" r:id="rId27"/>
    <p:sldId id="496" r:id="rId28"/>
    <p:sldId id="493" r:id="rId29"/>
    <p:sldId id="497" r:id="rId30"/>
    <p:sldId id="498" r:id="rId31"/>
    <p:sldId id="535" r:id="rId32"/>
    <p:sldId id="499" r:id="rId33"/>
    <p:sldId id="502" r:id="rId34"/>
    <p:sldId id="505" r:id="rId35"/>
    <p:sldId id="503" r:id="rId36"/>
    <p:sldId id="510" r:id="rId37"/>
    <p:sldId id="534" r:id="rId38"/>
    <p:sldId id="511" r:id="rId39"/>
    <p:sldId id="468" r:id="rId40"/>
    <p:sldId id="476" r:id="rId41"/>
  </p:sldIdLst>
  <p:sldSz cx="119792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7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da Youssef" initials="RY" lastIdx="1" clrIdx="0">
    <p:extLst>
      <p:ext uri="{19B8F6BF-5375-455C-9EA6-DF929625EA0E}">
        <p15:presenceInfo xmlns:p15="http://schemas.microsoft.com/office/powerpoint/2012/main" userId="Randa Yousse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57" autoAdjust="0"/>
    <p:restoredTop sz="94411" autoAdjust="0"/>
  </p:normalViewPr>
  <p:slideViewPr>
    <p:cSldViewPr>
      <p:cViewPr>
        <p:scale>
          <a:sx n="50" d="100"/>
          <a:sy n="50" d="100"/>
        </p:scale>
        <p:origin x="368" y="404"/>
      </p:cViewPr>
      <p:guideLst>
        <p:guide orient="horz" pos="2160"/>
        <p:guide pos="37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1D1A-0138-43F2-A5E0-C479580F8D51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685800"/>
            <a:ext cx="5988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53C95-2B2C-4760-A2E7-5F1131A108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5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nc.cdc.gov/travel/yellowbook/2014/chapter-3-infectious-diseases-related-to-travel/malaria#3939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8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17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82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82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82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4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82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82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82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82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8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3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82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82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82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42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82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6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6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more information </a:t>
            </a:r>
            <a:r>
              <a:rPr lang="en-US" dirty="0" smtClean="0">
                <a:hlinkClick r:id="rId3"/>
              </a:rPr>
              <a:t>http://wwwnc.cdc.gov/travel/yellowbook/2014/chapter-3-infectious-diseases-related-to-travel/malaria#3939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20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825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8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8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82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6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82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82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0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1979275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1979" y="6053328"/>
            <a:ext cx="294690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90653" y="6044184"/>
            <a:ext cx="888862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94646" y="4038600"/>
            <a:ext cx="848532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94646" y="6050037"/>
            <a:ext cx="8784802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9827" y="6068699"/>
            <a:ext cx="2695337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C06F861-17EB-4971-B525-BBA29CE0766B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32010" y="236539"/>
            <a:ext cx="7686701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481866" y="228600"/>
            <a:ext cx="10981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F869C7-B05F-4529-AAB1-12D9642EF1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861-17EB-4971-B525-BBA29CE0766B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69C7-B05F-4529-AAB1-12D9642EF1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147" y="609601"/>
            <a:ext cx="2695337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964" y="609600"/>
            <a:ext cx="7287392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5147" y="6248403"/>
            <a:ext cx="2894991" cy="365125"/>
          </a:xfrm>
        </p:spPr>
        <p:txBody>
          <a:bodyPr/>
          <a:lstStyle/>
          <a:p>
            <a:fld id="{6C06F861-17EB-4971-B525-BBA29CE0766B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8966" y="6248208"/>
            <a:ext cx="73016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7986600" y="0"/>
            <a:ext cx="4192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8046496" y="609600"/>
            <a:ext cx="299482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8046496" y="0"/>
            <a:ext cx="299482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7929537" y="106560"/>
            <a:ext cx="533400" cy="320281"/>
          </a:xfrm>
        </p:spPr>
        <p:txBody>
          <a:bodyPr/>
          <a:lstStyle/>
          <a:p>
            <a:fld id="{41F869C7-B05F-4529-AAB1-12D9642EF1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612" y="228600"/>
            <a:ext cx="1068152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861-17EB-4971-B525-BBA29CE0766B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F869C7-B05F-4529-AAB1-12D9642EF1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02612" y="1600200"/>
            <a:ext cx="1068152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6892" y="2743200"/>
            <a:ext cx="933177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1979275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697064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6891" y="1600200"/>
            <a:ext cx="10182384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891" y="1600200"/>
            <a:ext cx="9982729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861-17EB-4971-B525-BBA29CE0766B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697064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1F869C7-B05F-4529-AAB1-12D9642EF1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98618" y="1589567"/>
            <a:ext cx="5091192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347157" y="1589567"/>
            <a:ext cx="5091192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06F861-17EB-4971-B525-BBA29CE0766B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1F869C7-B05F-4529-AAB1-12D9642EF1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91" y="273050"/>
            <a:ext cx="1068152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98618" y="2438400"/>
            <a:ext cx="5091192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289119" y="2438400"/>
            <a:ext cx="5091192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06F861-17EB-4971-B525-BBA29CE0766B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1F869C7-B05F-4529-AAB1-12D9642EF1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98618" y="1752600"/>
            <a:ext cx="5091192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289119" y="1752600"/>
            <a:ext cx="5091192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861-17EB-4971-B525-BBA29CE0766B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F869C7-B05F-4529-AAB1-12D9642EF1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861-17EB-4971-B525-BBA29CE0766B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698791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F869C7-B05F-4529-AAB1-12D9642EF1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618" y="273050"/>
            <a:ext cx="10581693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861-17EB-4971-B525-BBA29CE0766B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F869C7-B05F-4529-AAB1-12D9642EF1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98618" y="1752600"/>
            <a:ext cx="2096373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94646" y="1752600"/>
            <a:ext cx="8385493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6373" y="5486400"/>
            <a:ext cx="958342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1979" y="4572000"/>
            <a:ext cx="11979275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11979" y="4663440"/>
            <a:ext cx="191668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24497" y="4654296"/>
            <a:ext cx="995477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373" y="4648200"/>
            <a:ext cx="958342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896719" y="0"/>
            <a:ext cx="13177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185838" y="6248401"/>
            <a:ext cx="3493955" cy="365125"/>
          </a:xfrm>
        </p:spPr>
        <p:txBody>
          <a:bodyPr rtlCol="0"/>
          <a:lstStyle/>
          <a:p>
            <a:fld id="{6C06F861-17EB-4971-B525-BBA29CE0766B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896719" cy="663578"/>
          </a:xfrm>
        </p:spPr>
        <p:txBody>
          <a:bodyPr rtlCol="0"/>
          <a:lstStyle>
            <a:lvl1pPr>
              <a:defRPr sz="2800"/>
            </a:lvl1pPr>
          </a:lstStyle>
          <a:p>
            <a:fld id="{41F869C7-B05F-4529-AAB1-12D9642EF1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096373" y="6248207"/>
            <a:ext cx="5989638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4463" y="0"/>
            <a:ext cx="993481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98618" y="228600"/>
            <a:ext cx="1068152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02612" y="1600200"/>
            <a:ext cx="1068152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986183" y="6248401"/>
            <a:ext cx="3493955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06F861-17EB-4971-B525-BBA29CE0766B}" type="datetimeFigureOut">
              <a:rPr lang="en-US" smtClean="0"/>
              <a:pPr/>
              <a:t>11/21/2015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8619" y="6248207"/>
            <a:ext cx="7101995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1979275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698791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773662" y="1280160"/>
            <a:ext cx="11205613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698791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1F869C7-B05F-4529-AAB1-12D9642EF1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4037" y="4114800"/>
            <a:ext cx="7924800" cy="18288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TRAVEL MEDICINE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Responsibility of </a:t>
            </a:r>
            <a:r>
              <a:rPr lang="en-US" sz="3600" dirty="0" smtClean="0"/>
              <a:t>traveler: check status of destination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8618" y="1676400"/>
            <a:ext cx="10681520" cy="762000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/>
              <a:t>Warning level 1: Practice usual precautions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6847" y="3475892"/>
            <a:ext cx="10681520" cy="6389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Wingdings"/>
              <a:buNone/>
            </a:pPr>
            <a:r>
              <a:rPr lang="en-US" sz="2400" dirty="0" smtClean="0"/>
              <a:t>Warning level 2: Practice enhanced precautions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6103" y="5257800"/>
            <a:ext cx="10681520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Wingdings"/>
              <a:buNone/>
            </a:pPr>
            <a:r>
              <a:rPr lang="en-US" sz="2400" dirty="0" smtClean="0"/>
              <a:t>Warning level 3: Avoid non-essential travel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6103" y="6008077"/>
            <a:ext cx="10681520" cy="609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Wingdings"/>
              <a:buNone/>
            </a:pPr>
            <a:r>
              <a:rPr lang="en-US" sz="2400" dirty="0" smtClean="0"/>
              <a:t>Presence of outbreak (</a:t>
            </a:r>
            <a:r>
              <a:rPr lang="en-US" sz="2400" dirty="0"/>
              <a:t>E</a:t>
            </a:r>
            <a:r>
              <a:rPr lang="en-US" sz="2400" dirty="0" smtClean="0"/>
              <a:t>bola) and adverse security situation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6103" y="2438400"/>
            <a:ext cx="10681520" cy="76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Wingdings"/>
              <a:buNone/>
            </a:pPr>
            <a:r>
              <a:rPr lang="en-US" sz="2400" dirty="0" smtClean="0"/>
              <a:t>Presence of usual risk for infectious diseases as diarrheal diseases and malaria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56847" y="4114800"/>
            <a:ext cx="10681520" cy="762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Wingdings"/>
              <a:buNone/>
            </a:pPr>
            <a:r>
              <a:rPr lang="en-US" sz="2400" dirty="0" smtClean="0"/>
              <a:t>Presence of MERS-</a:t>
            </a:r>
            <a:r>
              <a:rPr lang="en-US" sz="2400" dirty="0" err="1" smtClean="0"/>
              <a:t>CoV</a:t>
            </a:r>
            <a:r>
              <a:rPr lang="en-US" sz="2400" dirty="0" smtClean="0"/>
              <a:t> is Arabian Peninsula </a:t>
            </a:r>
          </a:p>
        </p:txBody>
      </p:sp>
    </p:spTree>
    <p:extLst>
      <p:ext uri="{BB962C8B-B14F-4D97-AF65-F5344CB8AC3E}">
        <p14:creationId xmlns:p14="http://schemas.microsoft.com/office/powerpoint/2010/main" val="36732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Responsibility of </a:t>
            </a:r>
            <a:r>
              <a:rPr lang="en-US" sz="3600" dirty="0" smtClean="0"/>
              <a:t>traveler: consult general practitioner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3237" y="2214932"/>
            <a:ext cx="39624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Timing: 4 to 6 weeks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Purpose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Medical evaluation 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Risk 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Receive preventive interventions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Travel </a:t>
            </a:r>
            <a:r>
              <a:rPr lang="en-US" sz="2000" dirty="0"/>
              <a:t>advice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41837" y="2188889"/>
            <a:ext cx="7086600" cy="4800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 smtClean="0"/>
              <a:t>Have chronic diseases </a:t>
            </a:r>
            <a:r>
              <a:rPr lang="en-US" sz="2100" dirty="0" smtClean="0"/>
              <a:t>(cardiovascular disease, diabetes mellitus, respiratory disease, on anticoagulants)</a:t>
            </a:r>
          </a:p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/>
              <a:t>Spent more than 3 months in a developing country</a:t>
            </a:r>
          </a:p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/>
              <a:t>Received treatment for malaria while travelling</a:t>
            </a:r>
          </a:p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/>
              <a:t>Exposed to a serious infectious disease while travelling</a:t>
            </a:r>
          </a:p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 smtClean="0"/>
              <a:t>Experienced illness in the weeks following return </a:t>
            </a:r>
            <a:r>
              <a:rPr lang="en-US" sz="2100" dirty="0" smtClean="0"/>
              <a:t>(fever, persistent diarrhea, vomiting, jaundice, urinary disorders, skin disease or genital infection)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350837" y="1357423"/>
            <a:ext cx="3938773" cy="64008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Before departure</a:t>
            </a:r>
            <a:endParaRPr lang="en-US" sz="2800" dirty="0"/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4999037" y="1371600"/>
            <a:ext cx="6553200" cy="64008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After arrival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50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Responsibility of </a:t>
            </a:r>
            <a:r>
              <a:rPr lang="en-US" sz="3600" dirty="0" smtClean="0"/>
              <a:t>traveler: carry medical kits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8618" y="1676400"/>
            <a:ext cx="1068152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 smtClean="0"/>
              <a:t>Traveler’s medical kits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Usual medications in sufficient quantities </a:t>
            </a:r>
          </a:p>
          <a:p>
            <a:pPr>
              <a:buFont typeface="Arial" pitchFamily="34" charset="0"/>
              <a:buChar char="•"/>
            </a:pPr>
            <a:endParaRPr lang="en-US" sz="2600" dirty="0" smtClean="0"/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Essential medicine to meet common illnesses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Gastro-intestinal infections 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Respiratory infection </a:t>
            </a:r>
          </a:p>
          <a:p>
            <a:pPr lvl="3">
              <a:buFont typeface="Arial" pitchFamily="34" charset="0"/>
              <a:buChar char="•"/>
            </a:pPr>
            <a:endParaRPr lang="en-US" sz="2600" dirty="0" smtClean="0"/>
          </a:p>
          <a:p>
            <a:pPr marL="0" lvl="3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600" dirty="0" smtClean="0"/>
              <a:t>  First aid kits</a:t>
            </a:r>
          </a:p>
          <a:p>
            <a:pPr marL="0" lvl="3" indent="0">
              <a:buClr>
                <a:schemeClr val="accent2"/>
              </a:buClr>
              <a:buFont typeface="Arial" pitchFamily="34" charset="0"/>
              <a:buChar char="•"/>
            </a:pPr>
            <a:endParaRPr lang="en-US" sz="2600" dirty="0" smtClean="0"/>
          </a:p>
          <a:p>
            <a:pPr marL="0" lvl="3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600" dirty="0" smtClean="0"/>
              <a:t>  Special items according to destination </a:t>
            </a:r>
            <a:endParaRPr lang="en-US" sz="2600" dirty="0"/>
          </a:p>
          <a:p>
            <a:pPr marL="0" lvl="3" indent="0">
              <a:buNone/>
            </a:pPr>
            <a:endParaRPr lang="en-US" sz="2400" dirty="0"/>
          </a:p>
          <a:p>
            <a:pPr lvl="3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013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Responsibility of </a:t>
            </a:r>
            <a:r>
              <a:rPr lang="en-US" sz="3600" dirty="0" smtClean="0"/>
              <a:t>traveler: issue travel insurance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8618" y="1676400"/>
            <a:ext cx="1068152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Required in case of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Illness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Accident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Death 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Covers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Changes </a:t>
            </a:r>
            <a:r>
              <a:rPr lang="en-US" dirty="0"/>
              <a:t>to </a:t>
            </a:r>
            <a:r>
              <a:rPr lang="en-US" dirty="0" smtClean="0"/>
              <a:t>the itinerary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mergency </a:t>
            </a:r>
            <a:r>
              <a:rPr lang="en-US" dirty="0"/>
              <a:t>repatriation for health </a:t>
            </a:r>
            <a:r>
              <a:rPr lang="en-US" dirty="0" smtClean="0"/>
              <a:t>reasons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Medical care (illness and accidents)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Hospitalization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Repatriation </a:t>
            </a:r>
            <a:r>
              <a:rPr lang="en-US" dirty="0"/>
              <a:t>of the body in case of death. </a:t>
            </a:r>
          </a:p>
          <a:p>
            <a:pPr lvl="3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876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factors and health problems facing international travelers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798618" y="2438400"/>
            <a:ext cx="5091192" cy="4114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Overcrowding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Low sanitation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Climatic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Vector of diseases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Stray animals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Unsafe roads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Security problems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065837" y="2438400"/>
            <a:ext cx="5562600" cy="3581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Aggravation of existing problem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Food </a:t>
            </a:r>
            <a:r>
              <a:rPr lang="en-US" dirty="0" smtClean="0"/>
              <a:t>and water borne infections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Air borne infections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Unintentional &amp; Intentional Injuries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Vector borne diseases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Zoonotic diseases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798618" y="1752600"/>
            <a:ext cx="4657619" cy="64008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RISK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65837" y="1752600"/>
            <a:ext cx="5562600" cy="640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HEALTH PROBLEMS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84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7" y="228600"/>
            <a:ext cx="11201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diseases associated with international travel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65237" y="1600199"/>
            <a:ext cx="3205825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Traveler’s diarrhea</a:t>
            </a:r>
          </a:p>
          <a:p>
            <a:pPr marL="0" indent="0">
              <a:buNone/>
            </a:pPr>
            <a:r>
              <a:rPr lang="en-US" sz="2200" dirty="0" smtClean="0"/>
              <a:t>Typhoid fever </a:t>
            </a:r>
          </a:p>
          <a:p>
            <a:pPr marL="0" indent="0">
              <a:buNone/>
            </a:pPr>
            <a:r>
              <a:rPr lang="en-US" sz="2200" dirty="0" smtClean="0"/>
              <a:t>Hepatitis A</a:t>
            </a:r>
          </a:p>
          <a:p>
            <a:pPr marL="0" indent="0">
              <a:buNone/>
            </a:pPr>
            <a:r>
              <a:rPr lang="en-US" sz="2200" dirty="0" smtClean="0"/>
              <a:t>Cholera</a:t>
            </a:r>
          </a:p>
          <a:p>
            <a:pPr marL="0" indent="0">
              <a:buNone/>
            </a:pPr>
            <a:r>
              <a:rPr lang="en-US" sz="2200" dirty="0" smtClean="0"/>
              <a:t>Poliomyelitis 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559373" y="1653540"/>
            <a:ext cx="553998" cy="2255519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Gastrointestinal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29329" y="1653540"/>
            <a:ext cx="2231140" cy="2362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 dirty="0" smtClean="0"/>
              <a:t>Influenza</a:t>
            </a:r>
          </a:p>
          <a:p>
            <a:pPr marL="0" indent="0">
              <a:buFont typeface="Wingdings"/>
              <a:buNone/>
            </a:pPr>
            <a:r>
              <a:rPr lang="en-US" sz="2200" dirty="0" smtClean="0"/>
              <a:t>Meningitis</a:t>
            </a:r>
            <a:endParaRPr lang="en-US" sz="2200" dirty="0" smtClean="0"/>
          </a:p>
          <a:p>
            <a:pPr marL="0" indent="0">
              <a:buFont typeface="Wingdings"/>
              <a:buNone/>
            </a:pPr>
            <a:r>
              <a:rPr lang="en-US" sz="2200" dirty="0" err="1" smtClean="0"/>
              <a:t>Mers-Cov</a:t>
            </a:r>
            <a:r>
              <a:rPr lang="en-US" sz="2200" dirty="0" smtClean="0"/>
              <a:t> </a:t>
            </a:r>
          </a:p>
          <a:p>
            <a:pPr marL="0" indent="0">
              <a:buFont typeface="Wingdings"/>
              <a:buNone/>
            </a:pPr>
            <a:r>
              <a:rPr lang="en-US" sz="2200" dirty="0" smtClean="0"/>
              <a:t>Tuberculosis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860954" y="1695198"/>
            <a:ext cx="492443" cy="2267201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dirty="0" smtClean="0"/>
              <a:t>Respiratory diseases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1293038" y="4082937"/>
            <a:ext cx="553998" cy="24384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Behavior related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0836" y="5563965"/>
            <a:ext cx="2438401" cy="913035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/>
              <a:t>Sexually transmitted diseases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340489" y="1653540"/>
            <a:ext cx="2231140" cy="2895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 dirty="0" smtClean="0"/>
              <a:t>Yellow fever</a:t>
            </a:r>
          </a:p>
          <a:p>
            <a:pPr marL="0" indent="0">
              <a:buFont typeface="Wingdings"/>
              <a:buNone/>
            </a:pPr>
            <a:r>
              <a:rPr lang="en-US" sz="2200" dirty="0" smtClean="0"/>
              <a:t>Malaria</a:t>
            </a:r>
          </a:p>
          <a:p>
            <a:pPr marL="0" indent="0">
              <a:buFont typeface="Wingdings"/>
              <a:buNone/>
            </a:pPr>
            <a:r>
              <a:rPr lang="en-US" sz="2200" dirty="0" smtClean="0"/>
              <a:t>Dengue fever</a:t>
            </a:r>
          </a:p>
          <a:p>
            <a:pPr marL="0" indent="0">
              <a:buFont typeface="Wingdings"/>
              <a:buNone/>
            </a:pPr>
            <a:r>
              <a:rPr lang="en-US" sz="2200" dirty="0" smtClean="0"/>
              <a:t>Leishmaniosis</a:t>
            </a:r>
          </a:p>
          <a:p>
            <a:pPr marL="0" indent="0">
              <a:buFont typeface="Wingdings"/>
              <a:buNone/>
            </a:pPr>
            <a:r>
              <a:rPr lang="en-US" sz="2200" dirty="0" smtClean="0"/>
              <a:t>Japanese encephalitis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8634625" y="1653540"/>
            <a:ext cx="553998" cy="3017026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Vector borne diseases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4194063" y="4003990"/>
            <a:ext cx="553998" cy="256273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Zoonotic diseases</a:t>
            </a:r>
            <a:endParaRPr lang="en-US" sz="24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189695" y="5565537"/>
            <a:ext cx="2562733" cy="6066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 dirty="0" smtClean="0"/>
              <a:t>Rabies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7241571" y="3992091"/>
            <a:ext cx="553998" cy="256273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Blood borne</a:t>
            </a:r>
            <a:endParaRPr lang="en-US" sz="24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308855" y="5575333"/>
            <a:ext cx="2491082" cy="5154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 dirty="0" smtClean="0"/>
              <a:t>Hepatitis B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10192990" y="4002197"/>
            <a:ext cx="553998" cy="256273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Soil </a:t>
            </a:r>
            <a:r>
              <a:rPr lang="en-US" sz="2400" dirty="0" smtClean="0"/>
              <a:t>borne</a:t>
            </a:r>
            <a:endParaRPr lang="en-US" sz="24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260274" y="5585439"/>
            <a:ext cx="2491082" cy="5154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 dirty="0" smtClean="0"/>
              <a:t>Tetanus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739495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Unintentional and intentional injuries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97928" y="1905000"/>
            <a:ext cx="10382038" cy="3886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/>
              <a:t>Road traffic injuries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/>
              <a:t>Inter-personal violence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/>
              <a:t>Injury in recreational </a:t>
            </a:r>
            <a:r>
              <a:rPr lang="en-US" sz="2800" dirty="0" smtClean="0"/>
              <a:t>water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/>
              <a:t>Animal bites (domestic and wil</a:t>
            </a:r>
            <a:r>
              <a:rPr lang="en-US" sz="2800" dirty="0" smtClean="0"/>
              <a:t>d animals)</a:t>
            </a:r>
            <a:r>
              <a:rPr lang="en-US" sz="2800" dirty="0" smtClean="0"/>
              <a:t>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15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Preventive measures for common diseases among international travelers 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Immunization 		</a:t>
            </a:r>
            <a:r>
              <a:rPr lang="en-US" dirty="0" smtClean="0"/>
              <a:t>or</a:t>
            </a:r>
            <a:r>
              <a:rPr lang="en-US" dirty="0" smtClean="0"/>
              <a:t>		</a:t>
            </a:r>
            <a:r>
              <a:rPr lang="en-US" dirty="0" smtClean="0"/>
              <a:t>Chemoprophylaxis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and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General measures for the prevention of infectious diseases</a:t>
            </a:r>
            <a:endParaRPr lang="en-US" dirty="0"/>
          </a:p>
        </p:txBody>
      </p:sp>
      <p:sp>
        <p:nvSpPr>
          <p:cNvPr id="10" name="Plus 9"/>
          <p:cNvSpPr/>
          <p:nvPr/>
        </p:nvSpPr>
        <p:spPr>
          <a:xfrm>
            <a:off x="-761682" y="4343400"/>
            <a:ext cx="45719" cy="4571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Immunization for travelers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8446" y="1676400"/>
            <a:ext cx="1068152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Timing 	4 </a:t>
            </a:r>
            <a:r>
              <a:rPr lang="en-US" sz="2800" dirty="0"/>
              <a:t>– 6 weeks before </a:t>
            </a:r>
            <a:r>
              <a:rPr lang="en-US" sz="2800" dirty="0" smtClean="0"/>
              <a:t>travel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(Accelerated schedule)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Type </a:t>
            </a:r>
          </a:p>
          <a:p>
            <a:pPr marL="1485900" indent="-461963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 smtClean="0"/>
              <a:t>Routine (Age-specific)</a:t>
            </a:r>
            <a:endParaRPr lang="en-US" sz="2800" dirty="0"/>
          </a:p>
          <a:p>
            <a:pPr marL="1485900" indent="-461963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 smtClean="0"/>
              <a:t>Recommended (Destination-specific)</a:t>
            </a:r>
          </a:p>
          <a:p>
            <a:pPr marL="1485900" indent="-461963">
              <a:buFont typeface="Arial" pitchFamily="34" charset="0"/>
              <a:buChar char="•"/>
            </a:pPr>
            <a:r>
              <a:rPr lang="en-US" sz="2800" dirty="0" smtClean="0"/>
              <a:t>Required (IHR)</a:t>
            </a:r>
            <a:endParaRPr lang="en-US" sz="2800" dirty="0"/>
          </a:p>
          <a:p>
            <a:pPr marL="1485900" lvl="1" indent="342900">
              <a:buFont typeface="Arial" pitchFamily="34" charset="0"/>
              <a:buChar char="•"/>
            </a:pPr>
            <a:r>
              <a:rPr lang="en-US" sz="2400" dirty="0" smtClean="0"/>
              <a:t>Yellow fever</a:t>
            </a:r>
          </a:p>
          <a:p>
            <a:pPr marL="1485900" lvl="1" indent="342900">
              <a:buFont typeface="Arial" pitchFamily="34" charset="0"/>
              <a:buChar char="•"/>
            </a:pPr>
            <a:r>
              <a:rPr lang="en-US" sz="2400" dirty="0" smtClean="0"/>
              <a:t>Meningococcal </a:t>
            </a:r>
            <a:r>
              <a:rPr lang="en-US" sz="2400" dirty="0"/>
              <a:t>(Hajj)</a:t>
            </a:r>
          </a:p>
          <a:p>
            <a:pPr marL="0" indent="0">
              <a:buNone/>
            </a:pPr>
            <a:endParaRPr lang="en-US" sz="4000" dirty="0" smtClean="0"/>
          </a:p>
          <a:p>
            <a:pPr marL="365760" lvl="1" indent="0" algn="justLow">
              <a:lnSpc>
                <a:spcPct val="1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42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Immunization for travelers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59124" y="3200401"/>
            <a:ext cx="9483593" cy="3505199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Yellow fever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Meningococcal meningitis 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/>
              <a:t>Typhoid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Hepatitis </a:t>
            </a:r>
            <a:r>
              <a:rPr lang="en-US" sz="1800" dirty="0"/>
              <a:t>A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Hepatitis </a:t>
            </a:r>
            <a:r>
              <a:rPr lang="en-US" sz="1800" dirty="0"/>
              <a:t>B, A+B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Rabies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Japanese encephalitis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Diphtheria/tetanus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Measles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Poliomyelitis</a:t>
            </a:r>
          </a:p>
          <a:p>
            <a:pPr>
              <a:buFont typeface="Arial" pitchFamily="34" charset="0"/>
              <a:buChar char="•"/>
            </a:pP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059124" y="1916942"/>
            <a:ext cx="8285665" cy="5687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344789" y="1617828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747552" y="1617828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52216" y="1632613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11079" y="1632613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56706" y="1632613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49798" y="1612141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9124" y="1610878"/>
            <a:ext cx="0" cy="6096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8438" y="1678779"/>
            <a:ext cx="165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Weeks before travel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0307541" y="1632612"/>
            <a:ext cx="1634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Departure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0140874" y="228501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543637" y="224676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45883" y="223724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07164" y="22527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848301" y="222047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52791" y="22527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855209" y="22527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059124" y="2622076"/>
            <a:ext cx="2751955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653713" y="2633028"/>
            <a:ext cx="221429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342653" y="2654342"/>
            <a:ext cx="221429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38421" y="2663146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consultation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50871" y="2681743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consultation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53713" y="3758105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Booster doses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9437" y="1676400"/>
            <a:ext cx="10910120" cy="5029200"/>
          </a:xfrm>
        </p:spPr>
        <p:txBody>
          <a:bodyPr>
            <a:normAutofit/>
          </a:bodyPr>
          <a:lstStyle/>
          <a:p>
            <a:pPr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Define travel medicine and identify its components</a:t>
            </a:r>
          </a:p>
          <a:p>
            <a:pPr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Explain the importance of this branch of medicine in view of international travel</a:t>
            </a:r>
          </a:p>
          <a:p>
            <a:pPr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List the groups of travelers who are at </a:t>
            </a:r>
            <a:r>
              <a:rPr lang="en-US" sz="2400" dirty="0" smtClean="0"/>
              <a:t>a special </a:t>
            </a:r>
            <a:r>
              <a:rPr lang="en-US" sz="2400" dirty="0" smtClean="0"/>
              <a:t>risk </a:t>
            </a:r>
          </a:p>
          <a:p>
            <a:pPr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State the responsibilities of travelers to prevent </a:t>
            </a:r>
            <a:r>
              <a:rPr lang="en-US" sz="2400" dirty="0" smtClean="0"/>
              <a:t>ill-health</a:t>
            </a:r>
          </a:p>
          <a:p>
            <a:pPr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State the time and purpose of visiting a general practitioners by a potential traveler</a:t>
            </a:r>
          </a:p>
          <a:p>
            <a:pPr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List the risk associated with international travel and related health problems</a:t>
            </a:r>
          </a:p>
          <a:p>
            <a:pPr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Outline the specific preventive measures for international travelers in relation to the destination</a:t>
            </a:r>
          </a:p>
          <a:p>
            <a:pPr algn="justLow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Outline the health advice that should be provided to travelers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309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Yellow fever vaccine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8618" y="1752600"/>
            <a:ext cx="10681520" cy="4648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The vaccine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Live attenuated virus vaccine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Single </a:t>
            </a:r>
            <a:r>
              <a:rPr lang="en-US" sz="2800" dirty="0"/>
              <a:t>subcutaneous injection 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Immunity starts after 10 days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Valid for 10 years 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Not recommended for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Infants &lt; 9 months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Immune compromised </a:t>
            </a:r>
            <a:r>
              <a:rPr lang="en-US" sz="2800" dirty="0"/>
              <a:t>patients 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Pregnant women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Egg allergies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HIV-positive </a:t>
            </a:r>
            <a:r>
              <a:rPr lang="en-US" sz="2800" dirty="0"/>
              <a:t>individuals</a:t>
            </a:r>
          </a:p>
          <a:p>
            <a:pPr marL="365760" lvl="1" indent="0" algn="justLow">
              <a:lnSpc>
                <a:spcPct val="1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6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Yellow fever region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5" y="1600200"/>
            <a:ext cx="486938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47" y="1600201"/>
            <a:ext cx="6605112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93402" y="571500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CDC,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Meningococcal vaccine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8618" y="1524000"/>
            <a:ext cx="10681520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The vaccine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 smtClean="0"/>
              <a:t>Quadrivalent</a:t>
            </a:r>
            <a:r>
              <a:rPr lang="en-US" sz="3200" dirty="0" smtClean="0"/>
              <a:t> </a:t>
            </a:r>
            <a:r>
              <a:rPr lang="en-US" sz="3200" dirty="0"/>
              <a:t>polysaccharide </a:t>
            </a:r>
            <a:r>
              <a:rPr lang="en-US" sz="3200" dirty="0" smtClean="0"/>
              <a:t>(MPSV4; A</a:t>
            </a:r>
            <a:r>
              <a:rPr lang="en-US" sz="3200" dirty="0" smtClean="0"/>
              <a:t>, C, Y, W-135)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Single dose subcutaneous </a:t>
            </a:r>
            <a:r>
              <a:rPr lang="en-US" sz="3200" dirty="0" smtClean="0"/>
              <a:t>injection for 55 years and older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OR/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Conjugated </a:t>
            </a:r>
            <a:r>
              <a:rPr lang="en-US" sz="3200" dirty="0" err="1"/>
              <a:t>quadrivalent</a:t>
            </a:r>
            <a:r>
              <a:rPr lang="en-US" sz="3200" dirty="0"/>
              <a:t> (MCV4) with diphtheria toxoid 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Single intramuscular injection </a:t>
            </a:r>
            <a:r>
              <a:rPr lang="en-US" sz="3200" dirty="0" smtClean="0"/>
              <a:t>for 2 years – 55 years 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Protection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Not effective for children below2 years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Protection is for 3–5 </a:t>
            </a:r>
            <a:r>
              <a:rPr lang="en-US" sz="3200" dirty="0"/>
              <a:t>years in adults and older </a:t>
            </a:r>
            <a:r>
              <a:rPr lang="en-US" sz="3200" dirty="0" smtClean="0"/>
              <a:t>children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Required for entry to KSA for pilgrims in Hajj season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Recommended for travelers to sub-Saharan Africa</a:t>
            </a:r>
            <a:r>
              <a:rPr lang="en-US" sz="3200" dirty="0"/>
              <a:t> </a:t>
            </a:r>
            <a:r>
              <a:rPr lang="en-US" sz="2300" dirty="0" smtClean="0"/>
              <a:t>(</a:t>
            </a:r>
            <a:r>
              <a:rPr lang="en-US" sz="2000" dirty="0" smtClean="0"/>
              <a:t>especially the dry season)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 </a:t>
            </a:r>
          </a:p>
          <a:p>
            <a:pPr marL="365760" lvl="1" indent="0" algn="justLow">
              <a:lnSpc>
                <a:spcPct val="1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92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Meningitis region</a:t>
            </a:r>
            <a:endParaRPr lang="en-US" dirty="0"/>
          </a:p>
        </p:txBody>
      </p:sp>
      <p:pic>
        <p:nvPicPr>
          <p:cNvPr id="1031" name="Picture 7" descr="C:\Users\Randa Youssef\Desktop\meningitis bel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92" y="1905000"/>
            <a:ext cx="810627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63316" y="6292334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CDC,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Typhoid vaccine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98100" y="1524000"/>
            <a:ext cx="9783075" cy="5181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smtClean="0"/>
              <a:t>vaccine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Live attenuated (Ty21a)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Oral vaccine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Four doses (One capsule </a:t>
            </a:r>
            <a:r>
              <a:rPr lang="en-US" dirty="0"/>
              <a:t>o</a:t>
            </a:r>
            <a:r>
              <a:rPr lang="en-US" dirty="0" smtClean="0"/>
              <a:t>n alternating days not with antibiotics)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Schedule should be completed at least one week before traveling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Booster every 5 – 7 years 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Vi </a:t>
            </a:r>
            <a:r>
              <a:rPr lang="en-US" sz="3200" dirty="0"/>
              <a:t>capsular polysaccharide vaccine (</a:t>
            </a:r>
            <a:r>
              <a:rPr lang="en-US" sz="3200" dirty="0" err="1"/>
              <a:t>ViCPS</a:t>
            </a:r>
            <a:r>
              <a:rPr lang="en-US" sz="3200" dirty="0"/>
              <a:t>) </a:t>
            </a: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Single dose intramuscular injection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At least two weeks before traveling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Booster at 2 years intervals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Both </a:t>
            </a:r>
            <a:r>
              <a:rPr lang="en-US" sz="3200" dirty="0"/>
              <a:t>vaccines </a:t>
            </a:r>
            <a:r>
              <a:rPr lang="en-US" sz="3200" dirty="0" smtClean="0"/>
              <a:t>are effective but differ in duration of immunity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Compliance may be a problem with oral vaccine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Recommended </a:t>
            </a:r>
            <a:r>
              <a:rPr lang="en-US" sz="3200" dirty="0"/>
              <a:t>to travelers to </a:t>
            </a:r>
            <a:r>
              <a:rPr lang="en-US" sz="3200" dirty="0" smtClean="0"/>
              <a:t>developing countries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5721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Hepatitis 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8273" y="1676400"/>
            <a:ext cx="10382038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Endemic in many developing countries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Risk </a:t>
            </a:r>
            <a:r>
              <a:rPr lang="en-US" sz="2800" dirty="0" smtClean="0"/>
              <a:t>among travelers prior </a:t>
            </a:r>
            <a:r>
              <a:rPr lang="en-US" sz="2800" dirty="0" smtClean="0"/>
              <a:t>to wide spread immunization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3 – 6 per 1000 non-immunized travellers per month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Increases to 20 per 1000 among travellers who ventured off the usual tourist routes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Mortality is high among the elderly (1.2%) and pregnant women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46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Hepatitis A vaccine (concluded)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8273" y="1676400"/>
            <a:ext cx="10382038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The vaccine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Two doses of </a:t>
            </a:r>
            <a:r>
              <a:rPr lang="en-US" sz="2200" dirty="0" smtClean="0"/>
              <a:t>inactivated parenteral vaccines </a:t>
            </a:r>
            <a:r>
              <a:rPr lang="en-US" sz="2200" dirty="0" smtClean="0"/>
              <a:t>(HAVRIX® or VAQTA®)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First </a:t>
            </a:r>
            <a:r>
              <a:rPr lang="en-US" sz="2200" dirty="0" smtClean="0"/>
              <a:t>dose: 70 – 85% develop antibodies within two </a:t>
            </a:r>
            <a:r>
              <a:rPr lang="en-US" sz="2200" dirty="0" smtClean="0"/>
              <a:t>weeks		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Second </a:t>
            </a:r>
            <a:r>
              <a:rPr lang="en-US" sz="2200" dirty="0"/>
              <a:t>dose: after12 to 18 months leading 100% </a:t>
            </a:r>
            <a:r>
              <a:rPr lang="en-US" sz="2200" dirty="0" err="1"/>
              <a:t>sero</a:t>
            </a:r>
            <a:r>
              <a:rPr lang="en-US" sz="2200" dirty="0"/>
              <a:t>-conversion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Protection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14 </a:t>
            </a:r>
            <a:r>
              <a:rPr lang="en-US" sz="2200" dirty="0" smtClean="0"/>
              <a:t>– 20 years in children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25 years among adults </a:t>
            </a:r>
            <a:endParaRPr lang="en-US" sz="2200" dirty="0"/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197927" y="5300150"/>
            <a:ext cx="9982729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7338"/>
            <a:r>
              <a:rPr lang="en-US" dirty="0"/>
              <a:t>Travelers in less than four weeks after the 1</a:t>
            </a:r>
            <a:r>
              <a:rPr lang="en-US" baseline="30000" dirty="0"/>
              <a:t>st</a:t>
            </a:r>
            <a:r>
              <a:rPr lang="en-US" dirty="0"/>
              <a:t> dose should be administered immune globulin (0.02 mL/kg) at a different anatomic injection </a:t>
            </a:r>
            <a:r>
              <a:rPr lang="en-US" dirty="0" smtClean="0"/>
              <a:t>site**</a:t>
            </a:r>
            <a:endParaRPr lang="en-US" dirty="0"/>
          </a:p>
          <a:p>
            <a:pPr marL="287338"/>
            <a:endParaRPr lang="en-US" dirty="0" smtClean="0"/>
          </a:p>
          <a:p>
            <a:pPr marL="287338"/>
            <a:r>
              <a:rPr lang="en-US" dirty="0" smtClean="0"/>
              <a:t>A </a:t>
            </a:r>
            <a:r>
              <a:rPr lang="en-US" dirty="0"/>
              <a:t>combined hepatitis A and hepatitis B vaccine is also available</a:t>
            </a: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43372" y="3810000"/>
            <a:ext cx="47992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Recommended </a:t>
            </a:r>
          </a:p>
          <a:p>
            <a:pPr marL="342900" indent="-34290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200" dirty="0"/>
              <a:t>Travelers to the developing countries </a:t>
            </a:r>
          </a:p>
          <a:p>
            <a:pPr marL="342900" indent="-34290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200" dirty="0"/>
              <a:t>2 years and older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050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Hepatitis 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8618" y="1676400"/>
            <a:ext cx="10681520" cy="4876800"/>
          </a:xfrm>
        </p:spPr>
        <p:txBody>
          <a:bodyPr>
            <a:normAutofit/>
          </a:bodyPr>
          <a:lstStyle/>
          <a:p>
            <a:pPr marL="365125" lvl="1" indent="-365125" algn="justLow">
              <a:lnSpc>
                <a:spcPct val="150000"/>
              </a:lnSpc>
              <a:buNone/>
            </a:pPr>
            <a:r>
              <a:rPr lang="en-US" dirty="0" smtClean="0"/>
              <a:t>At risk are those who</a:t>
            </a:r>
          </a:p>
          <a:p>
            <a:pPr lvl="1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dirty="0" smtClean="0"/>
              <a:t>Workers in mid to high endemic areas for ≥ 6 months</a:t>
            </a:r>
          </a:p>
          <a:p>
            <a:pPr lvl="1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dirty="0" smtClean="0"/>
              <a:t>Short term travelers</a:t>
            </a:r>
          </a:p>
          <a:p>
            <a:pPr lvl="2" algn="justLow"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Medical relief workers </a:t>
            </a:r>
          </a:p>
          <a:p>
            <a:pPr lvl="2" algn="justLow"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Receive medical care (injection, transfusion)</a:t>
            </a:r>
          </a:p>
          <a:p>
            <a:pPr lvl="2" algn="justLow"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Engage in unprotected sex and parenteral drug abuse</a:t>
            </a:r>
          </a:p>
          <a:p>
            <a:pPr lvl="2" algn="justLow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16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Hepatitis B vaccine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8618" y="1524000"/>
            <a:ext cx="10681520" cy="5029200"/>
          </a:xfrm>
        </p:spPr>
        <p:txBody>
          <a:bodyPr>
            <a:noAutofit/>
          </a:bodyPr>
          <a:lstStyle/>
          <a:p>
            <a:pPr marL="0" lvl="1" indent="0" algn="justLow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sz="2400" dirty="0" smtClean="0"/>
              <a:t>The vaccine</a:t>
            </a:r>
          </a:p>
          <a:p>
            <a:pPr marL="519113" lvl="1" indent="-341313" algn="justLow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sz="2400" dirty="0" smtClean="0"/>
              <a:t>Recombinant vaccine given by intramuscular injection </a:t>
            </a:r>
          </a:p>
          <a:p>
            <a:pPr marL="519113" lvl="1" indent="-341313" algn="justLow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sz="2400" dirty="0" smtClean="0"/>
              <a:t>Monovalent including hepatitis B</a:t>
            </a:r>
          </a:p>
          <a:p>
            <a:pPr marL="519113" lvl="1" indent="-341313" algn="justLow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sz="2400" dirty="0" smtClean="0"/>
              <a:t>Combined with hepatitis A (for those ≥ 18 years) </a:t>
            </a:r>
            <a:endParaRPr lang="en-US" sz="2400" dirty="0"/>
          </a:p>
          <a:p>
            <a:pPr marL="519113" lvl="1" indent="-341313" algn="justLow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sz="2400" dirty="0" smtClean="0"/>
              <a:t>Regular schedule: 0-</a:t>
            </a:r>
            <a:r>
              <a:rPr lang="en-US" sz="2400" dirty="0"/>
              <a:t>, 1-, </a:t>
            </a:r>
            <a:r>
              <a:rPr lang="en-US" sz="2400" dirty="0" smtClean="0"/>
              <a:t>and 6-month with no booster dose</a:t>
            </a:r>
          </a:p>
          <a:p>
            <a:pPr marL="519113" lvl="1" indent="-341313" algn="justLow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sz="2400" dirty="0" smtClean="0"/>
              <a:t>Accelerated schedule for the combined vaccine only (FDA)</a:t>
            </a:r>
          </a:p>
          <a:p>
            <a:pPr lvl="2" indent="-231775" algn="justLow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682625" algn="l"/>
              </a:tabLst>
            </a:pPr>
            <a:r>
              <a:rPr lang="en-US" sz="2400" dirty="0" smtClean="0"/>
              <a:t>0-</a:t>
            </a:r>
            <a:r>
              <a:rPr lang="en-US" sz="2400" dirty="0"/>
              <a:t>, </a:t>
            </a:r>
            <a:r>
              <a:rPr lang="en-US" sz="2400" dirty="0" smtClean="0"/>
              <a:t>7-, </a:t>
            </a:r>
            <a:r>
              <a:rPr lang="en-US" sz="2400" dirty="0"/>
              <a:t>and </a:t>
            </a:r>
            <a:r>
              <a:rPr lang="en-US" sz="2400" dirty="0" smtClean="0"/>
              <a:t>21- days </a:t>
            </a:r>
          </a:p>
          <a:p>
            <a:pPr lvl="2" indent="-231775" algn="justLow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682625" algn="l"/>
              </a:tabLst>
            </a:pPr>
            <a:r>
              <a:rPr lang="en-US" sz="2400" dirty="0" smtClean="0"/>
              <a:t>Booster dose at 1 year</a:t>
            </a:r>
          </a:p>
          <a:p>
            <a:pPr lvl="2" indent="-231775" algn="justLow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682625" algn="l"/>
              </a:tabLst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Recommended for travelers </a:t>
            </a:r>
            <a:r>
              <a:rPr lang="en-US" sz="2400" dirty="0"/>
              <a:t>to </a:t>
            </a:r>
            <a:r>
              <a:rPr lang="en-US" sz="2400" dirty="0" smtClean="0"/>
              <a:t>endemic </a:t>
            </a:r>
            <a:r>
              <a:rPr lang="en-US" sz="2400" dirty="0" smtClean="0"/>
              <a:t>areas and travelers with special risk</a:t>
            </a:r>
            <a:endParaRPr lang="en-US" sz="2400" dirty="0"/>
          </a:p>
          <a:p>
            <a:pPr marL="452120" lvl="2" indent="0" algn="justLow">
              <a:spcBef>
                <a:spcPts val="0"/>
              </a:spcBef>
              <a:buClr>
                <a:schemeClr val="accent1"/>
              </a:buClr>
              <a:buNone/>
              <a:tabLst>
                <a:tab pos="341313" algn="l"/>
              </a:tabLs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349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Rabies vaccine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8618" y="1524000"/>
            <a:ext cx="10681520" cy="5029200"/>
          </a:xfrm>
        </p:spPr>
        <p:txBody>
          <a:bodyPr>
            <a:noAutofit/>
          </a:bodyPr>
          <a:lstStyle/>
          <a:p>
            <a:pPr marL="0" lvl="1" indent="0" algn="justLow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sz="2400" dirty="0" smtClean="0"/>
              <a:t>The vaccine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Human diploid cell vaccine (inactivated)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3 doses on 0</a:t>
            </a:r>
            <a:r>
              <a:rPr lang="en-US" sz="2400" dirty="0"/>
              <a:t>, 7</a:t>
            </a:r>
            <a:r>
              <a:rPr lang="en-US" sz="2400" dirty="0" smtClean="0"/>
              <a:t>, and </a:t>
            </a:r>
            <a:r>
              <a:rPr lang="en-US" sz="2400" dirty="0"/>
              <a:t>21 or 28 </a:t>
            </a:r>
            <a:r>
              <a:rPr lang="en-US" sz="2400" dirty="0" smtClean="0"/>
              <a:t>(intramuscular)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2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/>
              <a:t>Note: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Pre-exposure </a:t>
            </a:r>
            <a:r>
              <a:rPr lang="en-US" sz="2400" dirty="0"/>
              <a:t>vaccine eliminates </a:t>
            </a:r>
            <a:r>
              <a:rPr lang="en-US" sz="2400" dirty="0" smtClean="0"/>
              <a:t>the need </a:t>
            </a:r>
            <a:r>
              <a:rPr lang="en-US" sz="2400" dirty="0"/>
              <a:t>for rabies immune globulin (RIG) after </a:t>
            </a:r>
            <a:r>
              <a:rPr lang="en-US" sz="2400" dirty="0" smtClean="0"/>
              <a:t>exposure</a:t>
            </a:r>
            <a:r>
              <a:rPr lang="en-US" sz="2400" dirty="0"/>
              <a:t>, but </a:t>
            </a:r>
            <a:r>
              <a:rPr lang="en-US" sz="2400" dirty="0" smtClean="0"/>
              <a:t>does not </a:t>
            </a:r>
            <a:r>
              <a:rPr lang="en-US" sz="2400" dirty="0"/>
              <a:t>eliminate the need for additional </a:t>
            </a:r>
            <a:r>
              <a:rPr lang="en-US" sz="2400" dirty="0" smtClean="0"/>
              <a:t>post exposure </a:t>
            </a:r>
            <a:r>
              <a:rPr lang="en-US" sz="2400" dirty="0"/>
              <a:t>rabies vaccinations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8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travel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8618" y="1981200"/>
            <a:ext cx="10681520" cy="4114800"/>
          </a:xfrm>
        </p:spPr>
        <p:txBody>
          <a:bodyPr>
            <a:normAutofit fontScale="92500"/>
          </a:bodyPr>
          <a:lstStyle/>
          <a:p>
            <a:pPr marL="0" indent="0" algn="justLow">
              <a:lnSpc>
                <a:spcPct val="120000"/>
              </a:lnSpc>
              <a:buNone/>
            </a:pPr>
            <a:r>
              <a:rPr lang="en-US" dirty="0" smtClean="0"/>
              <a:t>It is “The </a:t>
            </a:r>
            <a:r>
              <a:rPr lang="en-US" dirty="0"/>
              <a:t>field of medicine concerned with the </a:t>
            </a:r>
            <a:r>
              <a:rPr lang="en-US" dirty="0" smtClean="0"/>
              <a:t>promotion of </a:t>
            </a:r>
            <a:r>
              <a:rPr lang="en-US" dirty="0"/>
              <a:t>health … for the peoples, cultures and </a:t>
            </a:r>
            <a:r>
              <a:rPr lang="en-US" dirty="0" smtClean="0"/>
              <a:t>environment of </a:t>
            </a:r>
            <a:r>
              <a:rPr lang="en-US" dirty="0"/>
              <a:t>regions being visited </a:t>
            </a:r>
            <a:r>
              <a:rPr lang="en-US" dirty="0" smtClean="0"/>
              <a:t>in </a:t>
            </a:r>
            <a:r>
              <a:rPr lang="en-US" dirty="0"/>
              <a:t>addition to </a:t>
            </a:r>
            <a:r>
              <a:rPr lang="en-US" dirty="0" smtClean="0"/>
              <a:t>the prevention of </a:t>
            </a:r>
            <a:r>
              <a:rPr lang="en-US" dirty="0"/>
              <a:t>disease or other adverse health outcomes in </a:t>
            </a:r>
            <a:r>
              <a:rPr lang="en-US" dirty="0" smtClean="0"/>
              <a:t>the </a:t>
            </a:r>
            <a:r>
              <a:rPr lang="fr-FR" dirty="0" smtClean="0"/>
              <a:t>international </a:t>
            </a:r>
            <a:r>
              <a:rPr lang="fr-FR" dirty="0"/>
              <a:t>traveller </a:t>
            </a:r>
            <a:r>
              <a:rPr lang="fr-FR" dirty="0" smtClean="0"/>
              <a:t>.... It focuses primarily on </a:t>
            </a:r>
            <a:r>
              <a:rPr lang="fr-FR" dirty="0" err="1" smtClean="0"/>
              <a:t>pretravel</a:t>
            </a:r>
            <a:r>
              <a:rPr lang="fr-FR" dirty="0" smtClean="0"/>
              <a:t> preventive care</a:t>
            </a:r>
            <a:r>
              <a:rPr lang="en-US" dirty="0" smtClean="0"/>
              <a:t>”. </a:t>
            </a:r>
            <a:r>
              <a:rPr lang="fr-FR" dirty="0" smtClean="0"/>
              <a:t> </a:t>
            </a:r>
          </a:p>
          <a:p>
            <a:pPr marL="0" indent="0" algn="justLow">
              <a:lnSpc>
                <a:spcPct val="120000"/>
              </a:lnSpc>
              <a:buNone/>
            </a:pPr>
            <a:endParaRPr lang="fr-FR" dirty="0" smtClean="0"/>
          </a:p>
          <a:p>
            <a:pPr marL="0" indent="0" algn="justLow">
              <a:lnSpc>
                <a:spcPct val="120000"/>
              </a:lnSpc>
              <a:buNone/>
            </a:pPr>
            <a:endParaRPr lang="fr-FR" dirty="0"/>
          </a:p>
          <a:p>
            <a:pPr marL="0" indent="0" algn="justLow">
              <a:lnSpc>
                <a:spcPct val="120000"/>
              </a:lnSpc>
              <a:buNone/>
            </a:pPr>
            <a:r>
              <a:rPr lang="fr-FR" sz="2200" dirty="0" smtClean="0"/>
              <a:t>Source:</a:t>
            </a:r>
            <a:r>
              <a:rPr lang="en-US" sz="2200" dirty="0"/>
              <a:t> </a:t>
            </a:r>
            <a:r>
              <a:rPr lang="en-US" sz="2200" dirty="0" smtClean="0"/>
              <a:t>“</a:t>
            </a:r>
            <a:r>
              <a:rPr lang="en-US" sz="2200" dirty="0"/>
              <a:t>Committee to Advise on Tropical Medicine and Travel. Guidelines for the practice of travel medicine. An Advisory Committee Statement (ACS). Can </a:t>
            </a:r>
            <a:r>
              <a:rPr lang="en-US" sz="2200" dirty="0" err="1"/>
              <a:t>Commun</a:t>
            </a:r>
            <a:r>
              <a:rPr lang="en-US" sz="2200" dirty="0"/>
              <a:t> Dis Rep 2009;35(ACS-8):</a:t>
            </a:r>
            <a:r>
              <a:rPr lang="en-US" sz="2200" dirty="0" smtClean="0"/>
              <a:t>1-14”</a:t>
            </a:r>
            <a:r>
              <a:rPr lang="fr-FR" sz="2200" dirty="0" smtClean="0"/>
              <a:t> 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0609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Japanese encephalitis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8618" y="1676400"/>
            <a:ext cx="1068152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risk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Estimated </a:t>
            </a:r>
            <a:r>
              <a:rPr lang="en-US" sz="2400" dirty="0"/>
              <a:t>risk </a:t>
            </a:r>
            <a:r>
              <a:rPr lang="en-US" sz="2400" dirty="0" smtClean="0"/>
              <a:t>in </a:t>
            </a:r>
            <a:r>
              <a:rPr lang="en-US" sz="2400" dirty="0"/>
              <a:t>highly </a:t>
            </a:r>
            <a:r>
              <a:rPr lang="en-US" sz="2400" dirty="0" smtClean="0"/>
              <a:t>endemic areas </a:t>
            </a:r>
            <a:r>
              <a:rPr lang="en-US" sz="2400" dirty="0"/>
              <a:t>during the transmission season can reach 1 per 5000 persons </a:t>
            </a:r>
            <a:r>
              <a:rPr lang="en-US" sz="2400" dirty="0" smtClean="0"/>
              <a:t>per month.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disease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Mosquito borne viral disease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Present in most Asia and some parts of western pacific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Present in rural areas in rice and pig farms </a:t>
            </a:r>
            <a:r>
              <a:rPr lang="en-US" sz="2000" dirty="0" smtClean="0"/>
              <a:t>(pigs are not affected)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Case fatality may </a:t>
            </a:r>
            <a:r>
              <a:rPr lang="en-US" sz="2400" dirty="0"/>
              <a:t>be </a:t>
            </a:r>
            <a:r>
              <a:rPr lang="en-US" sz="2400" dirty="0" smtClean="0"/>
              <a:t>as high </a:t>
            </a:r>
            <a:r>
              <a:rPr lang="en-US" sz="2400" dirty="0"/>
              <a:t>as 30</a:t>
            </a:r>
            <a:r>
              <a:rPr lang="en-US" sz="2400" dirty="0" smtClean="0"/>
              <a:t>%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Severe neurologic sequelae occurs in 50% of survivors </a:t>
            </a:r>
          </a:p>
        </p:txBody>
      </p:sp>
    </p:spTree>
    <p:extLst>
      <p:ext uri="{BB962C8B-B14F-4D97-AF65-F5344CB8AC3E}">
        <p14:creationId xmlns:p14="http://schemas.microsoft.com/office/powerpoint/2010/main" val="267857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Japanese encephalitis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593402" y="6084332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CDC, 2012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37" y="1909402"/>
            <a:ext cx="8734888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3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Japanese encephalitis vaccine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8618" y="1524000"/>
            <a:ext cx="1068152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vaccine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Two Inactivated vaccine; one prepared </a:t>
            </a:r>
            <a:r>
              <a:rPr lang="en-US" sz="2400" dirty="0" smtClean="0"/>
              <a:t>in brain mice </a:t>
            </a:r>
            <a:r>
              <a:rPr lang="en-US" sz="2400" dirty="0" smtClean="0"/>
              <a:t>and the other on </a:t>
            </a:r>
            <a:r>
              <a:rPr lang="en-US" sz="2400" dirty="0" smtClean="0"/>
              <a:t>cell culture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Intramuscular injection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Classic schedule of three doses: 0</a:t>
            </a:r>
            <a:r>
              <a:rPr lang="en-US" sz="2400" dirty="0"/>
              <a:t>, 7 and </a:t>
            </a:r>
            <a:r>
              <a:rPr lang="en-US" sz="2400" dirty="0" smtClean="0"/>
              <a:t>30 days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Accelerated schedule of two doses at 0 and 7 </a:t>
            </a:r>
            <a:r>
              <a:rPr lang="en-US" sz="2400" dirty="0" smtClean="0"/>
              <a:t>days </a:t>
            </a:r>
            <a:r>
              <a:rPr lang="en-US" sz="1400" dirty="0" smtClean="0"/>
              <a:t>(80% conversion)</a:t>
            </a:r>
            <a:endParaRPr lang="en-US" sz="2400" dirty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last dose should be </a:t>
            </a:r>
            <a:r>
              <a:rPr lang="en-US" sz="2400" dirty="0" smtClean="0"/>
              <a:t>at least 10 days before departure</a:t>
            </a:r>
            <a:endParaRPr lang="en-US" sz="2400" dirty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B</a:t>
            </a:r>
            <a:r>
              <a:rPr lang="en-US" sz="2400" dirty="0" smtClean="0"/>
              <a:t>ooster </a:t>
            </a:r>
            <a:r>
              <a:rPr lang="en-US" sz="2400" dirty="0"/>
              <a:t>dose at </a:t>
            </a:r>
            <a:r>
              <a:rPr lang="en-US" sz="2400" dirty="0" smtClean="0"/>
              <a:t>24 months if the risk continues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898445" y="4800600"/>
            <a:ext cx="10481866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Vaccine should be given at least 10 days prior to departure because of the possible serious </a:t>
            </a:r>
            <a:r>
              <a:rPr lang="en-US" sz="2000" dirty="0"/>
              <a:t>adverse reactions </a:t>
            </a:r>
            <a:r>
              <a:rPr lang="en-US" sz="2000" dirty="0" smtClean="0"/>
              <a:t>(</a:t>
            </a:r>
            <a:r>
              <a:rPr lang="en-US" sz="2000" dirty="0"/>
              <a:t>generalized itching, respiratory distress, angioedema, and anaphylaxis) </a:t>
            </a:r>
            <a:r>
              <a:rPr lang="en-US" sz="2000" dirty="0" smtClean="0"/>
              <a:t>up </a:t>
            </a:r>
            <a:r>
              <a:rPr lang="en-US" sz="2000" dirty="0"/>
              <a:t>to one week after vaccination and adequate immune response is not achieved for several </a:t>
            </a:r>
            <a:r>
              <a:rPr lang="en-US" sz="2000" dirty="0" smtClean="0"/>
              <a:t>days</a:t>
            </a:r>
            <a:r>
              <a:rPr lang="en-US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1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vaccines – influenza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8791" y="1676400"/>
            <a:ext cx="10977009" cy="4495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risk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Risk of </a:t>
            </a:r>
            <a:r>
              <a:rPr lang="en-US" dirty="0"/>
              <a:t>exposure to </a:t>
            </a:r>
            <a:r>
              <a:rPr lang="en-US" dirty="0" smtClean="0"/>
              <a:t>the virus is throughout the year </a:t>
            </a:r>
            <a:r>
              <a:rPr lang="en-US" dirty="0"/>
              <a:t>in tropical and subtropical </a:t>
            </a:r>
            <a:r>
              <a:rPr lang="en-US" dirty="0" smtClean="0"/>
              <a:t>areas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attack rate </a:t>
            </a:r>
            <a:r>
              <a:rPr lang="en-US" dirty="0" smtClean="0"/>
              <a:t>is 1.2–2.8</a:t>
            </a:r>
            <a:r>
              <a:rPr lang="en-US" dirty="0"/>
              <a:t>% in travelers of all age </a:t>
            </a:r>
            <a:r>
              <a:rPr lang="en-US" dirty="0" smtClean="0"/>
              <a:t>groups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vaccine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Inactivated </a:t>
            </a:r>
            <a:r>
              <a:rPr lang="en-US" dirty="0"/>
              <a:t>parenteral vaccine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live attenuated vaccine administered </a:t>
            </a:r>
            <a:r>
              <a:rPr lang="en-US" dirty="0"/>
              <a:t>by nasal </a:t>
            </a:r>
            <a:r>
              <a:rPr lang="en-US" dirty="0" smtClean="0"/>
              <a:t>spray (for healthy </a:t>
            </a:r>
            <a:r>
              <a:rPr lang="en-US" dirty="0"/>
              <a:t>persons </a:t>
            </a:r>
            <a:r>
              <a:rPr lang="en-US" dirty="0" smtClean="0"/>
              <a:t>5–49 years)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Recommended to travelers to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tropics and subtropics at risk of serious related complications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Southern Hemisphere from </a:t>
            </a:r>
            <a:r>
              <a:rPr lang="en-US" dirty="0"/>
              <a:t>April through </a:t>
            </a:r>
            <a:r>
              <a:rPr lang="en-US" dirty="0" smtClean="0"/>
              <a:t>September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90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vaccines - 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2612" y="1752600"/>
            <a:ext cx="1068152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vaccine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BCG vaccine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Live attenuated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Single intradermal injection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Recommended to long stay in developing countries</a:t>
            </a:r>
          </a:p>
          <a:p>
            <a:pPr marL="0" indent="0">
              <a:buNone/>
            </a:pPr>
            <a:r>
              <a:rPr lang="en-US" sz="2400" dirty="0" smtClean="0"/>
              <a:t>If not then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Baseline tuberculin before travel with a follow up every 1 year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11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vaccines - Cholera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2612" y="1828800"/>
            <a:ext cx="10681520" cy="4114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Rare among </a:t>
            </a:r>
            <a:r>
              <a:rPr lang="en-US" sz="2200" dirty="0"/>
              <a:t>European and </a:t>
            </a:r>
            <a:r>
              <a:rPr lang="en-US" sz="2200" dirty="0" smtClean="0"/>
              <a:t>North American </a:t>
            </a:r>
            <a:r>
              <a:rPr lang="en-US" sz="2200" dirty="0"/>
              <a:t>travelers </a:t>
            </a:r>
            <a:r>
              <a:rPr lang="en-US" sz="2200" dirty="0" smtClean="0"/>
              <a:t>(</a:t>
            </a:r>
            <a:r>
              <a:rPr lang="en-US" sz="2200" dirty="0"/>
              <a:t>0.2 per 100,000 travelers</a:t>
            </a:r>
            <a:r>
              <a:rPr lang="en-US" sz="2200" dirty="0" smtClean="0"/>
              <a:t>)</a:t>
            </a: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Rate </a:t>
            </a:r>
            <a:r>
              <a:rPr lang="en-US" sz="2200" dirty="0"/>
              <a:t>among Japanese travelers was 13 </a:t>
            </a:r>
            <a:r>
              <a:rPr lang="en-US" sz="2200" dirty="0" smtClean="0"/>
              <a:t>per 100,000 returning </a:t>
            </a:r>
            <a:r>
              <a:rPr lang="en-US" sz="2200" dirty="0"/>
              <a:t>from </a:t>
            </a:r>
            <a:r>
              <a:rPr lang="en-US" sz="2200" dirty="0" smtClean="0"/>
              <a:t>Indonesia in 1991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New vaccines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Live attenuated oral vaccine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Result in 60–80</a:t>
            </a:r>
            <a:r>
              <a:rPr lang="en-US" sz="2200" dirty="0"/>
              <a:t>% protection for </a:t>
            </a:r>
            <a:r>
              <a:rPr lang="en-US" sz="2200" dirty="0" smtClean="0"/>
              <a:t>6 to 12 months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Not effective against the new serotype O139 </a:t>
            </a:r>
            <a:r>
              <a:rPr lang="en-US" sz="1600" dirty="0" smtClean="0"/>
              <a:t>(spread </a:t>
            </a:r>
            <a:r>
              <a:rPr lang="en-US" sz="1600" dirty="0"/>
              <a:t>rapidly </a:t>
            </a:r>
            <a:r>
              <a:rPr lang="en-US" sz="1600" dirty="0" smtClean="0"/>
              <a:t>through Asia </a:t>
            </a:r>
            <a:r>
              <a:rPr lang="en-US" sz="1600" dirty="0"/>
              <a:t>in </a:t>
            </a:r>
            <a:r>
              <a:rPr lang="en-US" sz="1600" dirty="0" smtClean="0"/>
              <a:t>mid 90s)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557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Malaria </a:t>
            </a:r>
            <a:r>
              <a:rPr lang="en-US" sz="3600" dirty="0" smtClean="0"/>
              <a:t>chemoprophylaxis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8618" y="2133600"/>
            <a:ext cx="10681520" cy="3733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Proguanil</a:t>
            </a:r>
            <a:r>
              <a:rPr lang="en-US" dirty="0" smtClean="0"/>
              <a:t> (all areas)</a:t>
            </a:r>
          </a:p>
          <a:p>
            <a:pPr marL="347663" indent="-58738">
              <a:buNone/>
            </a:pPr>
            <a:r>
              <a:rPr lang="en-US" dirty="0" smtClean="0"/>
              <a:t>1 </a:t>
            </a:r>
            <a:r>
              <a:rPr lang="en-US" dirty="0"/>
              <a:t>– 2 days before departure, daily during the </a:t>
            </a:r>
            <a:r>
              <a:rPr lang="en-US" dirty="0" smtClean="0"/>
              <a:t>journey </a:t>
            </a:r>
            <a:r>
              <a:rPr lang="en-US" dirty="0"/>
              <a:t>and 7 days after </a:t>
            </a:r>
            <a:r>
              <a:rPr lang="en-US" dirty="0" smtClean="0"/>
              <a:t>return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Doxycycline (all areas)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1 </a:t>
            </a:r>
            <a:r>
              <a:rPr lang="en-US" dirty="0"/>
              <a:t>– 2 days before departure, daily during the </a:t>
            </a:r>
            <a:r>
              <a:rPr lang="en-US" dirty="0" smtClean="0"/>
              <a:t>journey </a:t>
            </a:r>
            <a:r>
              <a:rPr lang="en-US" dirty="0" smtClean="0"/>
              <a:t>and 4 </a:t>
            </a:r>
            <a:r>
              <a:rPr lang="en-US" dirty="0" smtClean="0"/>
              <a:t>weeks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78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Malaria distribution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9136" y="5987534"/>
            <a:ext cx="836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Red= malaria everywhere	yellow=malaria in some provinces 	Green= not known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23" y="1688910"/>
            <a:ext cx="10581693" cy="404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7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Malaria </a:t>
            </a:r>
            <a:r>
              <a:rPr lang="en-US" sz="3600" dirty="0" smtClean="0"/>
              <a:t>chemoprophylaxis (concluded)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8618" y="1600200"/>
            <a:ext cx="10681520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Chloroquine</a:t>
            </a:r>
            <a:r>
              <a:rPr lang="en-US" dirty="0" smtClean="0"/>
              <a:t> (</a:t>
            </a:r>
            <a:r>
              <a:rPr lang="en-US" dirty="0" err="1" smtClean="0"/>
              <a:t>chloroquine</a:t>
            </a:r>
            <a:r>
              <a:rPr lang="en-US" dirty="0" smtClean="0"/>
              <a:t> sensitive areas) </a:t>
            </a:r>
          </a:p>
          <a:p>
            <a:pPr marL="0" indent="0">
              <a:buNone/>
            </a:pPr>
            <a:r>
              <a:rPr lang="en-US" dirty="0" smtClean="0"/>
              <a:t>	1 </a:t>
            </a:r>
            <a:r>
              <a:rPr lang="en-US" dirty="0"/>
              <a:t>– 2 </a:t>
            </a:r>
            <a:r>
              <a:rPr lang="en-US" dirty="0" smtClean="0"/>
              <a:t>weeks </a:t>
            </a:r>
            <a:r>
              <a:rPr lang="en-US" dirty="0"/>
              <a:t>before departure, daily during the </a:t>
            </a:r>
            <a:r>
              <a:rPr lang="en-US" dirty="0" smtClean="0"/>
              <a:t>journey </a:t>
            </a:r>
            <a:r>
              <a:rPr lang="en-US" dirty="0"/>
              <a:t>and </a:t>
            </a:r>
            <a:r>
              <a:rPr lang="en-US" dirty="0" smtClean="0"/>
              <a:t>4 weeks </a:t>
            </a:r>
            <a:r>
              <a:rPr lang="en-US" dirty="0" smtClean="0"/>
              <a:t>	after </a:t>
            </a:r>
            <a:r>
              <a:rPr lang="en-US" dirty="0"/>
              <a:t>return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Primaquine</a:t>
            </a:r>
            <a:r>
              <a:rPr lang="en-US" dirty="0" smtClean="0"/>
              <a:t> (predominant </a:t>
            </a:r>
            <a:r>
              <a:rPr lang="en-US" dirty="0" err="1" smtClean="0"/>
              <a:t>vivax</a:t>
            </a:r>
            <a:r>
              <a:rPr lang="en-US" dirty="0" smtClean="0"/>
              <a:t> areas and </a:t>
            </a:r>
            <a:r>
              <a:rPr lang="en-US" dirty="0" err="1" smtClean="0"/>
              <a:t>ovale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1 – 2 days before departure, daily during the </a:t>
            </a:r>
            <a:r>
              <a:rPr lang="en-US" dirty="0" smtClean="0"/>
              <a:t>journey </a:t>
            </a:r>
            <a:r>
              <a:rPr lang="en-US" dirty="0" smtClean="0"/>
              <a:t>and 7 days </a:t>
            </a:r>
            <a:r>
              <a:rPr lang="en-US" dirty="0" smtClean="0"/>
              <a:t>	after </a:t>
            </a:r>
            <a:r>
              <a:rPr lang="en-US" dirty="0" smtClean="0"/>
              <a:t>return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Mefloquine</a:t>
            </a:r>
            <a:r>
              <a:rPr lang="en-US" dirty="0" smtClean="0"/>
              <a:t> (</a:t>
            </a:r>
            <a:r>
              <a:rPr lang="en-US" dirty="0" err="1" smtClean="0"/>
              <a:t>mefloquine</a:t>
            </a:r>
            <a:r>
              <a:rPr lang="en-US" dirty="0" smtClean="0"/>
              <a:t> sensitive areas)</a:t>
            </a:r>
          </a:p>
          <a:p>
            <a:pPr marL="0" indent="0">
              <a:buNone/>
            </a:pPr>
            <a:r>
              <a:rPr lang="en-US" dirty="0" smtClean="0"/>
              <a:t>	2 weeks before departure, daily during the journey </a:t>
            </a:r>
            <a:r>
              <a:rPr lang="en-US" dirty="0" smtClean="0"/>
              <a:t>and </a:t>
            </a:r>
            <a:r>
              <a:rPr lang="en-US" dirty="0" smtClean="0"/>
              <a:t>4 weeks </a:t>
            </a:r>
            <a:r>
              <a:rPr lang="en-US" dirty="0" smtClean="0"/>
              <a:t>	after </a:t>
            </a:r>
            <a:r>
              <a:rPr lang="en-US" dirty="0" smtClean="0"/>
              <a:t>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Travel advice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8273" y="1600200"/>
            <a:ext cx="10681520" cy="51054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n-US" sz="6000" dirty="0" smtClean="0"/>
              <a:t>Maintain high level of personal hygiene 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n-US" sz="6000" dirty="0" smtClean="0"/>
              <a:t>Wash </a:t>
            </a:r>
            <a:r>
              <a:rPr lang="en-US" sz="6000" dirty="0"/>
              <a:t>hands with soap and water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n-US" sz="6000" dirty="0" smtClean="0"/>
              <a:t>Wear mask in overcrowded areas where respiratory infections are likely 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n-US" sz="6000" dirty="0" smtClean="0"/>
              <a:t>Select food for safety 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n-US" sz="6000" dirty="0" smtClean="0"/>
              <a:t>Drink </a:t>
            </a:r>
            <a:r>
              <a:rPr lang="en-US" sz="6000" dirty="0" smtClean="0"/>
              <a:t>bottled water </a:t>
            </a:r>
            <a:r>
              <a:rPr lang="en-US" sz="6000" dirty="0" smtClean="0"/>
              <a:t>and juice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n-US" sz="6000" dirty="0" smtClean="0"/>
              <a:t>Avoid insect bite; wear long sleeves, use repellants, sleep under net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n-US" sz="6000" dirty="0" smtClean="0"/>
              <a:t>Avoid close contact with stray and captivated animals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n-US" sz="6000" dirty="0" smtClean="0"/>
              <a:t>Seek immediate care in the event of animal bite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26342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8618" y="1676400"/>
            <a:ext cx="10681520" cy="4724400"/>
          </a:xfrm>
        </p:spPr>
        <p:txBody>
          <a:bodyPr>
            <a:normAutofit/>
          </a:bodyPr>
          <a:lstStyle/>
          <a:p>
            <a:pPr algn="justLow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Growing volume of international travellers that reached 1 billion in 2010 and expected to reach 1.6 billion by 2020</a:t>
            </a:r>
          </a:p>
          <a:p>
            <a:pPr algn="justLow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dirty="0" smtClean="0"/>
          </a:p>
          <a:p>
            <a:pPr algn="justLow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International travel carries a risk for travelers, community of origin and community of destination </a:t>
            </a:r>
          </a:p>
          <a:p>
            <a:pPr algn="justLow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dirty="0"/>
          </a:p>
          <a:p>
            <a:pPr algn="justLow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The risk for travelers includes diseases, injuries and death</a:t>
            </a:r>
          </a:p>
        </p:txBody>
      </p:sp>
    </p:spTree>
    <p:extLst>
      <p:ext uri="{BB962C8B-B14F-4D97-AF65-F5344CB8AC3E}">
        <p14:creationId xmlns:p14="http://schemas.microsoft.com/office/powerpoint/2010/main" val="13633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General measures to prevent road traffic injury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8446" y="1828800"/>
            <a:ext cx="1068152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Obtain information on direction and road </a:t>
            </a:r>
            <a:r>
              <a:rPr lang="en-US" sz="2400" dirty="0" smtClean="0"/>
              <a:t>conditions; avoid unfamiliar roads </a:t>
            </a:r>
            <a:endParaRPr lang="en-US" sz="24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Check condition of rented </a:t>
            </a:r>
            <a:r>
              <a:rPr lang="en-US" sz="2400" dirty="0" smtClean="0"/>
              <a:t>car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Wear seat belt and follow speed limit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Avoid getting in an argument than may lead to physical violence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/>
              <a:t>Avoid getting in verbal arguments that could lead to </a:t>
            </a:r>
            <a:r>
              <a:rPr lang="en-US" sz="2400" dirty="0" smtClean="0"/>
              <a:t>interpersonal violence</a:t>
            </a:r>
            <a:endParaRPr lang="en-US" sz="24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/>
              <a:t>Avoid </a:t>
            </a:r>
            <a:r>
              <a:rPr lang="en-US" sz="2400" dirty="0" smtClean="0"/>
              <a:t>unfamiliar places, others </a:t>
            </a:r>
            <a:r>
              <a:rPr lang="en-US" sz="2400" dirty="0"/>
              <a:t>home or hotel room until you know them well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Keep </a:t>
            </a:r>
            <a:r>
              <a:rPr lang="en-US" sz="2400" dirty="0"/>
              <a:t>valuables out of sight (jewelry, cameras and large cash) </a:t>
            </a:r>
            <a:endParaRPr lang="en-US" sz="24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/>
              <a:t>Don’t resist if stopped by armed robbers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24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077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travel medicine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8037" y="1981200"/>
            <a:ext cx="10681520" cy="4114800"/>
          </a:xfrm>
        </p:spPr>
        <p:txBody>
          <a:bodyPr>
            <a:normAutofit/>
          </a:bodyPr>
          <a:lstStyle/>
          <a:p>
            <a:pPr algn="justLow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/>
              <a:t>Medical evaluation 	Before travel and after return </a:t>
            </a:r>
          </a:p>
          <a:p>
            <a:pPr algn="justLow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/>
              <a:t>Risk assessment		Based on the health status of travelers, 					destination and timing, circumstances of travel</a:t>
            </a:r>
          </a:p>
          <a:p>
            <a:pPr algn="justLow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/>
              <a:t>Preventive services	Immunization and chemoprophylaxis</a:t>
            </a:r>
          </a:p>
          <a:p>
            <a:pPr algn="justLow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/>
              <a:t>Travel advice		Precautions that should be considered</a:t>
            </a:r>
          </a:p>
        </p:txBody>
      </p:sp>
    </p:spTree>
    <p:extLst>
      <p:ext uri="{BB962C8B-B14F-4D97-AF65-F5344CB8AC3E}">
        <p14:creationId xmlns:p14="http://schemas.microsoft.com/office/powerpoint/2010/main" val="1323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637" y="4114800"/>
            <a:ext cx="7924800" cy="18288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CONSULTATION BEFORE DEPARTURE 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21042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Group </a:t>
            </a:r>
            <a:r>
              <a:rPr lang="en-US" sz="3600" smtClean="0"/>
              <a:t>of travelers </a:t>
            </a:r>
            <a:r>
              <a:rPr lang="en-US" sz="3600" dirty="0" smtClean="0"/>
              <a:t>at special risk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8618" y="1981200"/>
            <a:ext cx="10681520" cy="41148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— </a:t>
            </a:r>
            <a:r>
              <a:rPr lang="en-US" dirty="0" smtClean="0"/>
              <a:t>Infants and young children 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— </a:t>
            </a:r>
            <a:r>
              <a:rPr lang="en-US" dirty="0" smtClean="0"/>
              <a:t>Elderly 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— </a:t>
            </a:r>
            <a:r>
              <a:rPr lang="en-US" dirty="0" smtClean="0"/>
              <a:t>Pregnant women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— </a:t>
            </a:r>
            <a:r>
              <a:rPr lang="en-US" dirty="0" err="1" smtClean="0"/>
              <a:t>Immuno</a:t>
            </a:r>
            <a:r>
              <a:rPr lang="en-US" dirty="0" smtClean="0"/>
              <a:t>-compromised 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— </a:t>
            </a:r>
            <a:r>
              <a:rPr lang="en-US" dirty="0" smtClean="0"/>
              <a:t>Disabled 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— Pre-existing medical </a:t>
            </a:r>
            <a:r>
              <a:rPr lang="en-US" dirty="0" smtClean="0"/>
              <a:t>conditions (diseases and surgery)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612" y="186070"/>
            <a:ext cx="1068152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Evaluation of risk for </a:t>
            </a:r>
            <a:r>
              <a:rPr lang="en-US" sz="3600" dirty="0" smtClean="0"/>
              <a:t>traveler that are basis for 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8618" y="1600200"/>
            <a:ext cx="1068152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— </a:t>
            </a:r>
            <a:r>
              <a:rPr lang="en-US" dirty="0" smtClean="0"/>
              <a:t>Mode </a:t>
            </a:r>
            <a:r>
              <a:rPr lang="en-US" dirty="0"/>
              <a:t>of </a:t>
            </a:r>
            <a:r>
              <a:rPr lang="en-US" dirty="0" smtClean="0"/>
              <a:t>transport (air, sea)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— </a:t>
            </a:r>
            <a:r>
              <a:rPr lang="en-US" dirty="0" smtClean="0"/>
              <a:t>Destination(s</a:t>
            </a:r>
            <a:r>
              <a:rPr lang="en-US" dirty="0"/>
              <a:t>)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— </a:t>
            </a:r>
            <a:r>
              <a:rPr lang="en-US" dirty="0" smtClean="0"/>
              <a:t>Security situations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— Duration </a:t>
            </a:r>
            <a:r>
              <a:rPr lang="en-US" dirty="0"/>
              <a:t>and season of travel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— P</a:t>
            </a:r>
            <a:r>
              <a:rPr lang="en-US" dirty="0" smtClean="0"/>
              <a:t>urpose </a:t>
            </a:r>
            <a:r>
              <a:rPr lang="en-US" dirty="0"/>
              <a:t>of travel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— </a:t>
            </a:r>
            <a:r>
              <a:rPr lang="en-US" dirty="0" smtClean="0"/>
              <a:t>Standards </a:t>
            </a:r>
            <a:r>
              <a:rPr lang="en-US" dirty="0"/>
              <a:t>of accommodation and food hygiene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— </a:t>
            </a:r>
            <a:r>
              <a:rPr lang="en-US" dirty="0" smtClean="0"/>
              <a:t>Behavior </a:t>
            </a:r>
            <a:r>
              <a:rPr lang="en-US" dirty="0"/>
              <a:t>of the traveller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— </a:t>
            </a:r>
            <a:r>
              <a:rPr lang="en-US" dirty="0" smtClean="0"/>
              <a:t>Underlying </a:t>
            </a:r>
            <a:r>
              <a:rPr lang="en-US" dirty="0"/>
              <a:t>health of the traveller</a:t>
            </a:r>
          </a:p>
        </p:txBody>
      </p:sp>
    </p:spTree>
    <p:extLst>
      <p:ext uri="{BB962C8B-B14F-4D97-AF65-F5344CB8AC3E}">
        <p14:creationId xmlns:p14="http://schemas.microsoft.com/office/powerpoint/2010/main" val="4679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Responsibilities of traveler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8618" y="1676400"/>
            <a:ext cx="1068152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Decide on the travel destination and timing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Recognize and accept risk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Visit the general practitioner prior to traveling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Obtain travel insurance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Adhere to the preventive precautions 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Carry medical kits and understand its use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Assume the responsibility of the health and safety of children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Respect people and culture in country of destination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Visit the general practitioner upon return </a:t>
            </a:r>
          </a:p>
        </p:txBody>
      </p:sp>
    </p:spTree>
    <p:extLst>
      <p:ext uri="{BB962C8B-B14F-4D97-AF65-F5344CB8AC3E}">
        <p14:creationId xmlns:p14="http://schemas.microsoft.com/office/powerpoint/2010/main" val="38233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8483</TotalTime>
  <Words>1890</Words>
  <Application>Microsoft Office PowerPoint</Application>
  <PresentationFormat>Custom</PresentationFormat>
  <Paragraphs>401</Paragraphs>
  <Slides>40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Tw Cen MT</vt:lpstr>
      <vt:lpstr>Wingdings</vt:lpstr>
      <vt:lpstr>Wingdings 2</vt:lpstr>
      <vt:lpstr>Median</vt:lpstr>
      <vt:lpstr>TRAVEL MEDICINE</vt:lpstr>
      <vt:lpstr>Learning objectives</vt:lpstr>
      <vt:lpstr>Definition of travel medicine</vt:lpstr>
      <vt:lpstr>Concerns </vt:lpstr>
      <vt:lpstr>Components of travel medicine </vt:lpstr>
      <vt:lpstr>CONSULTATION BEFORE DEPARTURE </vt:lpstr>
      <vt:lpstr>Group of travelers at special risk </vt:lpstr>
      <vt:lpstr>Evaluation of risk for traveler that are basis for action</vt:lpstr>
      <vt:lpstr>Responsibilities of traveler</vt:lpstr>
      <vt:lpstr>Responsibility of traveler: check status of destination</vt:lpstr>
      <vt:lpstr>Responsibility of traveler: consult general practitioner</vt:lpstr>
      <vt:lpstr>Responsibility of traveler: carry medical kits</vt:lpstr>
      <vt:lpstr>Responsibility of traveler: issue travel insurance </vt:lpstr>
      <vt:lpstr>Risk factors and health problems facing international travelers</vt:lpstr>
      <vt:lpstr>Common diseases associated with international travel </vt:lpstr>
      <vt:lpstr>Unintentional and intentional injuries</vt:lpstr>
      <vt:lpstr>Preventive measures for common diseases among international travelers </vt:lpstr>
      <vt:lpstr>Immunization for travelers </vt:lpstr>
      <vt:lpstr>Immunization for travelers </vt:lpstr>
      <vt:lpstr>Yellow fever vaccine</vt:lpstr>
      <vt:lpstr>Yellow fever region</vt:lpstr>
      <vt:lpstr>Meningococcal vaccine  </vt:lpstr>
      <vt:lpstr>Meningitis region</vt:lpstr>
      <vt:lpstr>Typhoid vaccine  </vt:lpstr>
      <vt:lpstr>Hepatitis A</vt:lpstr>
      <vt:lpstr>Hepatitis A vaccine (concluded)</vt:lpstr>
      <vt:lpstr>Hepatitis B</vt:lpstr>
      <vt:lpstr>Hepatitis B vaccine  </vt:lpstr>
      <vt:lpstr>Rabies vaccine </vt:lpstr>
      <vt:lpstr>Japanese encephalitis</vt:lpstr>
      <vt:lpstr>Japanese encephalitis</vt:lpstr>
      <vt:lpstr>Japanese encephalitis vaccine</vt:lpstr>
      <vt:lpstr>Other vaccines – influenza </vt:lpstr>
      <vt:lpstr>Other vaccines - Tuberculosis</vt:lpstr>
      <vt:lpstr>Other vaccines - Cholera</vt:lpstr>
      <vt:lpstr>Malaria chemoprophylaxis (cont.)</vt:lpstr>
      <vt:lpstr>Malaria distribution</vt:lpstr>
      <vt:lpstr>Malaria chemoprophylaxis (concluded)</vt:lpstr>
      <vt:lpstr>Travel advice (cont.)</vt:lpstr>
      <vt:lpstr>General measures to prevent road traffic injury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Neglected Tropical Diseases</dc:title>
  <dc:creator>a</dc:creator>
  <cp:lastModifiedBy>Randa Youssef</cp:lastModifiedBy>
  <cp:revision>410</cp:revision>
  <dcterms:created xsi:type="dcterms:W3CDTF">2012-12-24T06:03:17Z</dcterms:created>
  <dcterms:modified xsi:type="dcterms:W3CDTF">2015-11-21T12:28:37Z</dcterms:modified>
</cp:coreProperties>
</file>