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61" r:id="rId1"/>
  </p:sldMasterIdLst>
  <p:notesMasterIdLst>
    <p:notesMasterId r:id="rId10"/>
  </p:notesMasterIdLst>
  <p:sldIdLst>
    <p:sldId id="256" r:id="rId2"/>
    <p:sldId id="258" r:id="rId3"/>
    <p:sldId id="257" r:id="rId4"/>
    <p:sldId id="259" r:id="rId5"/>
    <p:sldId id="260" r:id="rId6"/>
    <p:sldId id="261" r:id="rId7"/>
    <p:sldId id="263"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p:restoredTop sz="94621"/>
  </p:normalViewPr>
  <p:slideViewPr>
    <p:cSldViewPr snapToGrid="0" snapToObjects="1">
      <p:cViewPr varScale="1">
        <p:scale>
          <a:sx n="63" d="100"/>
          <a:sy n="63" d="100"/>
        </p:scale>
        <p:origin x="-126" y="-4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1BB741-0055-274C-B869-9706819F6B61}" type="datetimeFigureOut">
              <a:rPr lang="en-US" smtClean="0"/>
              <a:t>4/14/2016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C11CD1-E8D3-8B4E-AD12-62F8313EC847}" type="slidenum">
              <a:rPr lang="en-US" smtClean="0"/>
              <a:t>‹#›</a:t>
            </a:fld>
            <a:endParaRPr lang="en-US"/>
          </a:p>
        </p:txBody>
      </p:sp>
    </p:spTree>
    <p:extLst>
      <p:ext uri="{BB962C8B-B14F-4D97-AF65-F5344CB8AC3E}">
        <p14:creationId xmlns:p14="http://schemas.microsoft.com/office/powerpoint/2010/main" val="2129372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C11CD1-E8D3-8B4E-AD12-62F8313EC847}" type="slidenum">
              <a:rPr lang="en-US" smtClean="0"/>
              <a:t>2</a:t>
            </a:fld>
            <a:endParaRPr lang="en-US"/>
          </a:p>
        </p:txBody>
      </p:sp>
    </p:spTree>
    <p:extLst>
      <p:ext uri="{BB962C8B-B14F-4D97-AF65-F5344CB8AC3E}">
        <p14:creationId xmlns:p14="http://schemas.microsoft.com/office/powerpoint/2010/main" val="5404956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B61BEF0D-F0BB-DE4B-95CE-6DB70DBA9567}" type="datetimeFigureOut">
              <a:rPr lang="en-US" smtClean="0"/>
              <a:pPr/>
              <a:t>4/14/2016</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6381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93917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38928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21794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B61BEF0D-F0BB-DE4B-95CE-6DB70DBA9567}" type="datetimeFigureOut">
              <a:rPr lang="en-US" smtClean="0"/>
              <a:pPr/>
              <a:t>4/14/2016</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9022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6770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1788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4752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68507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61BEF0D-F0BB-DE4B-95CE-6DB70DBA9567}" type="datetimeFigureOut">
              <a:rPr lang="en-US" smtClean="0"/>
              <a:pPr/>
              <a:t>4/14/2016</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6728" y="6227064"/>
            <a:ext cx="1463040" cy="256032"/>
          </a:xfrm>
        </p:spPr>
        <p:txBody>
          <a:bodyPr/>
          <a:lstStyle/>
          <a:p>
            <a:fld id="{D57F1E4F-1CFF-5643-939E-217C01CDF565}" type="slidenum">
              <a:rPr lang="en-US" smtClean="0"/>
              <a:pPr/>
              <a:t>‹#›</a:t>
            </a:fld>
            <a:endParaRPr lang="en-US" dirty="0"/>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66234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B61BEF0D-F0BB-DE4B-95CE-6DB70DBA9567}" type="datetimeFigureOut">
              <a:rPr lang="en-US" smtClean="0"/>
              <a:pPr/>
              <a:t>4/14/2016</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D57F1E4F-1CFF-5643-939E-217C01CDF565}" type="slidenum">
              <a:rPr lang="en-US" smtClean="0"/>
              <a:pPr/>
              <a:t>‹#›</a:t>
            </a:fld>
            <a:endParaRPr lang="en-US" dirty="0"/>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05117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B61BEF0D-F0BB-DE4B-95CE-6DB70DBA9567}" type="datetimeFigureOut">
              <a:rPr lang="en-US" smtClean="0"/>
              <a:pPr/>
              <a:t>4/14/2016</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D57F1E4F-1CFF-5643-939E-217C01CDF565}" type="slidenum">
              <a:rPr lang="en-US" smtClean="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extLst>
      <p:ext uri="{BB962C8B-B14F-4D97-AF65-F5344CB8AC3E}">
        <p14:creationId xmlns:p14="http://schemas.microsoft.com/office/powerpoint/2010/main" val="1464721927"/>
      </p:ext>
    </p:extLst>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868" r:id="rId7"/>
    <p:sldLayoutId id="2147483869" r:id="rId8"/>
    <p:sldLayoutId id="2147483870" r:id="rId9"/>
    <p:sldLayoutId id="2147483871" r:id="rId10"/>
    <p:sldLayoutId id="2147483872"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44000">
              <a:schemeClr val="bg2">
                <a:tint val="80000"/>
                <a:shade val="100000"/>
                <a:satMod val="300000"/>
              </a:schemeClr>
            </a:gs>
            <a:gs pos="100000">
              <a:schemeClr val="bg2">
                <a:tint val="100000"/>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Tutorial MCH</a:t>
            </a:r>
            <a:endParaRPr lang="en-US" dirty="0"/>
          </a:p>
        </p:txBody>
      </p:sp>
      <p:sp>
        <p:nvSpPr>
          <p:cNvPr id="3" name="Subtitle 2"/>
          <p:cNvSpPr>
            <a:spLocks noGrp="1"/>
          </p:cNvSpPr>
          <p:nvPr>
            <p:ph type="subTitle" idx="1"/>
          </p:nvPr>
        </p:nvSpPr>
        <p:spPr>
          <a:xfrm>
            <a:off x="1562100" y="4009292"/>
            <a:ext cx="9070848" cy="1129971"/>
          </a:xfrm>
        </p:spPr>
        <p:txBody>
          <a:bodyPr>
            <a:normAutofit lnSpcReduction="10000"/>
          </a:bodyPr>
          <a:lstStyle/>
          <a:p>
            <a:r>
              <a:rPr lang="en-US" sz="2200" b="1" dirty="0" err="1" smtClean="0"/>
              <a:t>Dr</a:t>
            </a:r>
            <a:r>
              <a:rPr lang="en-US" sz="2200" b="1" dirty="0" smtClean="0"/>
              <a:t> Hafsa Raheel </a:t>
            </a:r>
          </a:p>
          <a:p>
            <a:r>
              <a:rPr lang="en-US" dirty="0" smtClean="0"/>
              <a:t>Department of Family and Community Medicine</a:t>
            </a:r>
          </a:p>
          <a:p>
            <a:r>
              <a:rPr lang="en-US" dirty="0" smtClean="0"/>
              <a:t>College </a:t>
            </a:r>
            <a:r>
              <a:rPr lang="en-US" smtClean="0"/>
              <a:t>of Medicine</a:t>
            </a:r>
            <a:endParaRPr lang="en-US" dirty="0" smtClean="0"/>
          </a:p>
          <a:p>
            <a:r>
              <a:rPr lang="en-US" dirty="0" smtClean="0"/>
              <a:t>KSU</a:t>
            </a:r>
            <a:endParaRPr lang="en-US" dirty="0"/>
          </a:p>
        </p:txBody>
      </p:sp>
    </p:spTree>
    <p:extLst>
      <p:ext uri="{BB962C8B-B14F-4D97-AF65-F5344CB8AC3E}">
        <p14:creationId xmlns:p14="http://schemas.microsoft.com/office/powerpoint/2010/main" val="11204771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384348"/>
          </a:xfrm>
        </p:spPr>
        <p:txBody>
          <a:bodyPr>
            <a:normAutofit fontScale="90000"/>
          </a:bodyPr>
          <a:lstStyle/>
          <a:p>
            <a:endParaRPr lang="en-US" dirty="0"/>
          </a:p>
        </p:txBody>
      </p:sp>
      <p:sp>
        <p:nvSpPr>
          <p:cNvPr id="3" name="Content Placeholder 2"/>
          <p:cNvSpPr>
            <a:spLocks noGrp="1"/>
          </p:cNvSpPr>
          <p:nvPr>
            <p:ph idx="1"/>
          </p:nvPr>
        </p:nvSpPr>
        <p:spPr>
          <a:xfrm>
            <a:off x="1066800" y="1280160"/>
            <a:ext cx="10058400" cy="4754880"/>
          </a:xfrm>
        </p:spPr>
        <p:txBody>
          <a:bodyPr/>
          <a:lstStyle/>
          <a:p>
            <a:r>
              <a:rPr lang="en-US" sz="2800" b="1" dirty="0" smtClean="0">
                <a:latin typeface="Times New Roman" charset="0"/>
                <a:ea typeface="Times New Roman" charset="0"/>
                <a:cs typeface="Times New Roman" charset="0"/>
              </a:rPr>
              <a:t>Q1) Define </a:t>
            </a:r>
          </a:p>
          <a:p>
            <a:endParaRPr lang="en-US" sz="2000" dirty="0" smtClean="0">
              <a:latin typeface="Times New Roman" charset="0"/>
              <a:ea typeface="Times New Roman" charset="0"/>
              <a:cs typeface="Times New Roman" charset="0"/>
            </a:endParaRPr>
          </a:p>
          <a:p>
            <a:pPr lvl="1"/>
            <a:r>
              <a:rPr lang="en-US" sz="2000" dirty="0" smtClean="0">
                <a:latin typeface="Times New Roman" charset="0"/>
                <a:ea typeface="Times New Roman" charset="0"/>
                <a:cs typeface="Times New Roman" charset="0"/>
              </a:rPr>
              <a:t>Maternal health</a:t>
            </a:r>
          </a:p>
          <a:p>
            <a:pPr lvl="1"/>
            <a:endParaRPr lang="en-US" sz="2000" dirty="0">
              <a:latin typeface="Times New Roman" charset="0"/>
              <a:ea typeface="Times New Roman" charset="0"/>
              <a:cs typeface="Times New Roman" charset="0"/>
            </a:endParaRPr>
          </a:p>
          <a:p>
            <a:pPr lvl="1"/>
            <a:r>
              <a:rPr lang="en-US" sz="2000" dirty="0" smtClean="0">
                <a:latin typeface="Times New Roman" charset="0"/>
                <a:ea typeface="Times New Roman" charset="0"/>
                <a:cs typeface="Times New Roman" charset="0"/>
              </a:rPr>
              <a:t>Maternal mortality ration</a:t>
            </a:r>
          </a:p>
          <a:p>
            <a:pPr lvl="1"/>
            <a:endParaRPr lang="en-US" sz="2000" dirty="0">
              <a:latin typeface="Times New Roman" charset="0"/>
              <a:ea typeface="Times New Roman" charset="0"/>
              <a:cs typeface="Times New Roman" charset="0"/>
            </a:endParaRPr>
          </a:p>
          <a:p>
            <a:pPr lvl="1"/>
            <a:endParaRPr lang="en-US" sz="2000" dirty="0" smtClean="0">
              <a:latin typeface="Times New Roman" charset="0"/>
              <a:ea typeface="Times New Roman" charset="0"/>
              <a:cs typeface="Times New Roman" charset="0"/>
            </a:endParaRPr>
          </a:p>
          <a:p>
            <a:pPr lvl="1"/>
            <a:r>
              <a:rPr lang="en-US" sz="2000" dirty="0" smtClean="0">
                <a:latin typeface="Times New Roman" charset="0"/>
                <a:ea typeface="Times New Roman" charset="0"/>
                <a:cs typeface="Times New Roman" charset="0"/>
              </a:rPr>
              <a:t>Maternal mortality rate</a:t>
            </a:r>
          </a:p>
          <a:p>
            <a:pPr lvl="1"/>
            <a:endParaRPr lang="en-US" sz="2000" dirty="0">
              <a:latin typeface="Times New Roman" charset="0"/>
              <a:ea typeface="Times New Roman" charset="0"/>
              <a:cs typeface="Times New Roman" charset="0"/>
            </a:endParaRPr>
          </a:p>
          <a:p>
            <a:pPr lvl="1"/>
            <a:endParaRPr lang="en-US" sz="2000" dirty="0" smtClean="0">
              <a:latin typeface="Times New Roman" charset="0"/>
              <a:ea typeface="Times New Roman" charset="0"/>
              <a:cs typeface="Times New Roman" charset="0"/>
            </a:endParaRPr>
          </a:p>
          <a:p>
            <a:pPr lvl="1"/>
            <a:endParaRPr lang="en-US" sz="2000" dirty="0" smtClean="0">
              <a:latin typeface="Times New Roman" charset="0"/>
              <a:ea typeface="Times New Roman" charset="0"/>
              <a:cs typeface="Times New Roman" charset="0"/>
            </a:endParaRPr>
          </a:p>
          <a:p>
            <a:pPr lvl="1"/>
            <a:endParaRPr lang="en-US" sz="2000" dirty="0">
              <a:latin typeface="Times New Roman" charset="0"/>
              <a:ea typeface="Times New Roman" charset="0"/>
              <a:cs typeface="Times New Roman" charset="0"/>
            </a:endParaRPr>
          </a:p>
          <a:p>
            <a:pPr lvl="1"/>
            <a:endParaRPr lang="en-US" dirty="0" smtClean="0"/>
          </a:p>
          <a:p>
            <a:endParaRPr lang="en-US" dirty="0"/>
          </a:p>
          <a:p>
            <a:endParaRPr lang="en-US" dirty="0"/>
          </a:p>
        </p:txBody>
      </p:sp>
    </p:spTree>
    <p:extLst>
      <p:ext uri="{BB962C8B-B14F-4D97-AF65-F5344CB8AC3E}">
        <p14:creationId xmlns:p14="http://schemas.microsoft.com/office/powerpoint/2010/main" val="1275168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314009"/>
          </a:xfrm>
        </p:spPr>
        <p:txBody>
          <a:bodyPr>
            <a:normAutofit fontScale="90000"/>
          </a:bodyPr>
          <a:lstStyle/>
          <a:p>
            <a:endParaRPr lang="en-US" dirty="0"/>
          </a:p>
        </p:txBody>
      </p:sp>
      <p:sp>
        <p:nvSpPr>
          <p:cNvPr id="3" name="Content Placeholder 2"/>
          <p:cNvSpPr>
            <a:spLocks noGrp="1"/>
          </p:cNvSpPr>
          <p:nvPr>
            <p:ph idx="1"/>
          </p:nvPr>
        </p:nvSpPr>
        <p:spPr>
          <a:xfrm>
            <a:off x="1066800" y="1237957"/>
            <a:ext cx="10058400" cy="4797083"/>
          </a:xfrm>
        </p:spPr>
        <p:txBody>
          <a:bodyPr/>
          <a:lstStyle/>
          <a:p>
            <a:r>
              <a:rPr lang="en-US" sz="2800" b="1" dirty="0" smtClean="0"/>
              <a:t>Q2) Enlist the five leading causes of maternal deaths globally</a:t>
            </a:r>
          </a:p>
          <a:p>
            <a:pPr lvl="1"/>
            <a:endParaRPr lang="en-US" dirty="0" smtClean="0"/>
          </a:p>
          <a:p>
            <a:pPr lvl="1"/>
            <a:r>
              <a:rPr lang="en-US" dirty="0" smtClean="0"/>
              <a:t>1</a:t>
            </a:r>
            <a:r>
              <a:rPr lang="en-US" dirty="0"/>
              <a:t>.</a:t>
            </a:r>
          </a:p>
          <a:p>
            <a:pPr lvl="1"/>
            <a:r>
              <a:rPr lang="en-US" dirty="0"/>
              <a:t>2.</a:t>
            </a:r>
          </a:p>
          <a:p>
            <a:pPr lvl="1"/>
            <a:r>
              <a:rPr lang="en-US" dirty="0"/>
              <a:t>3.</a:t>
            </a:r>
          </a:p>
          <a:p>
            <a:pPr lvl="1"/>
            <a:r>
              <a:rPr lang="en-US" dirty="0"/>
              <a:t>4</a:t>
            </a:r>
          </a:p>
          <a:p>
            <a:endParaRPr lang="en-US" dirty="0" smtClean="0"/>
          </a:p>
        </p:txBody>
      </p:sp>
    </p:spTree>
    <p:extLst>
      <p:ext uri="{BB962C8B-B14F-4D97-AF65-F5344CB8AC3E}">
        <p14:creationId xmlns:p14="http://schemas.microsoft.com/office/powerpoint/2010/main" val="6582626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285874"/>
          </a:xfrm>
        </p:spPr>
        <p:txBody>
          <a:bodyPr>
            <a:normAutofit fontScale="90000"/>
          </a:bodyPr>
          <a:lstStyle/>
          <a:p>
            <a:endParaRPr lang="en-US"/>
          </a:p>
        </p:txBody>
      </p:sp>
      <p:sp>
        <p:nvSpPr>
          <p:cNvPr id="3" name="Content Placeholder 2"/>
          <p:cNvSpPr>
            <a:spLocks noGrp="1"/>
          </p:cNvSpPr>
          <p:nvPr>
            <p:ph idx="1"/>
          </p:nvPr>
        </p:nvSpPr>
        <p:spPr>
          <a:xfrm>
            <a:off x="1066800" y="928468"/>
            <a:ext cx="10058400" cy="5106572"/>
          </a:xfrm>
        </p:spPr>
        <p:txBody>
          <a:bodyPr>
            <a:normAutofit/>
          </a:bodyPr>
          <a:lstStyle/>
          <a:p>
            <a:endParaRPr lang="en-US" sz="2000" dirty="0" smtClean="0"/>
          </a:p>
          <a:p>
            <a:r>
              <a:rPr lang="en-US" sz="2400" b="1" dirty="0" smtClean="0">
                <a:latin typeface="Times New Roman" charset="0"/>
                <a:ea typeface="Times New Roman" charset="0"/>
                <a:cs typeface="Times New Roman" charset="0"/>
              </a:rPr>
              <a:t>Q3) Define :</a:t>
            </a:r>
          </a:p>
          <a:p>
            <a:pPr lvl="1"/>
            <a:r>
              <a:rPr lang="en-US" sz="2000" dirty="0" smtClean="0">
                <a:latin typeface="Times New Roman" charset="0"/>
                <a:ea typeface="Times New Roman" charset="0"/>
                <a:cs typeface="Times New Roman" charset="0"/>
              </a:rPr>
              <a:t>1. Infant mortality </a:t>
            </a:r>
          </a:p>
          <a:p>
            <a:pPr lvl="1"/>
            <a:endParaRPr lang="en-US" sz="2000" dirty="0" smtClean="0">
              <a:latin typeface="Times New Roman" charset="0"/>
              <a:ea typeface="Times New Roman" charset="0"/>
              <a:cs typeface="Times New Roman" charset="0"/>
            </a:endParaRPr>
          </a:p>
          <a:p>
            <a:pPr lvl="1"/>
            <a:r>
              <a:rPr lang="en-US" sz="2000" dirty="0" smtClean="0">
                <a:latin typeface="Times New Roman" charset="0"/>
                <a:ea typeface="Times New Roman" charset="0"/>
                <a:cs typeface="Times New Roman" charset="0"/>
              </a:rPr>
              <a:t>2. </a:t>
            </a:r>
            <a:r>
              <a:rPr lang="en-US" sz="2000" dirty="0" smtClean="0">
                <a:latin typeface="Times New Roman" charset="0"/>
                <a:ea typeface="Times New Roman" charset="0"/>
                <a:cs typeface="Times New Roman" charset="0"/>
              </a:rPr>
              <a:t>Still birth rate</a:t>
            </a:r>
          </a:p>
          <a:p>
            <a:pPr lvl="1"/>
            <a:endParaRPr lang="en-US" sz="2000" dirty="0" smtClean="0">
              <a:latin typeface="Times New Roman" charset="0"/>
              <a:ea typeface="Times New Roman" charset="0"/>
              <a:cs typeface="Times New Roman" charset="0"/>
            </a:endParaRPr>
          </a:p>
          <a:p>
            <a:pPr lvl="1"/>
            <a:r>
              <a:rPr lang="en-US" sz="2000" dirty="0">
                <a:latin typeface="Times New Roman" charset="0"/>
                <a:ea typeface="Times New Roman" charset="0"/>
                <a:cs typeface="Times New Roman" charset="0"/>
              </a:rPr>
              <a:t>3</a:t>
            </a:r>
            <a:r>
              <a:rPr lang="en-US" sz="2000" smtClean="0">
                <a:latin typeface="Times New Roman" charset="0"/>
                <a:ea typeface="Times New Roman" charset="0"/>
                <a:cs typeface="Times New Roman" charset="0"/>
              </a:rPr>
              <a:t>. </a:t>
            </a:r>
            <a:r>
              <a:rPr lang="en-US" sz="2000" dirty="0" smtClean="0">
                <a:latin typeface="Times New Roman" charset="0"/>
                <a:ea typeface="Times New Roman" charset="0"/>
                <a:cs typeface="Times New Roman" charset="0"/>
              </a:rPr>
              <a:t>Neonatal death</a:t>
            </a:r>
            <a:endParaRPr lang="en-US" sz="20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9271646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187400"/>
          </a:xfrm>
        </p:spPr>
        <p:txBody>
          <a:bodyPr>
            <a:normAutofit fontScale="90000"/>
          </a:bodyPr>
          <a:lstStyle/>
          <a:p>
            <a:endParaRPr lang="en-US"/>
          </a:p>
        </p:txBody>
      </p:sp>
      <p:sp>
        <p:nvSpPr>
          <p:cNvPr id="3" name="Content Placeholder 2"/>
          <p:cNvSpPr>
            <a:spLocks noGrp="1"/>
          </p:cNvSpPr>
          <p:nvPr>
            <p:ph idx="1"/>
          </p:nvPr>
        </p:nvSpPr>
        <p:spPr>
          <a:xfrm>
            <a:off x="1066800" y="1111348"/>
            <a:ext cx="10058400" cy="4923692"/>
          </a:xfrm>
        </p:spPr>
        <p:txBody>
          <a:bodyPr>
            <a:normAutofit/>
          </a:bodyPr>
          <a:lstStyle/>
          <a:p>
            <a:r>
              <a:rPr lang="en-US" sz="2000" dirty="0" smtClean="0">
                <a:latin typeface="Times New Roman" charset="0"/>
                <a:ea typeface="Times New Roman" charset="0"/>
                <a:cs typeface="Times New Roman" charset="0"/>
              </a:rPr>
              <a:t>Q4) </a:t>
            </a:r>
            <a:r>
              <a:rPr lang="en-US" sz="2400" b="1" dirty="0" smtClean="0">
                <a:latin typeface="Times New Roman" charset="0"/>
                <a:ea typeface="Times New Roman" charset="0"/>
                <a:cs typeface="Times New Roman" charset="0"/>
              </a:rPr>
              <a:t>What are the global goals for sustainable development? </a:t>
            </a:r>
          </a:p>
          <a:p>
            <a:endParaRPr lang="en-US" sz="2400" b="1" dirty="0">
              <a:latin typeface="Times New Roman" charset="0"/>
              <a:ea typeface="Times New Roman" charset="0"/>
              <a:cs typeface="Times New Roman" charset="0"/>
            </a:endParaRPr>
          </a:p>
          <a:p>
            <a:endParaRPr lang="en-US" sz="2400" b="1" dirty="0" smtClean="0">
              <a:latin typeface="Times New Roman" charset="0"/>
              <a:ea typeface="Times New Roman" charset="0"/>
              <a:cs typeface="Times New Roman" charset="0"/>
            </a:endParaRPr>
          </a:p>
          <a:p>
            <a:r>
              <a:rPr lang="en-US" sz="2400" b="1" dirty="0" smtClean="0">
                <a:latin typeface="Times New Roman" charset="0"/>
                <a:ea typeface="Times New Roman" charset="0"/>
                <a:cs typeface="Times New Roman" charset="0"/>
              </a:rPr>
              <a:t>Q5) Which one of them focuses on MCH?</a:t>
            </a:r>
          </a:p>
          <a:p>
            <a:endParaRPr lang="en-US" sz="2400" b="1" dirty="0">
              <a:latin typeface="Times New Roman" charset="0"/>
              <a:ea typeface="Times New Roman" charset="0"/>
              <a:cs typeface="Times New Roman" charset="0"/>
            </a:endParaRPr>
          </a:p>
          <a:p>
            <a:endParaRPr lang="en-US" sz="2400" b="1" dirty="0" smtClean="0">
              <a:latin typeface="Times New Roman" charset="0"/>
              <a:ea typeface="Times New Roman" charset="0"/>
              <a:cs typeface="Times New Roman" charset="0"/>
            </a:endParaRPr>
          </a:p>
          <a:p>
            <a:r>
              <a:rPr lang="en-US" sz="2400" b="1" dirty="0" smtClean="0">
                <a:latin typeface="Times New Roman" charset="0"/>
                <a:ea typeface="Times New Roman" charset="0"/>
                <a:cs typeface="Times New Roman" charset="0"/>
              </a:rPr>
              <a:t>Q6) What is IMCI? What is its importance?</a:t>
            </a:r>
          </a:p>
          <a:p>
            <a:endParaRPr lang="en-US" sz="2400" b="1" dirty="0">
              <a:latin typeface="Times New Roman" charset="0"/>
              <a:ea typeface="Times New Roman" charset="0"/>
              <a:cs typeface="Times New Roman" charset="0"/>
            </a:endParaRPr>
          </a:p>
          <a:p>
            <a:endParaRPr lang="en-US" sz="2400" b="1" dirty="0" smtClean="0">
              <a:latin typeface="Times New Roman" charset="0"/>
              <a:ea typeface="Times New Roman" charset="0"/>
              <a:cs typeface="Times New Roman" charset="0"/>
            </a:endParaRPr>
          </a:p>
          <a:p>
            <a:r>
              <a:rPr lang="en-US" sz="2400" b="1" dirty="0" smtClean="0">
                <a:latin typeface="Times New Roman" charset="0"/>
                <a:ea typeface="Times New Roman" charset="0"/>
                <a:cs typeface="Times New Roman" charset="0"/>
              </a:rPr>
              <a:t>Q7) What other interventions have resulted in decrease child mortality?</a:t>
            </a:r>
            <a:endParaRPr lang="en-US" sz="2400" b="1"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5716411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201468"/>
          </a:xfrm>
        </p:spPr>
        <p:txBody>
          <a:bodyPr>
            <a:normAutofit fontScale="90000"/>
          </a:bodyPr>
          <a:lstStyle/>
          <a:p>
            <a:endParaRPr lang="en-US"/>
          </a:p>
        </p:txBody>
      </p:sp>
      <p:sp>
        <p:nvSpPr>
          <p:cNvPr id="3" name="Content Placeholder 2"/>
          <p:cNvSpPr>
            <a:spLocks noGrp="1"/>
          </p:cNvSpPr>
          <p:nvPr>
            <p:ph idx="1"/>
          </p:nvPr>
        </p:nvSpPr>
        <p:spPr>
          <a:xfrm>
            <a:off x="1066800" y="1181686"/>
            <a:ext cx="10058400" cy="4853354"/>
          </a:xfrm>
        </p:spPr>
        <p:txBody>
          <a:bodyPr/>
          <a:lstStyle/>
          <a:p>
            <a:r>
              <a:rPr lang="en-US" sz="2400" b="1" dirty="0" smtClean="0"/>
              <a:t>Q7) </a:t>
            </a:r>
          </a:p>
          <a:p>
            <a:r>
              <a:rPr lang="en-US" altLang="en-US" sz="2400" b="1" dirty="0" smtClean="0"/>
              <a:t>Enlist </a:t>
            </a:r>
            <a:r>
              <a:rPr lang="en-US" altLang="en-US" sz="2400" b="1" dirty="0"/>
              <a:t>the 4 pillars of the WHO model for safe motherhood</a:t>
            </a:r>
          </a:p>
          <a:p>
            <a:endParaRPr lang="en-US" altLang="en-US" sz="2400" b="1" dirty="0"/>
          </a:p>
          <a:p>
            <a:r>
              <a:rPr lang="en-US" altLang="en-US" sz="2400" b="1" dirty="0"/>
              <a:t>Discuss the basic idea of the model? </a:t>
            </a:r>
          </a:p>
          <a:p>
            <a:endParaRPr lang="en-US" dirty="0"/>
          </a:p>
        </p:txBody>
      </p:sp>
    </p:spTree>
    <p:extLst>
      <p:ext uri="{BB962C8B-B14F-4D97-AF65-F5344CB8AC3E}">
        <p14:creationId xmlns:p14="http://schemas.microsoft.com/office/powerpoint/2010/main" val="14017886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a:bodyPr>
          <a:lstStyle/>
          <a:p>
            <a:r>
              <a:rPr lang="en-US" altLang="en-US" sz="3600" dirty="0" smtClean="0"/>
              <a:t>Scenario</a:t>
            </a:r>
            <a:endParaRPr lang="en-US" altLang="en-US" sz="3600" dirty="0"/>
          </a:p>
        </p:txBody>
      </p:sp>
      <p:sp>
        <p:nvSpPr>
          <p:cNvPr id="3" name="Content Placeholder 2"/>
          <p:cNvSpPr>
            <a:spLocks noGrp="1"/>
          </p:cNvSpPr>
          <p:nvPr>
            <p:ph idx="1"/>
          </p:nvPr>
        </p:nvSpPr>
        <p:spPr>
          <a:xfrm>
            <a:off x="1981200" y="2014194"/>
            <a:ext cx="8229600" cy="4111970"/>
          </a:xfrm>
        </p:spPr>
        <p:txBody>
          <a:bodyPr rtlCol="0">
            <a:normAutofit/>
          </a:bodyPr>
          <a:lstStyle/>
          <a:p>
            <a:pPr algn="just">
              <a:buFont typeface="Arial" panose="020B0604020202020204" pitchFamily="34" charset="0"/>
              <a:buChar char="•"/>
              <a:defRPr/>
            </a:pPr>
            <a:r>
              <a:rPr lang="en-US" sz="2000" b="1" dirty="0" smtClean="0"/>
              <a:t>A 30 year old pregnant lady, Sara, lives in a rural area. She is mother of 4 children and her husband is a farmer. This is her fifth pregnancy and she is in her 3</a:t>
            </a:r>
            <a:r>
              <a:rPr lang="en-US" sz="2000" b="1" baseline="30000" dirty="0" smtClean="0"/>
              <a:t>rd</a:t>
            </a:r>
            <a:r>
              <a:rPr lang="en-US" sz="2000" b="1" dirty="0" smtClean="0"/>
              <a:t> trimester. She did not receive any ANC this pregnancy and a local midwife was visiting her off and on. Since a few days she was noticing swelling over her body and was referred by the midwife to the nearest PHC. While she was on her way, she developed seizures. At the center, the attending nurse started her on an IV drip and told her husband to take her to the city, as no further treatment was available at the PHC.</a:t>
            </a:r>
          </a:p>
          <a:p>
            <a:pPr>
              <a:buFont typeface="Arial" panose="020B0604020202020204" pitchFamily="34" charset="0"/>
              <a:buChar char="•"/>
              <a:defRPr/>
            </a:pPr>
            <a:endParaRPr lang="en-US" sz="2000" b="1" dirty="0" smtClean="0"/>
          </a:p>
          <a:p>
            <a:pPr marL="0" indent="0">
              <a:buNone/>
              <a:defRPr/>
            </a:pPr>
            <a:r>
              <a:rPr lang="en-US" sz="2000" b="1" dirty="0" smtClean="0"/>
              <a:t>Q) Talk and discuss in detail the delays that Sara is facing in obtaining treatment.  </a:t>
            </a:r>
            <a:endParaRPr lang="en-US" sz="2000" b="1" dirty="0"/>
          </a:p>
        </p:txBody>
      </p:sp>
    </p:spTree>
    <p:extLst>
      <p:ext uri="{BB962C8B-B14F-4D97-AF65-F5344CB8AC3E}">
        <p14:creationId xmlns:p14="http://schemas.microsoft.com/office/powerpoint/2010/main" val="6152497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54214" y="2194560"/>
            <a:ext cx="6615455" cy="646331"/>
          </a:xfrm>
          <a:prstGeom prst="rect">
            <a:avLst/>
          </a:prstGeom>
          <a:noFill/>
        </p:spPr>
        <p:txBody>
          <a:bodyPr wrap="square" rtlCol="0">
            <a:spAutoFit/>
          </a:bodyPr>
          <a:lstStyle/>
          <a:p>
            <a:r>
              <a:rPr lang="en-US" sz="3600" b="1" dirty="0" smtClean="0"/>
              <a:t>Thank you &amp; </a:t>
            </a:r>
            <a:r>
              <a:rPr lang="en-US" sz="3600" b="1" smtClean="0"/>
              <a:t>Good luck!</a:t>
            </a:r>
            <a:endParaRPr lang="en-US" sz="3600" b="1" dirty="0"/>
          </a:p>
        </p:txBody>
      </p:sp>
    </p:spTree>
    <p:extLst>
      <p:ext uri="{BB962C8B-B14F-4D97-AF65-F5344CB8AC3E}">
        <p14:creationId xmlns:p14="http://schemas.microsoft.com/office/powerpoint/2010/main" val="2173069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Savon">
      <a:majorFont>
        <a:latin typeface="Garamond"/>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xmlns="" name="Savon" id="{1306E473-ED32-493B-A2D0-240A757EDD34}" vid="{3F20CFC1-E34F-405B-AA49-5BE0E194F1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Savon</Template>
  <TotalTime>83</TotalTime>
  <Words>278</Words>
  <Application>Microsoft Office PowerPoint</Application>
  <PresentationFormat>Custom</PresentationFormat>
  <Paragraphs>51</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Savon</vt:lpstr>
      <vt:lpstr>Tutorial MCH</vt:lpstr>
      <vt:lpstr>PowerPoint Presentation</vt:lpstr>
      <vt:lpstr>PowerPoint Presentation</vt:lpstr>
      <vt:lpstr>PowerPoint Presentation</vt:lpstr>
      <vt:lpstr>PowerPoint Presentation</vt:lpstr>
      <vt:lpstr>PowerPoint Presentation</vt:lpstr>
      <vt:lpstr>Scenario</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Tutorial MCH</dc:title>
  <dc:creator>hafsa raheel</dc:creator>
  <cp:lastModifiedBy>3422</cp:lastModifiedBy>
  <cp:revision>12</cp:revision>
  <dcterms:created xsi:type="dcterms:W3CDTF">2016-04-13T19:26:51Z</dcterms:created>
  <dcterms:modified xsi:type="dcterms:W3CDTF">2016-04-14T08:47:18Z</dcterms:modified>
</cp:coreProperties>
</file>