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p:notesSz cx="6858000" cy="9144000"/>
  <p:defaultTextStyle>
    <a:lvl1pPr>
      <a:defRPr sz="2000">
        <a:solidFill>
          <a:srgbClr val="292934"/>
        </a:solidFill>
        <a:latin typeface="Arial"/>
        <a:ea typeface="Arial"/>
        <a:cs typeface="Arial"/>
        <a:sym typeface="Arial"/>
      </a:defRPr>
    </a:lvl1pPr>
    <a:lvl2pPr indent="457200">
      <a:defRPr sz="2000">
        <a:solidFill>
          <a:srgbClr val="292934"/>
        </a:solidFill>
        <a:latin typeface="Arial"/>
        <a:ea typeface="Arial"/>
        <a:cs typeface="Arial"/>
        <a:sym typeface="Arial"/>
      </a:defRPr>
    </a:lvl2pPr>
    <a:lvl3pPr indent="914400">
      <a:defRPr sz="2000">
        <a:solidFill>
          <a:srgbClr val="292934"/>
        </a:solidFill>
        <a:latin typeface="Arial"/>
        <a:ea typeface="Arial"/>
        <a:cs typeface="Arial"/>
        <a:sym typeface="Arial"/>
      </a:defRPr>
    </a:lvl3pPr>
    <a:lvl4pPr indent="1371600">
      <a:defRPr sz="2000">
        <a:solidFill>
          <a:srgbClr val="292934"/>
        </a:solidFill>
        <a:latin typeface="Arial"/>
        <a:ea typeface="Arial"/>
        <a:cs typeface="Arial"/>
        <a:sym typeface="Arial"/>
      </a:defRPr>
    </a:lvl4pPr>
    <a:lvl5pPr indent="1828800">
      <a:defRPr sz="2000">
        <a:solidFill>
          <a:srgbClr val="292934"/>
        </a:solidFill>
        <a:latin typeface="Arial"/>
        <a:ea typeface="Arial"/>
        <a:cs typeface="Arial"/>
        <a:sym typeface="Arial"/>
      </a:defRPr>
    </a:lvl5pPr>
    <a:lvl6pPr>
      <a:defRPr sz="2000">
        <a:solidFill>
          <a:srgbClr val="292934"/>
        </a:solidFill>
        <a:latin typeface="Arial"/>
        <a:ea typeface="Arial"/>
        <a:cs typeface="Arial"/>
        <a:sym typeface="Arial"/>
      </a:defRPr>
    </a:lvl6pPr>
    <a:lvl7pPr>
      <a:defRPr sz="2000">
        <a:solidFill>
          <a:srgbClr val="292934"/>
        </a:solidFill>
        <a:latin typeface="Arial"/>
        <a:ea typeface="Arial"/>
        <a:cs typeface="Arial"/>
        <a:sym typeface="Arial"/>
      </a:defRPr>
    </a:lvl7pPr>
    <a:lvl8pPr>
      <a:defRPr sz="2000">
        <a:solidFill>
          <a:srgbClr val="292934"/>
        </a:solidFill>
        <a:latin typeface="Arial"/>
        <a:ea typeface="Arial"/>
        <a:cs typeface="Arial"/>
        <a:sym typeface="Arial"/>
      </a:defRPr>
    </a:lvl8pPr>
    <a:lvl9pPr>
      <a:defRPr sz="2000">
        <a:solidFill>
          <a:srgbClr val="292934"/>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FDD"/>
          </a:solidFill>
        </a:fill>
      </a:tcStyle>
    </a:wholeTbl>
    <a:band2H>
      <a:tcTxStyle b="def" i="def"/>
      <a:tcStyle>
        <a:tcBdr/>
        <a:fill>
          <a:solidFill>
            <a:srgbClr val="EEF0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firstRow>
  </a:tblStyle>
  <a:tblStyle styleId="{C7B018BB-80A7-4F77-B60F-C8B233D01FF8}" styleName="">
    <a:tblBg/>
    <a:wholeTbl>
      <a:tcTxStyle b="on" i="on">
        <a:font>
          <a:latin typeface="Arial"/>
          <a:ea typeface="Arial"/>
          <a:cs typeface="Arial"/>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D8D1"/>
          </a:solidFill>
        </a:fill>
      </a:tcStyle>
    </a:wholeTbl>
    <a:band2H>
      <a:tcTxStyle b="def" i="def"/>
      <a:tcStyle>
        <a:tcBdr/>
        <a:fill>
          <a:solidFill>
            <a:srgbClr val="EFECE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825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825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825D"/>
          </a:solidFill>
        </a:fill>
      </a:tcStyle>
    </a:firstRow>
  </a:tblStyle>
  <a:tblStyle styleId="{CF821DB8-F4EB-4A41-A1BA-3FCAFE7338EE}" styleName="">
    <a:tblBg/>
    <a:wholeTbl>
      <a:tcTxStyle b="on" i="on">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3A299"/>
          </a:solidFill>
        </a:fill>
      </a:tcStyle>
    </a:firstCol>
    <a:lastRow>
      <a:tcTxStyle b="on" i="on">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bevel/>
            </a:ln>
          </a:top>
          <a:bottom>
            <a:ln w="25400" cap="flat">
              <a:solidFill>
                <a:srgbClr val="292934"/>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bevel/>
            </a:ln>
          </a:top>
          <a:bottom>
            <a:ln w="25400" cap="flat">
              <a:solidFill>
                <a:srgbClr val="292934"/>
              </a:solidFill>
              <a:prstDash val="solid"/>
              <a:bevel/>
            </a:ln>
          </a:bottom>
          <a:insideH>
            <a:ln w="12700" cap="flat">
              <a:noFill/>
              <a:miter lim="400000"/>
            </a:ln>
          </a:insideH>
          <a:insideV>
            <a:ln w="12700" cap="flat">
              <a:noFill/>
              <a:miter lim="400000"/>
            </a:ln>
          </a:insideV>
        </a:tcBdr>
        <a:fill>
          <a:solidFill>
            <a:srgbClr val="93A299"/>
          </a:solidFill>
        </a:fill>
      </a:tcStyle>
    </a:firstRow>
  </a:tblStyle>
  <a:tblStyle styleId="{33BA23B1-9221-436E-865A-0063620EA4FD}" styleName="">
    <a:tblBg/>
    <a:wholeTbl>
      <a:tcTxStyle b="on" i="on">
        <a:font>
          <a:latin typeface="Arial"/>
          <a:ea typeface="Arial"/>
          <a:cs typeface="Arial"/>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CBCC"/>
          </a:solidFill>
        </a:fill>
      </a:tcStyle>
    </a:wholeTbl>
    <a:band2H>
      <a:tcTxStyle b="def" i="def"/>
      <a:tcStyle>
        <a:tcBdr/>
        <a:fill>
          <a:solidFill>
            <a:srgbClr val="E7E7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firstRow>
  </a:tblStyle>
  <a:tblStyle styleId="{2708684C-4D16-4618-839F-0558EEFCDFE6}" styleName="">
    <a:tblBg/>
    <a:wholeTbl>
      <a:tcTxStyle b="on" i="on">
        <a:font>
          <a:latin typeface="Arial"/>
          <a:ea typeface="Arial"/>
          <a:cs typeface="Arial"/>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solidFill>
            <a:srgbClr val="292934">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solidFill>
            <a:srgbClr val="292934">
              <a:alpha val="20000"/>
            </a:srgbClr>
          </a:solidFill>
        </a:fill>
      </a:tcStyle>
    </a:firstCol>
    <a:lastRow>
      <a:tcTxStyle b="on" i="on">
        <a:font>
          <a:latin typeface="Arial"/>
          <a:ea typeface="Arial"/>
          <a:cs typeface="Arial"/>
        </a:font>
        <a:srgbClr val="292934"/>
      </a:tcTxStyle>
      <a:tcStyle>
        <a:tcBdr>
          <a:left>
            <a:ln w="12700" cap="flat">
              <a:solidFill>
                <a:srgbClr val="292934"/>
              </a:solidFill>
              <a:prstDash val="solid"/>
              <a:bevel/>
            </a:ln>
          </a:left>
          <a:right>
            <a:ln w="12700" cap="flat">
              <a:solidFill>
                <a:srgbClr val="292934"/>
              </a:solidFill>
              <a:prstDash val="solid"/>
              <a:bevel/>
            </a:ln>
          </a:right>
          <a:top>
            <a:ln w="508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noFill/>
        </a:fill>
      </a:tcStyle>
    </a:lastRow>
    <a:firstRow>
      <a:tcTxStyle b="on" i="on">
        <a:font>
          <a:latin typeface="Arial"/>
          <a:ea typeface="Arial"/>
          <a:cs typeface="Arial"/>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254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15"/>
      <c:hPercent val="80"/>
      <c:rotY val="0"/>
      <c:depthPercent val="50"/>
      <c:rAngAx val="0"/>
      <c:perspective val="30"/>
    </c:view3D>
    <c:floor>
      <c:spPr>
        <a:noFill/>
        <a:ln>
          <a:noFill/>
        </a:ln>
        <a:effectLst/>
      </c:spPr>
    </c:floor>
    <c:sideWall>
      <c:spPr>
        <a:noFill/>
        <a:ln>
          <a:noFill/>
        </a:ln>
        <a:effectLst/>
      </c:spPr>
    </c:sideWall>
    <c:backWall>
      <c:spPr>
        <a:noFill/>
        <a:ln>
          <a:noFill/>
        </a:ln>
        <a:effectLst/>
      </c:spPr>
    </c:backWall>
    <c:plotArea>
      <c:layout>
        <c:manualLayout>
          <c:layoutTarget val="inner"/>
          <c:xMode val="edge"/>
          <c:yMode val="edge"/>
          <c:x val="0.005"/>
          <c:y val="0.005"/>
          <c:w val="0.792986"/>
          <c:h val="1"/>
        </c:manualLayout>
      </c:layout>
      <c:bar3DChart>
        <c:barDir val="col"/>
        <c:grouping val="clustered"/>
        <c:varyColors val="0"/>
        <c:ser>
          <c:idx val="0"/>
          <c:order val="0"/>
          <c:tx>
            <c:strRef>
              <c:f>Sheet1!$A$2</c:f>
              <c:strCache>
                <c:pt idx="0">
                  <c:v>Paper</c:v>
                </c:pt>
              </c:strCache>
            </c:strRef>
          </c:tx>
          <c:spPr>
            <a:solidFill>
              <a:srgbClr val="FF0000"/>
            </a:solidFill>
            <a:ln w="12700" cap="flat">
              <a:noFill/>
              <a:prstDash val="solid"/>
              <a:bevel/>
            </a:ln>
            <a:effectLst/>
          </c:spPr>
          <c:invertIfNegative val="0"/>
          <c:dLbls>
            <c:numFmt formatCode="#,##0" sourceLinked="0"/>
            <c:txPr>
              <a:bodyPr/>
              <a:lstStyle/>
              <a:p>
                <a:pPr lvl="0">
                  <a:defRPr b="0" i="0" strike="noStrike" sz="1247" u="none">
                    <a:solidFill>
                      <a:srgbClr val="000000"/>
                    </a:solidFill>
                    <a:effectLst/>
                    <a:latin typeface="Tahoma Negreta"/>
                  </a:defRPr>
                </a:pPr>
                <a:r>
                  <a:rPr b="0" i="0" strike="noStrike" sz="1247" u="none">
                    <a:solidFill>
                      <a:srgbClr val="000000"/>
                    </a:solidFill>
                    <a:effectLst/>
                    <a:latin typeface="Tahoma Negreta"/>
                  </a:rPr>
                  <a:t/>
                </a:r>
              </a:p>
            </c:txPr>
            <c:showLegendKey val="0"/>
            <c:showVal val="0"/>
            <c:showCatName val="0"/>
            <c:showSerName val="0"/>
            <c:showPercent val="0"/>
            <c:showBubbleSize val="0"/>
            <c:showLeaderLines val="0"/>
          </c:dLbls>
          <c:cat>
            <c:strRef>
              <c:f>Sheet1!$B$1:$C$1</c:f>
              <c:strCache>
                <c:ptCount val="2"/>
                <c:pt idx="0">
                  <c:v>Overall</c:v>
                </c:pt>
                <c:pt idx="1">
                  <c:v>Writing Tasks</c:v>
                </c:pt>
              </c:strCache>
            </c:strRef>
          </c:cat>
          <c:val>
            <c:numRef>
              <c:f>Sheet1!$B$2:$C$2</c:f>
              <c:numCache>
                <c:ptCount val="2"/>
                <c:pt idx="0">
                  <c:v>34.200000</c:v>
                </c:pt>
                <c:pt idx="1">
                  <c:v>6.200000</c:v>
                </c:pt>
              </c:numCache>
            </c:numRef>
          </c:val>
          <c:shape val="box"/>
        </c:ser>
        <c:ser>
          <c:idx val="1"/>
          <c:order val="1"/>
          <c:tx>
            <c:strRef>
              <c:f>Sheet1!$A$3</c:f>
              <c:strCache>
                <c:pt idx="0">
                  <c:v>CPOE</c:v>
                </c:pt>
              </c:strCache>
            </c:strRef>
          </c:tx>
          <c:spPr>
            <a:solidFill>
              <a:srgbClr val="3333CC"/>
            </a:solidFill>
            <a:ln w="12700" cap="flat">
              <a:noFill/>
              <a:prstDash val="solid"/>
              <a:bevel/>
            </a:ln>
            <a:effectLst/>
          </c:spPr>
          <c:invertIfNegative val="0"/>
          <c:dLbls>
            <c:numFmt formatCode="#,##0" sourceLinked="0"/>
            <c:txPr>
              <a:bodyPr/>
              <a:lstStyle/>
              <a:p>
                <a:pPr lvl="0">
                  <a:defRPr b="0" i="0" strike="noStrike" sz="1247" u="none">
                    <a:solidFill>
                      <a:srgbClr val="000000"/>
                    </a:solidFill>
                    <a:effectLst/>
                    <a:latin typeface="Tahoma Negreta"/>
                  </a:defRPr>
                </a:pPr>
                <a:r>
                  <a:rPr b="0" i="0" strike="noStrike" sz="1247" u="none">
                    <a:solidFill>
                      <a:srgbClr val="000000"/>
                    </a:solidFill>
                    <a:effectLst/>
                    <a:latin typeface="Tahoma Negreta"/>
                  </a:rPr>
                  <a:t/>
                </a:r>
              </a:p>
            </c:txPr>
            <c:showLegendKey val="0"/>
            <c:showVal val="0"/>
            <c:showCatName val="0"/>
            <c:showSerName val="0"/>
            <c:showPercent val="0"/>
            <c:showBubbleSize val="0"/>
            <c:showLeaderLines val="0"/>
          </c:dLbls>
          <c:cat>
            <c:strRef>
              <c:f>Sheet1!$B$1:$C$1</c:f>
              <c:strCache>
                <c:ptCount val="2"/>
                <c:pt idx="0">
                  <c:v>Overall</c:v>
                </c:pt>
                <c:pt idx="1">
                  <c:v>Writing Tasks</c:v>
                </c:pt>
              </c:strCache>
            </c:strRef>
          </c:cat>
          <c:val>
            <c:numRef>
              <c:f>Sheet1!$B$3:$C$3</c:f>
              <c:numCache>
                <c:ptCount val="2"/>
                <c:pt idx="0">
                  <c:v>36.300000</c:v>
                </c:pt>
                <c:pt idx="1">
                  <c:v>6.900000</c:v>
                </c:pt>
              </c:numCache>
            </c:numRef>
          </c:val>
          <c:shape val="box"/>
        </c:ser>
        <c:gapWidth val="150"/>
        <c:gapDepth val="150"/>
        <c:shape val="box"/>
        <c:axId val="0"/>
        <c:axId val="1"/>
        <c:axId val="2"/>
      </c:bar3DChart>
      <c:catAx>
        <c:axId val="0"/>
        <c:scaling>
          <c:orientation val="minMax"/>
        </c:scaling>
        <c:delete val="0"/>
        <c:axPos val="b"/>
        <c:numFmt formatCode="General" sourceLinked="1"/>
        <c:majorTickMark val="out"/>
        <c:minorTickMark val="none"/>
        <c:tickLblPos val="low"/>
        <c:spPr>
          <a:ln w="12700" cap="flat">
            <a:noFill/>
            <a:prstDash val="solid"/>
            <a:miter lim="400000"/>
          </a:ln>
        </c:spPr>
        <c:txPr>
          <a:bodyPr rot="0"/>
          <a:lstStyle/>
          <a:p>
            <a:pPr lvl="0">
              <a:defRPr b="0" i="0" strike="noStrike" sz="1247" u="none">
                <a:solidFill>
                  <a:srgbClr val="000000"/>
                </a:solidFill>
                <a:effectLst/>
                <a:latin typeface="Tahoma Negreta"/>
              </a:defRPr>
            </a:pPr>
          </a:p>
        </c:txPr>
        <c:crossAx val="1"/>
        <c:crosses val="autoZero"/>
        <c:auto val="1"/>
        <c:lblAlgn val="ctr"/>
        <c:noMultiLvlLbl val="1"/>
      </c:catAx>
      <c:valAx>
        <c:axId val="1"/>
        <c:scaling>
          <c:orientation val="minMax"/>
        </c:scaling>
        <c:delete val="0"/>
        <c:axPos val="l"/>
        <c:majorGridlines>
          <c:spPr>
            <a:ln w="12700" cap="flat">
              <a:solidFill>
                <a:srgbClr val="000000"/>
              </a:solidFill>
              <a:prstDash val="solid"/>
              <a:bevel/>
            </a:ln>
          </c:spPr>
        </c:majorGridlines>
        <c:numFmt formatCode="0.#" sourceLinked="0"/>
        <c:majorTickMark val="out"/>
        <c:minorTickMark val="none"/>
        <c:tickLblPos val="nextTo"/>
        <c:spPr>
          <a:ln w="12700" cap="flat">
            <a:noFill/>
            <a:prstDash val="solid"/>
            <a:miter lim="400000"/>
          </a:ln>
        </c:spPr>
        <c:txPr>
          <a:bodyPr rot="0"/>
          <a:lstStyle/>
          <a:p>
            <a:pPr lvl="0">
              <a:defRPr b="0" i="0" strike="noStrike" sz="1247" u="none">
                <a:solidFill>
                  <a:srgbClr val="000000"/>
                </a:solidFill>
                <a:effectLst/>
                <a:latin typeface="Tahoma Negreta"/>
              </a:defRPr>
            </a:pPr>
          </a:p>
        </c:txPr>
        <c:crossAx val="0"/>
        <c:crosses val="autoZero"/>
        <c:crossBetween val="between"/>
        <c:majorUnit val="10"/>
        <c:minorUnit val="5"/>
      </c:valAx>
      <c:serAx>
        <c:axId val="2"/>
        <c:scaling>
          <c:orientation val="minMax"/>
        </c:scaling>
        <c:delete val="0"/>
        <c:axPos val="b"/>
        <c:majorTickMark val="out"/>
        <c:minorTickMark val="none"/>
        <c:tickLblPos val="none"/>
        <c:spPr>
          <a:ln w="12700" cap="flat">
            <a:noFill/>
            <a:prstDash val="solid"/>
            <a:miter lim="400000"/>
          </a:ln>
        </c:spPr>
        <c:txPr>
          <a:bodyPr rot="0"/>
          <a:lstStyle/>
          <a:p>
            <a:pPr lvl="0"/>
          </a:p>
        </c:txPr>
        <c:crossAx val="1"/>
        <c:crosses val="autoZero"/>
        <c:tickLblSkip val="1"/>
      </c:serAx>
      <c:spPr>
        <a:noFill/>
        <a:ln w="12700" cap="flat">
          <a:noFill/>
          <a:miter lim="400000"/>
        </a:ln>
        <a:effectLst/>
      </c:spPr>
    </c:plotArea>
    <c:legend>
      <c:legendPos val="r"/>
      <c:layout>
        <c:manualLayout>
          <c:xMode val="edge"/>
          <c:yMode val="edge"/>
          <c:x val="0.790401"/>
          <c:y val="0.379346"/>
          <c:w val="0.209599"/>
          <c:h val="0.161898"/>
        </c:manualLayout>
      </c:layout>
      <c:overlay val="1"/>
      <c:spPr>
        <a:noFill/>
        <a:ln w="12700" cap="flat">
          <a:solidFill>
            <a:srgbClr val="000000"/>
          </a:solidFill>
          <a:prstDash val="solid"/>
          <a:bevel/>
        </a:ln>
        <a:effectLst/>
      </c:spPr>
      <c:txPr>
        <a:bodyPr/>
        <a:lstStyle/>
        <a:p>
          <a:pPr lvl="0">
            <a:defRPr b="0" i="0" strike="noStrike" sz="1247" u="none">
              <a:solidFill>
                <a:srgbClr val="000000"/>
              </a:solidFill>
              <a:effectLst/>
              <a:latin typeface="Tahoma Negreta"/>
            </a:defRPr>
          </a:pPr>
        </a:p>
      </c:txPr>
    </c:legend>
    <c:plotVisOnly val="0"/>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15"/>
      <c:hPercent val="80"/>
      <c:rotY val="0"/>
      <c:depthPercent val="50"/>
      <c:rAngAx val="0"/>
      <c:perspective val="30"/>
    </c:view3D>
    <c:floor>
      <c:spPr>
        <a:noFill/>
        <a:ln>
          <a:noFill/>
        </a:ln>
        <a:effectLst/>
      </c:spPr>
    </c:floor>
    <c:sideWall>
      <c:spPr>
        <a:noFill/>
        <a:ln>
          <a:noFill/>
        </a:ln>
        <a:effectLst/>
      </c:spPr>
    </c:sideWall>
    <c:backWall>
      <c:spPr>
        <a:noFill/>
        <a:ln>
          <a:noFill/>
        </a:ln>
        <a:effectLst/>
      </c:spPr>
    </c:backWall>
    <c:plotArea>
      <c:layout>
        <c:manualLayout>
          <c:layoutTarget val="inner"/>
          <c:xMode val="edge"/>
          <c:yMode val="edge"/>
          <c:x val="0.005"/>
          <c:y val="0.005"/>
          <c:w val="0.79566"/>
          <c:h val="1"/>
        </c:manualLayout>
      </c:layout>
      <c:bar3DChart>
        <c:barDir val="col"/>
        <c:grouping val="clustered"/>
        <c:varyColors val="0"/>
        <c:ser>
          <c:idx val="0"/>
          <c:order val="0"/>
          <c:tx>
            <c:strRef>
              <c:f>Sheet1!$A$2</c:f>
              <c:strCache>
                <c:pt idx="0">
                  <c:v>Paper</c:v>
                </c:pt>
              </c:strCache>
            </c:strRef>
          </c:tx>
          <c:spPr>
            <a:solidFill>
              <a:srgbClr val="FF0000"/>
            </a:solidFill>
            <a:ln w="12700" cap="flat">
              <a:noFill/>
              <a:prstDash val="solid"/>
              <a:bevel/>
            </a:ln>
            <a:effectLst/>
          </c:spPr>
          <c:invertIfNegative val="0"/>
          <c:dLbls>
            <c:numFmt formatCode="#,##0" sourceLinked="0"/>
            <c:txPr>
              <a:bodyPr/>
              <a:lstStyle/>
              <a:p>
                <a:pPr lvl="0">
                  <a:defRPr b="0" i="0" strike="noStrike" sz="1291" u="none">
                    <a:solidFill>
                      <a:srgbClr val="000000"/>
                    </a:solidFill>
                    <a:effectLst/>
                    <a:latin typeface="Tahoma Negreta"/>
                  </a:defRPr>
                </a:pPr>
                <a:r>
                  <a:rPr b="0" i="0" strike="noStrike" sz="1291" u="none">
                    <a:solidFill>
                      <a:srgbClr val="000000"/>
                    </a:solidFill>
                    <a:effectLst/>
                    <a:latin typeface="Tahoma Negreta"/>
                  </a:rPr>
                  <a:t/>
                </a:r>
              </a:p>
            </c:txPr>
            <c:showLegendKey val="0"/>
            <c:showVal val="0"/>
            <c:showCatName val="0"/>
            <c:showSerName val="0"/>
            <c:showPercent val="0"/>
            <c:showBubbleSize val="0"/>
            <c:showLeaderLines val="0"/>
          </c:dLbls>
          <c:cat>
            <c:strRef>
              <c:f>Sheet1!$B$1:$C$1</c:f>
              <c:strCache>
                <c:ptCount val="2"/>
                <c:pt idx="0">
                  <c:v>Overall</c:v>
                </c:pt>
                <c:pt idx="1">
                  <c:v>Writing Tasks</c:v>
                </c:pt>
              </c:strCache>
            </c:strRef>
          </c:cat>
          <c:val>
            <c:numRef>
              <c:f>Sheet1!$B$2:$C$2</c:f>
              <c:numCache>
                <c:ptCount val="2"/>
                <c:pt idx="0">
                  <c:v>34.200000</c:v>
                </c:pt>
                <c:pt idx="1">
                  <c:v>6.200000</c:v>
                </c:pt>
              </c:numCache>
            </c:numRef>
          </c:val>
          <c:shape val="box"/>
        </c:ser>
        <c:ser>
          <c:idx val="1"/>
          <c:order val="1"/>
          <c:tx>
            <c:strRef>
              <c:f>Sheet1!$A$3</c:f>
              <c:strCache>
                <c:pt idx="0">
                  <c:v>CPOE</c:v>
                </c:pt>
              </c:strCache>
            </c:strRef>
          </c:tx>
          <c:spPr>
            <a:solidFill>
              <a:srgbClr val="3333CC"/>
            </a:solidFill>
            <a:ln w="12700" cap="flat">
              <a:noFill/>
              <a:prstDash val="solid"/>
              <a:bevel/>
            </a:ln>
            <a:effectLst/>
          </c:spPr>
          <c:invertIfNegative val="0"/>
          <c:dLbls>
            <c:numFmt formatCode="#,##0" sourceLinked="0"/>
            <c:txPr>
              <a:bodyPr/>
              <a:lstStyle/>
              <a:p>
                <a:pPr lvl="0">
                  <a:defRPr b="0" i="0" strike="noStrike" sz="1291" u="none">
                    <a:solidFill>
                      <a:srgbClr val="000000"/>
                    </a:solidFill>
                    <a:effectLst/>
                    <a:latin typeface="Tahoma Negreta"/>
                  </a:defRPr>
                </a:pPr>
                <a:r>
                  <a:rPr b="0" i="0" strike="noStrike" sz="1291" u="none">
                    <a:solidFill>
                      <a:srgbClr val="000000"/>
                    </a:solidFill>
                    <a:effectLst/>
                    <a:latin typeface="Tahoma Negreta"/>
                  </a:rPr>
                  <a:t/>
                </a:r>
              </a:p>
            </c:txPr>
            <c:showLegendKey val="0"/>
            <c:showVal val="0"/>
            <c:showCatName val="0"/>
            <c:showSerName val="0"/>
            <c:showPercent val="0"/>
            <c:showBubbleSize val="0"/>
            <c:showLeaderLines val="0"/>
          </c:dLbls>
          <c:cat>
            <c:strRef>
              <c:f>Sheet1!$B$1:$C$1</c:f>
              <c:strCache>
                <c:ptCount val="2"/>
                <c:pt idx="0">
                  <c:v>Overall</c:v>
                </c:pt>
                <c:pt idx="1">
                  <c:v>Writing Tasks</c:v>
                </c:pt>
              </c:strCache>
            </c:strRef>
          </c:cat>
          <c:val>
            <c:numRef>
              <c:f>Sheet1!$B$3:$C$3</c:f>
              <c:numCache>
                <c:ptCount val="2"/>
                <c:pt idx="0">
                  <c:v>35.100000</c:v>
                </c:pt>
                <c:pt idx="1">
                  <c:v>5.700000</c:v>
                </c:pt>
              </c:numCache>
            </c:numRef>
          </c:val>
          <c:shape val="box"/>
        </c:ser>
        <c:gapWidth val="150"/>
        <c:gapDepth val="150"/>
        <c:shape val="box"/>
        <c:axId val="0"/>
        <c:axId val="1"/>
        <c:axId val="2"/>
      </c:bar3DChart>
      <c:catAx>
        <c:axId val="0"/>
        <c:scaling>
          <c:orientation val="minMax"/>
        </c:scaling>
        <c:delete val="0"/>
        <c:axPos val="b"/>
        <c:numFmt formatCode="General" sourceLinked="1"/>
        <c:majorTickMark val="out"/>
        <c:minorTickMark val="none"/>
        <c:tickLblPos val="low"/>
        <c:spPr>
          <a:ln w="12700" cap="flat">
            <a:noFill/>
            <a:prstDash val="solid"/>
            <a:miter lim="400000"/>
          </a:ln>
        </c:spPr>
        <c:txPr>
          <a:bodyPr rot="0"/>
          <a:lstStyle/>
          <a:p>
            <a:pPr lvl="0">
              <a:defRPr b="0" i="0" strike="noStrike" sz="1291" u="none">
                <a:solidFill>
                  <a:srgbClr val="000000"/>
                </a:solidFill>
                <a:effectLst/>
                <a:latin typeface="Tahoma Negreta"/>
              </a:defRPr>
            </a:pPr>
          </a:p>
        </c:txPr>
        <c:crossAx val="1"/>
        <c:crosses val="autoZero"/>
        <c:auto val="1"/>
        <c:lblAlgn val="ctr"/>
        <c:noMultiLvlLbl val="1"/>
      </c:catAx>
      <c:valAx>
        <c:axId val="1"/>
        <c:scaling>
          <c:orientation val="minMax"/>
        </c:scaling>
        <c:delete val="0"/>
        <c:axPos val="l"/>
        <c:majorGridlines>
          <c:spPr>
            <a:ln w="12700" cap="flat">
              <a:solidFill>
                <a:srgbClr val="000000"/>
              </a:solidFill>
              <a:prstDash val="solid"/>
              <a:bevel/>
            </a:ln>
          </c:spPr>
        </c:majorGridlines>
        <c:numFmt formatCode="0.#" sourceLinked="0"/>
        <c:majorTickMark val="out"/>
        <c:minorTickMark val="none"/>
        <c:tickLblPos val="nextTo"/>
        <c:spPr>
          <a:ln w="12700" cap="flat">
            <a:noFill/>
            <a:prstDash val="solid"/>
            <a:miter lim="400000"/>
          </a:ln>
        </c:spPr>
        <c:txPr>
          <a:bodyPr rot="0"/>
          <a:lstStyle/>
          <a:p>
            <a:pPr lvl="0">
              <a:defRPr b="0" i="0" strike="noStrike" sz="1291" u="none">
                <a:solidFill>
                  <a:srgbClr val="000000"/>
                </a:solidFill>
                <a:effectLst/>
                <a:latin typeface="Tahoma Negreta"/>
              </a:defRPr>
            </a:pPr>
          </a:p>
        </c:txPr>
        <c:crossAx val="0"/>
        <c:crosses val="autoZero"/>
        <c:crossBetween val="between"/>
        <c:majorUnit val="10"/>
        <c:minorUnit val="5"/>
      </c:valAx>
      <c:serAx>
        <c:axId val="2"/>
        <c:scaling>
          <c:orientation val="minMax"/>
        </c:scaling>
        <c:delete val="0"/>
        <c:axPos val="b"/>
        <c:majorTickMark val="out"/>
        <c:minorTickMark val="none"/>
        <c:tickLblPos val="none"/>
        <c:spPr>
          <a:ln w="12700" cap="flat">
            <a:noFill/>
            <a:prstDash val="solid"/>
            <a:miter lim="400000"/>
          </a:ln>
        </c:spPr>
        <c:txPr>
          <a:bodyPr rot="0"/>
          <a:lstStyle/>
          <a:p>
            <a:pPr lvl="0"/>
          </a:p>
        </c:txPr>
        <c:crossAx val="1"/>
        <c:crosses val="autoZero"/>
        <c:tickLblSkip val="1"/>
      </c:serAx>
      <c:spPr>
        <a:noFill/>
        <a:ln w="12700" cap="flat">
          <a:noFill/>
          <a:miter lim="400000"/>
        </a:ln>
        <a:effectLst/>
      </c:spPr>
    </c:plotArea>
    <c:legend>
      <c:legendPos val="r"/>
      <c:layout>
        <c:manualLayout>
          <c:xMode val="edge"/>
          <c:yMode val="edge"/>
          <c:x val="0.791671"/>
          <c:y val="0.380102"/>
          <c:w val="0.208329"/>
          <c:h val="0.165278"/>
        </c:manualLayout>
      </c:layout>
      <c:overlay val="1"/>
      <c:spPr>
        <a:noFill/>
        <a:ln w="12700" cap="flat">
          <a:solidFill>
            <a:srgbClr val="000000"/>
          </a:solidFill>
          <a:prstDash val="solid"/>
          <a:bevel/>
        </a:ln>
        <a:effectLst/>
      </c:spPr>
      <c:txPr>
        <a:bodyPr/>
        <a:lstStyle/>
        <a:p>
          <a:pPr lvl="0">
            <a:defRPr b="0" i="0" strike="noStrike" sz="1291" u="none">
              <a:solidFill>
                <a:srgbClr val="000000"/>
              </a:solidFill>
              <a:effectLst/>
              <a:latin typeface="Tahoma Negreta"/>
            </a:defRPr>
          </a:pPr>
        </a:p>
      </c:txPr>
    </c:legend>
    <c:plotVisOnly val="0"/>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ph type="sldImg"/>
          </p:nvPr>
        </p:nvSpPr>
        <p:spPr>
          <a:xfrm>
            <a:off x="1143000" y="685800"/>
            <a:ext cx="4572000" cy="3429000"/>
          </a:xfrm>
          <a:prstGeom prst="rect">
            <a:avLst/>
          </a:prstGeom>
        </p:spPr>
        <p:txBody>
          <a:bodyPr/>
          <a:lstStyle/>
          <a:p>
            <a:pPr lvl="0"/>
          </a:p>
        </p:txBody>
      </p:sp>
      <p:sp>
        <p:nvSpPr>
          <p:cNvPr id="36" name="Shape 3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sldImg"/>
          </p:nvPr>
        </p:nvSpPr>
        <p:spPr>
          <a:prstGeom prst="rect">
            <a:avLst/>
          </a:prstGeom>
        </p:spPr>
        <p:txBody>
          <a:bodyPr/>
          <a:lstStyle/>
          <a:p>
            <a:pPr lvl="0"/>
          </a:p>
        </p:txBody>
      </p:sp>
      <p:sp>
        <p:nvSpPr>
          <p:cNvPr id="47" name="Shape 47"/>
          <p:cNvSpPr/>
          <p:nvPr>
            <p:ph type="body" sz="quarter" idx="1"/>
          </p:nvPr>
        </p:nvSpPr>
        <p:spPr>
          <a:prstGeom prst="rect">
            <a:avLst/>
          </a:prstGeom>
        </p:spPr>
        <p:txBody>
          <a:bodyPr/>
          <a:lstStyle/>
          <a:p>
            <a:pPr lvl="0" defTabSz="914400">
              <a:lnSpc>
                <a:spcPct val="100000"/>
              </a:lnSpc>
              <a:buSzPct val="100000"/>
              <a:buFont typeface="Helvetica"/>
              <a:buChar char="•"/>
              <a:defRPr sz="1800"/>
            </a:pPr>
            <a:r>
              <a:rPr sz="1200">
                <a:latin typeface="+mn-lt"/>
                <a:ea typeface="+mn-ea"/>
                <a:cs typeface="+mn-cs"/>
                <a:sym typeface="Helvetica"/>
              </a:rPr>
              <a:t>CPOE is the ordering of tests and medications as well as other treatments for patient care using computers. </a:t>
            </a:r>
            <a:endParaRPr sz="1200">
              <a:latin typeface="Calibri"/>
              <a:ea typeface="Calibri"/>
              <a:cs typeface="Calibri"/>
              <a:sym typeface="Calibri"/>
            </a:endParaRPr>
          </a:p>
          <a:p>
            <a:pPr lvl="0" defTabSz="914400">
              <a:lnSpc>
                <a:spcPct val="100000"/>
              </a:lnSpc>
              <a:buSzPct val="100000"/>
              <a:buFont typeface="Helvetica"/>
              <a:buChar char="•"/>
              <a:defRPr sz="1800"/>
            </a:pPr>
            <a:r>
              <a:rPr sz="1200">
                <a:latin typeface="+mn-lt"/>
                <a:ea typeface="+mn-ea"/>
                <a:cs typeface="+mn-cs"/>
                <a:sym typeface="Helvetica"/>
              </a:rPr>
              <a:t>It often involves electronic communication of the orders as well as the use of rules-based methods for checking against drug references and other electronic information resources.</a:t>
            </a:r>
            <a:endParaRPr sz="1200">
              <a:latin typeface="Calibri"/>
              <a:ea typeface="Calibri"/>
              <a:cs typeface="Calibri"/>
              <a:sym typeface="Calibri"/>
            </a:endParaRPr>
          </a:p>
          <a:p>
            <a:pPr lvl="1" marL="457200" indent="0" defTabSz="914400">
              <a:lnSpc>
                <a:spcPct val="100000"/>
              </a:lnSpc>
              <a:buSzPct val="100000"/>
              <a:buFont typeface="Helvetica"/>
              <a:buChar char="•"/>
              <a:defRPr sz="1800"/>
            </a:pPr>
            <a:r>
              <a:rPr sz="1200">
                <a:latin typeface="+mn-lt"/>
                <a:ea typeface="+mn-ea"/>
                <a:cs typeface="+mn-cs"/>
                <a:sym typeface="Helvetica"/>
              </a:rPr>
              <a:t>CPOE have automated rules engines or “if-then” logic statements that can lend physicians a powerful support element. </a:t>
            </a:r>
            <a:endParaRPr sz="1200">
              <a:latin typeface="Calibri"/>
              <a:ea typeface="Calibri"/>
              <a:cs typeface="Calibri"/>
              <a:sym typeface="Calibri"/>
            </a:endParaRPr>
          </a:p>
          <a:p>
            <a:pPr lvl="1" marL="457200" indent="0" defTabSz="914400">
              <a:lnSpc>
                <a:spcPct val="100000"/>
              </a:lnSpc>
              <a:buSzPct val="100000"/>
              <a:buFont typeface="Helvetica"/>
              <a:buChar char="•"/>
              <a:defRPr sz="1800"/>
            </a:pPr>
            <a:r>
              <a:rPr sz="1200">
                <a:latin typeface="+mn-lt"/>
                <a:ea typeface="+mn-ea"/>
                <a:cs typeface="+mn-cs"/>
                <a:sym typeface="Helvetica"/>
              </a:rPr>
              <a:t>Based on data entered by the physician and pre-determined "if-then" logic statements, embedded decision support tools can remind doctors of certain risks or recommendations as the doctor’s orders interact with known patient information stored within the database. </a:t>
            </a:r>
            <a:endParaRPr sz="1200">
              <a:latin typeface="Calibri"/>
              <a:ea typeface="Calibri"/>
              <a:cs typeface="Calibri"/>
              <a:sym typeface="Calibri"/>
            </a:endParaRPr>
          </a:p>
          <a:p>
            <a:pPr lvl="0" defTabSz="914400">
              <a:lnSpc>
                <a:spcPct val="100000"/>
              </a:lnSpc>
              <a:buSzPct val="100000"/>
              <a:buFont typeface="Helvetica"/>
              <a:buChar char="•"/>
              <a:defRPr sz="1800"/>
            </a:pPr>
            <a:r>
              <a:rPr sz="1200">
                <a:latin typeface="+mn-lt"/>
                <a:ea typeface="+mn-ea"/>
                <a:cs typeface="+mn-cs"/>
                <a:sym typeface="Helvetica"/>
              </a:rPr>
              <a:t>More sophisticated systems may also include integration of lab results and the use of decision support.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lvl="0"/>
          </a:p>
        </p:txBody>
      </p:sp>
      <p:sp>
        <p:nvSpPr>
          <p:cNvPr id="71" name="Shape 71"/>
          <p:cNvSpPr/>
          <p:nvPr>
            <p:ph type="body" sz="quarter" idx="1"/>
          </p:nvPr>
        </p:nvSpPr>
        <p:spPr>
          <a:prstGeom prst="rect">
            <a:avLst/>
          </a:prstGeom>
        </p:spPr>
        <p:txBody>
          <a:bodyPr/>
          <a:lstStyle/>
          <a:p>
            <a:pPr lvl="1" indent="457200" defTabSz="914400">
              <a:lnSpc>
                <a:spcPct val="100000"/>
              </a:lnSpc>
              <a:defRPr sz="1800"/>
            </a:pPr>
            <a:r>
              <a:rPr b="1" sz="1200" u="sng">
                <a:solidFill>
                  <a:srgbClr val="FF9900"/>
                </a:solidFill>
                <a:latin typeface="Calibri"/>
                <a:ea typeface="Calibri"/>
                <a:cs typeface="Calibri"/>
                <a:sym typeface="Calibri"/>
              </a:rPr>
              <a:t>EHR</a:t>
            </a:r>
            <a:r>
              <a:rPr sz="1200">
                <a:solidFill>
                  <a:srgbClr val="FF9900"/>
                </a:solidFill>
                <a:latin typeface="Calibri"/>
                <a:ea typeface="Calibri"/>
                <a:cs typeface="Calibri"/>
                <a:sym typeface="Calibri"/>
              </a:rPr>
              <a:t> - Repository of electronically maintained information about lifetime health status and health care which may include:</a:t>
            </a:r>
            <a:endParaRPr b="1" sz="1200" u="sng">
              <a:solidFill>
                <a:srgbClr val="FF9900"/>
              </a:solidFill>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Orders via CPOE</a:t>
            </a:r>
            <a:endParaRPr sz="1200">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Documentation (progress notes, office visits, consults) </a:t>
            </a:r>
            <a:endParaRPr sz="1200">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eMAR (what medications were administered)</a:t>
            </a:r>
            <a:endParaRPr sz="1200">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Radiology, lab, path results</a:t>
            </a:r>
            <a:endParaRPr sz="1200">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Test reports (EKG, PFT, etc)</a:t>
            </a:r>
            <a:endParaRPr sz="1200">
              <a:latin typeface="Calibri"/>
              <a:ea typeface="Calibri"/>
              <a:cs typeface="Calibri"/>
              <a:sym typeface="Calibri"/>
            </a:endParaRPr>
          </a:p>
          <a:p>
            <a:pPr lvl="3" indent="1371600" defTabSz="914400">
              <a:lnSpc>
                <a:spcPct val="100000"/>
              </a:lnSpc>
              <a:defRPr sz="1800"/>
            </a:pPr>
            <a:r>
              <a:rPr sz="1200">
                <a:latin typeface="Calibri"/>
                <a:ea typeface="Calibri"/>
                <a:cs typeface="Calibri"/>
                <a:sym typeface="Calibri"/>
              </a:rPr>
              <a:t>Clinical Decision Support (triggered in care of patient) </a:t>
            </a:r>
            <a:endParaRPr sz="1200">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sldImg"/>
          </p:nvPr>
        </p:nvSpPr>
        <p:spPr>
          <a:prstGeom prst="rect">
            <a:avLst/>
          </a:prstGeom>
        </p:spPr>
        <p:txBody>
          <a:bodyPr/>
          <a:lstStyle/>
          <a:p>
            <a:pPr lvl="0"/>
          </a:p>
        </p:txBody>
      </p:sp>
      <p:sp>
        <p:nvSpPr>
          <p:cNvPr id="119" name="Shape 119"/>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A time series analysis was performed at an urban academic medical center at which all adult inpatient orders are entered through a computerized system.</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When physicians enter drug orders, the computer displays drug use guidelines, offers relevant alternatives,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and suggests appropriate doses and frequencies.</a:t>
            </a:r>
            <a:endParaRPr sz="1200">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lvl="0"/>
          </a:p>
        </p:txBody>
      </p:sp>
      <p:sp>
        <p:nvSpPr>
          <p:cNvPr id="130" name="Shape 130"/>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Period 1: 5 months after CPOE implem</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Period 2: after implementing allergy guidelines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Period 3: after significant potassium chloride changes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sldImg"/>
          </p:nvPr>
        </p:nvSpPr>
        <p:spPr>
          <a:prstGeom prst="rect">
            <a:avLst/>
          </a:prstGeom>
        </p:spPr>
        <p:txBody>
          <a:bodyPr/>
          <a:lstStyle/>
          <a:p>
            <a:pPr lvl="0"/>
          </a:p>
        </p:txBody>
      </p:sp>
      <p:sp>
        <p:nvSpPr>
          <p:cNvPr id="137" name="Shape 137"/>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Many of the implementation strategies used by CHP in their pediatric intensive care unit (PICU) have been previously identified as  problematic including: (a) absence of critical care physician active and meaningful involvement in system design, decision support tools and implementation strategies; (b) use of an adult-based general medical ward platform not designed/redesigned for  the organization’s needs or the requirements of critical care practitioners; (c)  a training period for clinicians ending a full 3-months prior to implementation rather than using just-in-time training; (d) absence of order sets – widely regarded as the single most import factor for enabling physician work flow; and (e) adoption of a slow and inefficient platform with inadequate performance during peak periods (2,3).  In addition, decisions to move from a decentralized to a centralized pharmacy and acceptance of a CPOE platform which did not allow simultaneous users to enter/review medications were counterintuitive in a busy critical care unit.  Furthermore, it appears that computer terminals were not optimally placed or were immobile and insufficient in number to allow nurses to carry on their work at the bedside, thus interfering with patient care.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lvl="0"/>
          </a:p>
        </p:txBody>
      </p:sp>
      <p:sp>
        <p:nvSpPr>
          <p:cNvPr id="145" name="Shape 145"/>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It took six years for BWH to realize a net benefit and over seven years for</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BWH to realize an operating budget benefit from CPOE.</a:t>
            </a:r>
            <a:endParaRPr sz="1200">
              <a:latin typeface="Calibri"/>
              <a:ea typeface="Calibri"/>
              <a:cs typeface="Calibri"/>
              <a:sym typeface="Calibri"/>
            </a:endParaRP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9" name="Shape 9"/>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p>
        </p:txBody>
      </p:sp>
      <p:sp>
        <p:nvSpPr>
          <p:cNvPr id="10" name="Shape 10"/>
          <p:cNvSpPr/>
          <p:nvPr/>
        </p:nvSpPr>
        <p:spPr>
          <a:xfrm>
            <a:off x="-1" y="0"/>
            <a:ext cx="9144002" cy="365125"/>
          </a:xfrm>
          <a:prstGeom prst="rect">
            <a:avLst/>
          </a:prstGeom>
          <a:solidFill>
            <a:srgbClr val="93A299"/>
          </a:solidFill>
          <a:ln w="12700">
            <a:miter lim="400000"/>
          </a:ln>
        </p:spPr>
        <p:txBody>
          <a:bodyPr lIns="0" tIns="0" rIns="0" bIns="0" anchor="ctr"/>
          <a:lstStyle/>
          <a:p>
            <a:pPr lvl="0" algn="ctr">
              <a:defRPr sz="1800">
                <a:solidFill>
                  <a:srgbClr val="FFFFFF"/>
                </a:solidFill>
              </a:defRPr>
            </a:pPr>
          </a:p>
        </p:txBody>
      </p:sp>
      <p:sp>
        <p:nvSpPr>
          <p:cNvPr id="11" name="Shape 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13" name="Shape 13"/>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p>
        </p:txBody>
      </p:sp>
      <p:sp>
        <p:nvSpPr>
          <p:cNvPr id="14" name="Shape 14"/>
          <p:cNvSpPr/>
          <p:nvPr/>
        </p:nvSpPr>
        <p:spPr>
          <a:xfrm>
            <a:off x="-1" y="0"/>
            <a:ext cx="9144002" cy="365125"/>
          </a:xfrm>
          <a:prstGeom prst="rect">
            <a:avLst/>
          </a:prstGeom>
          <a:solidFill>
            <a:srgbClr val="93A299"/>
          </a:solidFill>
          <a:ln w="12700">
            <a:miter lim="400000"/>
          </a:ln>
        </p:spPr>
        <p:txBody>
          <a:bodyPr lIns="0" tIns="0" rIns="0" bIns="0" anchor="ctr"/>
          <a:lstStyle/>
          <a:p>
            <a:pPr lvl="0" algn="ctr">
              <a:defRPr sz="1800">
                <a:solidFill>
                  <a:srgbClr val="FFFFFF"/>
                </a:solidFill>
              </a:defRPr>
            </a:pPr>
          </a:p>
        </p:txBody>
      </p:sp>
      <p:sp>
        <p:nvSpPr>
          <p:cNvPr id="15" name="Shape 15"/>
          <p:cNvSpPr/>
          <p:nvPr/>
        </p:nvSpPr>
        <p:spPr>
          <a:xfrm>
            <a:off x="685800" y="3398837"/>
            <a:ext cx="7848600" cy="1588"/>
          </a:xfrm>
          <a:prstGeom prst="line">
            <a:avLst/>
          </a:prstGeom>
          <a:ln w="19050">
            <a:solidFill>
              <a:srgbClr val="D2533C"/>
            </a:solidFill>
            <a:round/>
          </a:ln>
        </p:spPr>
        <p:txBody>
          <a:bodyPr lIns="0" tIns="0" rIns="0" bIns="0"/>
          <a:lstStyle/>
          <a:p>
            <a:pPr lvl="0" defTabSz="457200">
              <a:defRPr sz="1200">
                <a:solidFill>
                  <a:srgbClr val="000000"/>
                </a:solidFill>
                <a:latin typeface="+mn-lt"/>
                <a:ea typeface="+mn-ea"/>
                <a:cs typeface="+mn-cs"/>
                <a:sym typeface="Helvetica"/>
              </a:defRPr>
            </a:pP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4000">
                <a:solidFill>
                  <a:srgbClr val="F3F2DC"/>
                </a:solidFill>
              </a:rPr>
              <a:t>Click to edit Master title style</a:t>
            </a:r>
          </a:p>
        </p:txBody>
      </p:sp>
      <p:sp>
        <p:nvSpPr>
          <p:cNvPr id="19" name="Shape 19"/>
          <p:cNvSpPr/>
          <p:nvPr>
            <p:ph type="body" idx="1"/>
          </p:nvPr>
        </p:nvSpPr>
        <p:spPr>
          <a:prstGeom prst="rect">
            <a:avLst/>
          </a:prstGeom>
        </p:spPr>
        <p:txBody>
          <a:bodyPr/>
          <a:lstStyle/>
          <a:p>
            <a:pPr lvl="0">
              <a:defRPr sz="1800">
                <a:solidFill>
                  <a:srgbClr val="000000"/>
                </a:solidFill>
              </a:defRPr>
            </a:pPr>
            <a:r>
              <a:rPr sz="2400">
                <a:solidFill>
                  <a:srgbClr val="FFFFFF"/>
                </a:solidFill>
              </a:rPr>
              <a:t>Click to edit Master text styles</a:t>
            </a:r>
            <a:endParaRPr sz="2400">
              <a:solidFill>
                <a:srgbClr val="FFFFFF"/>
              </a:solidFill>
            </a:endParaRPr>
          </a:p>
          <a:p>
            <a:pPr lvl="1">
              <a:defRPr sz="1800">
                <a:solidFill>
                  <a:srgbClr val="000000"/>
                </a:solidFill>
              </a:defRPr>
            </a:pPr>
            <a:r>
              <a:rPr sz="2400">
                <a:solidFill>
                  <a:srgbClr val="FFFFFF"/>
                </a:solidFill>
              </a:rPr>
              <a:t>Second level</a:t>
            </a:r>
            <a:endParaRPr sz="2400">
              <a:solidFill>
                <a:srgbClr val="FFFFFF"/>
              </a:solidFill>
            </a:endParaRPr>
          </a:p>
          <a:p>
            <a:pPr lvl="2">
              <a:defRPr sz="1800">
                <a:solidFill>
                  <a:srgbClr val="000000"/>
                </a:solidFill>
              </a:defRPr>
            </a:pPr>
            <a:r>
              <a:rPr sz="2400">
                <a:solidFill>
                  <a:srgbClr val="FFFFFF"/>
                </a:solidFill>
              </a:rPr>
              <a:t>Third level</a:t>
            </a:r>
            <a:endParaRPr sz="2400">
              <a:solidFill>
                <a:srgbClr val="FFFFFF"/>
              </a:solidFill>
            </a:endParaRPr>
          </a:p>
          <a:p>
            <a:pPr lvl="3">
              <a:defRPr sz="1800">
                <a:solidFill>
                  <a:srgbClr val="000000"/>
                </a:solidFill>
              </a:defRPr>
            </a:pPr>
            <a:r>
              <a:rPr sz="2400">
                <a:solidFill>
                  <a:srgbClr val="FFFFFF"/>
                </a:solidFill>
              </a:rPr>
              <a:t>Fourth level</a:t>
            </a:r>
            <a:endParaRPr sz="2400">
              <a:solidFill>
                <a:srgbClr val="FFFFFF"/>
              </a:solidFill>
            </a:endParaRPr>
          </a:p>
          <a:p>
            <a:pPr lvl="4">
              <a:defRPr sz="1800">
                <a:solidFill>
                  <a:srgbClr val="000000"/>
                </a:solidFill>
              </a:defRPr>
            </a:pPr>
            <a:r>
              <a:rPr sz="2400">
                <a:solidFill>
                  <a:srgbClr val="FFFFFF"/>
                </a:solidFill>
              </a:rPr>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22" name="Shape 22"/>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p>
        </p:txBody>
      </p:sp>
      <p:sp>
        <p:nvSpPr>
          <p:cNvPr id="23" name="Shape 23"/>
          <p:cNvSpPr/>
          <p:nvPr/>
        </p:nvSpPr>
        <p:spPr>
          <a:xfrm>
            <a:off x="-1" y="0"/>
            <a:ext cx="9144002" cy="365125"/>
          </a:xfrm>
          <a:prstGeom prst="rect">
            <a:avLst/>
          </a:prstGeom>
          <a:solidFill>
            <a:srgbClr val="93A299"/>
          </a:solidFill>
          <a:ln w="12700">
            <a:miter lim="400000"/>
          </a:ln>
        </p:spPr>
        <p:txBody>
          <a:bodyPr lIns="0" tIns="0" rIns="0" bIns="0" anchor="ctr"/>
          <a:lstStyle/>
          <a:p>
            <a:pPr lvl="0" algn="ctr">
              <a:defRPr sz="1800">
                <a:solidFill>
                  <a:srgbClr val="FFFFFF"/>
                </a:solidFill>
              </a:defRPr>
            </a:pPr>
          </a:p>
        </p:txBody>
      </p:sp>
      <p:sp>
        <p:nvSpPr>
          <p:cNvPr id="24" name="Shape 24"/>
          <p:cNvSpPr/>
          <p:nvPr/>
        </p:nvSpPr>
        <p:spPr>
          <a:xfrm flipH="1">
            <a:off x="4572000" y="1692275"/>
            <a:ext cx="1588" cy="4708525"/>
          </a:xfrm>
          <a:prstGeom prst="line">
            <a:avLst/>
          </a:prstGeom>
          <a:ln w="19050">
            <a:solidFill>
              <a:srgbClr val="D2533C"/>
            </a:solidFill>
            <a:round/>
          </a:ln>
        </p:spPr>
        <p:txBody>
          <a:bodyPr lIns="0" tIns="0" rIns="0" bIns="0"/>
          <a:lstStyle/>
          <a:p>
            <a:pPr lvl="0" defTabSz="457200">
              <a:defRPr sz="1200">
                <a:solidFill>
                  <a:srgbClr val="000000"/>
                </a:solidFill>
                <a:latin typeface="+mn-lt"/>
                <a:ea typeface="+mn-ea"/>
                <a:cs typeface="+mn-cs"/>
                <a:sym typeface="Helvetica"/>
              </a:defRPr>
            </a:pPr>
          </a:p>
        </p:txBody>
      </p:sp>
      <p:sp>
        <p:nvSpPr>
          <p:cNvPr id="25" name="Shape 25"/>
          <p:cNvSpPr/>
          <p:nvPr>
            <p:ph type="title"/>
          </p:nvPr>
        </p:nvSpPr>
        <p:spPr>
          <a:prstGeom prst="rect">
            <a:avLst/>
          </a:prstGeom>
        </p:spPr>
        <p:txBody>
          <a:bodyPr/>
          <a:lstStyle>
            <a:lvl1pPr>
              <a:defRPr>
                <a:solidFill>
                  <a:srgbClr val="D2533C"/>
                </a:solidFill>
              </a:defRPr>
            </a:lvl1pPr>
          </a:lstStyle>
          <a:p>
            <a:pPr lvl="0">
              <a:defRPr sz="1800">
                <a:solidFill>
                  <a:srgbClr val="000000"/>
                </a:solidFill>
              </a:defRPr>
            </a:pPr>
            <a:r>
              <a:rPr sz="4000">
                <a:solidFill>
                  <a:srgbClr val="D2533C"/>
                </a:solidFill>
              </a:rPr>
              <a:t>Click to edit Master title style</a:t>
            </a:r>
          </a:p>
        </p:txBody>
      </p:sp>
      <p:sp>
        <p:nvSpPr>
          <p:cNvPr id="26" name="Shape 26"/>
          <p:cNvSpPr/>
          <p:nvPr>
            <p:ph type="body" idx="1"/>
          </p:nvPr>
        </p:nvSpPr>
        <p:spPr>
          <a:prstGeom prst="rect">
            <a:avLst/>
          </a:prstGeom>
        </p:spPr>
        <p:txBody>
          <a:bodyPr/>
          <a:lstStyle>
            <a:lvl1pPr>
              <a:defRPr>
                <a:solidFill>
                  <a:srgbClr val="292934"/>
                </a:solidFill>
              </a:defRPr>
            </a:lvl1pPr>
            <a:lvl2pPr>
              <a:defRPr>
                <a:solidFill>
                  <a:srgbClr val="292934"/>
                </a:solidFill>
              </a:defRPr>
            </a:lvl2pPr>
            <a:lvl3pPr>
              <a:defRPr>
                <a:solidFill>
                  <a:srgbClr val="292934"/>
                </a:solidFill>
              </a:defRPr>
            </a:lvl3pPr>
            <a:lvl4pPr>
              <a:defRPr>
                <a:solidFill>
                  <a:srgbClr val="292934"/>
                </a:solidFill>
              </a:defRPr>
            </a:lvl4pPr>
            <a:lvl5pPr>
              <a:defRPr>
                <a:solidFill>
                  <a:srgbClr val="292934"/>
                </a:solidFill>
              </a:defRPr>
            </a:lvl5pPr>
          </a:lstStyle>
          <a:p>
            <a:pPr lvl="0">
              <a:defRPr sz="1800">
                <a:solidFill>
                  <a:srgbClr val="000000"/>
                </a:solidFill>
              </a:defRPr>
            </a:pPr>
            <a:r>
              <a:rPr sz="2400">
                <a:solidFill>
                  <a:srgbClr val="292934"/>
                </a:solidFill>
              </a:rPr>
              <a:t>Click to edit Master text styles</a:t>
            </a:r>
            <a:endParaRPr sz="2400">
              <a:solidFill>
                <a:srgbClr val="292934"/>
              </a:solidFill>
            </a:endParaRPr>
          </a:p>
          <a:p>
            <a:pPr lvl="1">
              <a:defRPr sz="1800">
                <a:solidFill>
                  <a:srgbClr val="000000"/>
                </a:solidFill>
              </a:defRPr>
            </a:pPr>
            <a:r>
              <a:rPr sz="2400">
                <a:solidFill>
                  <a:srgbClr val="292934"/>
                </a:solidFill>
              </a:rPr>
              <a:t>Second level</a:t>
            </a:r>
            <a:endParaRPr sz="2400">
              <a:solidFill>
                <a:srgbClr val="292934"/>
              </a:solidFill>
            </a:endParaRPr>
          </a:p>
          <a:p>
            <a:pPr lvl="2">
              <a:defRPr sz="1800">
                <a:solidFill>
                  <a:srgbClr val="000000"/>
                </a:solidFill>
              </a:defRPr>
            </a:pPr>
            <a:r>
              <a:rPr sz="2400">
                <a:solidFill>
                  <a:srgbClr val="292934"/>
                </a:solidFill>
              </a:rPr>
              <a:t>Third level</a:t>
            </a:r>
            <a:endParaRPr sz="2400">
              <a:solidFill>
                <a:srgbClr val="292934"/>
              </a:solidFill>
            </a:endParaRPr>
          </a:p>
          <a:p>
            <a:pPr lvl="3">
              <a:defRPr sz="1800">
                <a:solidFill>
                  <a:srgbClr val="000000"/>
                </a:solidFill>
              </a:defRPr>
            </a:pPr>
            <a:r>
              <a:rPr sz="2400">
                <a:solidFill>
                  <a:srgbClr val="292934"/>
                </a:solidFill>
              </a:rPr>
              <a:t>Fourth level</a:t>
            </a:r>
            <a:endParaRPr sz="2400">
              <a:solidFill>
                <a:srgbClr val="292934"/>
              </a:solidFill>
            </a:endParaRPr>
          </a:p>
          <a:p>
            <a:pPr lvl="4">
              <a:defRPr sz="1800">
                <a:solidFill>
                  <a:srgbClr val="000000"/>
                </a:solidFill>
              </a:defRPr>
            </a:pPr>
            <a:r>
              <a:rPr sz="2400">
                <a:solidFill>
                  <a:srgbClr val="292934"/>
                </a:solidFill>
              </a:rPr>
              <a:t>Fifth level</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29" name="Shape 29"/>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p>
        </p:txBody>
      </p:sp>
      <p:sp>
        <p:nvSpPr>
          <p:cNvPr id="30" name="Shape 30"/>
          <p:cNvSpPr/>
          <p:nvPr/>
        </p:nvSpPr>
        <p:spPr>
          <a:xfrm>
            <a:off x="-1" y="0"/>
            <a:ext cx="9144002" cy="365125"/>
          </a:xfrm>
          <a:prstGeom prst="rect">
            <a:avLst/>
          </a:prstGeom>
          <a:solidFill>
            <a:srgbClr val="93A299"/>
          </a:solidFill>
          <a:ln w="12700">
            <a:miter lim="400000"/>
          </a:ln>
        </p:spPr>
        <p:txBody>
          <a:bodyPr lIns="0" tIns="0" rIns="0" bIns="0" anchor="ctr"/>
          <a:lstStyle/>
          <a:p>
            <a:pPr lvl="0" algn="ctr">
              <a:defRPr sz="1800">
                <a:solidFill>
                  <a:srgbClr val="FFFFFF"/>
                </a:solidFill>
              </a:defRPr>
            </a:pPr>
          </a:p>
        </p:txBody>
      </p:sp>
      <p:sp>
        <p:nvSpPr>
          <p:cNvPr id="31" name="Shape 31"/>
          <p:cNvSpPr/>
          <p:nvPr/>
        </p:nvSpPr>
        <p:spPr>
          <a:xfrm flipH="1">
            <a:off x="2774950" y="792162"/>
            <a:ext cx="1588" cy="5578476"/>
          </a:xfrm>
          <a:prstGeom prst="line">
            <a:avLst/>
          </a:prstGeom>
          <a:ln w="19050">
            <a:solidFill>
              <a:srgbClr val="D2533C"/>
            </a:solidFill>
            <a:round/>
          </a:ln>
        </p:spPr>
        <p:txBody>
          <a:bodyPr lIns="0" tIns="0" rIns="0" bIns="0"/>
          <a:lstStyle/>
          <a:p>
            <a:pPr lvl="0" defTabSz="457200">
              <a:defRPr sz="1200">
                <a:solidFill>
                  <a:srgbClr val="000000"/>
                </a:solidFill>
                <a:latin typeface="+mn-lt"/>
                <a:ea typeface="+mn-ea"/>
                <a:cs typeface="+mn-cs"/>
                <a:sym typeface="Helvetica"/>
              </a:defRPr>
            </a:pPr>
          </a:p>
        </p:txBody>
      </p:sp>
      <p:sp>
        <p:nvSpPr>
          <p:cNvPr id="32" name="Shape 32"/>
          <p:cNvSpPr/>
          <p:nvPr>
            <p:ph type="title"/>
          </p:nvPr>
        </p:nvSpPr>
        <p:spPr>
          <a:prstGeom prst="rect">
            <a:avLst/>
          </a:prstGeom>
        </p:spPr>
        <p:txBody>
          <a:bodyPr/>
          <a:lstStyle>
            <a:lvl1pPr>
              <a:defRPr>
                <a:solidFill>
                  <a:srgbClr val="D2533C"/>
                </a:solidFill>
              </a:defRPr>
            </a:lvl1pPr>
          </a:lstStyle>
          <a:p>
            <a:pPr lvl="0">
              <a:defRPr sz="1800">
                <a:solidFill>
                  <a:srgbClr val="000000"/>
                </a:solidFill>
              </a:defRPr>
            </a:pPr>
            <a:r>
              <a:rPr sz="4000">
                <a:solidFill>
                  <a:srgbClr val="D2533C"/>
                </a:solidFill>
              </a:rPr>
              <a:t>Click to edit Master title style</a:t>
            </a:r>
          </a:p>
        </p:txBody>
      </p:sp>
      <p:sp>
        <p:nvSpPr>
          <p:cNvPr id="33" name="Shape 33"/>
          <p:cNvSpPr/>
          <p:nvPr>
            <p:ph type="body" idx="1"/>
          </p:nvPr>
        </p:nvSpPr>
        <p:spPr>
          <a:prstGeom prst="rect">
            <a:avLst/>
          </a:prstGeom>
        </p:spPr>
        <p:txBody>
          <a:bodyPr/>
          <a:lstStyle>
            <a:lvl1pPr>
              <a:defRPr>
                <a:solidFill>
                  <a:srgbClr val="292934"/>
                </a:solidFill>
              </a:defRPr>
            </a:lvl1pPr>
            <a:lvl2pPr>
              <a:defRPr>
                <a:solidFill>
                  <a:srgbClr val="292934"/>
                </a:solidFill>
              </a:defRPr>
            </a:lvl2pPr>
            <a:lvl3pPr>
              <a:defRPr>
                <a:solidFill>
                  <a:srgbClr val="292934"/>
                </a:solidFill>
              </a:defRPr>
            </a:lvl3pPr>
            <a:lvl4pPr>
              <a:defRPr>
                <a:solidFill>
                  <a:srgbClr val="292934"/>
                </a:solidFill>
              </a:defRPr>
            </a:lvl4pPr>
            <a:lvl5pPr>
              <a:defRPr>
                <a:solidFill>
                  <a:srgbClr val="292934"/>
                </a:solidFill>
              </a:defRPr>
            </a:lvl5pPr>
          </a:lstStyle>
          <a:p>
            <a:pPr lvl="0">
              <a:defRPr sz="1800">
                <a:solidFill>
                  <a:srgbClr val="000000"/>
                </a:solidFill>
              </a:defRPr>
            </a:pPr>
            <a:r>
              <a:rPr sz="2400">
                <a:solidFill>
                  <a:srgbClr val="292934"/>
                </a:solidFill>
              </a:rPr>
              <a:t>Click to edit Master text styles</a:t>
            </a:r>
            <a:endParaRPr sz="2400">
              <a:solidFill>
                <a:srgbClr val="292934"/>
              </a:solidFill>
            </a:endParaRPr>
          </a:p>
          <a:p>
            <a:pPr lvl="1">
              <a:defRPr sz="1800">
                <a:solidFill>
                  <a:srgbClr val="000000"/>
                </a:solidFill>
              </a:defRPr>
            </a:pPr>
            <a:r>
              <a:rPr sz="2400">
                <a:solidFill>
                  <a:srgbClr val="292934"/>
                </a:solidFill>
              </a:rPr>
              <a:t>Second level</a:t>
            </a:r>
            <a:endParaRPr sz="2400">
              <a:solidFill>
                <a:srgbClr val="292934"/>
              </a:solidFill>
            </a:endParaRPr>
          </a:p>
          <a:p>
            <a:pPr lvl="2">
              <a:defRPr sz="1800">
                <a:solidFill>
                  <a:srgbClr val="000000"/>
                </a:solidFill>
              </a:defRPr>
            </a:pPr>
            <a:r>
              <a:rPr sz="2400">
                <a:solidFill>
                  <a:srgbClr val="292934"/>
                </a:solidFill>
              </a:rPr>
              <a:t>Third level</a:t>
            </a:r>
            <a:endParaRPr sz="2400">
              <a:solidFill>
                <a:srgbClr val="292934"/>
              </a:solidFill>
            </a:endParaRPr>
          </a:p>
          <a:p>
            <a:pPr lvl="3">
              <a:defRPr sz="1800">
                <a:solidFill>
                  <a:srgbClr val="000000"/>
                </a:solidFill>
              </a:defRPr>
            </a:pPr>
            <a:r>
              <a:rPr sz="2400">
                <a:solidFill>
                  <a:srgbClr val="292934"/>
                </a:solidFill>
              </a:rPr>
              <a:t>Fourth level</a:t>
            </a:r>
            <a:endParaRPr sz="2400">
              <a:solidFill>
                <a:srgbClr val="292934"/>
              </a:solidFill>
            </a:endParaRPr>
          </a:p>
          <a:p>
            <a:pPr lvl="4">
              <a:defRPr sz="1800">
                <a:solidFill>
                  <a:srgbClr val="000000"/>
                </a:solidFill>
              </a:defRPr>
            </a:pPr>
            <a:r>
              <a:rPr sz="2400">
                <a:solidFill>
                  <a:srgbClr val="292934"/>
                </a:solidFill>
              </a:rPr>
              <a:t>Fifth level</a:t>
            </a:r>
          </a:p>
        </p:txBody>
      </p:sp>
      <p:sp>
        <p:nvSpPr>
          <p:cNvPr id="34" name="Shape 3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2533C"/>
        </a:solidFill>
      </p:bgPr>
    </p:bg>
    <p:spTree>
      <p:nvGrpSpPr>
        <p:cNvPr id="1" name=""/>
        <p:cNvGrpSpPr/>
        <p:nvPr/>
      </p:nvGrpSpPr>
      <p:grpSpPr>
        <a:xfrm>
          <a:off x="0" y="0"/>
          <a:ext cx="0" cy="0"/>
          <a:chOff x="0" y="0"/>
          <a:chExt cx="0" cy="0"/>
        </a:xfrm>
      </p:grpSpPr>
      <p:sp>
        <p:nvSpPr>
          <p:cNvPr id="2" name="Shape 2"/>
          <p:cNvSpPr/>
          <p:nvPr/>
        </p:nvSpPr>
        <p:spPr>
          <a:xfrm>
            <a:off x="-1" y="220662"/>
            <a:ext cx="9144002" cy="228601"/>
          </a:xfrm>
          <a:prstGeom prst="rect">
            <a:avLst/>
          </a:prstGeom>
          <a:solidFill>
            <a:srgbClr val="FFFFFF"/>
          </a:solidFill>
          <a:ln w="12700">
            <a:miter lim="400000"/>
          </a:ln>
        </p:spPr>
        <p:txBody>
          <a:bodyPr lIns="0" tIns="0" rIns="0" bIns="0" anchor="ctr"/>
          <a:lstStyle/>
          <a:p>
            <a:pPr lvl="0" algn="ctr">
              <a:defRPr sz="1800">
                <a:solidFill>
                  <a:srgbClr val="FFFFFF"/>
                </a:solidFill>
              </a:defRPr>
            </a:pPr>
          </a:p>
        </p:txBody>
      </p:sp>
      <p:sp>
        <p:nvSpPr>
          <p:cNvPr id="3" name="Shape 3"/>
          <p:cNvSpPr/>
          <p:nvPr/>
        </p:nvSpPr>
        <p:spPr>
          <a:xfrm>
            <a:off x="-1" y="0"/>
            <a:ext cx="9144002" cy="365125"/>
          </a:xfrm>
          <a:prstGeom prst="rect">
            <a:avLst/>
          </a:prstGeom>
          <a:solidFill>
            <a:srgbClr val="93A299"/>
          </a:solidFill>
          <a:ln w="12700">
            <a:miter lim="400000"/>
          </a:ln>
        </p:spPr>
        <p:txBody>
          <a:bodyPr lIns="0" tIns="0" rIns="0" bIns="0" anchor="ctr"/>
          <a:lstStyle/>
          <a:p>
            <a:pPr lvl="0" algn="ctr">
              <a:defRPr sz="1800">
                <a:solidFill>
                  <a:srgbClr val="FFFFFF"/>
                </a:solidFill>
              </a:defRPr>
            </a:pPr>
          </a:p>
        </p:txBody>
      </p:sp>
      <p:sp>
        <p:nvSpPr>
          <p:cNvPr id="4" name="Shape 4"/>
          <p:cNvSpPr/>
          <p:nvPr/>
        </p:nvSpPr>
        <p:spPr>
          <a:xfrm>
            <a:off x="731837" y="4598987"/>
            <a:ext cx="7848601" cy="1588"/>
          </a:xfrm>
          <a:prstGeom prst="line">
            <a:avLst/>
          </a:prstGeom>
          <a:ln w="19050">
            <a:solidFill>
              <a:srgbClr val="F3F2DC"/>
            </a:solidFill>
            <a:round/>
          </a:ln>
        </p:spPr>
        <p:txBody>
          <a:bodyPr lIns="0" tIns="0" rIns="0" bIns="0"/>
          <a:lstStyle/>
          <a:p>
            <a:pPr lvl="0" defTabSz="457200">
              <a:defRPr sz="1200">
                <a:solidFill>
                  <a:srgbClr val="000000"/>
                </a:solidFill>
                <a:latin typeface="+mn-lt"/>
                <a:ea typeface="+mn-ea"/>
                <a:cs typeface="+mn-cs"/>
                <a:sym typeface="Helvetica"/>
              </a:defRPr>
            </a:pPr>
          </a:p>
        </p:txBody>
      </p:sp>
      <p:sp>
        <p:nvSpPr>
          <p:cNvPr id="5" name="Shape 5"/>
          <p:cNvSpPr/>
          <p:nvPr>
            <p:ph type="title"/>
          </p:nvPr>
        </p:nvSpPr>
        <p:spPr>
          <a:xfrm>
            <a:off x="457200" y="457199"/>
            <a:ext cx="8229600" cy="1143002"/>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4000">
                <a:solidFill>
                  <a:srgbClr val="F3F2DC"/>
                </a:solidFill>
              </a:rPr>
              <a:t>Click to edit Master title style</a:t>
            </a:r>
          </a:p>
        </p:txBody>
      </p:sp>
      <p:sp>
        <p:nvSpPr>
          <p:cNvPr id="6" name="Shape 6"/>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2400">
                <a:solidFill>
                  <a:srgbClr val="FFFFFF"/>
                </a:solidFill>
              </a:rPr>
              <a:t>Click to edit Master text styles</a:t>
            </a:r>
            <a:endParaRPr sz="2400">
              <a:solidFill>
                <a:srgbClr val="FFFFFF"/>
              </a:solidFill>
            </a:endParaRPr>
          </a:p>
          <a:p>
            <a:pPr lvl="1">
              <a:defRPr sz="1800">
                <a:solidFill>
                  <a:srgbClr val="000000"/>
                </a:solidFill>
              </a:defRPr>
            </a:pPr>
            <a:r>
              <a:rPr sz="2400">
                <a:solidFill>
                  <a:srgbClr val="FFFFFF"/>
                </a:solidFill>
              </a:rPr>
              <a:t>Second level</a:t>
            </a:r>
            <a:endParaRPr sz="2400">
              <a:solidFill>
                <a:srgbClr val="FFFFFF"/>
              </a:solidFill>
            </a:endParaRPr>
          </a:p>
          <a:p>
            <a:pPr lvl="2">
              <a:defRPr sz="1800">
                <a:solidFill>
                  <a:srgbClr val="000000"/>
                </a:solidFill>
              </a:defRPr>
            </a:pPr>
            <a:r>
              <a:rPr sz="2400">
                <a:solidFill>
                  <a:srgbClr val="FFFFFF"/>
                </a:solidFill>
              </a:rPr>
              <a:t>Third level</a:t>
            </a:r>
            <a:endParaRPr sz="2400">
              <a:solidFill>
                <a:srgbClr val="FFFFFF"/>
              </a:solidFill>
            </a:endParaRPr>
          </a:p>
          <a:p>
            <a:pPr lvl="3">
              <a:defRPr sz="1800">
                <a:solidFill>
                  <a:srgbClr val="000000"/>
                </a:solidFill>
              </a:defRPr>
            </a:pPr>
            <a:r>
              <a:rPr sz="2400">
                <a:solidFill>
                  <a:srgbClr val="FFFFFF"/>
                </a:solidFill>
              </a:rPr>
              <a:t>Fourth level</a:t>
            </a:r>
            <a:endParaRPr sz="2400">
              <a:solidFill>
                <a:srgbClr val="FFFFFF"/>
              </a:solidFill>
            </a:endParaRPr>
          </a:p>
          <a:p>
            <a:pPr lvl="4">
              <a:defRPr sz="1800">
                <a:solidFill>
                  <a:srgbClr val="000000"/>
                </a:solidFill>
              </a:defRPr>
            </a:pPr>
            <a:r>
              <a:rPr sz="2400">
                <a:solidFill>
                  <a:srgbClr val="FFFFFF"/>
                </a:solidFill>
              </a:rPr>
              <a:t>Fifth level</a:t>
            </a:r>
          </a:p>
        </p:txBody>
      </p:sp>
      <p:sp>
        <p:nvSpPr>
          <p:cNvPr id="7" name="Shape 7"/>
          <p:cNvSpPr/>
          <p:nvPr>
            <p:ph type="sldNum" sz="quarter" idx="2"/>
          </p:nvPr>
        </p:nvSpPr>
        <p:spPr>
          <a:xfrm>
            <a:off x="7620000" y="38944"/>
            <a:ext cx="1066800" cy="288824"/>
          </a:xfrm>
          <a:prstGeom prst="rect">
            <a:avLst/>
          </a:prstGeom>
          <a:ln w="12700">
            <a:miter lim="400000"/>
          </a:ln>
        </p:spPr>
        <p:txBody>
          <a:bodyPr lIns="45719" rIns="45719" anchor="ctr">
            <a:spAutoFit/>
          </a:bodyPr>
          <a:lstStyle>
            <a:lvl1pPr>
              <a:defRPr sz="1400">
                <a:solidFill>
                  <a:srgbClr val="FFFFFF"/>
                </a:solidFill>
                <a:latin typeface="Arial Bold"/>
                <a:ea typeface="Arial Bold"/>
                <a:cs typeface="Arial Bold"/>
                <a:sym typeface="Arial Bold"/>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spd="med" advClick="1"/>
  <p:txStyles>
    <p:titleStyle>
      <a:lvl1pPr>
        <a:defRPr sz="4000">
          <a:solidFill>
            <a:srgbClr val="F3F2DC"/>
          </a:solidFill>
          <a:latin typeface="Arial"/>
          <a:ea typeface="Arial"/>
          <a:cs typeface="Arial"/>
          <a:sym typeface="Arial"/>
        </a:defRPr>
      </a:lvl1pPr>
      <a:lvl2pPr>
        <a:defRPr sz="4000">
          <a:solidFill>
            <a:srgbClr val="F3F2DC"/>
          </a:solidFill>
          <a:latin typeface="Arial"/>
          <a:ea typeface="Arial"/>
          <a:cs typeface="Arial"/>
          <a:sym typeface="Arial"/>
        </a:defRPr>
      </a:lvl2pPr>
      <a:lvl3pPr>
        <a:defRPr sz="4000">
          <a:solidFill>
            <a:srgbClr val="F3F2DC"/>
          </a:solidFill>
          <a:latin typeface="Arial"/>
          <a:ea typeface="Arial"/>
          <a:cs typeface="Arial"/>
          <a:sym typeface="Arial"/>
        </a:defRPr>
      </a:lvl3pPr>
      <a:lvl4pPr>
        <a:defRPr sz="4000">
          <a:solidFill>
            <a:srgbClr val="F3F2DC"/>
          </a:solidFill>
          <a:latin typeface="Arial"/>
          <a:ea typeface="Arial"/>
          <a:cs typeface="Arial"/>
          <a:sym typeface="Arial"/>
        </a:defRPr>
      </a:lvl4pPr>
      <a:lvl5pPr>
        <a:defRPr sz="4000">
          <a:solidFill>
            <a:srgbClr val="F3F2DC"/>
          </a:solidFill>
          <a:latin typeface="Arial"/>
          <a:ea typeface="Arial"/>
          <a:cs typeface="Arial"/>
          <a:sym typeface="Arial"/>
        </a:defRPr>
      </a:lvl5pPr>
      <a:lvl6pPr indent="457200">
        <a:defRPr sz="4000">
          <a:solidFill>
            <a:srgbClr val="F3F2DC"/>
          </a:solidFill>
          <a:latin typeface="Arial"/>
          <a:ea typeface="Arial"/>
          <a:cs typeface="Arial"/>
          <a:sym typeface="Arial"/>
        </a:defRPr>
      </a:lvl6pPr>
      <a:lvl7pPr indent="914400">
        <a:defRPr sz="4000">
          <a:solidFill>
            <a:srgbClr val="F3F2DC"/>
          </a:solidFill>
          <a:latin typeface="Arial"/>
          <a:ea typeface="Arial"/>
          <a:cs typeface="Arial"/>
          <a:sym typeface="Arial"/>
        </a:defRPr>
      </a:lvl7pPr>
      <a:lvl8pPr indent="1371600">
        <a:defRPr sz="4000">
          <a:solidFill>
            <a:srgbClr val="F3F2DC"/>
          </a:solidFill>
          <a:latin typeface="Arial"/>
          <a:ea typeface="Arial"/>
          <a:cs typeface="Arial"/>
          <a:sym typeface="Arial"/>
        </a:defRPr>
      </a:lvl8pPr>
      <a:lvl9pPr indent="1828800">
        <a:defRPr sz="4000">
          <a:solidFill>
            <a:srgbClr val="F3F2DC"/>
          </a:solidFill>
          <a:latin typeface="Arial"/>
          <a:ea typeface="Arial"/>
          <a:cs typeface="Arial"/>
          <a:sym typeface="Arial"/>
        </a:defRPr>
      </a:lvl9pPr>
    </p:titleStyle>
    <p:bodyStyle>
      <a:lvl1pPr marL="182562" indent="-182562">
        <a:spcBef>
          <a:spcPts val="500"/>
        </a:spcBef>
        <a:buClr>
          <a:srgbClr val="93A299"/>
        </a:buClr>
        <a:buSzPct val="85000"/>
        <a:buFont typeface="Arial"/>
        <a:buChar char="•"/>
        <a:defRPr sz="2400">
          <a:solidFill>
            <a:srgbClr val="FFFFFF"/>
          </a:solidFill>
          <a:latin typeface="Arial"/>
          <a:ea typeface="Arial"/>
          <a:cs typeface="Arial"/>
          <a:sym typeface="Arial"/>
        </a:defRPr>
      </a:lvl1pPr>
      <a:lvl2pPr marL="493712" indent="-219075">
        <a:spcBef>
          <a:spcPts val="500"/>
        </a:spcBef>
        <a:buClr>
          <a:srgbClr val="93A299"/>
        </a:buClr>
        <a:buSzPct val="85000"/>
        <a:buFont typeface="Arial"/>
        <a:buChar char="•"/>
        <a:defRPr sz="2400">
          <a:solidFill>
            <a:srgbClr val="FFFFFF"/>
          </a:solidFill>
          <a:latin typeface="Arial"/>
          <a:ea typeface="Arial"/>
          <a:cs typeface="Arial"/>
          <a:sym typeface="Arial"/>
        </a:defRPr>
      </a:lvl2pPr>
      <a:lvl3pPr marL="791104" indent="-243416">
        <a:spcBef>
          <a:spcPts val="500"/>
        </a:spcBef>
        <a:buClr>
          <a:srgbClr val="93A299"/>
        </a:buClr>
        <a:buSzPct val="90000"/>
        <a:buFont typeface="Arial"/>
        <a:buChar char="•"/>
        <a:defRPr sz="2400">
          <a:solidFill>
            <a:srgbClr val="FFFFFF"/>
          </a:solidFill>
          <a:latin typeface="Arial"/>
          <a:ea typeface="Arial"/>
          <a:cs typeface="Arial"/>
          <a:sym typeface="Arial"/>
        </a:defRPr>
      </a:lvl3pPr>
      <a:lvl4pPr marL="1096168" indent="-273843">
        <a:spcBef>
          <a:spcPts val="500"/>
        </a:spcBef>
        <a:buClr>
          <a:srgbClr val="93A299"/>
        </a:buClr>
        <a:buSzPct val="100000"/>
        <a:buFont typeface="Arial"/>
        <a:buChar char="•"/>
        <a:defRPr sz="2400">
          <a:solidFill>
            <a:srgbClr val="FFFFFF"/>
          </a:solidFill>
          <a:latin typeface="Arial"/>
          <a:ea typeface="Arial"/>
          <a:cs typeface="Arial"/>
          <a:sym typeface="Arial"/>
        </a:defRPr>
      </a:lvl4pPr>
      <a:lvl5pPr marL="1284967" indent="-234042">
        <a:spcBef>
          <a:spcPts val="500"/>
        </a:spcBef>
        <a:buClr>
          <a:srgbClr val="93A299"/>
        </a:buClr>
        <a:buSzPct val="100000"/>
        <a:buFont typeface="Arial"/>
        <a:buChar char="•"/>
        <a:defRPr sz="2400">
          <a:solidFill>
            <a:srgbClr val="FFFFFF"/>
          </a:solidFill>
          <a:latin typeface="Arial"/>
          <a:ea typeface="Arial"/>
          <a:cs typeface="Arial"/>
          <a:sym typeface="Arial"/>
        </a:defRPr>
      </a:lvl5pPr>
      <a:lvl6pPr marL="1742167" indent="-234042">
        <a:spcBef>
          <a:spcPts val="500"/>
        </a:spcBef>
        <a:buClr>
          <a:srgbClr val="93A299"/>
        </a:buClr>
        <a:buSzPct val="100000"/>
        <a:buFont typeface="Arial"/>
        <a:buChar char="•"/>
        <a:defRPr sz="2400">
          <a:solidFill>
            <a:srgbClr val="FFFFFF"/>
          </a:solidFill>
          <a:latin typeface="Arial"/>
          <a:ea typeface="Arial"/>
          <a:cs typeface="Arial"/>
          <a:sym typeface="Arial"/>
        </a:defRPr>
      </a:lvl6pPr>
      <a:lvl7pPr marL="2199367" indent="-234042">
        <a:spcBef>
          <a:spcPts val="500"/>
        </a:spcBef>
        <a:buClr>
          <a:srgbClr val="93A299"/>
        </a:buClr>
        <a:buSzPct val="100000"/>
        <a:buFont typeface="Arial"/>
        <a:buChar char="•"/>
        <a:defRPr sz="2400">
          <a:solidFill>
            <a:srgbClr val="FFFFFF"/>
          </a:solidFill>
          <a:latin typeface="Arial"/>
          <a:ea typeface="Arial"/>
          <a:cs typeface="Arial"/>
          <a:sym typeface="Arial"/>
        </a:defRPr>
      </a:lvl7pPr>
      <a:lvl8pPr marL="2656567" indent="-234042">
        <a:spcBef>
          <a:spcPts val="500"/>
        </a:spcBef>
        <a:buClr>
          <a:srgbClr val="93A299"/>
        </a:buClr>
        <a:buSzPct val="100000"/>
        <a:buFont typeface="Arial"/>
        <a:buChar char="•"/>
        <a:defRPr sz="2400">
          <a:solidFill>
            <a:srgbClr val="FFFFFF"/>
          </a:solidFill>
          <a:latin typeface="Arial"/>
          <a:ea typeface="Arial"/>
          <a:cs typeface="Arial"/>
          <a:sym typeface="Arial"/>
        </a:defRPr>
      </a:lvl8pPr>
      <a:lvl9pPr marL="3113767" indent="-234042">
        <a:spcBef>
          <a:spcPts val="500"/>
        </a:spcBef>
        <a:buClr>
          <a:srgbClr val="93A299"/>
        </a:buClr>
        <a:buSzPct val="100000"/>
        <a:buFont typeface="Arial"/>
        <a:buChar char="•"/>
        <a:defRPr sz="2400">
          <a:solidFill>
            <a:srgbClr val="FFFFFF"/>
          </a:solidFill>
          <a:latin typeface="Arial"/>
          <a:ea typeface="Arial"/>
          <a:cs typeface="Arial"/>
          <a:sym typeface="Arial"/>
        </a:defRPr>
      </a:lvl9pPr>
    </p:bodyStyle>
    <p:otherStyle>
      <a:lvl1pPr>
        <a:defRPr sz="1400">
          <a:solidFill>
            <a:schemeClr val="tx1"/>
          </a:solidFill>
          <a:latin typeface="+mn-lt"/>
          <a:ea typeface="+mn-ea"/>
          <a:cs typeface="+mn-cs"/>
          <a:sym typeface="Arial Bold"/>
        </a:defRPr>
      </a:lvl1pPr>
      <a:lvl2pPr indent="457200">
        <a:defRPr sz="1400">
          <a:solidFill>
            <a:schemeClr val="tx1"/>
          </a:solidFill>
          <a:latin typeface="+mn-lt"/>
          <a:ea typeface="+mn-ea"/>
          <a:cs typeface="+mn-cs"/>
          <a:sym typeface="Arial Bold"/>
        </a:defRPr>
      </a:lvl2pPr>
      <a:lvl3pPr indent="914400">
        <a:defRPr sz="1400">
          <a:solidFill>
            <a:schemeClr val="tx1"/>
          </a:solidFill>
          <a:latin typeface="+mn-lt"/>
          <a:ea typeface="+mn-ea"/>
          <a:cs typeface="+mn-cs"/>
          <a:sym typeface="Arial Bold"/>
        </a:defRPr>
      </a:lvl3pPr>
      <a:lvl4pPr indent="1371600">
        <a:defRPr sz="1400">
          <a:solidFill>
            <a:schemeClr val="tx1"/>
          </a:solidFill>
          <a:latin typeface="+mn-lt"/>
          <a:ea typeface="+mn-ea"/>
          <a:cs typeface="+mn-cs"/>
          <a:sym typeface="Arial Bold"/>
        </a:defRPr>
      </a:lvl4pPr>
      <a:lvl5pPr indent="1828800">
        <a:defRPr sz="1400">
          <a:solidFill>
            <a:schemeClr val="tx1"/>
          </a:solidFill>
          <a:latin typeface="+mn-lt"/>
          <a:ea typeface="+mn-ea"/>
          <a:cs typeface="+mn-cs"/>
          <a:sym typeface="Arial Bold"/>
        </a:defRPr>
      </a:lvl5pPr>
      <a:lvl6pPr>
        <a:defRPr sz="1400">
          <a:solidFill>
            <a:schemeClr val="tx1"/>
          </a:solidFill>
          <a:latin typeface="+mn-lt"/>
          <a:ea typeface="+mn-ea"/>
          <a:cs typeface="+mn-cs"/>
          <a:sym typeface="Arial Bold"/>
        </a:defRPr>
      </a:lvl6pPr>
      <a:lvl7pPr>
        <a:defRPr sz="1400">
          <a:solidFill>
            <a:schemeClr val="tx1"/>
          </a:solidFill>
          <a:latin typeface="+mn-lt"/>
          <a:ea typeface="+mn-ea"/>
          <a:cs typeface="+mn-cs"/>
          <a:sym typeface="Arial Bold"/>
        </a:defRPr>
      </a:lvl7pPr>
      <a:lvl8pPr>
        <a:defRPr sz="1400">
          <a:solidFill>
            <a:schemeClr val="tx1"/>
          </a:solidFill>
          <a:latin typeface="+mn-lt"/>
          <a:ea typeface="+mn-ea"/>
          <a:cs typeface="+mn-cs"/>
          <a:sym typeface="Arial Bold"/>
        </a:defRPr>
      </a:lvl8pPr>
      <a:lvl9pPr>
        <a:defRPr sz="1400">
          <a:solidFill>
            <a:schemeClr val="tx1"/>
          </a:solidFill>
          <a:latin typeface="+mn-lt"/>
          <a:ea typeface="+mn-ea"/>
          <a:cs typeface="+mn-cs"/>
          <a:sym typeface="Arial Bold"/>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lbarrak@ksu.edu.sa"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idx="4294967295"/>
          </p:nvPr>
        </p:nvSpPr>
        <p:spPr>
          <a:xfrm>
            <a:off x="228599" y="1143000"/>
            <a:ext cx="8763002" cy="1371600"/>
          </a:xfrm>
          <a:prstGeom prst="rect">
            <a:avLst/>
          </a:prstGeom>
        </p:spPr>
        <p:txBody>
          <a:bodyPr lIns="0" tIns="0" rIns="0" bIns="0" anchor="b">
            <a:normAutofit fontScale="100000" lnSpcReduction="0"/>
          </a:bodyPr>
          <a:lstStyle/>
          <a:p>
            <a:pPr lvl="0" algn="ctr" defTabSz="731520">
              <a:defRPr sz="1800">
                <a:solidFill>
                  <a:srgbClr val="000000"/>
                </a:solidFill>
              </a:defRPr>
            </a:pPr>
            <a:r>
              <a:rPr sz="3200">
                <a:solidFill>
                  <a:srgbClr val="D2533C"/>
                </a:solidFill>
              </a:rPr>
              <a:t>COMPUTERIZED PHYSICIAN ORDER ENTRY</a:t>
            </a:r>
            <a:br>
              <a:rPr sz="3200">
                <a:solidFill>
                  <a:srgbClr val="D2533C"/>
                </a:solidFill>
              </a:rPr>
            </a:br>
            <a:r>
              <a:rPr sz="3200">
                <a:solidFill>
                  <a:srgbClr val="D2533C"/>
                </a:solidFill>
              </a:rPr>
              <a:t>(CPOE)</a:t>
            </a:r>
          </a:p>
        </p:txBody>
      </p:sp>
      <p:sp>
        <p:nvSpPr>
          <p:cNvPr id="39" name="Shape 39"/>
          <p:cNvSpPr/>
          <p:nvPr>
            <p:ph type="body" idx="4294967295"/>
          </p:nvPr>
        </p:nvSpPr>
        <p:spPr>
          <a:xfrm>
            <a:off x="685800" y="3505200"/>
            <a:ext cx="6400800" cy="1752600"/>
          </a:xfrm>
          <a:prstGeom prst="rect">
            <a:avLst/>
          </a:prstGeom>
        </p:spPr>
        <p:txBody>
          <a:bodyPr lIns="0" tIns="0" rIns="0" bIns="0">
            <a:normAutofit fontScale="100000" lnSpcReduction="0"/>
          </a:bodyPr>
          <a:lstStyle/>
          <a:p>
            <a:pPr lvl="0" marL="0" indent="0">
              <a:buSzTx/>
              <a:buNone/>
              <a:defRPr sz="1800">
                <a:solidFill>
                  <a:srgbClr val="000000"/>
                </a:solidFill>
              </a:defRPr>
            </a:pPr>
            <a:r>
              <a:rPr sz="2400">
                <a:solidFill>
                  <a:srgbClr val="57576E"/>
                </a:solidFill>
              </a:rPr>
              <a:t>Ahmed Albarrak</a:t>
            </a:r>
            <a:endParaRPr sz="2400">
              <a:solidFill>
                <a:srgbClr val="57576E"/>
              </a:solidFill>
            </a:endParaRPr>
          </a:p>
          <a:p>
            <a:pPr lvl="0" marL="0" indent="0">
              <a:buSzTx/>
              <a:buNone/>
              <a:defRPr sz="1800">
                <a:solidFill>
                  <a:srgbClr val="000000"/>
                </a:solidFill>
              </a:defRPr>
            </a:pPr>
            <a:r>
              <a:rPr sz="2400">
                <a:solidFill>
                  <a:srgbClr val="57576E"/>
                </a:solidFill>
              </a:rPr>
              <a:t>301 Medical Informatics</a:t>
            </a:r>
            <a:endParaRPr sz="2400">
              <a:solidFill>
                <a:srgbClr val="57576E"/>
              </a:solidFill>
            </a:endParaRPr>
          </a:p>
          <a:p>
            <a:pPr lvl="0" marL="0" indent="0">
              <a:buSzTx/>
              <a:buNone/>
              <a:defRPr sz="1800">
                <a:solidFill>
                  <a:srgbClr val="000000"/>
                </a:solidFill>
              </a:defRPr>
            </a:pPr>
            <a:r>
              <a:rPr sz="2400" u="sng">
                <a:solidFill>
                  <a:srgbClr val="0000FF"/>
                </a:solidFill>
                <a:uFill>
                  <a:solidFill>
                    <a:srgbClr val="0000FF"/>
                  </a:solidFill>
                </a:uFill>
                <a:hlinkClick r:id="rId2" invalidUrl="" action="" tgtFrame="" tooltip="" history="1" highlightClick="0" endSnd="0"/>
              </a:rPr>
              <a:t>albarrak@ksu.edu.sa</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CPOE—National Perspective</a:t>
            </a:r>
          </a:p>
        </p:txBody>
      </p:sp>
      <p:sp>
        <p:nvSpPr>
          <p:cNvPr id="83" name="Shape 83"/>
          <p:cNvSpPr/>
          <p:nvPr>
            <p:ph type="body" idx="4294967295"/>
          </p:nvPr>
        </p:nvSpPr>
        <p:spPr>
          <a:xfrm>
            <a:off x="152399" y="1905000"/>
            <a:ext cx="8763002" cy="4800600"/>
          </a:xfrm>
          <a:prstGeom prst="rect">
            <a:avLst/>
          </a:prstGeom>
        </p:spPr>
        <p:txBody>
          <a:bodyPr lIns="0" tIns="0" rIns="0" bIns="0">
            <a:normAutofit fontScale="100000" lnSpcReduction="0"/>
          </a:bodyPr>
          <a:lstStyle/>
          <a:p>
            <a:pPr lvl="0">
              <a:lnSpc>
                <a:spcPct val="90000"/>
              </a:lnSpc>
              <a:spcBef>
                <a:spcPts val="600"/>
              </a:spcBef>
              <a:buSzTx/>
              <a:buNone/>
              <a:defRPr sz="1800">
                <a:solidFill>
                  <a:srgbClr val="000000"/>
                </a:solidFill>
              </a:defRPr>
            </a:pPr>
            <a:r>
              <a:rPr sz="2800">
                <a:solidFill>
                  <a:srgbClr val="292934"/>
                </a:solidFill>
              </a:rPr>
              <a:t>Why?</a:t>
            </a:r>
            <a:endParaRPr sz="2800">
              <a:solidFill>
                <a:srgbClr val="292934"/>
              </a:solidFill>
            </a:endParaRPr>
          </a:p>
          <a:p>
            <a:pPr lvl="0" marL="212989" indent="-212989">
              <a:lnSpc>
                <a:spcPct val="90000"/>
              </a:lnSpc>
              <a:spcBef>
                <a:spcPts val="600"/>
              </a:spcBef>
              <a:buFont typeface="Wingdings"/>
              <a:buChar char="▪"/>
              <a:defRPr sz="1800">
                <a:solidFill>
                  <a:srgbClr val="000000"/>
                </a:solidFill>
              </a:defRPr>
            </a:pPr>
            <a:r>
              <a:rPr sz="2800">
                <a:solidFill>
                  <a:srgbClr val="292934"/>
                </a:solidFill>
              </a:rPr>
              <a:t>November 1999:</a:t>
            </a:r>
            <a:endParaRPr sz="2800">
              <a:solidFill>
                <a:srgbClr val="292934"/>
              </a:solidFill>
            </a:endParaRPr>
          </a:p>
          <a:p>
            <a:pPr lvl="0">
              <a:lnSpc>
                <a:spcPct val="90000"/>
              </a:lnSpc>
              <a:spcBef>
                <a:spcPts val="600"/>
              </a:spcBef>
              <a:buSzTx/>
              <a:buNone/>
              <a:defRPr sz="1800">
                <a:solidFill>
                  <a:srgbClr val="000000"/>
                </a:solidFill>
              </a:defRPr>
            </a:pPr>
            <a:r>
              <a:rPr sz="2800">
                <a:solidFill>
                  <a:srgbClr val="292934"/>
                </a:solidFill>
              </a:rPr>
              <a:t>   Report from the Institute of Medicine</a:t>
            </a:r>
            <a:endParaRPr sz="2800">
              <a:solidFill>
                <a:srgbClr val="292934"/>
              </a:solidFill>
            </a:endParaRPr>
          </a:p>
          <a:p>
            <a:pPr lvl="0">
              <a:lnSpc>
                <a:spcPct val="90000"/>
              </a:lnSpc>
              <a:spcBef>
                <a:spcPts val="600"/>
              </a:spcBef>
              <a:buSzTx/>
              <a:buNone/>
              <a:defRPr sz="1800">
                <a:solidFill>
                  <a:srgbClr val="000000"/>
                </a:solidFill>
              </a:defRPr>
            </a:pPr>
            <a:r>
              <a:rPr sz="2800">
                <a:solidFill>
                  <a:srgbClr val="292934"/>
                </a:solidFill>
              </a:rPr>
              <a:t>   </a:t>
            </a:r>
            <a:r>
              <a:rPr i="1" sz="2800">
                <a:solidFill>
                  <a:srgbClr val="292934"/>
                </a:solidFill>
              </a:rPr>
              <a:t>To Err is Human: Building a Safer</a:t>
            </a:r>
            <a:r>
              <a:rPr i="1" sz="2400">
                <a:solidFill>
                  <a:srgbClr val="292934"/>
                </a:solidFill>
              </a:rPr>
              <a:t> Health System</a:t>
            </a:r>
            <a:endParaRPr i="1" sz="2400">
              <a:solidFill>
                <a:srgbClr val="292934"/>
              </a:solidFill>
            </a:endParaRPr>
          </a:p>
          <a:p>
            <a:pPr lvl="2" marL="730250" indent="-182562">
              <a:lnSpc>
                <a:spcPct val="90000"/>
              </a:lnSpc>
              <a:spcBef>
                <a:spcPts val="400"/>
              </a:spcBef>
              <a:buFont typeface="Wingdings"/>
              <a:buChar char="➢"/>
              <a:defRPr sz="1800">
                <a:solidFill>
                  <a:srgbClr val="000000"/>
                </a:solidFill>
              </a:defRPr>
            </a:pPr>
            <a:r>
              <a:rPr>
                <a:solidFill>
                  <a:srgbClr val="292934"/>
                </a:solidFill>
              </a:rPr>
              <a:t>44,000-98,000 patient deaths/year in U.S. hospitals due to medical errors</a:t>
            </a:r>
            <a:endParaRPr>
              <a:solidFill>
                <a:srgbClr val="292934"/>
              </a:solidFill>
            </a:endParaRPr>
          </a:p>
          <a:p>
            <a:pPr lvl="0" marL="212989" indent="-212989">
              <a:lnSpc>
                <a:spcPct val="90000"/>
              </a:lnSpc>
              <a:spcBef>
                <a:spcPts val="600"/>
              </a:spcBef>
              <a:buFont typeface="Wingdings"/>
              <a:buChar char="▪"/>
              <a:defRPr sz="1800">
                <a:solidFill>
                  <a:srgbClr val="000000"/>
                </a:solidFill>
              </a:defRPr>
            </a:pPr>
            <a:r>
              <a:rPr sz="2800">
                <a:solidFill>
                  <a:srgbClr val="292934"/>
                </a:solidFill>
              </a:rPr>
              <a:t>Increased focus on </a:t>
            </a:r>
            <a:r>
              <a:rPr sz="2800">
                <a:solidFill>
                  <a:srgbClr val="0000FF"/>
                </a:solidFill>
              </a:rPr>
              <a:t>patient safety</a:t>
            </a:r>
            <a:r>
              <a:rPr sz="2800">
                <a:solidFill>
                  <a:srgbClr val="292934"/>
                </a:solidFill>
              </a:rPr>
              <a:t> and on </a:t>
            </a:r>
            <a:r>
              <a:rPr sz="2800">
                <a:solidFill>
                  <a:srgbClr val="0000FF"/>
                </a:solidFill>
              </a:rPr>
              <a:t>quality of</a:t>
            </a:r>
            <a:r>
              <a:rPr sz="2800" u="sng">
                <a:solidFill>
                  <a:srgbClr val="0000FF"/>
                </a:solidFill>
              </a:rPr>
              <a:t> </a:t>
            </a:r>
            <a:r>
              <a:rPr sz="2800">
                <a:solidFill>
                  <a:srgbClr val="0000FF"/>
                </a:solidFill>
              </a:rPr>
              <a:t>care</a:t>
            </a:r>
            <a:endParaRPr sz="2800">
              <a:solidFill>
                <a:srgbClr val="0000FF"/>
              </a:solidFill>
            </a:endParaRPr>
          </a:p>
          <a:p>
            <a:pPr lvl="0" marL="212989" indent="-212989">
              <a:lnSpc>
                <a:spcPct val="90000"/>
              </a:lnSpc>
              <a:spcBef>
                <a:spcPts val="600"/>
              </a:spcBef>
              <a:buFont typeface="Wingdings"/>
              <a:buChar char="▪"/>
              <a:defRPr sz="1800">
                <a:solidFill>
                  <a:srgbClr val="000000"/>
                </a:solidFill>
              </a:defRPr>
            </a:pPr>
            <a:r>
              <a:rPr sz="2800">
                <a:solidFill>
                  <a:srgbClr val="292934"/>
                </a:solidFill>
              </a:rPr>
              <a:t>CPOE is viewed as an important tool to improve </a:t>
            </a:r>
            <a:r>
              <a:rPr sz="2800">
                <a:solidFill>
                  <a:srgbClr val="0000FF"/>
                </a:solidFill>
              </a:rPr>
              <a:t>patient safety</a:t>
            </a:r>
            <a:r>
              <a:rPr sz="2800">
                <a:solidFill>
                  <a:srgbClr val="292934"/>
                </a:solidFill>
              </a:rPr>
              <a:t> and </a:t>
            </a:r>
            <a:r>
              <a:rPr sz="2800">
                <a:solidFill>
                  <a:srgbClr val="0000FF"/>
                </a:solidFill>
              </a:rPr>
              <a:t>quality of care</a:t>
            </a:r>
            <a:r>
              <a:rPr sz="2800">
                <a:solidFill>
                  <a:srgbClr val="292934"/>
                </a:solidFill>
              </a:rPr>
              <a:t> delivered</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Why?</a:t>
            </a:r>
          </a:p>
        </p:txBody>
      </p:sp>
      <p:sp>
        <p:nvSpPr>
          <p:cNvPr id="86" name="Shape 86"/>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marL="220596" indent="-220596">
              <a:spcBef>
                <a:spcPts val="600"/>
              </a:spcBef>
              <a:defRPr sz="1800">
                <a:solidFill>
                  <a:srgbClr val="000000"/>
                </a:solidFill>
              </a:defRPr>
            </a:pPr>
            <a:r>
              <a:rPr sz="2900">
                <a:solidFill>
                  <a:srgbClr val="292934"/>
                </a:solidFill>
              </a:rPr>
              <a:t>“the science and technologies involved in healthcare -- the knowledge, skills, care interventions, devices and drugs – have advanced more rapidly than our ability to deliver them safely, effectively, and efficiently”</a:t>
            </a:r>
            <a:endParaRPr sz="2900">
              <a:solidFill>
                <a:srgbClr val="292934"/>
              </a:solidFill>
            </a:endParaRPr>
          </a:p>
          <a:p>
            <a:pPr lvl="2" marL="760677" indent="-212989">
              <a:defRPr sz="1800">
                <a:solidFill>
                  <a:srgbClr val="000000"/>
                </a:solidFill>
              </a:defRPr>
            </a:pPr>
            <a:r>
              <a:rPr sz="2100">
                <a:solidFill>
                  <a:srgbClr val="292934"/>
                </a:solidFill>
              </a:rPr>
              <a:t>IOM.  2001. Crossing the Quality Chasm:  A New Health System for the 21</a:t>
            </a:r>
            <a:r>
              <a:rPr baseline="30000" sz="2100">
                <a:solidFill>
                  <a:srgbClr val="292934"/>
                </a:solidFill>
              </a:rPr>
              <a:t>st</a:t>
            </a:r>
            <a:r>
              <a:rPr sz="2100">
                <a:solidFill>
                  <a:srgbClr val="292934"/>
                </a:solidFill>
              </a:rPr>
              <a:t> Century.</a:t>
            </a:r>
          </a:p>
        </p:txBody>
      </p:sp>
      <p:sp>
        <p:nvSpPr>
          <p:cNvPr id="87" name="Shape 87"/>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11</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Definitions</a:t>
            </a:r>
          </a:p>
        </p:txBody>
      </p:sp>
      <p:sp>
        <p:nvSpPr>
          <p:cNvPr id="90" name="Shape 90"/>
          <p:cNvSpPr/>
          <p:nvPr>
            <p:ph type="body" idx="4294967295"/>
          </p:nvPr>
        </p:nvSpPr>
        <p:spPr>
          <a:xfrm>
            <a:off x="1101725" y="1828800"/>
            <a:ext cx="7813675" cy="4308475"/>
          </a:xfrm>
          <a:prstGeom prst="rect">
            <a:avLst/>
          </a:prstGeom>
        </p:spPr>
        <p:txBody>
          <a:bodyPr lIns="0" tIns="0" rIns="0" bIns="0">
            <a:normAutofit fontScale="100000" lnSpcReduction="0"/>
          </a:bodyPr>
          <a:lstStyle/>
          <a:p>
            <a:pPr lvl="0" marL="152135" indent="-152135">
              <a:spcBef>
                <a:spcPts val="400"/>
              </a:spcBef>
              <a:defRPr sz="1800">
                <a:solidFill>
                  <a:srgbClr val="000000"/>
                </a:solidFill>
              </a:defRPr>
            </a:pPr>
            <a:r>
              <a:rPr sz="2000">
                <a:solidFill>
                  <a:srgbClr val="292934"/>
                </a:solidFill>
              </a:rPr>
              <a:t>EMR </a:t>
            </a:r>
            <a:r>
              <a:rPr sz="1600">
                <a:solidFill>
                  <a:srgbClr val="292934"/>
                </a:solidFill>
              </a:rPr>
              <a:t>(Electronic Medical Record)</a:t>
            </a:r>
            <a:r>
              <a:rPr sz="2000">
                <a:solidFill>
                  <a:srgbClr val="292934"/>
                </a:solidFill>
              </a:rPr>
              <a:t> – the set of databases (lab, pharmacy, radiology, clinical notes, etc.) that contains the health information for patients within a given institution or organization</a:t>
            </a:r>
            <a:endParaRPr sz="2000">
              <a:solidFill>
                <a:srgbClr val="292934"/>
              </a:solidFill>
            </a:endParaRPr>
          </a:p>
          <a:p>
            <a:pPr lvl="0" marL="152135" indent="-152135">
              <a:spcBef>
                <a:spcPts val="400"/>
              </a:spcBef>
              <a:defRPr sz="1800">
                <a:solidFill>
                  <a:srgbClr val="000000"/>
                </a:solidFill>
              </a:defRPr>
            </a:pPr>
            <a:r>
              <a:rPr sz="2000">
                <a:solidFill>
                  <a:srgbClr val="292934"/>
                </a:solidFill>
              </a:rPr>
              <a:t>CDS </a:t>
            </a:r>
            <a:r>
              <a:rPr sz="1600">
                <a:solidFill>
                  <a:srgbClr val="292934"/>
                </a:solidFill>
              </a:rPr>
              <a:t>(Clinical Decision Support)</a:t>
            </a:r>
            <a:r>
              <a:rPr sz="2000">
                <a:solidFill>
                  <a:srgbClr val="292934"/>
                </a:solidFill>
              </a:rPr>
              <a:t> component - software that makes relevant information available for clinical decision-making (clinical data, references, clinical guidelines, situation-specific advice)</a:t>
            </a:r>
            <a:endParaRPr sz="2000">
              <a:solidFill>
                <a:srgbClr val="292934"/>
              </a:solidFill>
            </a:endParaRPr>
          </a:p>
          <a:p>
            <a:pPr lvl="0" marL="152135" indent="-152135">
              <a:spcBef>
                <a:spcPts val="400"/>
              </a:spcBef>
              <a:defRPr sz="1800">
                <a:solidFill>
                  <a:srgbClr val="000000"/>
                </a:solidFill>
              </a:defRPr>
            </a:pPr>
            <a:r>
              <a:rPr sz="2000">
                <a:solidFill>
                  <a:srgbClr val="292934"/>
                </a:solidFill>
              </a:rPr>
              <a:t>CPOE </a:t>
            </a:r>
            <a:r>
              <a:rPr sz="1600">
                <a:solidFill>
                  <a:srgbClr val="292934"/>
                </a:solidFill>
              </a:rPr>
              <a:t>(Computerized Physician Order Entry)</a:t>
            </a:r>
            <a:r>
              <a:rPr sz="2000">
                <a:solidFill>
                  <a:srgbClr val="292934"/>
                </a:solidFill>
              </a:rPr>
              <a:t> component – enables clinicians to enter orders (tests, meds, dietary, etc.)</a:t>
            </a:r>
            <a:endParaRPr sz="2000">
              <a:solidFill>
                <a:srgbClr val="292934"/>
              </a:solidFill>
            </a:endParaRPr>
          </a:p>
          <a:p>
            <a:pPr lvl="0" marL="152135" indent="-152135">
              <a:spcBef>
                <a:spcPts val="400"/>
              </a:spcBef>
              <a:defRPr sz="1800">
                <a:solidFill>
                  <a:srgbClr val="000000"/>
                </a:solidFill>
              </a:defRPr>
            </a:pPr>
            <a:r>
              <a:rPr sz="2000">
                <a:solidFill>
                  <a:srgbClr val="292934"/>
                </a:solidFill>
              </a:rPr>
              <a:t>CCR </a:t>
            </a:r>
            <a:r>
              <a:rPr sz="1600">
                <a:solidFill>
                  <a:srgbClr val="292934"/>
                </a:solidFill>
              </a:rPr>
              <a:t>(Computerized Clinical Reminder)</a:t>
            </a:r>
            <a:r>
              <a:rPr sz="2000">
                <a:solidFill>
                  <a:srgbClr val="292934"/>
                </a:solidFill>
              </a:rPr>
              <a:t> – just-in-time reminders at the point of care that reflect evidence-based medicine guidelines</a:t>
            </a:r>
          </a:p>
        </p:txBody>
      </p:sp>
      <p:sp>
        <p:nvSpPr>
          <p:cNvPr id="91" name="Shape 91"/>
          <p:cNvSpPr/>
          <p:nvPr/>
        </p:nvSpPr>
        <p:spPr>
          <a:xfrm>
            <a:off x="3429000" y="48736"/>
            <a:ext cx="41148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200">
                <a:solidFill>
                  <a:srgbClr val="FFFFFF"/>
                </a:solidFill>
                <a:latin typeface="Tahoma"/>
                <a:ea typeface="Tahoma"/>
                <a:cs typeface="Tahoma"/>
                <a:sym typeface="Tahoma"/>
              </a:defRPr>
            </a:lvl1pPr>
          </a:lstStyle>
          <a:p>
            <a:pPr lvl="0">
              <a:defRPr sz="1800">
                <a:solidFill>
                  <a:srgbClr val="000000"/>
                </a:solidFill>
              </a:defRPr>
            </a:pPr>
            <a:r>
              <a:rPr sz="1200">
                <a:solidFill>
                  <a:srgbClr val="FFFFFF"/>
                </a:solidFill>
              </a:rPr>
              <a:t>© 2008  Board of Trustees of U of IL</a:t>
            </a:r>
          </a:p>
        </p:txBody>
      </p:sp>
      <p:sp>
        <p:nvSpPr>
          <p:cNvPr id="92" name="Shape 92"/>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12</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idx="4294967295"/>
          </p:nvPr>
        </p:nvSpPr>
        <p:spPr>
          <a:xfrm>
            <a:off x="457200" y="533400"/>
            <a:ext cx="8229600" cy="990600"/>
          </a:xfrm>
          <a:prstGeom prst="rect">
            <a:avLst/>
          </a:prstGeom>
        </p:spPr>
        <p:txBody>
          <a:bodyPr lIns="0" tIns="0" rIns="0" bIns="0">
            <a:normAutofit fontScale="100000" lnSpcReduction="0"/>
          </a:bodyPr>
          <a:lstStyle/>
          <a:p>
            <a:pPr lvl="0">
              <a:defRPr>
                <a:solidFill>
                  <a:srgbClr val="D2533C"/>
                </a:solidFill>
              </a:defRPr>
            </a:pPr>
          </a:p>
        </p:txBody>
      </p:sp>
      <p:sp>
        <p:nvSpPr>
          <p:cNvPr id="95" name="Shape 95"/>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a:defRPr>
                <a:solidFill>
                  <a:srgbClr val="292934"/>
                </a:solidFill>
              </a:defRPr>
            </a:pPr>
          </a:p>
        </p:txBody>
      </p:sp>
      <p:pic>
        <p:nvPicPr>
          <p:cNvPr id="96" name="image.pdf"/>
          <p:cNvPicPr/>
          <p:nvPr/>
        </p:nvPicPr>
        <p:blipFill>
          <a:blip r:embed="rId2">
            <a:extLst/>
          </a:blip>
          <a:stretch>
            <a:fillRect/>
          </a:stretch>
        </p:blipFill>
        <p:spPr>
          <a:xfrm>
            <a:off x="44450" y="561975"/>
            <a:ext cx="8305800" cy="6180138"/>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Medical Informatics tools can…</a:t>
            </a:r>
          </a:p>
        </p:txBody>
      </p:sp>
      <p:sp>
        <p:nvSpPr>
          <p:cNvPr id="99" name="Shape 99"/>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marL="212989" indent="-212989">
              <a:spcBef>
                <a:spcPts val="600"/>
              </a:spcBef>
              <a:defRPr sz="1800">
                <a:solidFill>
                  <a:srgbClr val="000000"/>
                </a:solidFill>
              </a:defRPr>
            </a:pPr>
            <a:r>
              <a:rPr sz="2800">
                <a:solidFill>
                  <a:srgbClr val="292934"/>
                </a:solidFill>
              </a:rPr>
              <a:t>Improve communication</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Make knowledge more readily accessible</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Assist with calculations</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Perform checks in real time</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Assist with monitoring</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Provide decision support</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Require key pieces of information (dose, e.g.)</a:t>
            </a:r>
          </a:p>
        </p:txBody>
      </p:sp>
      <p:sp>
        <p:nvSpPr>
          <p:cNvPr id="100" name="Shape 100"/>
          <p:cNvSpPr/>
          <p:nvPr/>
        </p:nvSpPr>
        <p:spPr>
          <a:xfrm>
            <a:off x="3429000" y="48736"/>
            <a:ext cx="41148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200">
                <a:solidFill>
                  <a:srgbClr val="FFFFFF"/>
                </a:solidFill>
                <a:latin typeface="Tahoma"/>
                <a:ea typeface="Tahoma"/>
                <a:cs typeface="Tahoma"/>
                <a:sym typeface="Tahoma"/>
              </a:defRPr>
            </a:lvl1pPr>
          </a:lstStyle>
          <a:p>
            <a:pPr lvl="0">
              <a:defRPr sz="1800">
                <a:solidFill>
                  <a:srgbClr val="000000"/>
                </a:solidFill>
              </a:defRPr>
            </a:pPr>
            <a:r>
              <a:rPr sz="1200">
                <a:solidFill>
                  <a:srgbClr val="FFFFFF"/>
                </a:solidFill>
              </a:rPr>
              <a:t>© 2008  Board of Trustees of U of IL</a:t>
            </a:r>
          </a:p>
        </p:txBody>
      </p:sp>
      <p:sp>
        <p:nvSpPr>
          <p:cNvPr id="101" name="Shape 101"/>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14</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a:t>
            </a:r>
          </a:p>
        </p:txBody>
      </p:sp>
      <p:sp>
        <p:nvSpPr>
          <p:cNvPr id="104" name="Shape 104"/>
          <p:cNvSpPr/>
          <p:nvPr>
            <p:ph type="body" idx="4294967295"/>
          </p:nvPr>
        </p:nvSpPr>
        <p:spPr>
          <a:xfrm>
            <a:off x="228600" y="1981200"/>
            <a:ext cx="8915400" cy="5029200"/>
          </a:xfrm>
          <a:prstGeom prst="rect">
            <a:avLst/>
          </a:prstGeom>
        </p:spPr>
        <p:txBody>
          <a:bodyPr lIns="0" tIns="0" rIns="0" bIns="0">
            <a:normAutofit fontScale="100000" lnSpcReduction="0"/>
          </a:bodyPr>
          <a:lstStyle/>
          <a:p>
            <a:pPr lvl="0">
              <a:buFont typeface="Wingdings"/>
              <a:buChar char="▪"/>
              <a:defRPr sz="1800">
                <a:solidFill>
                  <a:srgbClr val="000000"/>
                </a:solidFill>
              </a:defRPr>
            </a:pPr>
            <a:r>
              <a:rPr sz="2400">
                <a:solidFill>
                  <a:srgbClr val="292934"/>
                </a:solidFill>
              </a:rPr>
              <a:t>CPOE is a computer application (function) that process physician orders</a:t>
            </a:r>
            <a:endParaRPr sz="2400">
              <a:solidFill>
                <a:srgbClr val="292934"/>
              </a:solidFill>
            </a:endParaRPr>
          </a:p>
          <a:p>
            <a:pPr lvl="1">
              <a:buFont typeface="Wingdings"/>
              <a:buChar char="▪"/>
              <a:defRPr sz="1800">
                <a:solidFill>
                  <a:srgbClr val="000000"/>
                </a:solidFill>
              </a:defRPr>
            </a:pPr>
            <a:r>
              <a:rPr sz="2400">
                <a:solidFill>
                  <a:srgbClr val="292934"/>
                </a:solidFill>
              </a:rPr>
              <a:t>Meds</a:t>
            </a:r>
            <a:endParaRPr sz="2400">
              <a:solidFill>
                <a:srgbClr val="292934"/>
              </a:solidFill>
            </a:endParaRPr>
          </a:p>
          <a:p>
            <a:pPr lvl="1">
              <a:buFont typeface="Wingdings"/>
              <a:buChar char="▪"/>
              <a:defRPr sz="1800">
                <a:solidFill>
                  <a:srgbClr val="000000"/>
                </a:solidFill>
              </a:defRPr>
            </a:pPr>
            <a:r>
              <a:rPr sz="2400">
                <a:solidFill>
                  <a:srgbClr val="292934"/>
                </a:solidFill>
              </a:rPr>
              <a:t>Laboratory Tests</a:t>
            </a:r>
            <a:endParaRPr sz="2400">
              <a:solidFill>
                <a:srgbClr val="292934"/>
              </a:solidFill>
            </a:endParaRPr>
          </a:p>
          <a:p>
            <a:pPr lvl="1">
              <a:buFont typeface="Wingdings"/>
              <a:buChar char="▪"/>
              <a:defRPr sz="1800">
                <a:solidFill>
                  <a:srgbClr val="000000"/>
                </a:solidFill>
              </a:defRPr>
            </a:pPr>
            <a:r>
              <a:rPr sz="2400">
                <a:solidFill>
                  <a:srgbClr val="292934"/>
                </a:solidFill>
              </a:rPr>
              <a:t>Diagnostic Studies</a:t>
            </a:r>
            <a:endParaRPr sz="2400">
              <a:solidFill>
                <a:srgbClr val="292934"/>
              </a:solidFill>
            </a:endParaRPr>
          </a:p>
          <a:p>
            <a:pPr lvl="1">
              <a:buFont typeface="Wingdings"/>
              <a:buChar char="▪"/>
              <a:defRPr sz="1800">
                <a:solidFill>
                  <a:srgbClr val="000000"/>
                </a:solidFill>
              </a:defRPr>
            </a:pPr>
            <a:r>
              <a:rPr sz="2400">
                <a:solidFill>
                  <a:srgbClr val="292934"/>
                </a:solidFill>
              </a:rPr>
              <a:t>Ancillary Support</a:t>
            </a:r>
            <a:endParaRPr sz="2400">
              <a:solidFill>
                <a:srgbClr val="292934"/>
              </a:solidFill>
            </a:endParaRPr>
          </a:p>
          <a:p>
            <a:pPr lvl="1">
              <a:buFont typeface="Wingdings"/>
              <a:buChar char="▪"/>
              <a:defRPr sz="1800">
                <a:solidFill>
                  <a:srgbClr val="000000"/>
                </a:solidFill>
              </a:defRPr>
            </a:pPr>
            <a:r>
              <a:rPr sz="2400">
                <a:solidFill>
                  <a:srgbClr val="292934"/>
                </a:solidFill>
              </a:rPr>
              <a:t>Nursing Orders </a:t>
            </a:r>
            <a:endParaRPr sz="2400">
              <a:solidFill>
                <a:srgbClr val="292934"/>
              </a:solidFill>
            </a:endParaRPr>
          </a:p>
          <a:p>
            <a:pPr lvl="1">
              <a:buFont typeface="Wingdings"/>
              <a:buChar char="▪"/>
              <a:defRPr sz="1800">
                <a:solidFill>
                  <a:srgbClr val="000000"/>
                </a:solidFill>
              </a:defRPr>
            </a:pPr>
            <a:r>
              <a:rPr sz="2400">
                <a:solidFill>
                  <a:srgbClr val="292934"/>
                </a:solidFill>
              </a:rPr>
              <a:t>Consults</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CPOE—What It Does?</a:t>
            </a:r>
          </a:p>
        </p:txBody>
      </p:sp>
      <p:sp>
        <p:nvSpPr>
          <p:cNvPr id="107" name="Shape 107"/>
          <p:cNvSpPr/>
          <p:nvPr>
            <p:ph type="body" idx="4294967295"/>
          </p:nvPr>
        </p:nvSpPr>
        <p:spPr>
          <a:xfrm>
            <a:off x="152400" y="1905000"/>
            <a:ext cx="8991600" cy="4800600"/>
          </a:xfrm>
          <a:prstGeom prst="rect">
            <a:avLst/>
          </a:prstGeom>
        </p:spPr>
        <p:txBody>
          <a:bodyPr lIns="0" tIns="0" rIns="0" bIns="0">
            <a:normAutofit fontScale="100000" lnSpcReduction="0"/>
          </a:bodyPr>
          <a:lstStyle/>
          <a:p>
            <a:pPr lvl="0" marL="212989" indent="-212989">
              <a:lnSpc>
                <a:spcPct val="90000"/>
              </a:lnSpc>
              <a:spcBef>
                <a:spcPts val="600"/>
              </a:spcBef>
              <a:defRPr sz="1800">
                <a:solidFill>
                  <a:srgbClr val="000000"/>
                </a:solidFill>
              </a:defRPr>
            </a:pPr>
            <a:r>
              <a:rPr sz="2800">
                <a:solidFill>
                  <a:srgbClr val="292934"/>
                </a:solidFill>
              </a:rPr>
              <a:t>Provides Decision Support</a:t>
            </a:r>
            <a:endParaRPr sz="28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Warns of Drug Interactions</a:t>
            </a:r>
            <a:endParaRPr sz="2800">
              <a:solidFill>
                <a:srgbClr val="292934"/>
              </a:solidFill>
            </a:endParaRPr>
          </a:p>
          <a:p>
            <a:pPr lvl="1">
              <a:lnSpc>
                <a:spcPct val="90000"/>
              </a:lnSpc>
              <a:defRPr sz="1800">
                <a:solidFill>
                  <a:srgbClr val="000000"/>
                </a:solidFill>
              </a:defRPr>
            </a:pPr>
            <a:r>
              <a:rPr sz="2400">
                <a:solidFill>
                  <a:srgbClr val="292934"/>
                </a:solidFill>
              </a:rPr>
              <a:t>Drug-Drug</a:t>
            </a:r>
            <a:endParaRPr sz="2400">
              <a:solidFill>
                <a:srgbClr val="292934"/>
              </a:solidFill>
            </a:endParaRPr>
          </a:p>
          <a:p>
            <a:pPr lvl="1">
              <a:lnSpc>
                <a:spcPct val="90000"/>
              </a:lnSpc>
              <a:defRPr sz="1800">
                <a:solidFill>
                  <a:srgbClr val="000000"/>
                </a:solidFill>
              </a:defRPr>
            </a:pPr>
            <a:r>
              <a:rPr sz="2400">
                <a:solidFill>
                  <a:srgbClr val="292934"/>
                </a:solidFill>
              </a:rPr>
              <a:t>Drug-Allergy</a:t>
            </a:r>
            <a:endParaRPr sz="2400">
              <a:solidFill>
                <a:srgbClr val="292934"/>
              </a:solidFill>
            </a:endParaRPr>
          </a:p>
          <a:p>
            <a:pPr lvl="1">
              <a:lnSpc>
                <a:spcPct val="90000"/>
              </a:lnSpc>
              <a:defRPr sz="1800">
                <a:solidFill>
                  <a:srgbClr val="000000"/>
                </a:solidFill>
              </a:defRPr>
            </a:pPr>
            <a:r>
              <a:rPr sz="2400">
                <a:solidFill>
                  <a:srgbClr val="292934"/>
                </a:solidFill>
              </a:rPr>
              <a:t>Drug-Food</a:t>
            </a:r>
            <a:endParaRPr sz="24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Checks Dosing</a:t>
            </a:r>
            <a:endParaRPr sz="28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Reduces Transcription Error</a:t>
            </a:r>
            <a:endParaRPr sz="28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Reduces number of lost orders</a:t>
            </a:r>
            <a:endParaRPr sz="28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Reduces duplicative diagnostic testing</a:t>
            </a:r>
            <a:endParaRPr sz="2800">
              <a:solidFill>
                <a:srgbClr val="292934"/>
              </a:solidFill>
            </a:endParaRPr>
          </a:p>
          <a:p>
            <a:pPr lvl="0" marL="212989" indent="-212989">
              <a:lnSpc>
                <a:spcPct val="90000"/>
              </a:lnSpc>
              <a:spcBef>
                <a:spcPts val="600"/>
              </a:spcBef>
              <a:defRPr sz="1800">
                <a:solidFill>
                  <a:srgbClr val="000000"/>
                </a:solidFill>
              </a:defRPr>
            </a:pPr>
            <a:r>
              <a:rPr sz="2800">
                <a:solidFill>
                  <a:srgbClr val="292934"/>
                </a:solidFill>
              </a:rPr>
              <a:t>Recommends cost effective, therapeutic alternatives</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a:t>
            </a:r>
          </a:p>
        </p:txBody>
      </p:sp>
      <p:sp>
        <p:nvSpPr>
          <p:cNvPr id="110" name="Shape 110"/>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marL="212989" indent="-212989">
              <a:spcBef>
                <a:spcPts val="600"/>
              </a:spcBef>
              <a:defRPr sz="1800">
                <a:solidFill>
                  <a:srgbClr val="000000"/>
                </a:solidFill>
              </a:defRPr>
            </a:pPr>
            <a:r>
              <a:rPr sz="2800">
                <a:solidFill>
                  <a:srgbClr val="292934"/>
                </a:solidFill>
              </a:rPr>
              <a:t>In 2005, only 4% of hospitals in USA are in full compliance with CPOE; 17% have made good progress.</a:t>
            </a:r>
            <a:endParaRPr sz="2800">
              <a:solidFill>
                <a:srgbClr val="292934"/>
              </a:solidFill>
            </a:endParaRPr>
          </a:p>
          <a:p>
            <a:pPr lvl="0" marL="212989" indent="-212989">
              <a:spcBef>
                <a:spcPts val="600"/>
              </a:spcBef>
              <a:defRPr sz="1800">
                <a:solidFill>
                  <a:srgbClr val="000000"/>
                </a:solidFill>
              </a:defRPr>
            </a:pPr>
            <a:r>
              <a:rPr sz="2800">
                <a:solidFill>
                  <a:srgbClr val="292934"/>
                </a:solidFill>
              </a:rPr>
              <a:t>Government and larger teaching hospitals are more likely to have implemented CPOE.</a:t>
            </a:r>
            <a:endParaRPr sz="2800">
              <a:solidFill>
                <a:srgbClr val="292934"/>
              </a:solidFill>
            </a:endParaRPr>
          </a:p>
          <a:p>
            <a:pPr lvl="2" marL="182562" indent="365125">
              <a:spcBef>
                <a:spcPts val="400"/>
              </a:spcBef>
              <a:buSzTx/>
              <a:buNone/>
              <a:defRPr sz="1800">
                <a:solidFill>
                  <a:srgbClr val="000000"/>
                </a:solidFill>
              </a:defRPr>
            </a:pPr>
            <a:r>
              <a:rPr sz="2000">
                <a:solidFill>
                  <a:srgbClr val="292934"/>
                </a:solidFill>
              </a:rPr>
              <a:t>	</a:t>
            </a:r>
            <a:endParaRPr sz="2000">
              <a:solidFill>
                <a:srgbClr val="292934"/>
              </a:solidFill>
            </a:endParaRPr>
          </a:p>
          <a:p>
            <a:pPr lvl="2" marL="182562" indent="365125">
              <a:spcBef>
                <a:spcPts val="400"/>
              </a:spcBef>
              <a:buSzTx/>
              <a:buNone/>
              <a:defRPr sz="1800">
                <a:solidFill>
                  <a:srgbClr val="000000"/>
                </a:solidFill>
              </a:defRPr>
            </a:pPr>
            <a:r>
              <a:rPr sz="2000">
                <a:solidFill>
                  <a:srgbClr val="292934"/>
                </a:solidFill>
              </a:rPr>
              <a:t>	Source:  Cutler EM, Feldman NE, Hurwitz JR.  US Adoption of Computerized Physician Order Entry Systems.  Health Affairs 2005 Nov/Dec;24(6):1654 – 1655.</a:t>
            </a:r>
          </a:p>
        </p:txBody>
      </p:sp>
      <p:sp>
        <p:nvSpPr>
          <p:cNvPr id="111" name="Shape 111"/>
          <p:cNvSpPr/>
          <p:nvPr/>
        </p:nvSpPr>
        <p:spPr>
          <a:xfrm>
            <a:off x="3429000" y="48736"/>
            <a:ext cx="41148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200">
                <a:solidFill>
                  <a:srgbClr val="FFFFFF"/>
                </a:solidFill>
                <a:latin typeface="Tahoma"/>
                <a:ea typeface="Tahoma"/>
                <a:cs typeface="Tahoma"/>
                <a:sym typeface="Tahoma"/>
              </a:defRPr>
            </a:lvl1pPr>
          </a:lstStyle>
          <a:p>
            <a:pPr lvl="0">
              <a:defRPr sz="1800">
                <a:solidFill>
                  <a:srgbClr val="000000"/>
                </a:solidFill>
              </a:defRPr>
            </a:pPr>
            <a:r>
              <a:rPr sz="1200">
                <a:solidFill>
                  <a:srgbClr val="FFFFFF"/>
                </a:solidFill>
              </a:rPr>
              <a:t>© 2008  Board of Trustees of U of IL</a:t>
            </a:r>
          </a:p>
        </p:txBody>
      </p:sp>
      <p:sp>
        <p:nvSpPr>
          <p:cNvPr id="112" name="Shape 112"/>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17</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sz="2900">
                <a:solidFill>
                  <a:srgbClr val="D2533C"/>
                </a:solidFill>
              </a:defRPr>
            </a:lvl1pPr>
          </a:lstStyle>
          <a:p>
            <a:pPr lvl="0">
              <a:defRPr sz="1800">
                <a:solidFill>
                  <a:srgbClr val="000000"/>
                </a:solidFill>
              </a:defRPr>
            </a:pPr>
            <a:r>
              <a:rPr sz="2900">
                <a:solidFill>
                  <a:srgbClr val="D2533C"/>
                </a:solidFill>
              </a:rPr>
              <a:t>Example CPOE improves adherence to guideline</a:t>
            </a:r>
          </a:p>
        </p:txBody>
      </p:sp>
      <p:sp>
        <p:nvSpPr>
          <p:cNvPr id="115" name="Shape 115"/>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a:defRPr>
                <a:solidFill>
                  <a:srgbClr val="292934"/>
                </a:solidFill>
              </a:defRPr>
            </a:pPr>
          </a:p>
        </p:txBody>
      </p:sp>
      <p:pic>
        <p:nvPicPr>
          <p:cNvPr id="116" name="image.png"/>
          <p:cNvPicPr/>
          <p:nvPr/>
        </p:nvPicPr>
        <p:blipFill>
          <a:blip r:embed="rId3">
            <a:extLst/>
          </a:blip>
          <a:srcRect l="16406" t="23957" r="16406" b="43750"/>
          <a:stretch>
            <a:fillRect/>
          </a:stretch>
        </p:blipFill>
        <p:spPr>
          <a:xfrm>
            <a:off x="228600" y="2133599"/>
            <a:ext cx="8686800" cy="3132139"/>
          </a:xfrm>
          <a:prstGeom prst="rect">
            <a:avLst/>
          </a:prstGeom>
          <a:ln w="12700">
            <a:miter lim="400000"/>
          </a:ln>
        </p:spPr>
      </p:pic>
      <p:sp>
        <p:nvSpPr>
          <p:cNvPr id="117" name="Shape 117"/>
          <p:cNvSpPr/>
          <p:nvPr/>
        </p:nvSpPr>
        <p:spPr>
          <a:xfrm>
            <a:off x="838200" y="5867400"/>
            <a:ext cx="7010400" cy="85021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lvl1pPr>
          </a:lstStyle>
          <a:p>
            <a:pPr lvl="0">
              <a:defRPr sz="1800">
                <a:solidFill>
                  <a:srgbClr val="000000"/>
                </a:solidFill>
              </a:defRPr>
            </a:pPr>
            <a:r>
              <a:rPr sz="2000">
                <a:solidFill>
                  <a:srgbClr val="292934"/>
                </a:solidFill>
              </a:rPr>
              <a:t>Teich JM et al. Arch Intern Med. 2000 Oct 9;160(18):2713-4. </a:t>
            </a:r>
            <a:endParaRPr sz="2000">
              <a:solidFill>
                <a:srgbClr val="292934"/>
              </a:solidFill>
            </a:endParaR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Example CPOE reduce errors</a:t>
            </a:r>
          </a:p>
        </p:txBody>
      </p:sp>
      <p:sp>
        <p:nvSpPr>
          <p:cNvPr id="122" name="Shape 122"/>
          <p:cNvSpPr/>
          <p:nvPr>
            <p:ph type="body" idx="4294967295"/>
          </p:nvPr>
        </p:nvSpPr>
        <p:spPr>
          <a:xfrm>
            <a:off x="914400" y="1752600"/>
            <a:ext cx="7772400" cy="4297363"/>
          </a:xfrm>
          <a:prstGeom prst="rect">
            <a:avLst/>
          </a:prstGeom>
        </p:spPr>
        <p:txBody>
          <a:bodyPr lIns="0" tIns="0" rIns="0" bIns="0">
            <a:normAutofit fontScale="100000" lnSpcReduction="0"/>
          </a:bodyPr>
          <a:lstStyle>
            <a:lvl1pPr marL="159742" indent="-159742">
              <a:defRPr sz="2100">
                <a:solidFill>
                  <a:srgbClr val="292934"/>
                </a:solidFill>
              </a:defRPr>
            </a:lvl1pPr>
          </a:lstStyle>
          <a:p>
            <a:pPr lvl="0">
              <a:defRPr sz="1800">
                <a:solidFill>
                  <a:srgbClr val="000000"/>
                </a:solidFill>
              </a:defRPr>
            </a:pPr>
            <a:r>
              <a:rPr sz="2100">
                <a:solidFill>
                  <a:srgbClr val="292934"/>
                </a:solidFill>
              </a:rPr>
              <a:t>Potts studied ADE rates in 13,828 medication orders before/after CPOE implementation at Vanderbilt Children’s PICU:</a:t>
            </a:r>
          </a:p>
        </p:txBody>
      </p:sp>
      <p:pic>
        <p:nvPicPr>
          <p:cNvPr id="123" name="image.png"/>
          <p:cNvPicPr/>
          <p:nvPr/>
        </p:nvPicPr>
        <p:blipFill>
          <a:blip r:embed="rId2">
            <a:extLst/>
          </a:blip>
          <a:srcRect l="0" t="0" r="0" b="22554"/>
          <a:stretch>
            <a:fillRect/>
          </a:stretch>
        </p:blipFill>
        <p:spPr>
          <a:xfrm>
            <a:off x="2855912" y="2819400"/>
            <a:ext cx="4687888" cy="3505200"/>
          </a:xfrm>
          <a:prstGeom prst="rect">
            <a:avLst/>
          </a:prstGeom>
          <a:ln w="12700">
            <a:miter lim="400000"/>
          </a:ln>
        </p:spPr>
      </p:pic>
      <p:sp>
        <p:nvSpPr>
          <p:cNvPr id="124" name="Shape 124"/>
          <p:cNvSpPr/>
          <p:nvPr/>
        </p:nvSpPr>
        <p:spPr>
          <a:xfrm>
            <a:off x="539750" y="6304466"/>
            <a:ext cx="8137525" cy="37523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solidFill>
                  <a:srgbClr val="000000"/>
                </a:solidFill>
              </a:defRPr>
            </a:pPr>
            <a:r>
              <a:rPr sz="1400">
                <a:solidFill>
                  <a:srgbClr val="292934"/>
                </a:solidFill>
              </a:rPr>
              <a:t>Potts AL, Barr FE, et al. Pediatrics. 2004 Jan;113(1 Pt 1):59-63.</a:t>
            </a:r>
            <a:r>
              <a:rPr sz="2000">
                <a:solidFill>
                  <a:srgbClr val="292934"/>
                </a:solidFill>
              </a:rPr>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Outline</a:t>
            </a:r>
          </a:p>
        </p:txBody>
      </p:sp>
      <p:sp>
        <p:nvSpPr>
          <p:cNvPr id="42" name="Shape 42"/>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Definition and context</a:t>
            </a:r>
            <a:endParaRPr sz="2400">
              <a:solidFill>
                <a:srgbClr val="292934"/>
              </a:solidFill>
            </a:endParaRPr>
          </a:p>
          <a:p>
            <a:pPr lvl="0">
              <a:defRPr sz="1800">
                <a:solidFill>
                  <a:srgbClr val="000000"/>
                </a:solidFill>
              </a:defRPr>
            </a:pPr>
            <a:r>
              <a:rPr sz="2400">
                <a:solidFill>
                  <a:srgbClr val="292934"/>
                </a:solidFill>
              </a:rPr>
              <a:t>Advantages of CPOE</a:t>
            </a:r>
            <a:endParaRPr sz="2400">
              <a:solidFill>
                <a:srgbClr val="292934"/>
              </a:solidFill>
            </a:endParaRPr>
          </a:p>
          <a:p>
            <a:pPr lvl="0">
              <a:defRPr sz="1800">
                <a:solidFill>
                  <a:srgbClr val="000000"/>
                </a:solidFill>
              </a:defRPr>
            </a:pPr>
            <a:r>
              <a:rPr sz="2400">
                <a:solidFill>
                  <a:srgbClr val="292934"/>
                </a:solidFill>
              </a:rPr>
              <a:t>Disadvantages of CPOE</a:t>
            </a:r>
            <a:endParaRPr sz="2400">
              <a:solidFill>
                <a:srgbClr val="292934"/>
              </a:solidFill>
            </a:endParaRPr>
          </a:p>
          <a:p>
            <a:pPr lvl="0">
              <a:defRPr sz="1800">
                <a:solidFill>
                  <a:srgbClr val="000000"/>
                </a:solidFill>
              </a:defRPr>
            </a:pPr>
            <a:r>
              <a:rPr sz="2400">
                <a:solidFill>
                  <a:srgbClr val="292934"/>
                </a:solidFill>
              </a:rPr>
              <a:t>Outcomes and examples</a:t>
            </a:r>
            <a:endParaRPr sz="2400">
              <a:solidFill>
                <a:srgbClr val="292934"/>
              </a:solidFill>
            </a:endParaRPr>
          </a:p>
          <a:p>
            <a:pPr lvl="0">
              <a:defRPr sz="1800">
                <a:solidFill>
                  <a:srgbClr val="000000"/>
                </a:solidFill>
              </a:defRPr>
            </a:pPr>
            <a:r>
              <a:rPr sz="2400">
                <a:solidFill>
                  <a:srgbClr val="292934"/>
                </a:solidFill>
              </a:rPr>
              <a:t>Same system other outcome</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914400" y="1600200"/>
            <a:ext cx="7848600" cy="5207524"/>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spAutoFit/>
          </a:bodyPr>
          <a:lstStyle/>
          <a:p>
            <a:pPr lvl="0" marL="419100" indent="-419100">
              <a:lnSpc>
                <a:spcPct val="90000"/>
              </a:lnSpc>
              <a:spcBef>
                <a:spcPts val="200"/>
              </a:spcBef>
              <a:buSzPct val="100000"/>
              <a:buChar char="•"/>
              <a:defRPr sz="1800">
                <a:solidFill>
                  <a:srgbClr val="000000"/>
                </a:solidFill>
              </a:defRPr>
            </a:pPr>
            <a:r>
              <a:rPr sz="2200">
                <a:solidFill>
                  <a:srgbClr val="292934"/>
                </a:solidFill>
              </a:rPr>
              <a:t>Brigham and Womens' Hospital, Boston </a:t>
            </a:r>
            <a:r>
              <a:rPr sz="2200">
                <a:solidFill>
                  <a:srgbClr val="292934"/>
                </a:solidFill>
              </a:rPr>
              <a:t>introduced a CPOE</a:t>
            </a: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419100" indent="-419100">
              <a:lnSpc>
                <a:spcPct val="90000"/>
              </a:lnSpc>
              <a:spcBef>
                <a:spcPts val="200"/>
              </a:spcBef>
              <a:buSzPct val="100000"/>
              <a:buChar char="•"/>
              <a:defRPr sz="1800">
                <a:solidFill>
                  <a:srgbClr val="000000"/>
                </a:solidFill>
              </a:defRPr>
            </a:pPr>
            <a:r>
              <a:rPr sz="2200">
                <a:solidFill>
                  <a:srgbClr val="292934"/>
                </a:solidFill>
              </a:rPr>
              <a:t>After implementation, the </a:t>
            </a:r>
            <a:r>
              <a:rPr sz="2200">
                <a:solidFill>
                  <a:srgbClr val="FF3300"/>
                </a:solidFill>
              </a:rPr>
              <a:t>rate of intercepted Adverse Drug Events (ADE) doubled</a:t>
            </a:r>
            <a:r>
              <a:rPr sz="2200">
                <a:solidFill>
                  <a:srgbClr val="292934"/>
                </a:solidFill>
              </a:rPr>
              <a:t>!</a:t>
            </a:r>
            <a:endParaRPr sz="2200">
              <a:solidFill>
                <a:srgbClr val="292934"/>
              </a:solidFill>
            </a:endParaRPr>
          </a:p>
          <a:p>
            <a:pPr lvl="0" marL="419100" indent="-419100">
              <a:lnSpc>
                <a:spcPct val="90000"/>
              </a:lnSpc>
              <a:spcBef>
                <a:spcPts val="200"/>
              </a:spcBef>
              <a:buSzPct val="100000"/>
              <a:buChar char="•"/>
              <a:defRPr sz="1800">
                <a:solidFill>
                  <a:srgbClr val="000000"/>
                </a:solidFill>
              </a:defRPr>
            </a:pPr>
            <a:r>
              <a:rPr sz="2200">
                <a:solidFill>
                  <a:srgbClr val="292934"/>
                </a:solidFill>
              </a:rPr>
              <a:t>Reason: The system allowed to easily order much too large dosages of potassium chloride without clear indicating that it be given in divided doses.</a:t>
            </a:r>
            <a:endParaRPr sz="2200">
              <a:solidFill>
                <a:srgbClr val="292934"/>
              </a:solidFill>
            </a:endParaRPr>
          </a:p>
          <a:p>
            <a:pPr lvl="0" marL="457200" indent="-457200">
              <a:lnSpc>
                <a:spcPct val="90000"/>
              </a:lnSpc>
              <a:spcBef>
                <a:spcPts val="200"/>
              </a:spcBef>
              <a:buSzPct val="100000"/>
              <a:buChar char="•"/>
              <a:defRPr sz="1800">
                <a:solidFill>
                  <a:srgbClr val="000000"/>
                </a:solidFill>
              </a:defRPr>
            </a:pPr>
            <a:endParaRPr sz="2200">
              <a:solidFill>
                <a:srgbClr val="292934"/>
              </a:solidFill>
            </a:endParaRPr>
          </a:p>
          <a:p>
            <a:pPr lvl="0" marL="266700" indent="-266700">
              <a:lnSpc>
                <a:spcPct val="90000"/>
              </a:lnSpc>
              <a:spcBef>
                <a:spcPts val="100"/>
              </a:spcBef>
              <a:buSzPct val="100000"/>
              <a:buChar char="•"/>
              <a:defRPr sz="1800">
                <a:solidFill>
                  <a:srgbClr val="000000"/>
                </a:solidFill>
              </a:defRPr>
            </a:pPr>
            <a:r>
              <a:rPr sz="1400">
                <a:solidFill>
                  <a:srgbClr val="292934"/>
                </a:solidFill>
              </a:rPr>
              <a:t>Bates et al </a:t>
            </a:r>
            <a:r>
              <a:rPr sz="1400">
                <a:solidFill>
                  <a:srgbClr val="292934"/>
                </a:solidFill>
              </a:rPr>
              <a:t>The impact of computerized physician order entry on medication error prevention. JAMIA 1999, 6(4), 313-21. </a:t>
            </a:r>
            <a:endParaRPr sz="1400">
              <a:solidFill>
                <a:srgbClr val="292934"/>
              </a:solidFill>
            </a:endParaRPr>
          </a:p>
        </p:txBody>
      </p:sp>
      <p:sp>
        <p:nvSpPr>
          <p:cNvPr id="127" name="Shape 127"/>
          <p:cNvSpPr/>
          <p:nvPr/>
        </p:nvSpPr>
        <p:spPr>
          <a:xfrm>
            <a:off x="152400" y="688057"/>
            <a:ext cx="8839200" cy="607344"/>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chor="b">
            <a:spAutoFit/>
          </a:bodyPr>
          <a:lstStyle/>
          <a:p>
            <a:pPr lvl="0" algn="ctr">
              <a:defRPr sz="1800">
                <a:solidFill>
                  <a:srgbClr val="000000"/>
                </a:solidFill>
              </a:defRPr>
            </a:pPr>
            <a:r>
              <a:rPr sz="3600">
                <a:solidFill>
                  <a:srgbClr val="D2533C"/>
                </a:solidFill>
              </a:rPr>
              <a:t>Example CPOE </a:t>
            </a:r>
            <a:r>
              <a:rPr sz="3600">
                <a:solidFill>
                  <a:srgbClr val="93A299"/>
                </a:solidFill>
              </a:rPr>
              <a:t>introduces</a:t>
            </a:r>
            <a:r>
              <a:rPr sz="3600">
                <a:solidFill>
                  <a:srgbClr val="D2533C"/>
                </a:solidFill>
              </a:rPr>
              <a:t> errors</a:t>
            </a:r>
          </a:p>
        </p:txBody>
      </p:sp>
      <p:graphicFrame>
        <p:nvGraphicFramePr>
          <p:cNvPr id="128" name="Table 128"/>
          <p:cNvGraphicFramePr/>
          <p:nvPr/>
        </p:nvGraphicFramePr>
        <p:xfrm>
          <a:off x="1676400" y="2298700"/>
          <a:ext cx="6553200" cy="17399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524000"/>
                <a:gridCol w="1096962"/>
                <a:gridCol w="1311275"/>
                <a:gridCol w="1309687"/>
                <a:gridCol w="1311275"/>
              </a:tblGrid>
              <a:tr h="685800">
                <a:tc>
                  <a:txBody>
                    <a:bodyPr/>
                    <a:lstStyle/>
                    <a:p>
                      <a:pPr lvl="0">
                        <a:spcBef>
                          <a:spcPts val="400"/>
                        </a:spcBef>
                        <a:defRPr b="0" i="0" sz="1800">
                          <a:solidFill>
                            <a:srgbClr val="000000"/>
                          </a:solidFill>
                        </a:defRPr>
                      </a:pPr>
                      <a:r>
                        <a:rPr sz="2500">
                          <a:solidFill>
                            <a:srgbClr val="292934"/>
                          </a:solidFill>
                          <a:latin typeface="Verdana"/>
                          <a:ea typeface="Verdana"/>
                          <a:cs typeface="Verdana"/>
                          <a:sym typeface="Verdana"/>
                        </a:rPr>
                        <a:t/>
                      </a:r>
                    </a:p>
                  </a:txBody>
                  <a:tcPr marL="45720" marR="45720" marT="45720" marB="45720" anchor="t" anchorCtr="0" horzOverflow="overflow">
                    <a:lnL w="28575">
                      <a:solidFill>
                        <a:srgbClr val="292934"/>
                      </a:solidFill>
                      <a:round/>
                    </a:lnL>
                    <a:lnR w="12700">
                      <a:solidFill>
                        <a:srgbClr val="292934"/>
                      </a:solidFill>
                      <a:round/>
                    </a:lnR>
                    <a:lnT w="28575">
                      <a:solidFill>
                        <a:srgbClr val="292934"/>
                      </a:solidFill>
                      <a:round/>
                    </a:lnT>
                    <a:lnB w="12700">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pre</a:t>
                      </a:r>
                    </a:p>
                  </a:txBody>
                  <a:tcPr marL="45720" marR="45720" marT="45720" marB="45720" anchor="t" anchorCtr="0" horzOverflow="overflow">
                    <a:lnL w="12700">
                      <a:solidFill>
                        <a:srgbClr val="292934"/>
                      </a:solidFill>
                      <a:round/>
                    </a:lnL>
                    <a:lnR w="12700">
                      <a:solidFill>
                        <a:srgbClr val="292934"/>
                      </a:solidFill>
                      <a:round/>
                    </a:lnR>
                    <a:lnT w="28575">
                      <a:solidFill>
                        <a:srgbClr val="292934"/>
                      </a:solidFill>
                      <a:round/>
                    </a:lnT>
                    <a:lnB w="12700">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period1</a:t>
                      </a:r>
                    </a:p>
                  </a:txBody>
                  <a:tcPr marL="45720" marR="45720" marT="45720" marB="45720" anchor="t" anchorCtr="0" horzOverflow="overflow">
                    <a:lnL w="12700">
                      <a:solidFill>
                        <a:srgbClr val="292934"/>
                      </a:solidFill>
                      <a:round/>
                    </a:lnL>
                    <a:lnR w="12700">
                      <a:solidFill>
                        <a:srgbClr val="292934"/>
                      </a:solidFill>
                      <a:round/>
                    </a:lnR>
                    <a:lnT w="28575">
                      <a:solidFill>
                        <a:srgbClr val="292934"/>
                      </a:solidFill>
                      <a:round/>
                    </a:lnT>
                    <a:lnB w="12700">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period2</a:t>
                      </a:r>
                    </a:p>
                  </a:txBody>
                  <a:tcPr marL="45720" marR="45720" marT="45720" marB="45720" anchor="t" anchorCtr="0" horzOverflow="overflow">
                    <a:lnL w="12700">
                      <a:solidFill>
                        <a:srgbClr val="292934"/>
                      </a:solidFill>
                      <a:round/>
                    </a:lnL>
                    <a:lnR w="12700">
                      <a:solidFill>
                        <a:srgbClr val="292934"/>
                      </a:solidFill>
                      <a:round/>
                    </a:lnR>
                    <a:lnT w="28575">
                      <a:solidFill>
                        <a:srgbClr val="292934"/>
                      </a:solidFill>
                      <a:round/>
                    </a:lnT>
                    <a:lnB w="12700">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period3</a:t>
                      </a:r>
                    </a:p>
                  </a:txBody>
                  <a:tcPr marL="45720" marR="45720" marT="45720" marB="45720" anchor="t" anchorCtr="0" horzOverflow="overflow">
                    <a:lnL w="12700">
                      <a:solidFill>
                        <a:srgbClr val="292934"/>
                      </a:solidFill>
                      <a:round/>
                    </a:lnL>
                    <a:lnR w="28575">
                      <a:solidFill>
                        <a:srgbClr val="292934"/>
                      </a:solidFill>
                      <a:round/>
                    </a:lnR>
                    <a:lnT w="28575">
                      <a:solidFill>
                        <a:srgbClr val="292934"/>
                      </a:solidFill>
                      <a:round/>
                    </a:lnT>
                    <a:lnB w="12700">
                      <a:solidFill>
                        <a:srgbClr val="292934"/>
                      </a:solidFill>
                      <a:round/>
                    </a:lnB>
                    <a:noFill/>
                  </a:tcPr>
                </a:tc>
              </a:tr>
              <a:tr h="1054100">
                <a:tc>
                  <a:txBody>
                    <a:bodyPr/>
                    <a:lstStyle/>
                    <a:p>
                      <a:pPr lvl="0">
                        <a:spcBef>
                          <a:spcPts val="400"/>
                        </a:spcBef>
                        <a:defRPr b="0" i="0" sz="1800">
                          <a:solidFill>
                            <a:srgbClr val="000000"/>
                          </a:solidFill>
                        </a:defRPr>
                      </a:pPr>
                      <a:r>
                        <a:rPr sz="1700">
                          <a:solidFill>
                            <a:srgbClr val="292934"/>
                          </a:solidFill>
                          <a:latin typeface="Verdana"/>
                          <a:ea typeface="Verdana"/>
                          <a:cs typeface="Verdana"/>
                          <a:sym typeface="Verdana"/>
                        </a:rPr>
                        <a:t>Potential ADEs/1000 pt-days</a:t>
                      </a:r>
                    </a:p>
                  </a:txBody>
                  <a:tcPr marL="45720" marR="45720" marT="45720" marB="45720" anchor="t" anchorCtr="0" horzOverflow="overflow">
                    <a:lnL w="28575">
                      <a:solidFill>
                        <a:srgbClr val="292934"/>
                      </a:solidFill>
                      <a:round/>
                    </a:lnL>
                    <a:lnR w="12700">
                      <a:solidFill>
                        <a:srgbClr val="292934"/>
                      </a:solidFill>
                      <a:round/>
                    </a:lnR>
                    <a:lnT w="12700">
                      <a:solidFill>
                        <a:srgbClr val="292934"/>
                      </a:solidFill>
                      <a:round/>
                    </a:lnT>
                    <a:lnB w="28575">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15.8</a:t>
                      </a:r>
                    </a:p>
                  </a:txBody>
                  <a:tcPr marL="45720" marR="45720" marT="45720" marB="45720" anchor="t" anchorCtr="0" horzOverflow="overflow">
                    <a:lnL w="12700">
                      <a:solidFill>
                        <a:srgbClr val="292934"/>
                      </a:solidFill>
                      <a:round/>
                    </a:lnL>
                    <a:lnR w="12700">
                      <a:solidFill>
                        <a:srgbClr val="292934"/>
                      </a:solidFill>
                      <a:round/>
                    </a:lnR>
                    <a:lnT w="12700">
                      <a:solidFill>
                        <a:srgbClr val="292934"/>
                      </a:solidFill>
                      <a:round/>
                    </a:lnT>
                    <a:lnB w="28575">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31.3</a:t>
                      </a:r>
                    </a:p>
                  </a:txBody>
                  <a:tcPr marL="45720" marR="45720" marT="45720" marB="45720" anchor="t" anchorCtr="0" horzOverflow="overflow">
                    <a:lnL w="12700">
                      <a:solidFill>
                        <a:srgbClr val="292934"/>
                      </a:solidFill>
                      <a:round/>
                    </a:lnL>
                    <a:lnR w="12700">
                      <a:solidFill>
                        <a:srgbClr val="292934"/>
                      </a:solidFill>
                      <a:round/>
                    </a:lnR>
                    <a:lnT w="12700">
                      <a:solidFill>
                        <a:srgbClr val="292934"/>
                      </a:solidFill>
                      <a:round/>
                    </a:lnT>
                    <a:lnB w="28575">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59.4</a:t>
                      </a:r>
                    </a:p>
                  </a:txBody>
                  <a:tcPr marL="45720" marR="45720" marT="45720" marB="45720" anchor="t" anchorCtr="0" horzOverflow="overflow">
                    <a:lnL w="12700">
                      <a:solidFill>
                        <a:srgbClr val="292934"/>
                      </a:solidFill>
                      <a:round/>
                    </a:lnL>
                    <a:lnR w="12700">
                      <a:solidFill>
                        <a:srgbClr val="292934"/>
                      </a:solidFill>
                      <a:round/>
                    </a:lnR>
                    <a:lnT w="12700">
                      <a:solidFill>
                        <a:srgbClr val="292934"/>
                      </a:solidFill>
                      <a:round/>
                    </a:lnT>
                    <a:lnB w="28575">
                      <a:solidFill>
                        <a:srgbClr val="292934"/>
                      </a:solidFill>
                      <a:round/>
                    </a:lnB>
                    <a:noFill/>
                  </a:tcPr>
                </a:tc>
                <a:tc>
                  <a:txBody>
                    <a:bodyPr/>
                    <a:lstStyle/>
                    <a:p>
                      <a:pPr lvl="0">
                        <a:spcBef>
                          <a:spcPts val="500"/>
                        </a:spcBef>
                        <a:defRPr b="0" i="0" sz="1800">
                          <a:solidFill>
                            <a:srgbClr val="000000"/>
                          </a:solidFill>
                        </a:defRPr>
                      </a:pPr>
                      <a:r>
                        <a:rPr sz="2100">
                          <a:solidFill>
                            <a:srgbClr val="292934"/>
                          </a:solidFill>
                          <a:latin typeface="Verdana"/>
                          <a:ea typeface="Verdana"/>
                          <a:cs typeface="Verdana"/>
                          <a:sym typeface="Verdana"/>
                        </a:rPr>
                        <a:t>0.5</a:t>
                      </a:r>
                    </a:p>
                  </a:txBody>
                  <a:tcPr marL="45720" marR="45720" marT="45720" marB="45720" anchor="t" anchorCtr="0" horzOverflow="overflow">
                    <a:lnL w="12700">
                      <a:solidFill>
                        <a:srgbClr val="292934"/>
                      </a:solidFill>
                      <a:round/>
                    </a:lnL>
                    <a:lnR w="28575">
                      <a:solidFill>
                        <a:srgbClr val="292934"/>
                      </a:solidFill>
                      <a:round/>
                    </a:lnR>
                    <a:lnT w="12700">
                      <a:solidFill>
                        <a:srgbClr val="292934"/>
                      </a:solidFill>
                      <a:round/>
                    </a:lnT>
                    <a:lnB w="28575">
                      <a:solidFill>
                        <a:srgbClr val="292934"/>
                      </a:solidFill>
                      <a:round/>
                    </a:lnB>
                    <a:noFill/>
                  </a:tcPr>
                </a:tc>
              </a:tr>
            </a:tbl>
          </a:graphicData>
        </a:graphic>
      </p:graphicFrame>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 grpId="1" fill="hold">
                                  <p:stCondLst>
                                    <p:cond delay="0"/>
                                  </p:stCondLst>
                                  <p:iterate type="el" backwards="0">
                                    <p:tmAbs val="0"/>
                                  </p:iterate>
                                  <p:childTnLst>
                                    <p:set>
                                      <p:cBhvr>
                                        <p:cTn id="6" fill="hold"/>
                                        <p:tgtEl>
                                          <p:spTgt spid="126">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26">
                                            <p:txEl>
                                              <p:pRg st="0" end="0"/>
                                            </p:txEl>
                                          </p:spTgt>
                                        </p:tgtEl>
                                        <p:attrNameLst>
                                          <p:attrName>style.visibility</p:attrName>
                                        </p:attrNameLst>
                                      </p:cBhvr>
                                      <p:to>
                                        <p:strVal val="visible"/>
                                      </p:to>
                                    </p:set>
                                  </p:childTnLst>
                                </p:cTn>
                              </p:par>
                            </p:childTnLst>
                          </p:cTn>
                        </p:par>
                        <p:par>
                          <p:cTn id="9" fill="hold">
                            <p:stCondLst>
                              <p:cond delay="0"/>
                            </p:stCondLst>
                            <p:childTnLst>
                              <p:par>
                                <p:cTn id="10" nodeType="afterEffect" presetClass="entr" presetSubtype="0" presetID="1" grpId="1" fill="hold">
                                  <p:stCondLst>
                                    <p:cond delay="0"/>
                                  </p:stCondLst>
                                  <p:iterate type="el" backwards="0">
                                    <p:tmAbs val="0"/>
                                  </p:iterate>
                                  <p:childTnLst>
                                    <p:set>
                                      <p:cBhvr>
                                        <p:cTn id="11" fill="hold"/>
                                        <p:tgtEl>
                                          <p:spTgt spid="126">
                                            <p:txEl>
                                              <p:pRg st="1" end="1"/>
                                            </p:txEl>
                                          </p:spTgt>
                                        </p:tgtEl>
                                        <p:attrNameLst>
                                          <p:attrName>style.visibility</p:attrName>
                                        </p:attrNameLst>
                                      </p:cBhvr>
                                      <p:to>
                                        <p:strVal val="visible"/>
                                      </p:to>
                                    </p:set>
                                  </p:childTnLst>
                                </p:cTn>
                              </p:par>
                            </p:childTnLst>
                          </p:cTn>
                        </p:par>
                        <p:par>
                          <p:cTn id="12" fill="hold">
                            <p:stCondLst>
                              <p:cond delay="0"/>
                            </p:stCondLst>
                            <p:childTnLst>
                              <p:par>
                                <p:cTn id="13" nodeType="afterEffect" presetClass="entr" presetSubtype="0" presetID="1" grpId="1" fill="hold">
                                  <p:stCondLst>
                                    <p:cond delay="0"/>
                                  </p:stCondLst>
                                  <p:iterate type="el" backwards="0">
                                    <p:tmAbs val="0"/>
                                  </p:iterate>
                                  <p:childTnLst>
                                    <p:set>
                                      <p:cBhvr>
                                        <p:cTn id="14" fill="hold"/>
                                        <p:tgtEl>
                                          <p:spTgt spid="126">
                                            <p:txEl>
                                              <p:pRg st="2" end="2"/>
                                            </p:txEl>
                                          </p:spTgt>
                                        </p:tgtEl>
                                        <p:attrNameLst>
                                          <p:attrName>style.visibility</p:attrName>
                                        </p:attrNameLst>
                                      </p:cBhvr>
                                      <p:to>
                                        <p:strVal val="visible"/>
                                      </p:to>
                                    </p:set>
                                  </p:childTnLst>
                                </p:cTn>
                              </p:par>
                            </p:childTnLst>
                          </p:cTn>
                        </p:par>
                        <p:par>
                          <p:cTn id="15" fill="hold">
                            <p:stCondLst>
                              <p:cond delay="0"/>
                            </p:stCondLst>
                            <p:childTnLst>
                              <p:par>
                                <p:cTn id="16" nodeType="afterEffect" presetClass="entr" presetSubtype="0" presetID="1" grpId="1" fill="hold">
                                  <p:stCondLst>
                                    <p:cond delay="0"/>
                                  </p:stCondLst>
                                  <p:iterate type="el" backwards="0">
                                    <p:tmAbs val="0"/>
                                  </p:iterate>
                                  <p:childTnLst>
                                    <p:set>
                                      <p:cBhvr>
                                        <p:cTn id="17" fill="hold"/>
                                        <p:tgtEl>
                                          <p:spTgt spid="126">
                                            <p:txEl>
                                              <p:pRg st="3" end="3"/>
                                            </p:txEl>
                                          </p:spTgt>
                                        </p:tgtEl>
                                        <p:attrNameLst>
                                          <p:attrName>style.visibility</p:attrName>
                                        </p:attrNameLst>
                                      </p:cBhvr>
                                      <p:to>
                                        <p:strVal val="visible"/>
                                      </p:to>
                                    </p:set>
                                  </p:childTnLst>
                                </p:cTn>
                              </p:par>
                            </p:childTnLst>
                          </p:cTn>
                        </p:par>
                        <p:par>
                          <p:cTn id="18" fill="hold">
                            <p:stCondLst>
                              <p:cond delay="0"/>
                            </p:stCondLst>
                            <p:childTnLst>
                              <p:par>
                                <p:cTn id="19" nodeType="afterEffect" presetClass="entr" presetSubtype="0" presetID="1" grpId="1" fill="hold">
                                  <p:stCondLst>
                                    <p:cond delay="0"/>
                                  </p:stCondLst>
                                  <p:iterate type="el" backwards="0">
                                    <p:tmAbs val="0"/>
                                  </p:iterate>
                                  <p:childTnLst>
                                    <p:set>
                                      <p:cBhvr>
                                        <p:cTn id="20" fill="hold"/>
                                        <p:tgtEl>
                                          <p:spTgt spid="126">
                                            <p:txEl>
                                              <p:pRg st="4" end="4"/>
                                            </p:txEl>
                                          </p:spTgt>
                                        </p:tgtEl>
                                        <p:attrNameLst>
                                          <p:attrName>style.visibility</p:attrName>
                                        </p:attrNameLst>
                                      </p:cBhvr>
                                      <p:to>
                                        <p:strVal val="visible"/>
                                      </p:to>
                                    </p:set>
                                  </p:childTnLst>
                                </p:cTn>
                              </p:par>
                            </p:childTnLst>
                          </p:cTn>
                        </p:par>
                        <p:par>
                          <p:cTn id="21" fill="hold">
                            <p:stCondLst>
                              <p:cond delay="0"/>
                            </p:stCondLst>
                            <p:childTnLst>
                              <p:par>
                                <p:cTn id="22" nodeType="afterEffect" presetClass="entr" presetSubtype="0" presetID="1" grpId="1" fill="hold">
                                  <p:stCondLst>
                                    <p:cond delay="0"/>
                                  </p:stCondLst>
                                  <p:iterate type="el" backwards="0">
                                    <p:tmAbs val="0"/>
                                  </p:iterate>
                                  <p:childTnLst>
                                    <p:set>
                                      <p:cBhvr>
                                        <p:cTn id="23" fill="hold"/>
                                        <p:tgtEl>
                                          <p:spTgt spid="126">
                                            <p:txEl>
                                              <p:pRg st="5" end="5"/>
                                            </p:txEl>
                                          </p:spTgt>
                                        </p:tgtEl>
                                        <p:attrNameLst>
                                          <p:attrName>style.visibility</p:attrName>
                                        </p:attrNameLst>
                                      </p:cBhvr>
                                      <p:to>
                                        <p:strVal val="visible"/>
                                      </p:to>
                                    </p:set>
                                  </p:childTnLst>
                                </p:cTn>
                              </p:par>
                            </p:childTnLst>
                          </p:cTn>
                        </p:par>
                        <p:par>
                          <p:cTn id="24" fill="hold">
                            <p:stCondLst>
                              <p:cond delay="0"/>
                            </p:stCondLst>
                            <p:childTnLst>
                              <p:par>
                                <p:cTn id="25" nodeType="afterEffect" presetClass="entr" presetSubtype="0" presetID="1" grpId="1" fill="hold">
                                  <p:stCondLst>
                                    <p:cond delay="0"/>
                                  </p:stCondLst>
                                  <p:iterate type="el" backwards="0">
                                    <p:tmAbs val="0"/>
                                  </p:iterate>
                                  <p:childTnLst>
                                    <p:set>
                                      <p:cBhvr>
                                        <p:cTn id="26" fill="hold"/>
                                        <p:tgtEl>
                                          <p:spTgt spid="126">
                                            <p:txEl>
                                              <p:pRg st="6" end="6"/>
                                            </p:txEl>
                                          </p:spTgt>
                                        </p:tgtEl>
                                        <p:attrNameLst>
                                          <p:attrName>style.visibility</p:attrName>
                                        </p:attrNameLst>
                                      </p:cBhvr>
                                      <p:to>
                                        <p:strVal val="visible"/>
                                      </p:to>
                                    </p:set>
                                  </p:childTnLst>
                                </p:cTn>
                              </p:par>
                            </p:childTnLst>
                          </p:cTn>
                        </p:par>
                        <p:par>
                          <p:cTn id="27" fill="hold">
                            <p:stCondLst>
                              <p:cond delay="0"/>
                            </p:stCondLst>
                            <p:childTnLst>
                              <p:par>
                                <p:cTn id="28" nodeType="afterEffect" presetClass="entr" presetSubtype="0" presetID="1" grpId="1" fill="hold">
                                  <p:stCondLst>
                                    <p:cond delay="0"/>
                                  </p:stCondLst>
                                  <p:iterate type="el" backwards="0">
                                    <p:tmAbs val="0"/>
                                  </p:iterate>
                                  <p:childTnLst>
                                    <p:set>
                                      <p:cBhvr>
                                        <p:cTn id="29" fill="hold"/>
                                        <p:tgtEl>
                                          <p:spTgt spid="126">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0" presetID="1" grpId="1" fill="hold">
                                  <p:stCondLst>
                                    <p:cond delay="0"/>
                                  </p:stCondLst>
                                  <p:iterate type="el" backwards="0">
                                    <p:tmAbs val="0"/>
                                  </p:iterate>
                                  <p:childTnLst>
                                    <p:set>
                                      <p:cBhvr>
                                        <p:cTn id="33" fill="hold"/>
                                        <p:tgtEl>
                                          <p:spTgt spid="126">
                                            <p:txEl>
                                              <p:pRg st="8" end="8"/>
                                            </p:txEl>
                                          </p:spTgt>
                                        </p:tgtEl>
                                        <p:attrNameLst>
                                          <p:attrName>style.visibility</p:attrName>
                                        </p:attrNameLst>
                                      </p:cBhvr>
                                      <p:to>
                                        <p:strVal val="visible"/>
                                      </p:to>
                                    </p:set>
                                  </p:childTnLst>
                                </p:cTn>
                              </p:par>
                            </p:childTnLst>
                          </p:cTn>
                        </p:par>
                        <p:par>
                          <p:cTn id="34" fill="hold">
                            <p:stCondLst>
                              <p:cond delay="0"/>
                            </p:stCondLst>
                            <p:childTnLst>
                              <p:par>
                                <p:cTn id="35" nodeType="afterEffect" presetClass="entr" presetSubtype="0" presetID="1" grpId="1" fill="hold">
                                  <p:stCondLst>
                                    <p:cond delay="0"/>
                                  </p:stCondLst>
                                  <p:iterate type="el" backwards="0">
                                    <p:tmAbs val="0"/>
                                  </p:iterate>
                                  <p:childTnLst>
                                    <p:set>
                                      <p:cBhvr>
                                        <p:cTn id="36" fill="hold"/>
                                        <p:tgtEl>
                                          <p:spTgt spid="126">
                                            <p:txEl>
                                              <p:pRg st="9" end="9"/>
                                            </p:txEl>
                                          </p:spTgt>
                                        </p:tgtEl>
                                        <p:attrNameLst>
                                          <p:attrName>style.visibility</p:attrName>
                                        </p:attrNameLst>
                                      </p:cBhvr>
                                      <p:to>
                                        <p:strVal val="visible"/>
                                      </p:to>
                                    </p:set>
                                  </p:childTnLst>
                                </p:cTn>
                              </p:par>
                            </p:childTnLst>
                          </p:cTn>
                        </p:par>
                        <p:par>
                          <p:cTn id="37" fill="hold">
                            <p:stCondLst>
                              <p:cond delay="0"/>
                            </p:stCondLst>
                            <p:childTnLst>
                              <p:par>
                                <p:cTn id="38" nodeType="afterEffect" presetClass="entr" presetSubtype="0" presetID="1" grpId="1" fill="hold">
                                  <p:stCondLst>
                                    <p:cond delay="0"/>
                                  </p:stCondLst>
                                  <p:iterate type="el" backwards="0">
                                    <p:tmAbs val="0"/>
                                  </p:iterate>
                                  <p:childTnLst>
                                    <p:set>
                                      <p:cBhvr>
                                        <p:cTn id="39" fill="hold"/>
                                        <p:tgtEl>
                                          <p:spTgt spid="126">
                                            <p:txEl>
                                              <p:pRg st="10" end="10"/>
                                            </p:txEl>
                                          </p:spTgt>
                                        </p:tgtEl>
                                        <p:attrNameLst>
                                          <p:attrName>style.visibility</p:attrName>
                                        </p:attrNameLst>
                                      </p:cBhvr>
                                      <p:to>
                                        <p:strVal val="visible"/>
                                      </p:to>
                                    </p:set>
                                  </p:childTnLst>
                                </p:cTn>
                              </p:par>
                            </p:childTnLst>
                          </p:cTn>
                        </p:par>
                        <p:par>
                          <p:cTn id="40" fill="hold">
                            <p:stCondLst>
                              <p:cond delay="0"/>
                            </p:stCondLst>
                            <p:childTnLst>
                              <p:par>
                                <p:cTn id="41" nodeType="afterEffect" presetClass="entr" presetSubtype="0" presetID="1" grpId="1" fill="hold">
                                  <p:stCondLst>
                                    <p:cond delay="0"/>
                                  </p:stCondLst>
                                  <p:iterate type="el" backwards="0">
                                    <p:tmAbs val="0"/>
                                  </p:iterate>
                                  <p:childTnLst>
                                    <p:set>
                                      <p:cBhvr>
                                        <p:cTn id="42" fill="hold"/>
                                        <p:tgtEl>
                                          <p:spTgt spid="126">
                                            <p:txEl>
                                              <p:pRg st="11" end="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6"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idx="4294967295"/>
          </p:nvPr>
        </p:nvSpPr>
        <p:spPr>
          <a:xfrm>
            <a:off x="1830387" y="609600"/>
            <a:ext cx="7313613" cy="838200"/>
          </a:xfrm>
          <a:prstGeom prst="rect">
            <a:avLst/>
          </a:prstGeom>
        </p:spPr>
        <p:txBody>
          <a:bodyPr lIns="0" tIns="0" rIns="0" bIns="0">
            <a:normAutofit fontScale="100000" lnSpcReduction="0"/>
          </a:bodyPr>
          <a:lstStyle/>
          <a:p>
            <a:pPr lvl="0">
              <a:defRPr sz="1800">
                <a:solidFill>
                  <a:srgbClr val="000000"/>
                </a:solidFill>
              </a:defRPr>
            </a:pPr>
            <a:r>
              <a:rPr sz="3200">
                <a:solidFill>
                  <a:srgbClr val="D2533C"/>
                </a:solidFill>
              </a:rPr>
              <a:t>Example CPOE </a:t>
            </a:r>
            <a:r>
              <a:rPr sz="3200">
                <a:solidFill>
                  <a:srgbClr val="93A299"/>
                </a:solidFill>
              </a:rPr>
              <a:t>introduces</a:t>
            </a:r>
            <a:r>
              <a:rPr sz="3200">
                <a:solidFill>
                  <a:srgbClr val="D2533C"/>
                </a:solidFill>
              </a:rPr>
              <a:t> errors</a:t>
            </a:r>
          </a:p>
        </p:txBody>
      </p:sp>
      <p:sp>
        <p:nvSpPr>
          <p:cNvPr id="133" name="Shape 133"/>
          <p:cNvSpPr/>
          <p:nvPr>
            <p:ph type="body" idx="4294967295"/>
          </p:nvPr>
        </p:nvSpPr>
        <p:spPr>
          <a:xfrm>
            <a:off x="1295400" y="1524000"/>
            <a:ext cx="7848600" cy="4530725"/>
          </a:xfrm>
          <a:prstGeom prst="rect">
            <a:avLst/>
          </a:prstGeom>
        </p:spPr>
        <p:txBody>
          <a:bodyPr lIns="0" tIns="0" rIns="0" bIns="0">
            <a:normAutofit fontScale="100000" lnSpcReduction="0"/>
          </a:bodyPr>
          <a:lstStyle/>
          <a:p>
            <a:pPr lvl="0" marL="228203" indent="-228203">
              <a:spcBef>
                <a:spcPts val="600"/>
              </a:spcBef>
              <a:defRPr sz="1800">
                <a:solidFill>
                  <a:srgbClr val="000000"/>
                </a:solidFill>
              </a:defRPr>
            </a:pPr>
            <a:r>
              <a:rPr sz="2500">
                <a:solidFill>
                  <a:srgbClr val="292934"/>
                </a:solidFill>
              </a:rPr>
              <a:t>Association with increased PICU mortality:</a:t>
            </a:r>
            <a:endParaRPr sz="2500">
              <a:solidFill>
                <a:srgbClr val="292934"/>
              </a:solidFill>
            </a:endParaRPr>
          </a:p>
          <a:p>
            <a:pPr lvl="1" marL="477484" indent="-202847">
              <a:spcBef>
                <a:spcPts val="400"/>
              </a:spcBef>
              <a:defRPr sz="1800">
                <a:solidFill>
                  <a:srgbClr val="000000"/>
                </a:solidFill>
              </a:defRPr>
            </a:pPr>
            <a:r>
              <a:rPr sz="2000">
                <a:solidFill>
                  <a:srgbClr val="292934"/>
                </a:solidFill>
              </a:rPr>
              <a:t>2.8% 14 months before CPOE</a:t>
            </a:r>
            <a:endParaRPr sz="2000">
              <a:solidFill>
                <a:srgbClr val="292934"/>
              </a:solidFill>
            </a:endParaRPr>
          </a:p>
          <a:p>
            <a:pPr lvl="1" marL="477484" indent="-202847">
              <a:spcBef>
                <a:spcPts val="400"/>
              </a:spcBef>
              <a:defRPr sz="1800">
                <a:solidFill>
                  <a:srgbClr val="000000"/>
                </a:solidFill>
              </a:defRPr>
            </a:pPr>
            <a:r>
              <a:rPr sz="2000">
                <a:solidFill>
                  <a:srgbClr val="292934"/>
                </a:solidFill>
              </a:rPr>
              <a:t>6.4% 5 months after CPOE</a:t>
            </a:r>
          </a:p>
        </p:txBody>
      </p:sp>
      <p:pic>
        <p:nvPicPr>
          <p:cNvPr id="134" name="image.png"/>
          <p:cNvPicPr/>
          <p:nvPr/>
        </p:nvPicPr>
        <p:blipFill>
          <a:blip r:embed="rId3">
            <a:extLst/>
          </a:blip>
          <a:srcRect l="0" t="0" r="0" b="27218"/>
          <a:stretch>
            <a:fillRect/>
          </a:stretch>
        </p:blipFill>
        <p:spPr>
          <a:xfrm>
            <a:off x="3694112" y="2954337"/>
            <a:ext cx="4535488" cy="3294063"/>
          </a:xfrm>
          <a:prstGeom prst="rect">
            <a:avLst/>
          </a:prstGeom>
          <a:ln w="12700">
            <a:miter lim="400000"/>
          </a:ln>
        </p:spPr>
      </p:pic>
      <p:sp>
        <p:nvSpPr>
          <p:cNvPr id="135" name="Shape 135"/>
          <p:cNvSpPr/>
          <p:nvPr/>
        </p:nvSpPr>
        <p:spPr>
          <a:xfrm>
            <a:off x="1204912" y="6304013"/>
            <a:ext cx="5164322" cy="28882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solidFill>
                  <a:srgbClr val="000000"/>
                </a:solidFill>
              </a:defRPr>
            </a:pPr>
            <a:r>
              <a:rPr sz="1400">
                <a:solidFill>
                  <a:srgbClr val="292934"/>
                </a:solidFill>
              </a:rPr>
              <a:t>Han YY, Carcillo JA, et al. </a:t>
            </a:r>
            <a:r>
              <a:rPr sz="1400">
                <a:solidFill>
                  <a:srgbClr val="292934"/>
                </a:solidFill>
              </a:rPr>
              <a:t>Pediatrics. 2005 Dec;116(6):1506-12. </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Example CPOE reduce costs</a:t>
            </a:r>
          </a:p>
        </p:txBody>
      </p:sp>
      <p:sp>
        <p:nvSpPr>
          <p:cNvPr id="140" name="Shape 140"/>
          <p:cNvSpPr/>
          <p:nvPr>
            <p:ph type="body" idx="4294967295"/>
          </p:nvPr>
        </p:nvSpPr>
        <p:spPr>
          <a:xfrm>
            <a:off x="990600" y="2209800"/>
            <a:ext cx="4191000" cy="4525963"/>
          </a:xfrm>
          <a:prstGeom prst="rect">
            <a:avLst/>
          </a:prstGeom>
        </p:spPr>
        <p:txBody>
          <a:bodyPr lIns="0" tIns="0" rIns="0" bIns="0">
            <a:normAutofit fontScale="100000" lnSpcReduction="0"/>
          </a:bodyPr>
          <a:lstStyle/>
          <a:p>
            <a:pPr lvl="0" marL="190169" indent="-190169">
              <a:spcBef>
                <a:spcPts val="600"/>
              </a:spcBef>
              <a:defRPr sz="1800">
                <a:solidFill>
                  <a:srgbClr val="000000"/>
                </a:solidFill>
              </a:defRPr>
            </a:pPr>
            <a:r>
              <a:rPr sz="2500">
                <a:solidFill>
                  <a:srgbClr val="292934"/>
                </a:solidFill>
              </a:rPr>
              <a:t>Cost: </a:t>
            </a:r>
            <a:endParaRPr sz="2500">
              <a:solidFill>
                <a:srgbClr val="292934"/>
              </a:solidFill>
            </a:endParaRPr>
          </a:p>
          <a:p>
            <a:pPr lvl="1" marL="466328" indent="-191690">
              <a:defRPr sz="1800">
                <a:solidFill>
                  <a:srgbClr val="000000"/>
                </a:solidFill>
              </a:defRPr>
            </a:pPr>
            <a:r>
              <a:rPr sz="2100">
                <a:solidFill>
                  <a:srgbClr val="292934"/>
                </a:solidFill>
              </a:rPr>
              <a:t>$3.7 million implementation </a:t>
            </a:r>
            <a:endParaRPr sz="2100">
              <a:solidFill>
                <a:srgbClr val="292934"/>
              </a:solidFill>
            </a:endParaRPr>
          </a:p>
          <a:p>
            <a:pPr lvl="1" marL="466328" indent="-191690">
              <a:defRPr sz="1800">
                <a:solidFill>
                  <a:srgbClr val="000000"/>
                </a:solidFill>
              </a:defRPr>
            </a:pPr>
            <a:r>
              <a:rPr sz="2100">
                <a:solidFill>
                  <a:srgbClr val="292934"/>
                </a:solidFill>
              </a:rPr>
              <a:t>$ 600,000 to $1.1 million operational costs</a:t>
            </a:r>
            <a:endParaRPr sz="2100">
              <a:solidFill>
                <a:srgbClr val="292934"/>
              </a:solidFill>
            </a:endParaRPr>
          </a:p>
          <a:p>
            <a:pPr lvl="0" marL="190169" indent="-190169">
              <a:spcBef>
                <a:spcPts val="600"/>
              </a:spcBef>
              <a:defRPr sz="1800">
                <a:solidFill>
                  <a:srgbClr val="000000"/>
                </a:solidFill>
              </a:defRPr>
            </a:pPr>
            <a:r>
              <a:rPr sz="2500">
                <a:solidFill>
                  <a:srgbClr val="292934"/>
                </a:solidFill>
              </a:rPr>
              <a:t>Results:</a:t>
            </a:r>
            <a:endParaRPr sz="2500">
              <a:solidFill>
                <a:srgbClr val="292934"/>
              </a:solidFill>
            </a:endParaRPr>
          </a:p>
          <a:p>
            <a:pPr lvl="1" marL="466328" indent="-191690">
              <a:defRPr sz="1800">
                <a:solidFill>
                  <a:srgbClr val="000000"/>
                </a:solidFill>
              </a:defRPr>
            </a:pPr>
            <a:r>
              <a:rPr sz="2100">
                <a:solidFill>
                  <a:srgbClr val="292934"/>
                </a:solidFill>
              </a:rPr>
              <a:t>Decreased drug costs</a:t>
            </a:r>
            <a:endParaRPr sz="2100">
              <a:solidFill>
                <a:srgbClr val="292934"/>
              </a:solidFill>
            </a:endParaRPr>
          </a:p>
          <a:p>
            <a:pPr lvl="1" marL="466328" indent="-191690">
              <a:defRPr sz="1800">
                <a:solidFill>
                  <a:srgbClr val="000000"/>
                </a:solidFill>
              </a:defRPr>
            </a:pPr>
            <a:r>
              <a:rPr sz="2100">
                <a:solidFill>
                  <a:srgbClr val="292934"/>
                </a:solidFill>
              </a:rPr>
              <a:t>ADE cost is approximately $4,700</a:t>
            </a:r>
          </a:p>
        </p:txBody>
      </p:sp>
      <p:pic>
        <p:nvPicPr>
          <p:cNvPr id="141" name="image.png"/>
          <p:cNvPicPr/>
          <p:nvPr/>
        </p:nvPicPr>
        <p:blipFill>
          <a:blip r:embed="rId3">
            <a:extLst/>
          </a:blip>
          <a:srcRect l="8593" t="35417" r="49218" b="27082"/>
          <a:stretch>
            <a:fillRect/>
          </a:stretch>
        </p:blipFill>
        <p:spPr>
          <a:xfrm>
            <a:off x="4953000" y="2514600"/>
            <a:ext cx="4038600" cy="3352800"/>
          </a:xfrm>
          <a:prstGeom prst="rect">
            <a:avLst/>
          </a:prstGeom>
          <a:ln w="12700">
            <a:miter lim="400000"/>
          </a:ln>
        </p:spPr>
      </p:pic>
      <p:sp>
        <p:nvSpPr>
          <p:cNvPr id="142" name="Shape 142"/>
          <p:cNvSpPr/>
          <p:nvPr/>
        </p:nvSpPr>
        <p:spPr>
          <a:xfrm>
            <a:off x="990600" y="1600200"/>
            <a:ext cx="7772400"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Brigham and Women’s Experience: Cost-Effective</a:t>
            </a:r>
          </a:p>
        </p:txBody>
      </p:sp>
      <p:sp>
        <p:nvSpPr>
          <p:cNvPr id="143" name="Shape 143"/>
          <p:cNvSpPr/>
          <p:nvPr/>
        </p:nvSpPr>
        <p:spPr>
          <a:xfrm>
            <a:off x="457200" y="6248400"/>
            <a:ext cx="8001000" cy="3752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a:spcBef>
                <a:spcPts val="1200"/>
              </a:spcBef>
              <a:defRPr sz="1800">
                <a:solidFill>
                  <a:srgbClr val="000000"/>
                </a:solidFill>
              </a:defRPr>
            </a:pPr>
            <a:r>
              <a:rPr sz="2000">
                <a:solidFill>
                  <a:srgbClr val="292934"/>
                </a:solidFill>
              </a:rPr>
              <a:t>Kausal R et al. J Am Med Inform Assoc. 2006; 13(3): 365-7</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idx="4294967295"/>
          </p:nvPr>
        </p:nvSpPr>
        <p:spPr>
          <a:xfrm>
            <a:off x="1143000" y="533399"/>
            <a:ext cx="7793038" cy="1143002"/>
          </a:xfrm>
          <a:prstGeom prst="rect">
            <a:avLst/>
          </a:prstGeom>
        </p:spPr>
        <p:txBody>
          <a:bodyPr lIns="0" tIns="0" rIns="0" bIns="0">
            <a:normAutofit fontScale="100000" lnSpcReduction="0"/>
          </a:bodyPr>
          <a:lstStyle/>
          <a:p>
            <a:pPr lvl="0" defTabSz="905255">
              <a:defRPr sz="1800">
                <a:solidFill>
                  <a:srgbClr val="000000"/>
                </a:solidFill>
              </a:defRPr>
            </a:pPr>
            <a:r>
              <a:rPr sz="3564">
                <a:solidFill>
                  <a:srgbClr val="D2533C"/>
                </a:solidFill>
              </a:rPr>
              <a:t>CPOE: </a:t>
            </a:r>
            <a:br>
              <a:rPr sz="3564">
                <a:solidFill>
                  <a:srgbClr val="D2533C"/>
                </a:solidFill>
              </a:rPr>
            </a:br>
            <a:r>
              <a:rPr sz="3564">
                <a:solidFill>
                  <a:srgbClr val="D2533C"/>
                </a:solidFill>
              </a:rPr>
              <a:t>Lessons From Other</a:t>
            </a:r>
            <a:r>
              <a:rPr sz="3564">
                <a:solidFill>
                  <a:srgbClr val="D2533C"/>
                </a:solidFill>
                <a:latin typeface="Arial Bold"/>
                <a:ea typeface="Arial Bold"/>
                <a:cs typeface="Arial Bold"/>
                <a:sym typeface="Arial Bold"/>
              </a:rPr>
              <a:t> </a:t>
            </a:r>
            <a:r>
              <a:rPr sz="3564">
                <a:solidFill>
                  <a:srgbClr val="D2533C"/>
                </a:solidFill>
              </a:rPr>
              <a:t>Institutions</a:t>
            </a:r>
          </a:p>
        </p:txBody>
      </p:sp>
      <p:sp>
        <p:nvSpPr>
          <p:cNvPr id="148" name="Shape 148"/>
          <p:cNvSpPr/>
          <p:nvPr>
            <p:ph type="body" idx="4294967295"/>
          </p:nvPr>
        </p:nvSpPr>
        <p:spPr>
          <a:xfrm>
            <a:off x="228600" y="1676400"/>
            <a:ext cx="8915400" cy="5029200"/>
          </a:xfrm>
          <a:prstGeom prst="rect">
            <a:avLst/>
          </a:prstGeom>
        </p:spPr>
        <p:txBody>
          <a:bodyPr lIns="0" tIns="0" rIns="0" bIns="0">
            <a:normAutofit fontScale="100000" lnSpcReduction="0"/>
          </a:bodyPr>
          <a:lstStyle/>
          <a:p>
            <a:pPr lvl="0" marL="609600" indent="-609600">
              <a:lnSpc>
                <a:spcPct val="90000"/>
              </a:lnSpc>
              <a:buSzTx/>
              <a:buNone/>
              <a:defRPr sz="1800">
                <a:solidFill>
                  <a:srgbClr val="000000"/>
                </a:solidFill>
              </a:defRPr>
            </a:pPr>
            <a:endParaRPr sz="2400">
              <a:solidFill>
                <a:srgbClr val="292934"/>
              </a:solidFill>
              <a:latin typeface="Arial Bold"/>
              <a:ea typeface="Arial Bold"/>
              <a:cs typeface="Arial Bold"/>
              <a:sym typeface="Arial Bold"/>
            </a:endParaRPr>
          </a:p>
          <a:p>
            <a:pPr lvl="0" marL="711200" indent="-711200">
              <a:lnSpc>
                <a:spcPct val="90000"/>
              </a:lnSpc>
              <a:spcBef>
                <a:spcPts val="600"/>
              </a:spcBef>
              <a:buFontTx/>
              <a:buAutoNum type="arabicPeriod" startAt="1"/>
              <a:defRPr sz="1800">
                <a:solidFill>
                  <a:srgbClr val="000000"/>
                </a:solidFill>
              </a:defRPr>
            </a:pPr>
            <a:r>
              <a:rPr sz="2800">
                <a:solidFill>
                  <a:srgbClr val="292934"/>
                </a:solidFill>
              </a:rPr>
              <a:t>Leadership</a:t>
            </a:r>
            <a:endParaRPr sz="28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Physicians need to lead the effort as the primary users</a:t>
            </a:r>
            <a:endParaRPr sz="20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However, CPOE is an interdisciplinary project that requires input and coordination with all clinical groups (nursing, PT/OT, Case Management, Pharmacy, Lab, Radiology, etc.) and I.T. </a:t>
            </a:r>
            <a:endParaRPr sz="2000">
              <a:solidFill>
                <a:srgbClr val="292934"/>
              </a:solidFill>
            </a:endParaRPr>
          </a:p>
          <a:p>
            <a:pPr lvl="0" marL="711200" indent="-711200">
              <a:lnSpc>
                <a:spcPct val="90000"/>
              </a:lnSpc>
              <a:spcBef>
                <a:spcPts val="600"/>
              </a:spcBef>
              <a:buFontTx/>
              <a:buAutoNum type="arabicPeriod" startAt="2"/>
              <a:defRPr sz="1800">
                <a:solidFill>
                  <a:srgbClr val="000000"/>
                </a:solidFill>
              </a:defRPr>
            </a:pPr>
            <a:r>
              <a:rPr sz="2800">
                <a:solidFill>
                  <a:srgbClr val="292934"/>
                </a:solidFill>
              </a:rPr>
              <a:t>Commitment</a:t>
            </a:r>
            <a:endParaRPr sz="28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CPOE affects the workflow and process of </a:t>
            </a:r>
            <a:r>
              <a:rPr sz="2000">
                <a:solidFill>
                  <a:srgbClr val="292934"/>
                </a:solidFill>
                <a:latin typeface="Arial Bold"/>
                <a:ea typeface="Arial Bold"/>
                <a:cs typeface="Arial Bold"/>
                <a:sym typeface="Arial Bold"/>
              </a:rPr>
              <a:t>all</a:t>
            </a:r>
            <a:r>
              <a:rPr sz="2000">
                <a:solidFill>
                  <a:srgbClr val="292934"/>
                </a:solidFill>
              </a:rPr>
              <a:t> caregivers and ancillary departments, not just physicians</a:t>
            </a:r>
            <a:endParaRPr sz="20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Success requires commitment to change at all levels</a:t>
            </a:r>
            <a:endParaRPr sz="2000">
              <a:solidFill>
                <a:srgbClr val="292934"/>
              </a:solidFill>
            </a:endParaRPr>
          </a:p>
          <a:p>
            <a:pPr lvl="0" marL="711200" indent="-711200">
              <a:lnSpc>
                <a:spcPct val="90000"/>
              </a:lnSpc>
              <a:spcBef>
                <a:spcPts val="600"/>
              </a:spcBef>
              <a:buFontTx/>
              <a:buAutoNum type="arabicPeriod" startAt="3"/>
              <a:defRPr sz="1800">
                <a:solidFill>
                  <a:srgbClr val="000000"/>
                </a:solidFill>
              </a:defRPr>
            </a:pPr>
            <a:r>
              <a:rPr sz="2800">
                <a:solidFill>
                  <a:srgbClr val="292934"/>
                </a:solidFill>
              </a:rPr>
              <a:t>Support</a:t>
            </a:r>
            <a:endParaRPr sz="28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Responsiveness and Flexibility are key</a:t>
            </a:r>
            <a:endParaRPr sz="2000">
              <a:solidFill>
                <a:srgbClr val="292934"/>
              </a:solidFill>
            </a:endParaRPr>
          </a:p>
          <a:p>
            <a:pPr lvl="1" marL="990600" indent="-533400">
              <a:lnSpc>
                <a:spcPct val="90000"/>
              </a:lnSpc>
              <a:spcBef>
                <a:spcPts val="400"/>
              </a:spcBef>
              <a:buFont typeface="Wingdings"/>
              <a:buChar char="➢"/>
              <a:defRPr sz="1800">
                <a:solidFill>
                  <a:srgbClr val="000000"/>
                </a:solidFill>
              </a:defRPr>
            </a:pPr>
            <a:r>
              <a:rPr sz="2000">
                <a:solidFill>
                  <a:srgbClr val="292934"/>
                </a:solidFill>
              </a:rPr>
              <a:t>Must be ongoing, not just at rollout</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The Need for CPOE</a:t>
            </a:r>
          </a:p>
        </p:txBody>
      </p:sp>
      <p:sp>
        <p:nvSpPr>
          <p:cNvPr id="151" name="Shape 151"/>
          <p:cNvSpPr/>
          <p:nvPr>
            <p:ph type="body" idx="4294967295"/>
          </p:nvPr>
        </p:nvSpPr>
        <p:spPr>
          <a:xfrm>
            <a:off x="0" y="2057400"/>
            <a:ext cx="7772400" cy="41148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Improved patient safety</a:t>
            </a:r>
            <a:endParaRPr sz="2400">
              <a:solidFill>
                <a:srgbClr val="292934"/>
              </a:solidFill>
            </a:endParaRPr>
          </a:p>
          <a:p>
            <a:pPr lvl="0">
              <a:defRPr sz="1800">
                <a:solidFill>
                  <a:srgbClr val="000000"/>
                </a:solidFill>
              </a:defRPr>
            </a:pPr>
            <a:r>
              <a:rPr sz="2400">
                <a:solidFill>
                  <a:srgbClr val="292934"/>
                </a:solidFill>
              </a:rPr>
              <a:t>Improved quality</a:t>
            </a:r>
            <a:endParaRPr sz="2400">
              <a:solidFill>
                <a:srgbClr val="292934"/>
              </a:solidFill>
            </a:endParaRPr>
          </a:p>
          <a:p>
            <a:pPr lvl="0">
              <a:defRPr sz="1800">
                <a:solidFill>
                  <a:srgbClr val="000000"/>
                </a:solidFill>
              </a:defRPr>
            </a:pPr>
            <a:r>
              <a:rPr sz="2400">
                <a:solidFill>
                  <a:srgbClr val="292934"/>
                </a:solidFill>
              </a:rPr>
              <a:t>Improved efficiency</a:t>
            </a:r>
            <a:endParaRPr sz="2400">
              <a:solidFill>
                <a:srgbClr val="292934"/>
              </a:solidFill>
            </a:endParaRPr>
          </a:p>
          <a:p>
            <a:pPr lvl="0">
              <a:defRPr sz="1800">
                <a:solidFill>
                  <a:srgbClr val="000000"/>
                </a:solidFill>
              </a:defRPr>
            </a:pPr>
            <a:r>
              <a:rPr sz="2400">
                <a:solidFill>
                  <a:srgbClr val="292934"/>
                </a:solidFill>
              </a:rPr>
              <a:t>Reducing operating costs</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a:t>
            </a:r>
          </a:p>
        </p:txBody>
      </p:sp>
      <p:sp>
        <p:nvSpPr>
          <p:cNvPr id="154" name="Shape 154"/>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Bobb A, et al.  The epidemiology of prescribing errors:  The potential impact of CPOE.  Arch Intern Med 2004;164:785 – 792.</a:t>
            </a:r>
            <a:endParaRPr sz="2400">
              <a:solidFill>
                <a:srgbClr val="292934"/>
              </a:solidFill>
            </a:endParaRPr>
          </a:p>
          <a:p>
            <a:pPr lvl="0">
              <a:buSzTx/>
              <a:buNone/>
              <a:defRPr sz="1800">
                <a:solidFill>
                  <a:srgbClr val="000000"/>
                </a:solidFill>
              </a:defRPr>
            </a:pPr>
            <a:endParaRPr sz="2400">
              <a:solidFill>
                <a:srgbClr val="292934"/>
              </a:solidFill>
            </a:endParaRPr>
          </a:p>
          <a:p>
            <a:pPr lvl="1" marL="457200" indent="-182562">
              <a:spcBef>
                <a:spcPts val="400"/>
              </a:spcBef>
              <a:defRPr sz="1800">
                <a:solidFill>
                  <a:srgbClr val="000000"/>
                </a:solidFill>
              </a:defRPr>
            </a:pPr>
            <a:r>
              <a:rPr sz="2000">
                <a:solidFill>
                  <a:srgbClr val="292934"/>
                </a:solidFill>
              </a:rPr>
              <a:t>A CPOE with an advanced level of CDS is needed to prevent many of the prescribing errors with the greatest potential to lead to patient harm.</a:t>
            </a:r>
            <a:endParaRPr sz="2000">
              <a:solidFill>
                <a:srgbClr val="292934"/>
              </a:solidFill>
            </a:endParaRPr>
          </a:p>
          <a:p>
            <a:pPr lvl="2" marL="730250" indent="-182562">
              <a:spcBef>
                <a:spcPts val="400"/>
              </a:spcBef>
              <a:defRPr sz="1800">
                <a:solidFill>
                  <a:srgbClr val="000000"/>
                </a:solidFill>
              </a:defRPr>
            </a:pPr>
            <a:r>
              <a:rPr>
                <a:solidFill>
                  <a:srgbClr val="292934"/>
                </a:solidFill>
              </a:rPr>
              <a:t>Basic = drug-allergy, drug-drug interaction &amp; duplicate therapy checking, basic dosing guidance, formulary decision support</a:t>
            </a:r>
            <a:endParaRPr>
              <a:solidFill>
                <a:srgbClr val="292934"/>
              </a:solidFill>
            </a:endParaRPr>
          </a:p>
          <a:p>
            <a:pPr lvl="2" marL="730250" indent="-182562">
              <a:spcBef>
                <a:spcPts val="400"/>
              </a:spcBef>
              <a:defRPr sz="1800">
                <a:solidFill>
                  <a:srgbClr val="000000"/>
                </a:solidFill>
              </a:defRPr>
            </a:pPr>
            <a:r>
              <a:rPr>
                <a:solidFill>
                  <a:srgbClr val="292934"/>
                </a:solidFill>
              </a:rPr>
              <a:t>Advanced = dosing for renal insufficiency and geriatric patients, guidance for medication-related lab testing, drug-pregnancy and drug-disease contraindication checking</a:t>
            </a:r>
          </a:p>
        </p:txBody>
      </p:sp>
      <p:sp>
        <p:nvSpPr>
          <p:cNvPr id="155" name="Shape 155"/>
          <p:cNvSpPr/>
          <p:nvPr/>
        </p:nvSpPr>
        <p:spPr>
          <a:xfrm>
            <a:off x="3429000" y="48736"/>
            <a:ext cx="41148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200">
                <a:solidFill>
                  <a:srgbClr val="FFFFFF"/>
                </a:solidFill>
                <a:latin typeface="Tahoma"/>
                <a:ea typeface="Tahoma"/>
                <a:cs typeface="Tahoma"/>
                <a:sym typeface="Tahoma"/>
              </a:defRPr>
            </a:lvl1pPr>
          </a:lstStyle>
          <a:p>
            <a:pPr lvl="0">
              <a:defRPr sz="1800">
                <a:solidFill>
                  <a:srgbClr val="000000"/>
                </a:solidFill>
              </a:defRPr>
            </a:pPr>
            <a:r>
              <a:rPr sz="1200">
                <a:solidFill>
                  <a:srgbClr val="FFFFFF"/>
                </a:solidFill>
              </a:rPr>
              <a:t>© 2008  Board of Trustees of U of IL</a:t>
            </a:r>
          </a:p>
        </p:txBody>
      </p:sp>
      <p:sp>
        <p:nvSpPr>
          <p:cNvPr id="156" name="Shape 156"/>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25</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54">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54">
                                            <p:txEl>
                                              <p:pRg st="0" end="0"/>
                                            </p:txEl>
                                          </p:spTgt>
                                        </p:tgtEl>
                                        <p:attrNameLst>
                                          <p:attrName>style.visibility</p:attrName>
                                        </p:attrNameLst>
                                      </p:cBhvr>
                                      <p:to>
                                        <p:strVal val="visible"/>
                                      </p:to>
                                    </p:set>
                                  </p:childTnLst>
                                </p:cTn>
                              </p:par>
                            </p:childTnLst>
                          </p:cTn>
                        </p:par>
                        <p:par>
                          <p:cTn id="9" fill="hold">
                            <p:stCondLst>
                              <p:cond delay="0"/>
                            </p:stCondLst>
                            <p:childTnLst>
                              <p:par>
                                <p:cTn id="10" nodeType="afterEffect" presetClass="entr" presetSubtype="0" presetID="1" grpId="1" fill="hold">
                                  <p:stCondLst>
                                    <p:cond delay="0"/>
                                  </p:stCondLst>
                                  <p:iterate type="el" backwards="0">
                                    <p:tmAbs val="0"/>
                                  </p:iterate>
                                  <p:childTnLst>
                                    <p:set>
                                      <p:cBhvr>
                                        <p:cTn id="11" fill="hold"/>
                                        <p:tgtEl>
                                          <p:spTgt spid="15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nodeType="clickEffect" presetClass="entr" presetSubtype="0" presetID="1" grpId="1" fill="hold">
                                  <p:stCondLst>
                                    <p:cond delay="0"/>
                                  </p:stCondLst>
                                  <p:iterate type="el" backwards="0">
                                    <p:tmAbs val="0"/>
                                  </p:iterate>
                                  <p:childTnLst>
                                    <p:set>
                                      <p:cBhvr>
                                        <p:cTn id="15" fill="hold"/>
                                        <p:tgtEl>
                                          <p:spTgt spid="154">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1" grpId="1" fill="hold">
                                  <p:stCondLst>
                                    <p:cond delay="0"/>
                                  </p:stCondLst>
                                  <p:iterate type="el" backwards="0">
                                    <p:tmAbs val="0"/>
                                  </p:iterate>
                                  <p:childTnLst>
                                    <p:set>
                                      <p:cBhvr>
                                        <p:cTn id="19" fill="hold"/>
                                        <p:tgtEl>
                                          <p:spTgt spid="15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0" presetID="1" grpId="1" fill="hold">
                                  <p:stCondLst>
                                    <p:cond delay="0"/>
                                  </p:stCondLst>
                                  <p:iterate type="el" backwards="0">
                                    <p:tmAbs val="0"/>
                                  </p:iterate>
                                  <p:childTnLst>
                                    <p:set>
                                      <p:cBhvr>
                                        <p:cTn id="23" fill="hold"/>
                                        <p:tgtEl>
                                          <p:spTgt spid="15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4"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a:t>
            </a:r>
          </a:p>
        </p:txBody>
      </p:sp>
      <p:sp>
        <p:nvSpPr>
          <p:cNvPr id="159" name="Shape 159"/>
          <p:cNvSpPr/>
          <p:nvPr>
            <p:ph type="body" idx="4294967295"/>
          </p:nvPr>
        </p:nvSpPr>
        <p:spPr>
          <a:xfrm>
            <a:off x="1143000" y="1828800"/>
            <a:ext cx="7758113" cy="4433888"/>
          </a:xfrm>
          <a:prstGeom prst="rect">
            <a:avLst/>
          </a:prstGeom>
        </p:spPr>
        <p:txBody>
          <a:bodyPr lIns="0" tIns="0" rIns="0" bIns="0">
            <a:normAutofit fontScale="100000" lnSpcReduction="0"/>
          </a:bodyPr>
          <a:lstStyle/>
          <a:p>
            <a:pPr lvl="0" marL="121708" indent="-121708">
              <a:lnSpc>
                <a:spcPct val="80000"/>
              </a:lnSpc>
              <a:spcBef>
                <a:spcPts val="300"/>
              </a:spcBef>
              <a:defRPr sz="1800">
                <a:solidFill>
                  <a:srgbClr val="000000"/>
                </a:solidFill>
              </a:defRPr>
            </a:pPr>
            <a:r>
              <a:rPr sz="1600">
                <a:solidFill>
                  <a:srgbClr val="292934"/>
                </a:solidFill>
              </a:rPr>
              <a:t>Campbell EM, Sittig DF, Ash JS, Guappone KP, Dykstra RH.  Types of unintended consequences related to CPOE.  JAMIA 2006;13:547-556.</a:t>
            </a:r>
            <a:endParaRPr sz="1600">
              <a:solidFill>
                <a:srgbClr val="292934"/>
              </a:solidFill>
            </a:endParaRPr>
          </a:p>
          <a:p>
            <a:pPr lvl="0" marL="121708" indent="-121708">
              <a:lnSpc>
                <a:spcPct val="80000"/>
              </a:lnSpc>
              <a:spcBef>
                <a:spcPts val="300"/>
              </a:spcBef>
              <a:defRPr sz="1800">
                <a:solidFill>
                  <a:srgbClr val="000000"/>
                </a:solidFill>
              </a:defRPr>
            </a:pPr>
            <a:r>
              <a:rPr sz="1600">
                <a:solidFill>
                  <a:srgbClr val="292934"/>
                </a:solidFill>
              </a:rPr>
              <a:t>Ash JS, Sittig DF, Poon EG, Guappone K, Campbell E, Dykstra RH.  The extent and importance of unintended consequences related to CPOE.  JAMIA 2007;14:415 - 423.</a:t>
            </a:r>
            <a:endParaRPr sz="1600">
              <a:solidFill>
                <a:srgbClr val="292934"/>
              </a:solidFill>
            </a:endParaRPr>
          </a:p>
          <a:p>
            <a:pPr lvl="0">
              <a:lnSpc>
                <a:spcPct val="80000"/>
              </a:lnSpc>
              <a:defRPr sz="1800">
                <a:solidFill>
                  <a:srgbClr val="000000"/>
                </a:solidFill>
              </a:defRPr>
            </a:pPr>
            <a:endParaRPr sz="1600">
              <a:solidFill>
                <a:srgbClr val="292934"/>
              </a:solidFill>
            </a:endParaRPr>
          </a:p>
          <a:p>
            <a:pPr lvl="1" marL="457200" indent="-182562">
              <a:lnSpc>
                <a:spcPct val="80000"/>
              </a:lnSpc>
              <a:spcBef>
                <a:spcPts val="400"/>
              </a:spcBef>
              <a:defRPr sz="1800">
                <a:solidFill>
                  <a:srgbClr val="000000"/>
                </a:solidFill>
              </a:defRPr>
            </a:pPr>
            <a:r>
              <a:rPr sz="2000">
                <a:solidFill>
                  <a:srgbClr val="292934"/>
                </a:solidFill>
              </a:rPr>
              <a:t>More/new work for clinicians</a:t>
            </a:r>
            <a:endParaRPr sz="2000">
              <a:solidFill>
                <a:srgbClr val="292934"/>
              </a:solidFill>
            </a:endParaRPr>
          </a:p>
          <a:p>
            <a:pPr lvl="2" marL="730250" indent="-182562">
              <a:lnSpc>
                <a:spcPct val="80000"/>
              </a:lnSpc>
              <a:spcBef>
                <a:spcPts val="400"/>
              </a:spcBef>
              <a:defRPr sz="1800">
                <a:solidFill>
                  <a:srgbClr val="000000"/>
                </a:solidFill>
              </a:defRPr>
            </a:pPr>
            <a:r>
              <a:rPr>
                <a:solidFill>
                  <a:srgbClr val="292934"/>
                </a:solidFill>
              </a:rPr>
              <a:t>Reduce redundancy in info collection, display relevant info in logical locations, reduce keyboarding</a:t>
            </a:r>
            <a:endParaRPr>
              <a:solidFill>
                <a:srgbClr val="292934"/>
              </a:solidFill>
            </a:endParaRPr>
          </a:p>
          <a:p>
            <a:pPr lvl="3" marL="1004887" indent="-182562">
              <a:lnSpc>
                <a:spcPct val="80000"/>
              </a:lnSpc>
              <a:spcBef>
                <a:spcPts val="300"/>
              </a:spcBef>
              <a:defRPr sz="1800">
                <a:solidFill>
                  <a:srgbClr val="000000"/>
                </a:solidFill>
              </a:defRPr>
            </a:pPr>
            <a:r>
              <a:rPr sz="1600">
                <a:solidFill>
                  <a:srgbClr val="292934"/>
                </a:solidFill>
              </a:rPr>
              <a:t>72% said it was a moderate to very important issue</a:t>
            </a:r>
            <a:endParaRPr sz="1600">
              <a:solidFill>
                <a:srgbClr val="292934"/>
              </a:solidFill>
            </a:endParaRPr>
          </a:p>
          <a:p>
            <a:pPr lvl="1" marL="457200" indent="-182562">
              <a:lnSpc>
                <a:spcPct val="80000"/>
              </a:lnSpc>
              <a:spcBef>
                <a:spcPts val="400"/>
              </a:spcBef>
              <a:defRPr sz="1800">
                <a:solidFill>
                  <a:srgbClr val="000000"/>
                </a:solidFill>
              </a:defRPr>
            </a:pPr>
            <a:r>
              <a:rPr sz="2000">
                <a:solidFill>
                  <a:srgbClr val="292934"/>
                </a:solidFill>
              </a:rPr>
              <a:t>Unfavorable workflow issues</a:t>
            </a:r>
            <a:endParaRPr sz="2000">
              <a:solidFill>
                <a:srgbClr val="292934"/>
              </a:solidFill>
            </a:endParaRPr>
          </a:p>
          <a:p>
            <a:pPr lvl="2" marL="730250" indent="-182562">
              <a:lnSpc>
                <a:spcPct val="80000"/>
              </a:lnSpc>
              <a:spcBef>
                <a:spcPts val="400"/>
              </a:spcBef>
              <a:defRPr sz="1800">
                <a:solidFill>
                  <a:srgbClr val="000000"/>
                </a:solidFill>
              </a:defRPr>
            </a:pPr>
            <a:r>
              <a:rPr>
                <a:solidFill>
                  <a:srgbClr val="292934"/>
                </a:solidFill>
              </a:rPr>
              <a:t>Model clinical workflow wherever possible</a:t>
            </a:r>
            <a:endParaRPr>
              <a:solidFill>
                <a:srgbClr val="292934"/>
              </a:solidFill>
            </a:endParaRPr>
          </a:p>
          <a:p>
            <a:pPr lvl="3" marL="1004887" indent="-182562">
              <a:lnSpc>
                <a:spcPct val="80000"/>
              </a:lnSpc>
              <a:spcBef>
                <a:spcPts val="300"/>
              </a:spcBef>
              <a:defRPr sz="1800">
                <a:solidFill>
                  <a:srgbClr val="000000"/>
                </a:solidFill>
              </a:defRPr>
            </a:pPr>
            <a:r>
              <a:rPr sz="1600">
                <a:solidFill>
                  <a:srgbClr val="292934"/>
                </a:solidFill>
              </a:rPr>
              <a:t>87% said it was a moderate to very important issue</a:t>
            </a:r>
            <a:endParaRPr sz="1600">
              <a:solidFill>
                <a:srgbClr val="292934"/>
              </a:solidFill>
            </a:endParaRPr>
          </a:p>
          <a:p>
            <a:pPr lvl="1" marL="457200" indent="-182562">
              <a:lnSpc>
                <a:spcPct val="80000"/>
              </a:lnSpc>
              <a:spcBef>
                <a:spcPts val="400"/>
              </a:spcBef>
              <a:defRPr sz="1800">
                <a:solidFill>
                  <a:srgbClr val="000000"/>
                </a:solidFill>
              </a:defRPr>
            </a:pPr>
            <a:r>
              <a:rPr sz="2000">
                <a:solidFill>
                  <a:srgbClr val="292934"/>
                </a:solidFill>
              </a:rPr>
              <a:t>Never ending system demands</a:t>
            </a:r>
            <a:endParaRPr sz="2000">
              <a:solidFill>
                <a:srgbClr val="292934"/>
              </a:solidFill>
            </a:endParaRPr>
          </a:p>
          <a:p>
            <a:pPr lvl="2" marL="730250" indent="-182562">
              <a:lnSpc>
                <a:spcPct val="80000"/>
              </a:lnSpc>
              <a:spcBef>
                <a:spcPts val="400"/>
              </a:spcBef>
              <a:defRPr sz="1800">
                <a:solidFill>
                  <a:srgbClr val="000000"/>
                </a:solidFill>
              </a:defRPr>
            </a:pPr>
            <a:r>
              <a:rPr>
                <a:solidFill>
                  <a:srgbClr val="292934"/>
                </a:solidFill>
              </a:rPr>
              <a:t>Reassess quality assurance measures and user retraining </a:t>
            </a:r>
            <a:endParaRPr>
              <a:solidFill>
                <a:srgbClr val="292934"/>
              </a:solidFill>
            </a:endParaRPr>
          </a:p>
          <a:p>
            <a:pPr lvl="3" marL="1004887" indent="-182562">
              <a:lnSpc>
                <a:spcPct val="80000"/>
              </a:lnSpc>
              <a:spcBef>
                <a:spcPts val="300"/>
              </a:spcBef>
              <a:defRPr sz="1800">
                <a:solidFill>
                  <a:srgbClr val="000000"/>
                </a:solidFill>
              </a:defRPr>
            </a:pPr>
            <a:r>
              <a:rPr sz="1600">
                <a:solidFill>
                  <a:srgbClr val="292934"/>
                </a:solidFill>
              </a:rPr>
              <a:t>82% said it was a moderate to very important issue</a:t>
            </a:r>
          </a:p>
        </p:txBody>
      </p:sp>
      <p:sp>
        <p:nvSpPr>
          <p:cNvPr id="160" name="Shape 160"/>
          <p:cNvSpPr/>
          <p:nvPr/>
        </p:nvSpPr>
        <p:spPr>
          <a:xfrm>
            <a:off x="3429000" y="48736"/>
            <a:ext cx="41148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200">
                <a:solidFill>
                  <a:srgbClr val="FFFFFF"/>
                </a:solidFill>
                <a:latin typeface="Tahoma"/>
                <a:ea typeface="Tahoma"/>
                <a:cs typeface="Tahoma"/>
                <a:sym typeface="Tahoma"/>
              </a:defRPr>
            </a:lvl1pPr>
          </a:lstStyle>
          <a:p>
            <a:pPr lvl="0">
              <a:defRPr sz="1800">
                <a:solidFill>
                  <a:srgbClr val="000000"/>
                </a:solidFill>
              </a:defRPr>
            </a:pPr>
            <a:r>
              <a:rPr sz="1200">
                <a:solidFill>
                  <a:srgbClr val="FFFFFF"/>
                </a:solidFill>
              </a:rPr>
              <a:t>© 2008  Board of Trustees of U of IL</a:t>
            </a:r>
          </a:p>
        </p:txBody>
      </p:sp>
      <p:sp>
        <p:nvSpPr>
          <p:cNvPr id="161" name="Shape 161"/>
          <p:cNvSpPr/>
          <p:nvPr/>
        </p:nvSpPr>
        <p:spPr>
          <a:xfrm>
            <a:off x="7620000" y="-167164"/>
            <a:ext cx="1066800" cy="701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3">
              <a:defRPr sz="1800">
                <a:solidFill>
                  <a:srgbClr val="000000"/>
                </a:solidFill>
              </a:defRPr>
            </a:pPr>
            <a:r>
              <a:rPr sz="2000">
                <a:solidFill>
                  <a:srgbClr val="292934"/>
                </a:solidFill>
                <a:latin typeface="Tahoma"/>
                <a:ea typeface="Tahoma"/>
                <a:cs typeface="Tahoma"/>
                <a:sym typeface="Tahoma"/>
              </a:rPr>
              <a:t>26</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idx="4294967295"/>
          </p:nvPr>
        </p:nvSpPr>
        <p:spPr>
          <a:xfrm>
            <a:off x="762000" y="228599"/>
            <a:ext cx="7772400" cy="1143002"/>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Reasons for CPOE</a:t>
            </a:r>
          </a:p>
        </p:txBody>
      </p:sp>
      <p:sp>
        <p:nvSpPr>
          <p:cNvPr id="164" name="Shape 164"/>
          <p:cNvSpPr/>
          <p:nvPr>
            <p:ph type="body" idx="4294967295"/>
          </p:nvPr>
        </p:nvSpPr>
        <p:spPr>
          <a:xfrm>
            <a:off x="762000" y="1600200"/>
            <a:ext cx="7772400" cy="4114800"/>
          </a:xfrm>
          <a:prstGeom prst="rect">
            <a:avLst/>
          </a:prstGeom>
        </p:spPr>
        <p:txBody>
          <a:bodyPr lIns="0" tIns="0" rIns="0" bIns="0">
            <a:normAutofit fontScale="100000" lnSpcReduction="0"/>
          </a:bodyPr>
          <a:lstStyle/>
          <a:p>
            <a:pPr lvl="0" marL="152135" indent="-152135">
              <a:spcBef>
                <a:spcPts val="400"/>
              </a:spcBef>
              <a:defRPr sz="1800">
                <a:solidFill>
                  <a:srgbClr val="000000"/>
                </a:solidFill>
              </a:defRPr>
            </a:pPr>
            <a:r>
              <a:rPr sz="2000">
                <a:solidFill>
                  <a:srgbClr val="292934"/>
                </a:solidFill>
                <a:latin typeface="Arial Bold"/>
                <a:ea typeface="Arial Bold"/>
                <a:cs typeface="Arial Bold"/>
                <a:sym typeface="Arial Bold"/>
              </a:rPr>
              <a:t>Order Communication</a:t>
            </a:r>
            <a:endParaRPr sz="2000">
              <a:solidFill>
                <a:srgbClr val="292934"/>
              </a:solidFill>
              <a:latin typeface="Arial Bold"/>
              <a:ea typeface="Arial Bold"/>
              <a:cs typeface="Arial Bold"/>
              <a:sym typeface="Arial Bold"/>
            </a:endParaRPr>
          </a:p>
          <a:p>
            <a:pPr lvl="1" marL="457200" indent="-182562">
              <a:spcBef>
                <a:spcPts val="400"/>
              </a:spcBef>
              <a:defRPr sz="1800">
                <a:solidFill>
                  <a:srgbClr val="000000"/>
                </a:solidFill>
              </a:defRPr>
            </a:pPr>
            <a:r>
              <a:rPr sz="2000">
                <a:solidFill>
                  <a:srgbClr val="292934"/>
                </a:solidFill>
              </a:rPr>
              <a:t>Clarity of Orders</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Ease of Identifying the Ordering Physician</a:t>
            </a:r>
            <a:endParaRPr sz="2000">
              <a:solidFill>
                <a:srgbClr val="292934"/>
              </a:solidFill>
            </a:endParaRPr>
          </a:p>
          <a:p>
            <a:pPr lvl="0" marL="152135" indent="-152135">
              <a:spcBef>
                <a:spcPts val="400"/>
              </a:spcBef>
              <a:defRPr sz="1800">
                <a:solidFill>
                  <a:srgbClr val="000000"/>
                </a:solidFill>
              </a:defRPr>
            </a:pPr>
            <a:r>
              <a:rPr sz="2000">
                <a:solidFill>
                  <a:srgbClr val="292934"/>
                </a:solidFill>
                <a:latin typeface="Arial Bold"/>
                <a:ea typeface="Arial Bold"/>
                <a:cs typeface="Arial Bold"/>
                <a:sym typeface="Arial Bold"/>
              </a:rPr>
              <a:t>Standardization of Care</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Clinically validated order sets for</a:t>
            </a:r>
            <a:endParaRPr sz="2000">
              <a:solidFill>
                <a:srgbClr val="292934"/>
              </a:solidFill>
            </a:endParaRPr>
          </a:p>
          <a:p>
            <a:pPr lvl="2" marL="730250" indent="-182562">
              <a:spcBef>
                <a:spcPts val="400"/>
              </a:spcBef>
              <a:defRPr sz="1800">
                <a:solidFill>
                  <a:srgbClr val="000000"/>
                </a:solidFill>
              </a:defRPr>
            </a:pPr>
            <a:r>
              <a:rPr>
                <a:solidFill>
                  <a:srgbClr val="292934"/>
                </a:solidFill>
              </a:rPr>
              <a:t>Clinical diagnoses</a:t>
            </a:r>
            <a:endParaRPr>
              <a:solidFill>
                <a:srgbClr val="292934"/>
              </a:solidFill>
            </a:endParaRPr>
          </a:p>
          <a:p>
            <a:pPr lvl="2" marL="730250" indent="-182562">
              <a:spcBef>
                <a:spcPts val="400"/>
              </a:spcBef>
              <a:defRPr sz="1800">
                <a:solidFill>
                  <a:srgbClr val="000000"/>
                </a:solidFill>
              </a:defRPr>
            </a:pPr>
            <a:r>
              <a:rPr>
                <a:solidFill>
                  <a:srgbClr val="292934"/>
                </a:solidFill>
              </a:rPr>
              <a:t>Procedures</a:t>
            </a:r>
            <a:endParaRPr>
              <a:solidFill>
                <a:srgbClr val="292934"/>
              </a:solidFill>
            </a:endParaRPr>
          </a:p>
          <a:p>
            <a:pPr lvl="2" marL="730250" indent="-182562">
              <a:spcBef>
                <a:spcPts val="400"/>
              </a:spcBef>
              <a:defRPr sz="1800">
                <a:solidFill>
                  <a:srgbClr val="000000"/>
                </a:solidFill>
              </a:defRPr>
            </a:pPr>
            <a:r>
              <a:rPr>
                <a:solidFill>
                  <a:srgbClr val="292934"/>
                </a:solidFill>
              </a:rPr>
              <a:t>Situations (post-op order sets)</a:t>
            </a:r>
            <a:endParaRPr>
              <a:solidFill>
                <a:srgbClr val="292934"/>
              </a:solidFill>
            </a:endParaRPr>
          </a:p>
          <a:p>
            <a:pPr lvl="0" marL="152135" indent="-152135">
              <a:spcBef>
                <a:spcPts val="400"/>
              </a:spcBef>
              <a:defRPr sz="1800">
                <a:solidFill>
                  <a:srgbClr val="000000"/>
                </a:solidFill>
              </a:defRPr>
            </a:pPr>
            <a:r>
              <a:rPr sz="2000">
                <a:solidFill>
                  <a:srgbClr val="292934"/>
                </a:solidFill>
                <a:latin typeface="Arial Bold"/>
                <a:ea typeface="Arial Bold"/>
                <a:cs typeface="Arial Bold"/>
                <a:sym typeface="Arial Bold"/>
              </a:rPr>
              <a:t>Alerts and Reminders (Real Time Decision Support)</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Drug Safety Database (Conflict Checking)</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Clinically validated rules</a:t>
            </a:r>
          </a:p>
        </p:txBody>
      </p:sp>
    </p:spTree>
  </p:cSld>
  <p:clrMapOvr>
    <a:masterClrMapping/>
  </p:clrMapOvr>
  <p:transition spd="med" advClick="1">
    <p:dissolve/>
  </p:transition>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64">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64">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16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164">
                                            <p:txEl>
                                              <p:pRg st="3" end="3"/>
                                            </p:txEl>
                                          </p:spTgt>
                                        </p:tgtEl>
                                        <p:attrNameLst>
                                          <p:attrName>style.visibility</p:attrName>
                                        </p:attrNameLst>
                                      </p:cBhvr>
                                      <p:to>
                                        <p:strVal val="visible"/>
                                      </p:to>
                                    </p:set>
                                  </p:childTnLst>
                                </p:cTn>
                              </p:par>
                              <p:par>
                                <p:cTn id="17" presetClass="entr" presetSubtype="0" presetID="1" grpId="1" fill="hold">
                                  <p:stCondLst>
                                    <p:cond delay="0"/>
                                  </p:stCondLst>
                                  <p:iterate type="el" backwards="0">
                                    <p:tmAbs val="0"/>
                                  </p:iterate>
                                  <p:childTnLst>
                                    <p:set>
                                      <p:cBhvr>
                                        <p:cTn id="18" fill="hold"/>
                                        <p:tgtEl>
                                          <p:spTgt spid="164">
                                            <p:txEl>
                                              <p:pRg st="4" end="4"/>
                                            </p:txEl>
                                          </p:spTgt>
                                        </p:tgtEl>
                                        <p:attrNameLst>
                                          <p:attrName>style.visibility</p:attrName>
                                        </p:attrNameLst>
                                      </p:cBhvr>
                                      <p:to>
                                        <p:strVal val="visible"/>
                                      </p:to>
                                    </p:set>
                                  </p:childTnLst>
                                </p:cTn>
                              </p:par>
                              <p:par>
                                <p:cTn id="19" presetClass="entr" presetSubtype="0" presetID="1" grpId="1" fill="hold">
                                  <p:stCondLst>
                                    <p:cond delay="0"/>
                                  </p:stCondLst>
                                  <p:iterate type="el" backwards="0">
                                    <p:tmAbs val="0"/>
                                  </p:iterate>
                                  <p:childTnLst>
                                    <p:set>
                                      <p:cBhvr>
                                        <p:cTn id="20" fill="hold"/>
                                        <p:tgtEl>
                                          <p:spTgt spid="164">
                                            <p:txEl>
                                              <p:pRg st="5" end="5"/>
                                            </p:txEl>
                                          </p:spTgt>
                                        </p:tgtEl>
                                        <p:attrNameLst>
                                          <p:attrName>style.visibility</p:attrName>
                                        </p:attrNameLst>
                                      </p:cBhvr>
                                      <p:to>
                                        <p:strVal val="visible"/>
                                      </p:to>
                                    </p:set>
                                  </p:childTnLst>
                                </p:cTn>
                              </p:par>
                              <p:par>
                                <p:cTn id="21" presetClass="entr" presetSubtype="0" presetID="1" grpId="1" fill="hold">
                                  <p:stCondLst>
                                    <p:cond delay="0"/>
                                  </p:stCondLst>
                                  <p:iterate type="el" backwards="0">
                                    <p:tmAbs val="0"/>
                                  </p:iterate>
                                  <p:childTnLst>
                                    <p:set>
                                      <p:cBhvr>
                                        <p:cTn id="22" fill="hold"/>
                                        <p:tgtEl>
                                          <p:spTgt spid="164">
                                            <p:txEl>
                                              <p:pRg st="6" end="6"/>
                                            </p:txEl>
                                          </p:spTgt>
                                        </p:tgtEl>
                                        <p:attrNameLst>
                                          <p:attrName>style.visibility</p:attrName>
                                        </p:attrNameLst>
                                      </p:cBhvr>
                                      <p:to>
                                        <p:strVal val="visible"/>
                                      </p:to>
                                    </p:set>
                                  </p:childTnLst>
                                </p:cTn>
                              </p:par>
                              <p:par>
                                <p:cTn id="23" presetClass="entr" presetSubtype="0" presetID="1" grpId="1" fill="hold">
                                  <p:stCondLst>
                                    <p:cond delay="0"/>
                                  </p:stCondLst>
                                  <p:iterate type="el" backwards="0">
                                    <p:tmAbs val="0"/>
                                  </p:iterate>
                                  <p:childTnLst>
                                    <p:set>
                                      <p:cBhvr>
                                        <p:cTn id="24" fill="hold"/>
                                        <p:tgtEl>
                                          <p:spTgt spid="16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0" presetID="1" grpId="1" fill="hold">
                                  <p:stCondLst>
                                    <p:cond delay="0"/>
                                  </p:stCondLst>
                                  <p:iterate type="el" backwards="0">
                                    <p:tmAbs val="0"/>
                                  </p:iterate>
                                  <p:childTnLst>
                                    <p:set>
                                      <p:cBhvr>
                                        <p:cTn id="28" fill="hold"/>
                                        <p:tgtEl>
                                          <p:spTgt spid="164">
                                            <p:txEl>
                                              <p:pRg st="8" end="8"/>
                                            </p:txEl>
                                          </p:spTgt>
                                        </p:tgtEl>
                                        <p:attrNameLst>
                                          <p:attrName>style.visibility</p:attrName>
                                        </p:attrNameLst>
                                      </p:cBhvr>
                                      <p:to>
                                        <p:strVal val="visible"/>
                                      </p:to>
                                    </p:set>
                                  </p:childTnLst>
                                </p:cTn>
                              </p:par>
                              <p:par>
                                <p:cTn id="29" presetClass="entr" presetSubtype="0" presetID="1" grpId="1" fill="hold">
                                  <p:stCondLst>
                                    <p:cond delay="0"/>
                                  </p:stCondLst>
                                  <p:iterate type="el" backwards="0">
                                    <p:tmAbs val="0"/>
                                  </p:iterate>
                                  <p:childTnLst>
                                    <p:set>
                                      <p:cBhvr>
                                        <p:cTn id="30" fill="hold"/>
                                        <p:tgtEl>
                                          <p:spTgt spid="164">
                                            <p:txEl>
                                              <p:pRg st="9" end="9"/>
                                            </p:txEl>
                                          </p:spTgt>
                                        </p:tgtEl>
                                        <p:attrNameLst>
                                          <p:attrName>style.visibility</p:attrName>
                                        </p:attrNameLst>
                                      </p:cBhvr>
                                      <p:to>
                                        <p:strVal val="visible"/>
                                      </p:to>
                                    </p:set>
                                  </p:childTnLst>
                                </p:cTn>
                              </p:par>
                              <p:par>
                                <p:cTn id="31" presetClass="entr" presetSubtype="0" presetID="1" grpId="1" fill="hold">
                                  <p:stCondLst>
                                    <p:cond delay="0"/>
                                  </p:stCondLst>
                                  <p:iterate type="el" backwards="0">
                                    <p:tmAbs val="0"/>
                                  </p:iterate>
                                  <p:childTnLst>
                                    <p:set>
                                      <p:cBhvr>
                                        <p:cTn id="32" fill="hold"/>
                                        <p:tgtEl>
                                          <p:spTgt spid="164">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4"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Patient Safety</a:t>
            </a:r>
          </a:p>
        </p:txBody>
      </p:sp>
      <p:sp>
        <p:nvSpPr>
          <p:cNvPr id="167" name="Shape 167"/>
          <p:cNvSpPr/>
          <p:nvPr>
            <p:ph type="body" idx="4294967295"/>
          </p:nvPr>
        </p:nvSpPr>
        <p:spPr>
          <a:xfrm>
            <a:off x="457200" y="2057400"/>
            <a:ext cx="4002088" cy="4611688"/>
          </a:xfrm>
          <a:prstGeom prst="rect">
            <a:avLst/>
          </a:prstGeom>
        </p:spPr>
        <p:txBody>
          <a:bodyPr lIns="0" tIns="0" rIns="0" bIns="0">
            <a:normAutofit fontScale="100000" lnSpcReduction="0"/>
          </a:bodyPr>
          <a:lstStyle/>
          <a:p>
            <a:pPr lvl="0" marL="219075" indent="-219075">
              <a:defRPr sz="1800">
                <a:solidFill>
                  <a:srgbClr val="000000"/>
                </a:solidFill>
              </a:defRPr>
            </a:pPr>
            <a:r>
              <a:rPr sz="2400">
                <a:solidFill>
                  <a:srgbClr val="292934"/>
                </a:solidFill>
              </a:rPr>
              <a:t>Institute of Medicine</a:t>
            </a:r>
            <a:endParaRPr sz="2400">
              <a:solidFill>
                <a:srgbClr val="292934"/>
              </a:solidFill>
            </a:endParaRPr>
          </a:p>
          <a:p>
            <a:pPr lvl="1" marL="182562" indent="92075">
              <a:spcBef>
                <a:spcPts val="400"/>
              </a:spcBef>
              <a:buSzTx/>
              <a:buNone/>
              <a:defRPr sz="1800">
                <a:solidFill>
                  <a:srgbClr val="000000"/>
                </a:solidFill>
              </a:defRPr>
            </a:pPr>
            <a:r>
              <a:rPr sz="2000">
                <a:solidFill>
                  <a:srgbClr val="292934"/>
                </a:solidFill>
              </a:rPr>
              <a:t>Report on medical errors released 1999</a:t>
            </a:r>
            <a:endParaRPr sz="2000">
              <a:solidFill>
                <a:srgbClr val="292934"/>
              </a:solidFill>
            </a:endParaRPr>
          </a:p>
          <a:p>
            <a:pPr lvl="1" marL="182562" indent="92075">
              <a:spcBef>
                <a:spcPts val="400"/>
              </a:spcBef>
              <a:buSzTx/>
              <a:buNone/>
              <a:defRPr sz="1800">
                <a:solidFill>
                  <a:srgbClr val="000000"/>
                </a:solidFill>
              </a:defRPr>
            </a:pPr>
            <a:r>
              <a:rPr sz="2000">
                <a:solidFill>
                  <a:srgbClr val="292934"/>
                </a:solidFill>
              </a:rPr>
              <a:t>Estimated that between 44,000 and 98,000 hospital deaths/year are due to medical errors</a:t>
            </a:r>
            <a:endParaRPr sz="2000">
              <a:solidFill>
                <a:srgbClr val="292934"/>
              </a:solidFill>
            </a:endParaRPr>
          </a:p>
          <a:p>
            <a:pPr lvl="1" marL="182562" indent="92075">
              <a:spcBef>
                <a:spcPts val="400"/>
              </a:spcBef>
              <a:buSzTx/>
              <a:buNone/>
              <a:defRPr sz="1800">
                <a:solidFill>
                  <a:srgbClr val="000000"/>
                </a:solidFill>
              </a:defRPr>
            </a:pPr>
            <a:r>
              <a:rPr sz="2000">
                <a:solidFill>
                  <a:srgbClr val="292934"/>
                </a:solidFill>
              </a:rPr>
              <a:t>Some question the accuracy of the estimates but has raised public awareness and concern</a:t>
            </a:r>
          </a:p>
        </p:txBody>
      </p:sp>
      <p:sp>
        <p:nvSpPr>
          <p:cNvPr id="168" name="Shape 168"/>
          <p:cNvSpPr/>
          <p:nvPr/>
        </p:nvSpPr>
        <p:spPr>
          <a:xfrm>
            <a:off x="4724400" y="2057399"/>
            <a:ext cx="4191000" cy="41316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533400" indent="-533400">
              <a:lnSpc>
                <a:spcPct val="90000"/>
              </a:lnSpc>
              <a:spcBef>
                <a:spcPts val="500"/>
              </a:spcBef>
              <a:defRPr sz="1800">
                <a:solidFill>
                  <a:srgbClr val="000000"/>
                </a:solidFill>
              </a:defRPr>
            </a:pPr>
            <a:r>
              <a:rPr sz="2400">
                <a:solidFill>
                  <a:srgbClr val="292934"/>
                </a:solidFill>
              </a:rPr>
              <a:t>Top 10 Causes of Death 1998</a:t>
            </a:r>
            <a:endParaRPr sz="24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Heart Disease	724,269</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Cancer		538,947</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Stroke		158,060</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Lung Disease	114,381</a:t>
            </a:r>
            <a:endParaRPr sz="2000">
              <a:solidFill>
                <a:srgbClr val="292934"/>
              </a:solidFill>
            </a:endParaRPr>
          </a:p>
          <a:p>
            <a:pPr lvl="0" marL="533400" indent="-533400">
              <a:lnSpc>
                <a:spcPct val="90000"/>
              </a:lnSpc>
              <a:spcBef>
                <a:spcPts val="600"/>
              </a:spcBef>
              <a:buClr>
                <a:srgbClr val="93A299"/>
              </a:buClr>
              <a:buSzPct val="85000"/>
              <a:buAutoNum type="arabicPeriod" startAt="1"/>
              <a:defRPr sz="1800">
                <a:solidFill>
                  <a:srgbClr val="000000"/>
                </a:solidFill>
              </a:defRPr>
            </a:pPr>
            <a:r>
              <a:rPr sz="2000">
                <a:solidFill>
                  <a:srgbClr val="292934"/>
                </a:solidFill>
              </a:rPr>
              <a:t>Medical Errors	  98,000</a:t>
            </a:r>
            <a:r>
              <a:rPr baseline="30000" sz="2800">
                <a:solidFill>
                  <a:srgbClr val="292934"/>
                </a:solidFill>
                <a:latin typeface="Arial Bold"/>
                <a:ea typeface="Arial Bold"/>
                <a:cs typeface="Arial Bold"/>
                <a:sym typeface="Arial Bold"/>
              </a:rPr>
              <a:t>*</a:t>
            </a:r>
            <a:endParaRPr sz="2000">
              <a:solidFill>
                <a:srgbClr val="292934"/>
              </a:solidFill>
              <a:latin typeface="Arial Bold"/>
              <a:ea typeface="Arial Bold"/>
              <a:cs typeface="Arial Bold"/>
              <a:sym typeface="Arial Bold"/>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Pneumonia		  94,828</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Diabetes		  64,574</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Motor Vehicle	  41,826</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Suicide		  29,264</a:t>
            </a:r>
            <a:endParaRPr sz="2000">
              <a:solidFill>
                <a:srgbClr val="292934"/>
              </a:solidFill>
            </a:endParaRPr>
          </a:p>
          <a:p>
            <a:pPr lvl="0" marL="533400" indent="-533400">
              <a:lnSpc>
                <a:spcPct val="90000"/>
              </a:lnSpc>
              <a:spcBef>
                <a:spcPts val="400"/>
              </a:spcBef>
              <a:buClr>
                <a:srgbClr val="93A299"/>
              </a:buClr>
              <a:buSzPct val="85000"/>
              <a:buAutoNum type="arabicPeriod" startAt="1"/>
              <a:defRPr sz="1800">
                <a:solidFill>
                  <a:srgbClr val="000000"/>
                </a:solidFill>
              </a:defRPr>
            </a:pPr>
            <a:r>
              <a:rPr sz="2000">
                <a:solidFill>
                  <a:srgbClr val="292934"/>
                </a:solidFill>
              </a:rPr>
              <a:t>Kidney Disease	  26,295</a:t>
            </a:r>
            <a:endParaRPr sz="2000">
              <a:solidFill>
                <a:srgbClr val="292934"/>
              </a:solidFill>
            </a:endParaRPr>
          </a:p>
          <a:p>
            <a:pPr lvl="0" marL="533400" indent="-533400">
              <a:lnSpc>
                <a:spcPct val="90000"/>
              </a:lnSpc>
              <a:spcBef>
                <a:spcPts val="400"/>
              </a:spcBef>
              <a:defRPr sz="1800">
                <a:solidFill>
                  <a:srgbClr val="000000"/>
                </a:solidFill>
              </a:defRPr>
            </a:pPr>
            <a:r>
              <a:rPr sz="2000">
                <a:solidFill>
                  <a:srgbClr val="292934"/>
                </a:solidFill>
              </a:rPr>
              <a:t>       * </a:t>
            </a:r>
            <a:r>
              <a:rPr sz="1600">
                <a:solidFill>
                  <a:srgbClr val="292934"/>
                </a:solidFill>
              </a:rPr>
              <a:t>Estimated</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Medication Errors</a:t>
            </a:r>
          </a:p>
        </p:txBody>
      </p:sp>
      <p:sp>
        <p:nvSpPr>
          <p:cNvPr id="171" name="Shape 171"/>
          <p:cNvSpPr/>
          <p:nvPr>
            <p:ph type="body" idx="4294967295"/>
          </p:nvPr>
        </p:nvSpPr>
        <p:spPr>
          <a:xfrm>
            <a:off x="0" y="2057400"/>
            <a:ext cx="7772400" cy="4114800"/>
          </a:xfrm>
          <a:prstGeom prst="rect">
            <a:avLst/>
          </a:prstGeom>
        </p:spPr>
        <p:txBody>
          <a:bodyPr lIns="0" tIns="0" rIns="0" bIns="0">
            <a:normAutofit fontScale="100000" lnSpcReduction="0"/>
          </a:bodyPr>
          <a:lstStyle>
            <a:lvl1pPr>
              <a:defRPr>
                <a:solidFill>
                  <a:srgbClr val="292934"/>
                </a:solidFill>
              </a:defRPr>
            </a:lvl1pPr>
          </a:lstStyle>
          <a:p>
            <a:pPr lvl="0">
              <a:defRPr sz="1800">
                <a:solidFill>
                  <a:srgbClr val="000000"/>
                </a:solidFill>
              </a:defRPr>
            </a:pPr>
            <a:r>
              <a:rPr sz="2400">
                <a:solidFill>
                  <a:srgbClr val="292934"/>
                </a:solidFill>
              </a:rPr>
              <a:t>Two recent Harvard studies found that physician ordering errors accounted for 56%-78% of all preventable Adverse Drug Events</a:t>
            </a:r>
          </a:p>
        </p:txBody>
      </p:sp>
      <p:sp>
        <p:nvSpPr>
          <p:cNvPr id="172" name="Shape 172"/>
          <p:cNvSpPr/>
          <p:nvPr/>
        </p:nvSpPr>
        <p:spPr>
          <a:xfrm>
            <a:off x="4953000" y="5638800"/>
            <a:ext cx="37338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a:ea typeface="Tahoma"/>
                <a:cs typeface="Tahoma"/>
                <a:sym typeface="Tahoma"/>
              </a:defRPr>
            </a:lvl1pPr>
          </a:lstStyle>
          <a:p>
            <a:pPr lvl="0">
              <a:defRPr sz="1800">
                <a:solidFill>
                  <a:srgbClr val="000000"/>
                </a:solidFill>
              </a:defRPr>
            </a:pPr>
            <a:r>
              <a:rPr sz="1400">
                <a:solidFill>
                  <a:srgbClr val="292934"/>
                </a:solidFill>
              </a:rPr>
              <a:t>Bates et al. JAMA 1997;277:307-311</a:t>
            </a:r>
          </a:p>
        </p:txBody>
      </p:sp>
      <p:sp>
        <p:nvSpPr>
          <p:cNvPr id="173" name="Shape 173"/>
          <p:cNvSpPr/>
          <p:nvPr/>
        </p:nvSpPr>
        <p:spPr>
          <a:xfrm>
            <a:off x="4953000" y="5943600"/>
            <a:ext cx="38100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a:ea typeface="Tahoma"/>
                <a:cs typeface="Tahoma"/>
                <a:sym typeface="Tahoma"/>
              </a:defRPr>
            </a:lvl1pPr>
          </a:lstStyle>
          <a:p>
            <a:pPr lvl="0">
              <a:defRPr sz="1800">
                <a:solidFill>
                  <a:srgbClr val="000000"/>
                </a:solidFill>
              </a:defRPr>
            </a:pPr>
            <a:r>
              <a:rPr sz="1400">
                <a:solidFill>
                  <a:srgbClr val="292934"/>
                </a:solidFill>
              </a:rPr>
              <a:t>Kaushal et al. JAMA 2001;285:2114-2120</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idx="4294967295"/>
          </p:nvPr>
        </p:nvSpPr>
        <p:spPr>
          <a:xfrm>
            <a:off x="1350962" y="617537"/>
            <a:ext cx="7793038" cy="1143001"/>
          </a:xfrm>
          <a:prstGeom prst="rect">
            <a:avLst/>
          </a:prstGeom>
        </p:spPr>
        <p:txBody>
          <a:bodyPr lIns="0" tIns="0" rIns="0" bIns="0">
            <a:normAutofit fontScale="100000" lnSpcReduction="0"/>
          </a:bodyPr>
          <a:lstStyle>
            <a:lvl1pPr>
              <a:defRPr sz="2800">
                <a:solidFill>
                  <a:srgbClr val="D2533C"/>
                </a:solidFill>
              </a:defRPr>
            </a:lvl1pPr>
          </a:lstStyle>
          <a:p>
            <a:pPr lvl="0">
              <a:defRPr sz="1800">
                <a:solidFill>
                  <a:srgbClr val="000000"/>
                </a:solidFill>
              </a:defRPr>
            </a:pPr>
            <a:r>
              <a:rPr sz="2800">
                <a:solidFill>
                  <a:srgbClr val="D2533C"/>
                </a:solidFill>
              </a:rPr>
              <a:t>What is Computerized Physician Order Entry (CPOE)?</a:t>
            </a:r>
          </a:p>
        </p:txBody>
      </p:sp>
      <p:sp>
        <p:nvSpPr>
          <p:cNvPr id="45" name="Shape 45"/>
          <p:cNvSpPr/>
          <p:nvPr>
            <p:ph type="body" idx="4294967295"/>
          </p:nvPr>
        </p:nvSpPr>
        <p:spPr>
          <a:xfrm>
            <a:off x="2236787" y="2381250"/>
            <a:ext cx="6907213" cy="3432175"/>
          </a:xfrm>
          <a:prstGeom prst="rect">
            <a:avLst/>
          </a:prstGeom>
        </p:spPr>
        <p:txBody>
          <a:bodyPr lIns="0" tIns="0" rIns="0" bIns="0">
            <a:normAutofit fontScale="100000" lnSpcReduction="0"/>
          </a:bodyPr>
          <a:lstStyle/>
          <a:p>
            <a:pPr lvl="0" marL="190169" indent="-190169">
              <a:spcBef>
                <a:spcPts val="600"/>
              </a:spcBef>
              <a:defRPr sz="1800">
                <a:solidFill>
                  <a:srgbClr val="000000"/>
                </a:solidFill>
              </a:defRPr>
            </a:pPr>
            <a:r>
              <a:rPr sz="2500">
                <a:solidFill>
                  <a:srgbClr val="292934"/>
                </a:solidFill>
              </a:rPr>
              <a:t>Ordering of tests, medications, and treatments for patient care using computers</a:t>
            </a:r>
            <a:endParaRPr sz="2500">
              <a:solidFill>
                <a:srgbClr val="292934"/>
              </a:solidFill>
            </a:endParaRPr>
          </a:p>
          <a:p>
            <a:pPr lvl="0" marL="190169" indent="-190169">
              <a:spcBef>
                <a:spcPts val="600"/>
              </a:spcBef>
              <a:defRPr sz="1800">
                <a:solidFill>
                  <a:srgbClr val="000000"/>
                </a:solidFill>
              </a:defRPr>
            </a:pPr>
            <a:r>
              <a:rPr sz="2500">
                <a:solidFill>
                  <a:srgbClr val="292934"/>
                </a:solidFill>
              </a:rPr>
              <a:t>Involves electronic communication of the orders </a:t>
            </a:r>
            <a:endParaRPr sz="2500">
              <a:solidFill>
                <a:srgbClr val="292934"/>
              </a:solidFill>
            </a:endParaRPr>
          </a:p>
          <a:p>
            <a:pPr lvl="0" marL="190169" indent="-190169">
              <a:spcBef>
                <a:spcPts val="600"/>
              </a:spcBef>
              <a:defRPr sz="1800">
                <a:solidFill>
                  <a:srgbClr val="000000"/>
                </a:solidFill>
              </a:defRPr>
            </a:pPr>
            <a:r>
              <a:rPr sz="2500">
                <a:solidFill>
                  <a:srgbClr val="292934"/>
                </a:solidFill>
              </a:rPr>
              <a:t>Often use rules-based methods for checking appropriateness of care</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Medication Errors</a:t>
            </a:r>
          </a:p>
        </p:txBody>
      </p:sp>
      <p:sp>
        <p:nvSpPr>
          <p:cNvPr id="176" name="Shape 176"/>
          <p:cNvSpPr/>
          <p:nvPr>
            <p:ph type="body" idx="4294967295"/>
          </p:nvPr>
        </p:nvSpPr>
        <p:spPr>
          <a:xfrm>
            <a:off x="0" y="2057400"/>
            <a:ext cx="7772400" cy="4114800"/>
          </a:xfrm>
          <a:prstGeom prst="rect">
            <a:avLst/>
          </a:prstGeom>
        </p:spPr>
        <p:txBody>
          <a:bodyPr lIns="0" tIns="0" rIns="0" bIns="0">
            <a:normAutofit fontScale="100000" lnSpcReduction="0"/>
          </a:bodyPr>
          <a:lstStyle/>
          <a:p>
            <a:pPr lvl="0" marL="609600" indent="-609600">
              <a:lnSpc>
                <a:spcPct val="90000"/>
              </a:lnSpc>
              <a:defRPr sz="1800">
                <a:solidFill>
                  <a:srgbClr val="000000"/>
                </a:solidFill>
              </a:defRPr>
            </a:pPr>
            <a:r>
              <a:rPr sz="2400">
                <a:solidFill>
                  <a:srgbClr val="292934"/>
                </a:solidFill>
              </a:rPr>
              <a:t>Physician drug ordering errors are most often due to one of two causes:</a:t>
            </a:r>
            <a:endParaRPr sz="2400">
              <a:solidFill>
                <a:srgbClr val="292934"/>
              </a:solidFill>
            </a:endParaRPr>
          </a:p>
          <a:p>
            <a:pPr lvl="1" marL="990600" indent="-533400">
              <a:lnSpc>
                <a:spcPct val="90000"/>
              </a:lnSpc>
              <a:spcBef>
                <a:spcPts val="400"/>
              </a:spcBef>
              <a:buSzPct val="70000"/>
              <a:buFontTx/>
              <a:buAutoNum type="arabicPeriod" startAt="1"/>
              <a:defRPr sz="1800">
                <a:solidFill>
                  <a:srgbClr val="000000"/>
                </a:solidFill>
              </a:defRPr>
            </a:pPr>
            <a:r>
              <a:rPr sz="2000">
                <a:solidFill>
                  <a:srgbClr val="292934"/>
                </a:solidFill>
              </a:rPr>
              <a:t>Lack of knowledge about the drug</a:t>
            </a:r>
            <a:endParaRPr sz="2000">
              <a:solidFill>
                <a:srgbClr val="292934"/>
              </a:solidFill>
            </a:endParaRPr>
          </a:p>
          <a:p>
            <a:pPr lvl="2" marL="1371600" indent="-457200">
              <a:lnSpc>
                <a:spcPct val="90000"/>
              </a:lnSpc>
              <a:spcBef>
                <a:spcPts val="400"/>
              </a:spcBef>
              <a:buSzPct val="70000"/>
              <a:buFontTx/>
              <a:defRPr sz="1800">
                <a:solidFill>
                  <a:srgbClr val="000000"/>
                </a:solidFill>
              </a:defRPr>
            </a:pPr>
            <a:r>
              <a:rPr>
                <a:solidFill>
                  <a:srgbClr val="292934"/>
                </a:solidFill>
              </a:rPr>
              <a:t>Wrong dose</a:t>
            </a:r>
            <a:endParaRPr>
              <a:solidFill>
                <a:srgbClr val="292934"/>
              </a:solidFill>
            </a:endParaRPr>
          </a:p>
          <a:p>
            <a:pPr lvl="2" marL="1371600" indent="-457200">
              <a:lnSpc>
                <a:spcPct val="90000"/>
              </a:lnSpc>
              <a:spcBef>
                <a:spcPts val="400"/>
              </a:spcBef>
              <a:buSzPct val="70000"/>
              <a:buFontTx/>
              <a:defRPr sz="1800">
                <a:solidFill>
                  <a:srgbClr val="000000"/>
                </a:solidFill>
              </a:defRPr>
            </a:pPr>
            <a:r>
              <a:rPr>
                <a:solidFill>
                  <a:srgbClr val="292934"/>
                </a:solidFill>
              </a:rPr>
              <a:t>Wrong frequency</a:t>
            </a:r>
            <a:endParaRPr>
              <a:solidFill>
                <a:srgbClr val="292934"/>
              </a:solidFill>
            </a:endParaRPr>
          </a:p>
          <a:p>
            <a:pPr lvl="2" marL="1371600" indent="-457200">
              <a:lnSpc>
                <a:spcPct val="90000"/>
              </a:lnSpc>
              <a:spcBef>
                <a:spcPts val="400"/>
              </a:spcBef>
              <a:buSzPct val="70000"/>
              <a:buFontTx/>
              <a:defRPr sz="1800">
                <a:solidFill>
                  <a:srgbClr val="000000"/>
                </a:solidFill>
              </a:defRPr>
            </a:pPr>
            <a:r>
              <a:rPr>
                <a:solidFill>
                  <a:srgbClr val="292934"/>
                </a:solidFill>
              </a:rPr>
              <a:t>Drug-drug interaction</a:t>
            </a:r>
            <a:endParaRPr>
              <a:solidFill>
                <a:srgbClr val="292934"/>
              </a:solidFill>
            </a:endParaRPr>
          </a:p>
          <a:p>
            <a:pPr lvl="1" marL="990600" indent="-533400">
              <a:lnSpc>
                <a:spcPct val="90000"/>
              </a:lnSpc>
              <a:spcBef>
                <a:spcPts val="400"/>
              </a:spcBef>
              <a:buSzPct val="70000"/>
              <a:buFontTx/>
              <a:buAutoNum type="arabicPeriod" startAt="2"/>
              <a:defRPr sz="1800">
                <a:solidFill>
                  <a:srgbClr val="000000"/>
                </a:solidFill>
              </a:defRPr>
            </a:pPr>
            <a:r>
              <a:rPr sz="2000">
                <a:solidFill>
                  <a:srgbClr val="292934"/>
                </a:solidFill>
              </a:rPr>
              <a:t>Incomplete patient information</a:t>
            </a:r>
            <a:endParaRPr sz="2000">
              <a:solidFill>
                <a:srgbClr val="292934"/>
              </a:solidFill>
            </a:endParaRPr>
          </a:p>
          <a:p>
            <a:pPr lvl="2" marL="1371600" indent="-457200">
              <a:lnSpc>
                <a:spcPct val="90000"/>
              </a:lnSpc>
              <a:spcBef>
                <a:spcPts val="400"/>
              </a:spcBef>
              <a:buSzPct val="70000"/>
              <a:buFontTx/>
              <a:defRPr sz="1800">
                <a:solidFill>
                  <a:srgbClr val="000000"/>
                </a:solidFill>
              </a:defRPr>
            </a:pPr>
            <a:r>
              <a:rPr>
                <a:solidFill>
                  <a:srgbClr val="292934"/>
                </a:solidFill>
              </a:rPr>
              <a:t>Documented allergies</a:t>
            </a:r>
            <a:endParaRPr>
              <a:solidFill>
                <a:srgbClr val="292934"/>
              </a:solidFill>
            </a:endParaRPr>
          </a:p>
          <a:p>
            <a:pPr lvl="2" marL="1371600" indent="-457200">
              <a:lnSpc>
                <a:spcPct val="90000"/>
              </a:lnSpc>
              <a:spcBef>
                <a:spcPts val="400"/>
              </a:spcBef>
              <a:buSzPct val="70000"/>
              <a:buFontTx/>
              <a:defRPr sz="1800">
                <a:solidFill>
                  <a:srgbClr val="000000"/>
                </a:solidFill>
              </a:defRPr>
            </a:pPr>
            <a:r>
              <a:rPr>
                <a:solidFill>
                  <a:srgbClr val="292934"/>
                </a:solidFill>
              </a:rPr>
              <a:t>Recent lab results</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 Can Help Reduce Errors</a:t>
            </a:r>
          </a:p>
        </p:txBody>
      </p:sp>
      <p:sp>
        <p:nvSpPr>
          <p:cNvPr id="179" name="Shape 179"/>
          <p:cNvSpPr/>
          <p:nvPr>
            <p:ph type="body" idx="4294967295"/>
          </p:nvPr>
        </p:nvSpPr>
        <p:spPr>
          <a:xfrm>
            <a:off x="0" y="1981200"/>
            <a:ext cx="7772400" cy="41148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Brigham and Women’s Hospital launched its first CPOE in 1993</a:t>
            </a:r>
            <a:endParaRPr sz="2400">
              <a:solidFill>
                <a:srgbClr val="292934"/>
              </a:solidFill>
            </a:endParaRPr>
          </a:p>
          <a:p>
            <a:pPr lvl="0">
              <a:defRPr sz="1800">
                <a:solidFill>
                  <a:srgbClr val="000000"/>
                </a:solidFill>
              </a:defRPr>
            </a:pPr>
            <a:r>
              <a:rPr sz="2400">
                <a:solidFill>
                  <a:srgbClr val="292934"/>
                </a:solidFill>
              </a:rPr>
              <a:t>Since then, they have documented a 54% reduction in serious medication errors</a:t>
            </a:r>
            <a:endParaRPr sz="2400">
              <a:solidFill>
                <a:srgbClr val="292934"/>
              </a:solidFill>
            </a:endParaRPr>
          </a:p>
          <a:p>
            <a:pPr lvl="0">
              <a:defRPr sz="1800">
                <a:solidFill>
                  <a:srgbClr val="000000"/>
                </a:solidFill>
              </a:defRPr>
            </a:pPr>
            <a:r>
              <a:rPr sz="2400">
                <a:solidFill>
                  <a:srgbClr val="292934"/>
                </a:solidFill>
              </a:rPr>
              <a:t>Resulted in 62% reduction in preventable ADE’s</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Improved Efficiency</a:t>
            </a:r>
          </a:p>
        </p:txBody>
      </p:sp>
      <p:sp>
        <p:nvSpPr>
          <p:cNvPr id="182" name="Shape 182"/>
          <p:cNvSpPr/>
          <p:nvPr>
            <p:ph type="body" idx="4294967295"/>
          </p:nvPr>
        </p:nvSpPr>
        <p:spPr>
          <a:xfrm>
            <a:off x="304800" y="1981200"/>
            <a:ext cx="8650288" cy="47244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Maimonides Medical Center (Bronx, NY)</a:t>
            </a:r>
            <a:endParaRPr sz="2400">
              <a:solidFill>
                <a:srgbClr val="292934"/>
              </a:solidFill>
            </a:endParaRPr>
          </a:p>
          <a:p>
            <a:pPr lvl="0">
              <a:defRPr sz="1800">
                <a:solidFill>
                  <a:srgbClr val="000000"/>
                </a:solidFill>
              </a:defRPr>
            </a:pPr>
            <a:r>
              <a:rPr sz="2400">
                <a:solidFill>
                  <a:srgbClr val="292934"/>
                </a:solidFill>
              </a:rPr>
              <a:t>700 bed teaching hospital</a:t>
            </a:r>
            <a:endParaRPr sz="2400">
              <a:solidFill>
                <a:srgbClr val="292934"/>
              </a:solidFill>
            </a:endParaRPr>
          </a:p>
          <a:p>
            <a:pPr lvl="0">
              <a:defRPr sz="1800">
                <a:solidFill>
                  <a:srgbClr val="000000"/>
                </a:solidFill>
              </a:defRPr>
            </a:pPr>
            <a:r>
              <a:rPr sz="2400">
                <a:solidFill>
                  <a:srgbClr val="292934"/>
                </a:solidFill>
              </a:rPr>
              <a:t>After CPOE, found substantial reduction in order processing time</a:t>
            </a:r>
            <a:endParaRPr sz="2400">
              <a:solidFill>
                <a:srgbClr val="292934"/>
              </a:solidFill>
            </a:endParaRPr>
          </a:p>
          <a:p>
            <a:pPr lvl="1" marL="457200" indent="-182562">
              <a:spcBef>
                <a:spcPts val="400"/>
              </a:spcBef>
              <a:defRPr sz="1800">
                <a:solidFill>
                  <a:srgbClr val="000000"/>
                </a:solidFill>
              </a:defRPr>
            </a:pPr>
            <a:r>
              <a:rPr sz="2000">
                <a:solidFill>
                  <a:srgbClr val="292934"/>
                </a:solidFill>
              </a:rPr>
              <a:t>Physician order to receipt by pharmacy</a:t>
            </a:r>
            <a:endParaRPr sz="2000">
              <a:solidFill>
                <a:srgbClr val="292934"/>
              </a:solidFill>
            </a:endParaRPr>
          </a:p>
          <a:p>
            <a:pPr lvl="2" marL="730250" indent="-182562">
              <a:spcBef>
                <a:spcPts val="400"/>
              </a:spcBef>
              <a:defRPr sz="1800">
                <a:solidFill>
                  <a:srgbClr val="000000"/>
                </a:solidFill>
              </a:defRPr>
            </a:pPr>
            <a:r>
              <a:rPr>
                <a:solidFill>
                  <a:srgbClr val="292934"/>
                </a:solidFill>
              </a:rPr>
              <a:t>3.4 hours                 0.5 hours</a:t>
            </a:r>
            <a:endParaRPr>
              <a:solidFill>
                <a:srgbClr val="292934"/>
              </a:solidFill>
            </a:endParaRPr>
          </a:p>
          <a:p>
            <a:pPr lvl="1" marL="457200" indent="-182562">
              <a:spcBef>
                <a:spcPts val="400"/>
              </a:spcBef>
              <a:defRPr sz="1800">
                <a:solidFill>
                  <a:srgbClr val="000000"/>
                </a:solidFill>
              </a:defRPr>
            </a:pPr>
            <a:r>
              <a:rPr sz="2000">
                <a:solidFill>
                  <a:srgbClr val="292934"/>
                </a:solidFill>
              </a:rPr>
              <a:t>Physician order to Delivery to Patient Care Area</a:t>
            </a:r>
            <a:endParaRPr sz="2000">
              <a:solidFill>
                <a:srgbClr val="292934"/>
              </a:solidFill>
            </a:endParaRPr>
          </a:p>
          <a:p>
            <a:pPr lvl="2" marL="730250" indent="-182562">
              <a:spcBef>
                <a:spcPts val="400"/>
              </a:spcBef>
              <a:defRPr sz="1800">
                <a:solidFill>
                  <a:srgbClr val="000000"/>
                </a:solidFill>
              </a:defRPr>
            </a:pPr>
            <a:r>
              <a:rPr>
                <a:solidFill>
                  <a:srgbClr val="292934"/>
                </a:solidFill>
              </a:rPr>
              <a:t>4.6 hours                 1.4 hours</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Does CPOE Take More Time?</a:t>
            </a:r>
          </a:p>
        </p:txBody>
      </p:sp>
      <p:graphicFrame>
        <p:nvGraphicFramePr>
          <p:cNvPr id="185" name="Chart 185"/>
          <p:cNvGraphicFramePr/>
          <p:nvPr/>
        </p:nvGraphicFramePr>
        <p:xfrm>
          <a:off x="195464" y="2608057"/>
          <a:ext cx="4544383" cy="2635252"/>
        </p:xfrm>
        <a:graphic xmlns:a="http://schemas.openxmlformats.org/drawingml/2006/main">
          <a:graphicData uri="http://schemas.openxmlformats.org/drawingml/2006/chart">
            <c:chart xmlns:c="http://schemas.openxmlformats.org/drawingml/2006/chart" r:id="rId2"/>
          </a:graphicData>
        </a:graphic>
      </p:graphicFrame>
      <p:sp>
        <p:nvSpPr>
          <p:cNvPr id="186" name="Shape 186"/>
          <p:cNvSpPr/>
          <p:nvPr/>
        </p:nvSpPr>
        <p:spPr>
          <a:xfrm>
            <a:off x="1066800" y="3048000"/>
            <a:ext cx="5334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34.2</a:t>
            </a:r>
          </a:p>
        </p:txBody>
      </p:sp>
      <p:sp>
        <p:nvSpPr>
          <p:cNvPr id="187" name="Shape 187"/>
          <p:cNvSpPr/>
          <p:nvPr/>
        </p:nvSpPr>
        <p:spPr>
          <a:xfrm>
            <a:off x="1447800" y="2971800"/>
            <a:ext cx="7620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36.3</a:t>
            </a:r>
          </a:p>
        </p:txBody>
      </p:sp>
      <p:sp>
        <p:nvSpPr>
          <p:cNvPr id="188" name="Shape 188"/>
          <p:cNvSpPr/>
          <p:nvPr/>
        </p:nvSpPr>
        <p:spPr>
          <a:xfrm>
            <a:off x="2438400" y="4495800"/>
            <a:ext cx="6096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6.2</a:t>
            </a:r>
          </a:p>
        </p:txBody>
      </p:sp>
      <p:sp>
        <p:nvSpPr>
          <p:cNvPr id="189" name="Shape 189"/>
          <p:cNvSpPr/>
          <p:nvPr/>
        </p:nvSpPr>
        <p:spPr>
          <a:xfrm>
            <a:off x="2819400" y="4419600"/>
            <a:ext cx="5334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6.9</a:t>
            </a:r>
          </a:p>
        </p:txBody>
      </p:sp>
      <p:sp>
        <p:nvSpPr>
          <p:cNvPr id="190" name="Shape 190"/>
          <p:cNvSpPr/>
          <p:nvPr/>
        </p:nvSpPr>
        <p:spPr>
          <a:xfrm>
            <a:off x="304800" y="2133600"/>
            <a:ext cx="41148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Negreta"/>
                <a:ea typeface="Tahoma Negreta"/>
                <a:cs typeface="Tahoma Negreta"/>
                <a:sym typeface="Tahoma Negreta"/>
              </a:defRPr>
            </a:lvl1pPr>
          </a:lstStyle>
          <a:p>
            <a:pPr lvl="0">
              <a:defRPr sz="1800">
                <a:solidFill>
                  <a:srgbClr val="000000"/>
                </a:solidFill>
              </a:defRPr>
            </a:pPr>
            <a:r>
              <a:rPr sz="1400">
                <a:solidFill>
                  <a:srgbClr val="292934"/>
                </a:solidFill>
              </a:rPr>
              <a:t>Time Spent/Patient Encounter (minutes)</a:t>
            </a:r>
          </a:p>
        </p:txBody>
      </p:sp>
      <p:graphicFrame>
        <p:nvGraphicFramePr>
          <p:cNvPr id="191" name="Chart 191"/>
          <p:cNvGraphicFramePr/>
          <p:nvPr/>
        </p:nvGraphicFramePr>
        <p:xfrm>
          <a:off x="4456746" y="2523869"/>
          <a:ext cx="4694024" cy="2743201"/>
        </p:xfrm>
        <a:graphic xmlns:a="http://schemas.openxmlformats.org/drawingml/2006/main">
          <a:graphicData uri="http://schemas.openxmlformats.org/drawingml/2006/chart">
            <c:chart xmlns:c="http://schemas.openxmlformats.org/drawingml/2006/chart" r:id="rId3"/>
          </a:graphicData>
        </a:graphic>
      </p:graphicFrame>
      <p:sp>
        <p:nvSpPr>
          <p:cNvPr id="192" name="Shape 192"/>
          <p:cNvSpPr/>
          <p:nvPr/>
        </p:nvSpPr>
        <p:spPr>
          <a:xfrm>
            <a:off x="5334000" y="2971800"/>
            <a:ext cx="6096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34.2</a:t>
            </a:r>
          </a:p>
        </p:txBody>
      </p:sp>
      <p:sp>
        <p:nvSpPr>
          <p:cNvPr id="193" name="Shape 193"/>
          <p:cNvSpPr/>
          <p:nvPr/>
        </p:nvSpPr>
        <p:spPr>
          <a:xfrm>
            <a:off x="5791200" y="2895600"/>
            <a:ext cx="6096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35.1</a:t>
            </a:r>
          </a:p>
        </p:txBody>
      </p:sp>
      <p:sp>
        <p:nvSpPr>
          <p:cNvPr id="194" name="Shape 194"/>
          <p:cNvSpPr/>
          <p:nvPr/>
        </p:nvSpPr>
        <p:spPr>
          <a:xfrm>
            <a:off x="6705600" y="4495800"/>
            <a:ext cx="4572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6.2</a:t>
            </a:r>
          </a:p>
        </p:txBody>
      </p:sp>
      <p:sp>
        <p:nvSpPr>
          <p:cNvPr id="195" name="Shape 195"/>
          <p:cNvSpPr/>
          <p:nvPr/>
        </p:nvSpPr>
        <p:spPr>
          <a:xfrm>
            <a:off x="7162800" y="4495800"/>
            <a:ext cx="762000"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FFFF"/>
                </a:solidFill>
                <a:latin typeface="Tahoma Negreta"/>
                <a:ea typeface="Tahoma Negreta"/>
                <a:cs typeface="Tahoma Negreta"/>
                <a:sym typeface="Tahoma Negreta"/>
              </a:defRPr>
            </a:lvl1pPr>
          </a:lstStyle>
          <a:p>
            <a:pPr lvl="0">
              <a:defRPr sz="1800">
                <a:solidFill>
                  <a:srgbClr val="000000"/>
                </a:solidFill>
              </a:defRPr>
            </a:pPr>
            <a:r>
              <a:rPr sz="1000">
                <a:solidFill>
                  <a:srgbClr val="FFFFFF"/>
                </a:solidFill>
              </a:rPr>
              <a:t>5.7</a:t>
            </a:r>
          </a:p>
        </p:txBody>
      </p:sp>
      <p:sp>
        <p:nvSpPr>
          <p:cNvPr id="196" name="Shape 196"/>
          <p:cNvSpPr/>
          <p:nvPr/>
        </p:nvSpPr>
        <p:spPr>
          <a:xfrm>
            <a:off x="5029200" y="1905000"/>
            <a:ext cx="3657600" cy="523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Negreta"/>
                <a:ea typeface="Tahoma Negreta"/>
                <a:cs typeface="Tahoma Negreta"/>
                <a:sym typeface="Tahoma Negreta"/>
              </a:defRPr>
            </a:lvl1pPr>
          </a:lstStyle>
          <a:p>
            <a:pPr lvl="0">
              <a:defRPr sz="1800">
                <a:solidFill>
                  <a:srgbClr val="000000"/>
                </a:solidFill>
              </a:defRPr>
            </a:pPr>
            <a:r>
              <a:rPr sz="1400">
                <a:solidFill>
                  <a:srgbClr val="292934"/>
                </a:solidFill>
              </a:rPr>
              <a:t>Time Spent/Patient Encounter—Duplicate Tasks Removed (minutes)</a:t>
            </a:r>
          </a:p>
        </p:txBody>
      </p:sp>
      <p:sp>
        <p:nvSpPr>
          <p:cNvPr id="197" name="Shape 197"/>
          <p:cNvSpPr/>
          <p:nvPr/>
        </p:nvSpPr>
        <p:spPr>
          <a:xfrm>
            <a:off x="228599" y="5257800"/>
            <a:ext cx="8763002" cy="1310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a:latin typeface="Tahoma"/>
                <a:ea typeface="Tahoma"/>
                <a:cs typeface="Tahoma"/>
                <a:sym typeface="Tahoma"/>
              </a:defRPr>
            </a:lvl1pPr>
          </a:lstStyle>
          <a:p>
            <a:pPr lvl="0">
              <a:defRPr sz="1800">
                <a:solidFill>
                  <a:srgbClr val="000000"/>
                </a:solidFill>
              </a:defRPr>
            </a:pPr>
            <a:r>
              <a:rPr sz="2000">
                <a:solidFill>
                  <a:srgbClr val="292934"/>
                </a:solidFill>
              </a:rPr>
              <a:t>Evidence shows that CPOE adds less than one minute to the time physicians spent writing orders and overall only added 1-2 minutes per patient encounter. As physicians gained experience with the system, the time for orders actually decreased.</a:t>
            </a:r>
          </a:p>
        </p:txBody>
      </p:sp>
      <p:sp>
        <p:nvSpPr>
          <p:cNvPr id="198" name="Shape 198"/>
          <p:cNvSpPr/>
          <p:nvPr/>
        </p:nvSpPr>
        <p:spPr>
          <a:xfrm>
            <a:off x="3733800" y="6553200"/>
            <a:ext cx="58674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a:ea typeface="Tahoma"/>
                <a:cs typeface="Tahoma"/>
                <a:sym typeface="Tahoma"/>
              </a:defRPr>
            </a:lvl1pPr>
          </a:lstStyle>
          <a:p>
            <a:pPr lvl="0">
              <a:defRPr sz="1800">
                <a:solidFill>
                  <a:srgbClr val="000000"/>
                </a:solidFill>
              </a:defRPr>
            </a:pPr>
            <a:r>
              <a:rPr sz="1400">
                <a:solidFill>
                  <a:srgbClr val="292934"/>
                </a:solidFill>
              </a:rPr>
              <a:t>(Overhage JM, et al J Am Med Informatics Associ 2001;8:361-371)</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a:t>
            </a:r>
          </a:p>
        </p:txBody>
      </p:sp>
      <p:sp>
        <p:nvSpPr>
          <p:cNvPr id="201" name="Shape 201"/>
          <p:cNvSpPr/>
          <p:nvPr/>
        </p:nvSpPr>
        <p:spPr>
          <a:xfrm>
            <a:off x="990600" y="2209799"/>
            <a:ext cx="6629400" cy="303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800"/>
              </a:spcBef>
              <a:defRPr sz="4800">
                <a:latin typeface="Tahoma"/>
                <a:ea typeface="Tahoma"/>
                <a:cs typeface="Tahoma"/>
                <a:sym typeface="Tahoma"/>
              </a:defRPr>
            </a:lvl1pPr>
          </a:lstStyle>
          <a:p>
            <a:pPr lvl="0">
              <a:defRPr sz="1800">
                <a:solidFill>
                  <a:srgbClr val="000000"/>
                </a:solidFill>
              </a:defRPr>
            </a:pPr>
            <a:r>
              <a:rPr sz="4800">
                <a:solidFill>
                  <a:srgbClr val="292934"/>
                </a:solidFill>
              </a:rPr>
              <a:t>The clinical benefits for improved patient care clearly outweigh  the perceived concerns.</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What Is Needed For Success?</a:t>
            </a:r>
          </a:p>
        </p:txBody>
      </p:sp>
      <p:sp>
        <p:nvSpPr>
          <p:cNvPr id="204" name="Shape 204"/>
          <p:cNvSpPr/>
          <p:nvPr>
            <p:ph type="body" idx="4294967295"/>
          </p:nvPr>
        </p:nvSpPr>
        <p:spPr>
          <a:xfrm>
            <a:off x="-1" y="1981200"/>
            <a:ext cx="9144002" cy="47244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Clinicians</a:t>
            </a:r>
            <a:endParaRPr sz="2400">
              <a:solidFill>
                <a:srgbClr val="292934"/>
              </a:solidFill>
            </a:endParaRPr>
          </a:p>
          <a:p>
            <a:pPr lvl="1" marL="457200" indent="-182562">
              <a:spcBef>
                <a:spcPts val="400"/>
              </a:spcBef>
              <a:defRPr sz="1800">
                <a:solidFill>
                  <a:srgbClr val="000000"/>
                </a:solidFill>
              </a:defRPr>
            </a:pPr>
            <a:r>
              <a:rPr sz="2000">
                <a:solidFill>
                  <a:srgbClr val="292934"/>
                </a:solidFill>
              </a:rPr>
              <a:t>End-users (clinicians) must be willing to champion the implementation of CPOE</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Clinicians must be involved in design and implementation of the system</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Clinicians must be flexible and willing to change workflow processes</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What Is Needed For Success?</a:t>
            </a:r>
          </a:p>
        </p:txBody>
      </p:sp>
      <p:sp>
        <p:nvSpPr>
          <p:cNvPr id="207" name="Shape 207"/>
          <p:cNvSpPr/>
          <p:nvPr>
            <p:ph type="body" idx="4294967295"/>
          </p:nvPr>
        </p:nvSpPr>
        <p:spPr>
          <a:xfrm>
            <a:off x="0" y="1905000"/>
            <a:ext cx="8991600" cy="4800600"/>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Information Technology (I.T. Department)</a:t>
            </a:r>
            <a:endParaRPr sz="2400">
              <a:solidFill>
                <a:srgbClr val="292934"/>
              </a:solidFill>
            </a:endParaRPr>
          </a:p>
          <a:p>
            <a:pPr lvl="1" marL="457200" indent="-182562">
              <a:spcBef>
                <a:spcPts val="400"/>
              </a:spcBef>
              <a:defRPr sz="1800">
                <a:solidFill>
                  <a:srgbClr val="000000"/>
                </a:solidFill>
              </a:defRPr>
            </a:pPr>
            <a:r>
              <a:rPr sz="2000">
                <a:solidFill>
                  <a:srgbClr val="292934"/>
                </a:solidFill>
              </a:rPr>
              <a:t>Ensure fast, reliable, and easily accessible system</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Provide ongoing support</a:t>
            </a:r>
            <a:endParaRPr sz="2000">
              <a:solidFill>
                <a:srgbClr val="292934"/>
              </a:solidFill>
            </a:endParaRPr>
          </a:p>
          <a:p>
            <a:pPr lvl="1" marL="457200" indent="-182562">
              <a:spcBef>
                <a:spcPts val="400"/>
              </a:spcBef>
              <a:defRPr sz="1800">
                <a:solidFill>
                  <a:srgbClr val="000000"/>
                </a:solidFill>
              </a:defRPr>
            </a:pPr>
            <a:r>
              <a:rPr sz="2000">
                <a:solidFill>
                  <a:srgbClr val="292934"/>
                </a:solidFill>
              </a:rPr>
              <a:t>Train, educate users</a:t>
            </a:r>
            <a:endParaRPr sz="2000">
              <a:solidFill>
                <a:srgbClr val="292934"/>
              </a:solidFill>
            </a:endParaRPr>
          </a:p>
          <a:p>
            <a:pPr lvl="0">
              <a:defRPr sz="1800">
                <a:solidFill>
                  <a:srgbClr val="000000"/>
                </a:solidFill>
              </a:defRPr>
            </a:pPr>
            <a:r>
              <a:rPr sz="2400">
                <a:solidFill>
                  <a:srgbClr val="292934"/>
                </a:solidFill>
              </a:rPr>
              <a:t>Institution</a:t>
            </a:r>
            <a:endParaRPr sz="2400">
              <a:solidFill>
                <a:srgbClr val="292934"/>
              </a:solidFill>
            </a:endParaRPr>
          </a:p>
          <a:p>
            <a:pPr lvl="1" marL="457200" indent="-182562">
              <a:spcBef>
                <a:spcPts val="400"/>
              </a:spcBef>
              <a:defRPr sz="1800">
                <a:solidFill>
                  <a:srgbClr val="000000"/>
                </a:solidFill>
              </a:defRPr>
            </a:pPr>
            <a:r>
              <a:rPr sz="2000">
                <a:solidFill>
                  <a:srgbClr val="292934"/>
                </a:solidFill>
              </a:rPr>
              <a:t>Commitment to workflow changes</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CPOE--Summary</a:t>
            </a:r>
          </a:p>
        </p:txBody>
      </p:sp>
      <p:sp>
        <p:nvSpPr>
          <p:cNvPr id="210" name="Shape 210"/>
          <p:cNvSpPr/>
          <p:nvPr>
            <p:ph type="body" idx="4294967295"/>
          </p:nvPr>
        </p:nvSpPr>
        <p:spPr>
          <a:xfrm>
            <a:off x="-1" y="1904999"/>
            <a:ext cx="9144002" cy="4953002"/>
          </a:xfrm>
          <a:prstGeom prst="rect">
            <a:avLst/>
          </a:prstGeom>
        </p:spPr>
        <p:txBody>
          <a:bodyPr lIns="0" tIns="0" rIns="0" bIns="0">
            <a:normAutofit fontScale="100000" lnSpcReduction="0"/>
          </a:bodyPr>
          <a:lstStyle/>
          <a:p>
            <a:pPr lvl="0">
              <a:defRPr sz="1800">
                <a:solidFill>
                  <a:srgbClr val="000000"/>
                </a:solidFill>
              </a:defRPr>
            </a:pPr>
            <a:r>
              <a:rPr sz="2400">
                <a:solidFill>
                  <a:srgbClr val="292934"/>
                </a:solidFill>
              </a:rPr>
              <a:t>CPOE is a key component to improve Patient Safety and Quality of Care</a:t>
            </a:r>
            <a:endParaRPr sz="2400">
              <a:solidFill>
                <a:srgbClr val="292934"/>
              </a:solidFill>
            </a:endParaRPr>
          </a:p>
          <a:p>
            <a:pPr lvl="0">
              <a:defRPr sz="1800">
                <a:solidFill>
                  <a:srgbClr val="000000"/>
                </a:solidFill>
              </a:defRPr>
            </a:pPr>
            <a:r>
              <a:rPr sz="2400">
                <a:solidFill>
                  <a:srgbClr val="292934"/>
                </a:solidFill>
              </a:rPr>
              <a:t>The focus needs to be on workflow and process of care changes that are necessary for optimal patient care—Not on implementing a new computer system</a:t>
            </a:r>
            <a:endParaRPr sz="2400">
              <a:solidFill>
                <a:srgbClr val="292934"/>
              </a:solidFill>
            </a:endParaRPr>
          </a:p>
          <a:p>
            <a:pPr lvl="0">
              <a:defRPr sz="1800">
                <a:solidFill>
                  <a:srgbClr val="000000"/>
                </a:solidFill>
              </a:defRPr>
            </a:pPr>
            <a:r>
              <a:rPr sz="2400">
                <a:solidFill>
                  <a:srgbClr val="292934"/>
                </a:solidFill>
              </a:rPr>
              <a:t>Commitment from clinicians to help with process design and implementation is critical for success.</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CPOE--Summary</a:t>
            </a:r>
          </a:p>
        </p:txBody>
      </p:sp>
      <p:sp>
        <p:nvSpPr>
          <p:cNvPr id="213" name="Shape 213"/>
          <p:cNvSpPr/>
          <p:nvPr>
            <p:ph type="body" idx="4294967295"/>
          </p:nvPr>
        </p:nvSpPr>
        <p:spPr>
          <a:xfrm>
            <a:off x="228600" y="1981200"/>
            <a:ext cx="8534400" cy="4343400"/>
          </a:xfrm>
          <a:prstGeom prst="rect">
            <a:avLst/>
          </a:prstGeom>
        </p:spPr>
        <p:txBody>
          <a:bodyPr lIns="0" tIns="0" rIns="0" bIns="0">
            <a:normAutofit fontScale="100000" lnSpcReduction="0"/>
          </a:bodyPr>
          <a:lstStyle/>
          <a:p>
            <a:pPr lvl="0">
              <a:spcBef>
                <a:spcPts val="900"/>
              </a:spcBef>
              <a:buSzTx/>
              <a:buNone/>
              <a:defRPr sz="1800">
                <a:solidFill>
                  <a:srgbClr val="000000"/>
                </a:solidFill>
              </a:defRPr>
            </a:pPr>
            <a:r>
              <a:rPr sz="4000">
                <a:solidFill>
                  <a:srgbClr val="292934"/>
                </a:solidFill>
              </a:rPr>
              <a:t>CPOE is process to improve patient care, </a:t>
            </a:r>
            <a:r>
              <a:rPr sz="4000">
                <a:solidFill>
                  <a:srgbClr val="292934"/>
                </a:solidFill>
                <a:latin typeface="Arial Bold"/>
                <a:ea typeface="Arial Bold"/>
                <a:cs typeface="Arial Bold"/>
                <a:sym typeface="Arial Bold"/>
              </a:rPr>
              <a:t>not</a:t>
            </a:r>
            <a:r>
              <a:rPr sz="4000">
                <a:solidFill>
                  <a:srgbClr val="292934"/>
                </a:solidFill>
              </a:rPr>
              <a:t> an I.T. project</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idx="4294967295"/>
          </p:nvPr>
        </p:nvSpPr>
        <p:spPr>
          <a:xfrm>
            <a:off x="457200" y="533400"/>
            <a:ext cx="8229600" cy="990600"/>
          </a:xfrm>
          <a:prstGeom prst="rect">
            <a:avLst/>
          </a:prstGeom>
        </p:spPr>
        <p:txBody>
          <a:bodyPr lIns="0" tIns="0" rIns="0" bIns="0">
            <a:normAutofit fontScale="100000" lnSpcReduction="0"/>
          </a:bodyPr>
          <a:lstStyle/>
          <a:p>
            <a:pPr lvl="0">
              <a:defRPr>
                <a:solidFill>
                  <a:srgbClr val="D2533C"/>
                </a:solidFill>
              </a:defRPr>
            </a:pPr>
          </a:p>
        </p:txBody>
      </p:sp>
      <p:sp>
        <p:nvSpPr>
          <p:cNvPr id="216" name="Shape 216"/>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marL="0" indent="0" algn="ctr">
              <a:spcBef>
                <a:spcPts val="1100"/>
              </a:spcBef>
              <a:buSzTx/>
              <a:buNone/>
              <a:defRPr sz="1800">
                <a:solidFill>
                  <a:srgbClr val="000000"/>
                </a:solidFill>
              </a:defRPr>
            </a:pPr>
            <a:r>
              <a:rPr sz="4800">
                <a:solidFill>
                  <a:srgbClr val="00B050"/>
                </a:solidFill>
                <a:latin typeface="Arial Bold"/>
                <a:ea typeface="Arial Bold"/>
                <a:cs typeface="Arial Bold"/>
                <a:sym typeface="Arial Bold"/>
              </a:rPr>
              <a:t>Best luck with</a:t>
            </a:r>
            <a:endParaRPr sz="4800">
              <a:solidFill>
                <a:srgbClr val="00B050"/>
              </a:solidFill>
              <a:latin typeface="Arial Bold"/>
              <a:ea typeface="Arial Bold"/>
              <a:cs typeface="Arial Bold"/>
              <a:sym typeface="Arial Bold"/>
            </a:endParaRPr>
          </a:p>
          <a:p>
            <a:pPr lvl="0" marL="0" indent="0" algn="ctr">
              <a:spcBef>
                <a:spcPts val="1100"/>
              </a:spcBef>
              <a:buSzTx/>
              <a:buNone/>
              <a:defRPr sz="1800">
                <a:solidFill>
                  <a:srgbClr val="000000"/>
                </a:solidFill>
              </a:defRPr>
            </a:pPr>
            <a:r>
              <a:rPr sz="4800">
                <a:solidFill>
                  <a:srgbClr val="00B050"/>
                </a:solidFill>
                <a:latin typeface="Arial Bold"/>
                <a:ea typeface="Arial Bold"/>
                <a:cs typeface="Arial Bold"/>
                <a:sym typeface="Arial Bold"/>
              </a:rPr>
              <a:t>Patients care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idx="4294967295"/>
          </p:nvPr>
        </p:nvSpPr>
        <p:spPr>
          <a:xfrm>
            <a:off x="1150937" y="228599"/>
            <a:ext cx="7793038" cy="1143002"/>
          </a:xfrm>
          <a:prstGeom prst="rect">
            <a:avLst/>
          </a:prstGeom>
        </p:spPr>
        <p:txBody>
          <a:bodyPr lIns="0" tIns="0" rIns="0" bIns="0">
            <a:normAutofit fontScale="100000" lnSpcReduction="0"/>
          </a:bodyPr>
          <a:lstStyle>
            <a:lvl1pPr>
              <a:defRPr>
                <a:solidFill>
                  <a:srgbClr val="E63414"/>
                </a:solidFill>
              </a:defRPr>
            </a:lvl1pPr>
          </a:lstStyle>
          <a:p>
            <a:pPr lvl="0">
              <a:defRPr sz="1800">
                <a:solidFill>
                  <a:srgbClr val="000000"/>
                </a:solidFill>
              </a:defRPr>
            </a:pPr>
            <a:r>
              <a:rPr sz="4000">
                <a:solidFill>
                  <a:srgbClr val="E63414"/>
                </a:solidFill>
              </a:rPr>
              <a:t>Definitions</a:t>
            </a:r>
          </a:p>
        </p:txBody>
      </p:sp>
      <p:sp>
        <p:nvSpPr>
          <p:cNvPr id="50" name="Shape 50"/>
          <p:cNvSpPr/>
          <p:nvPr>
            <p:ph type="body" idx="4294967295"/>
          </p:nvPr>
        </p:nvSpPr>
        <p:spPr>
          <a:xfrm>
            <a:off x="1752600" y="1295400"/>
            <a:ext cx="7086600" cy="4495800"/>
          </a:xfrm>
          <a:prstGeom prst="rect">
            <a:avLst/>
          </a:prstGeom>
        </p:spPr>
        <p:txBody>
          <a:bodyPr lIns="0" tIns="0" rIns="0" bIns="0">
            <a:normAutofit fontScale="100000" lnSpcReduction="0"/>
          </a:bodyPr>
          <a:lstStyle/>
          <a:p>
            <a:pPr lvl="0">
              <a:spcBef>
                <a:spcPts val="0"/>
              </a:spcBef>
              <a:defRPr sz="1800">
                <a:solidFill>
                  <a:srgbClr val="000000"/>
                </a:solidFill>
              </a:defRPr>
            </a:pPr>
            <a:r>
              <a:rPr sz="2400">
                <a:solidFill>
                  <a:srgbClr val="292934"/>
                </a:solidFill>
              </a:rPr>
              <a:t>Information system—an arrangement of—</a:t>
            </a:r>
            <a:endParaRPr sz="2400">
              <a:solidFill>
                <a:srgbClr val="292934"/>
              </a:solidFill>
            </a:endParaRPr>
          </a:p>
          <a:p>
            <a:pPr lvl="1" marL="457200" indent="-182562">
              <a:spcBef>
                <a:spcPts val="0"/>
              </a:spcBef>
              <a:buChar char="–"/>
              <a:defRPr sz="1800">
                <a:solidFill>
                  <a:srgbClr val="000000"/>
                </a:solidFill>
              </a:defRPr>
            </a:pPr>
            <a:r>
              <a:rPr sz="2000">
                <a:solidFill>
                  <a:srgbClr val="292934"/>
                </a:solidFill>
              </a:rPr>
              <a:t>Data</a:t>
            </a:r>
            <a:endParaRPr sz="2000">
              <a:solidFill>
                <a:srgbClr val="292934"/>
              </a:solidFill>
            </a:endParaRPr>
          </a:p>
          <a:p>
            <a:pPr lvl="1" marL="457200" indent="-182562">
              <a:spcBef>
                <a:spcPts val="0"/>
              </a:spcBef>
              <a:buChar char="–"/>
              <a:defRPr sz="1800">
                <a:solidFill>
                  <a:srgbClr val="000000"/>
                </a:solidFill>
              </a:defRPr>
            </a:pPr>
            <a:r>
              <a:rPr sz="2000">
                <a:solidFill>
                  <a:srgbClr val="292934"/>
                </a:solidFill>
              </a:rPr>
              <a:t>Processes</a:t>
            </a:r>
            <a:endParaRPr sz="2000">
              <a:solidFill>
                <a:srgbClr val="292934"/>
              </a:solidFill>
            </a:endParaRPr>
          </a:p>
          <a:p>
            <a:pPr lvl="1" marL="457200" indent="-182562">
              <a:spcBef>
                <a:spcPts val="0"/>
              </a:spcBef>
              <a:buChar char="–"/>
              <a:defRPr sz="1800">
                <a:solidFill>
                  <a:srgbClr val="000000"/>
                </a:solidFill>
              </a:defRPr>
            </a:pPr>
            <a:r>
              <a:rPr sz="2000">
                <a:solidFill>
                  <a:srgbClr val="292934"/>
                </a:solidFill>
              </a:rPr>
              <a:t>People</a:t>
            </a:r>
            <a:endParaRPr sz="2000">
              <a:solidFill>
                <a:srgbClr val="292934"/>
              </a:solidFill>
            </a:endParaRPr>
          </a:p>
          <a:p>
            <a:pPr lvl="1" marL="457200" indent="-182562">
              <a:spcBef>
                <a:spcPts val="0"/>
              </a:spcBef>
              <a:buChar char="–"/>
              <a:defRPr sz="1800">
                <a:solidFill>
                  <a:srgbClr val="000000"/>
                </a:solidFill>
              </a:defRPr>
            </a:pPr>
            <a:r>
              <a:rPr sz="2000">
                <a:solidFill>
                  <a:srgbClr val="292934"/>
                </a:solidFill>
              </a:rPr>
              <a:t>Technology</a:t>
            </a:r>
            <a:endParaRPr sz="2000">
              <a:solidFill>
                <a:srgbClr val="292934"/>
              </a:solidFill>
            </a:endParaRPr>
          </a:p>
          <a:p>
            <a:pPr lvl="0">
              <a:spcBef>
                <a:spcPts val="0"/>
              </a:spcBef>
              <a:buSzTx/>
              <a:buNone/>
              <a:defRPr sz="1800">
                <a:solidFill>
                  <a:srgbClr val="000000"/>
                </a:solidFill>
              </a:defRPr>
            </a:pPr>
            <a:r>
              <a:rPr sz="2400">
                <a:solidFill>
                  <a:srgbClr val="292934"/>
                </a:solidFill>
              </a:rPr>
              <a:t>	interaction to collect, process, store, and provide the  information needed to support the organization.</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idx="4294967295"/>
          </p:nvPr>
        </p:nvSpPr>
        <p:spPr>
          <a:xfrm>
            <a:off x="457200" y="533400"/>
            <a:ext cx="8229600" cy="990600"/>
          </a:xfrm>
          <a:prstGeom prst="rect">
            <a:avLst/>
          </a:prstGeom>
        </p:spPr>
        <p:txBody>
          <a:bodyPr lIns="0" tIns="0" rIns="0" bIns="0">
            <a:normAutofit fontScale="100000" lnSpcReduction="0"/>
          </a:bodyPr>
          <a:lstStyle/>
          <a:p>
            <a:pPr lvl="0" defTabSz="777240">
              <a:defRPr sz="1800">
                <a:solidFill>
                  <a:srgbClr val="000000"/>
                </a:solidFill>
              </a:defRPr>
            </a:pPr>
            <a:r>
              <a:rPr sz="3060">
                <a:solidFill>
                  <a:srgbClr val="D2533C"/>
                </a:solidFill>
              </a:rPr>
              <a:t>CPOE</a:t>
            </a:r>
            <a:br>
              <a:rPr sz="3060">
                <a:solidFill>
                  <a:srgbClr val="D2533C"/>
                </a:solidFill>
              </a:rPr>
            </a:br>
            <a:r>
              <a:rPr sz="3060">
                <a:solidFill>
                  <a:srgbClr val="D2533C"/>
                </a:solidFill>
              </a:rPr>
              <a:t>comprised physician order entry </a:t>
            </a:r>
          </a:p>
        </p:txBody>
      </p:sp>
      <p:sp>
        <p:nvSpPr>
          <p:cNvPr id="53" name="Shape 53"/>
          <p:cNvSpPr/>
          <p:nvPr/>
        </p:nvSpPr>
        <p:spPr>
          <a:xfrm>
            <a:off x="457200" y="2057400"/>
            <a:ext cx="8077200" cy="2529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400"/>
              </a:spcBef>
              <a:defRPr sz="4000">
                <a:latin typeface="Tahoma"/>
                <a:ea typeface="Tahoma"/>
                <a:cs typeface="Tahoma"/>
                <a:sym typeface="Tahoma"/>
              </a:defRPr>
            </a:lvl1pPr>
          </a:lstStyle>
          <a:p>
            <a:pPr lvl="0">
              <a:defRPr sz="1800">
                <a:solidFill>
                  <a:srgbClr val="000000"/>
                </a:solidFill>
              </a:defRPr>
            </a:pPr>
            <a:r>
              <a:rPr sz="4000">
                <a:solidFill>
                  <a:srgbClr val="292934"/>
                </a:solidFill>
              </a:rPr>
              <a:t>CPOE is a solution to a current human system problem that focuses on achieving improved quality and safety for patients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idx="4294967295"/>
          </p:nvPr>
        </p:nvSpPr>
        <p:spPr>
          <a:xfrm>
            <a:off x="1350962" y="617537"/>
            <a:ext cx="7793038" cy="1143001"/>
          </a:xfrm>
          <a:prstGeom prst="rect">
            <a:avLst/>
          </a:prstGeom>
        </p:spPr>
        <p:txBody>
          <a:bodyPr lIns="0" tIns="0" rIns="0" bIns="0">
            <a:normAutofit fontScale="100000" lnSpcReduction="0"/>
          </a:bodyPr>
          <a:lstStyle>
            <a:lvl1pPr>
              <a:defRPr>
                <a:solidFill>
                  <a:srgbClr val="D2533C"/>
                </a:solidFill>
                <a:latin typeface="Arial Bold"/>
                <a:ea typeface="Arial Bold"/>
                <a:cs typeface="Arial Bold"/>
                <a:sym typeface="Arial Bold"/>
              </a:defRPr>
            </a:lvl1pPr>
          </a:lstStyle>
          <a:p>
            <a:pPr lvl="0">
              <a:defRPr sz="1800">
                <a:solidFill>
                  <a:srgbClr val="000000"/>
                </a:solidFill>
              </a:defRPr>
            </a:pPr>
            <a:r>
              <a:rPr sz="4000">
                <a:solidFill>
                  <a:srgbClr val="D2533C"/>
                </a:solidFill>
              </a:rPr>
              <a:t>CPOE, EHR and DSS</a:t>
            </a:r>
          </a:p>
        </p:txBody>
      </p:sp>
      <p:sp>
        <p:nvSpPr>
          <p:cNvPr id="56" name="Shape 56"/>
          <p:cNvSpPr/>
          <p:nvPr/>
        </p:nvSpPr>
        <p:spPr>
          <a:xfrm>
            <a:off x="1524000" y="2133600"/>
            <a:ext cx="2819400" cy="3886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57" name="Shape 57"/>
          <p:cNvSpPr/>
          <p:nvPr/>
        </p:nvSpPr>
        <p:spPr>
          <a:xfrm>
            <a:off x="2590800" y="3505200"/>
            <a:ext cx="1981200"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EHR</a:t>
            </a:r>
          </a:p>
        </p:txBody>
      </p:sp>
      <p:sp>
        <p:nvSpPr>
          <p:cNvPr id="58" name="Shape 58"/>
          <p:cNvSpPr/>
          <p:nvPr/>
        </p:nvSpPr>
        <p:spPr>
          <a:xfrm>
            <a:off x="4343400" y="2133600"/>
            <a:ext cx="2514600" cy="838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59" name="Shape 59"/>
          <p:cNvSpPr/>
          <p:nvPr/>
        </p:nvSpPr>
        <p:spPr>
          <a:xfrm>
            <a:off x="4495800" y="2286000"/>
            <a:ext cx="2362200"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Documentation</a:t>
            </a:r>
          </a:p>
        </p:txBody>
      </p:sp>
      <p:sp>
        <p:nvSpPr>
          <p:cNvPr id="60" name="Shape 60"/>
          <p:cNvSpPr/>
          <p:nvPr/>
        </p:nvSpPr>
        <p:spPr>
          <a:xfrm>
            <a:off x="4343400" y="2971800"/>
            <a:ext cx="2514600" cy="838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61" name="Shape 61"/>
          <p:cNvSpPr/>
          <p:nvPr/>
        </p:nvSpPr>
        <p:spPr>
          <a:xfrm>
            <a:off x="4495800" y="3124200"/>
            <a:ext cx="2438400"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Medication </a:t>
            </a:r>
          </a:p>
        </p:txBody>
      </p:sp>
      <p:sp>
        <p:nvSpPr>
          <p:cNvPr id="62" name="Shape 62"/>
          <p:cNvSpPr/>
          <p:nvPr/>
        </p:nvSpPr>
        <p:spPr>
          <a:xfrm>
            <a:off x="4343400" y="3657600"/>
            <a:ext cx="2514600" cy="838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63" name="Shape 63"/>
          <p:cNvSpPr/>
          <p:nvPr/>
        </p:nvSpPr>
        <p:spPr>
          <a:xfrm>
            <a:off x="4495800" y="3657600"/>
            <a:ext cx="2362200" cy="7926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Test reports (EKG, PFT)</a:t>
            </a:r>
          </a:p>
        </p:txBody>
      </p:sp>
      <p:sp>
        <p:nvSpPr>
          <p:cNvPr id="64" name="Shape 64"/>
          <p:cNvSpPr/>
          <p:nvPr/>
        </p:nvSpPr>
        <p:spPr>
          <a:xfrm>
            <a:off x="4343400" y="4419600"/>
            <a:ext cx="2514600" cy="838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65" name="Shape 65"/>
          <p:cNvSpPr/>
          <p:nvPr/>
        </p:nvSpPr>
        <p:spPr>
          <a:xfrm>
            <a:off x="4495800" y="4435475"/>
            <a:ext cx="2362200" cy="7926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lvl="0">
              <a:defRPr sz="1800">
                <a:solidFill>
                  <a:srgbClr val="000000"/>
                </a:solidFill>
              </a:defRPr>
            </a:pPr>
            <a:r>
              <a:rPr sz="2400">
                <a:solidFill>
                  <a:srgbClr val="292934"/>
                </a:solidFill>
              </a:rPr>
              <a:t>Radiology, lab results</a:t>
            </a:r>
          </a:p>
        </p:txBody>
      </p:sp>
      <p:sp>
        <p:nvSpPr>
          <p:cNvPr id="66" name="Shape 66"/>
          <p:cNvSpPr/>
          <p:nvPr/>
        </p:nvSpPr>
        <p:spPr>
          <a:xfrm>
            <a:off x="4343400" y="5181600"/>
            <a:ext cx="2514600" cy="838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67" name="Shape 67"/>
          <p:cNvSpPr/>
          <p:nvPr/>
        </p:nvSpPr>
        <p:spPr>
          <a:xfrm>
            <a:off x="4495800" y="5334000"/>
            <a:ext cx="2362200"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solidFill>
                  <a:srgbClr val="CC0000"/>
                </a:solidFill>
                <a:latin typeface="Arial Bold"/>
                <a:ea typeface="Arial Bold"/>
                <a:cs typeface="Arial Bold"/>
                <a:sym typeface="Arial Bold"/>
              </a:defRPr>
            </a:lvl1pPr>
          </a:lstStyle>
          <a:p>
            <a:pPr lvl="0">
              <a:defRPr sz="1800">
                <a:solidFill>
                  <a:srgbClr val="000000"/>
                </a:solidFill>
              </a:defRPr>
            </a:pPr>
            <a:r>
              <a:rPr sz="2400">
                <a:solidFill>
                  <a:srgbClr val="CC0000"/>
                </a:solidFill>
              </a:rPr>
              <a:t>CPOE</a:t>
            </a:r>
          </a:p>
        </p:txBody>
      </p:sp>
      <p:sp>
        <p:nvSpPr>
          <p:cNvPr id="68" name="Shape 68"/>
          <p:cNvSpPr/>
          <p:nvPr/>
        </p:nvSpPr>
        <p:spPr>
          <a:xfrm>
            <a:off x="6858000" y="2133600"/>
            <a:ext cx="685800" cy="3886200"/>
          </a:xfrm>
          <a:prstGeom prst="rect">
            <a:avLst/>
          </a:prstGeom>
          <a:solidFill>
            <a:srgbClr val="93A299"/>
          </a:solidFill>
          <a:ln>
            <a:solidFill>
              <a:srgbClr val="292934"/>
            </a:solidFill>
            <a:round/>
          </a:ln>
        </p:spPr>
        <p:txBody>
          <a:bodyPr lIns="0" tIns="0" rIns="0" bIns="0" anchor="ctr"/>
          <a:lstStyle/>
          <a:p>
            <a:pPr lvl="0">
              <a:defRPr>
                <a:latin typeface="Tahoma"/>
                <a:ea typeface="Tahoma"/>
                <a:cs typeface="Tahoma"/>
                <a:sym typeface="Tahoma"/>
              </a:defRPr>
            </a:pPr>
          </a:p>
        </p:txBody>
      </p:sp>
      <p:sp>
        <p:nvSpPr>
          <p:cNvPr id="69" name="Shape 69"/>
          <p:cNvSpPr/>
          <p:nvPr/>
        </p:nvSpPr>
        <p:spPr>
          <a:xfrm>
            <a:off x="7010400" y="3048000"/>
            <a:ext cx="609600" cy="148188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solidFill>
                  <a:srgbClr val="CC0000"/>
                </a:solidFill>
              </a:defRPr>
            </a:lvl1pPr>
          </a:lstStyle>
          <a:p>
            <a:pPr lvl="0">
              <a:defRPr sz="1800">
                <a:solidFill>
                  <a:srgbClr val="000000"/>
                </a:solidFill>
              </a:defRPr>
            </a:pPr>
            <a:r>
              <a:rPr sz="2800">
                <a:solidFill>
                  <a:srgbClr val="CC0000"/>
                </a:solidFill>
              </a:rPr>
              <a:t>DSS</a:t>
            </a:r>
            <a:endParaRPr sz="2800">
              <a:solidFill>
                <a:srgbClr val="CC0000"/>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 grpId="1" fill="hold">
                                  <p:stCondLst>
                                    <p:cond delay="0"/>
                                  </p:stCondLst>
                                  <p:iterate type="el" backwards="0">
                                    <p:tmAbs val="0"/>
                                  </p:iterate>
                                  <p:childTnLst>
                                    <p:set>
                                      <p:cBhvr>
                                        <p:cTn id="6" fill="hold"/>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2" fill="hold">
                                  <p:stCondLst>
                                    <p:cond delay="0"/>
                                  </p:stCondLst>
                                  <p:iterate type="el" backwards="0">
                                    <p:tmAbs val="0"/>
                                  </p:iterate>
                                  <p:childTnLst>
                                    <p:set>
                                      <p:cBhvr>
                                        <p:cTn id="10" fill="hold"/>
                                        <p:tgtEl>
                                          <p:spTgt spid="59"/>
                                        </p:tgtEl>
                                        <p:attrNameLst>
                                          <p:attrName>style.visibility</p:attrName>
                                        </p:attrNameLst>
                                      </p:cBhvr>
                                      <p:to>
                                        <p:strVal val="visible"/>
                                      </p:to>
                                    </p:set>
                                  </p:childTnLst>
                                </p:cTn>
                              </p:par>
                            </p:childTnLst>
                          </p:cTn>
                        </p:par>
                        <p:par>
                          <p:cTn id="11" fill="hold">
                            <p:stCondLst>
                              <p:cond delay="0"/>
                            </p:stCondLst>
                            <p:childTnLst>
                              <p:par>
                                <p:cTn id="12" nodeType="afterEffect" presetClass="entr" presetSubtype="0" presetID="1" grpId="3" fill="hold">
                                  <p:stCondLst>
                                    <p:cond delay="0"/>
                                  </p:stCondLst>
                                  <p:iterate type="el" backwards="0">
                                    <p:tmAbs val="0"/>
                                  </p:iterate>
                                  <p:childTnLst>
                                    <p:set>
                                      <p:cBhvr>
                                        <p:cTn id="13" fill="hold"/>
                                        <p:tgtEl>
                                          <p:spTgt spid="60"/>
                                        </p:tgtEl>
                                        <p:attrNameLst>
                                          <p:attrName>style.visibility</p:attrName>
                                        </p:attrNameLst>
                                      </p:cBhvr>
                                      <p:to>
                                        <p:strVal val="visible"/>
                                      </p:to>
                                    </p:set>
                                  </p:childTnLst>
                                </p:cTn>
                              </p:par>
                            </p:childTnLst>
                          </p:cTn>
                        </p:par>
                        <p:par>
                          <p:cTn id="14" fill="hold">
                            <p:stCondLst>
                              <p:cond delay="0"/>
                            </p:stCondLst>
                            <p:childTnLst>
                              <p:par>
                                <p:cTn id="15" nodeType="afterEffect" presetClass="entr" presetSubtype="0" presetID="1" grpId="4" fill="hold">
                                  <p:stCondLst>
                                    <p:cond delay="0"/>
                                  </p:stCondLst>
                                  <p:iterate type="el" backwards="0">
                                    <p:tmAbs val="0"/>
                                  </p:iterate>
                                  <p:childTnLst>
                                    <p:set>
                                      <p:cBhvr>
                                        <p:cTn id="16" fill="hold"/>
                                        <p:tgtEl>
                                          <p:spTgt spid="58"/>
                                        </p:tgtEl>
                                        <p:attrNameLst>
                                          <p:attrName>style.visibility</p:attrName>
                                        </p:attrNameLst>
                                      </p:cBhvr>
                                      <p:to>
                                        <p:strVal val="visible"/>
                                      </p:to>
                                    </p:set>
                                  </p:childTnLst>
                                </p:cTn>
                              </p:par>
                            </p:childTnLst>
                          </p:cTn>
                        </p:par>
                        <p:par>
                          <p:cTn id="17" fill="hold">
                            <p:stCondLst>
                              <p:cond delay="0"/>
                            </p:stCondLst>
                            <p:childTnLst>
                              <p:par>
                                <p:cTn id="18" nodeType="afterEffect" presetClass="entr" presetSubtype="0" presetID="1" grpId="5" fill="hold">
                                  <p:stCondLst>
                                    <p:cond delay="0"/>
                                  </p:stCondLst>
                                  <p:iterate type="el" backwards="0">
                                    <p:tmAbs val="0"/>
                                  </p:iterate>
                                  <p:childTnLst>
                                    <p:set>
                                      <p:cBhvr>
                                        <p:cTn id="19" fill="hold"/>
                                        <p:tgtEl>
                                          <p:spTgt spid="61"/>
                                        </p:tgtEl>
                                        <p:attrNameLst>
                                          <p:attrName>style.visibility</p:attrName>
                                        </p:attrNameLst>
                                      </p:cBhvr>
                                      <p:to>
                                        <p:strVal val="visible"/>
                                      </p:to>
                                    </p:set>
                                  </p:childTnLst>
                                </p:cTn>
                              </p:par>
                            </p:childTnLst>
                          </p:cTn>
                        </p:par>
                        <p:par>
                          <p:cTn id="20" fill="hold">
                            <p:stCondLst>
                              <p:cond delay="0"/>
                            </p:stCondLst>
                            <p:childTnLst>
                              <p:par>
                                <p:cTn id="21" nodeType="afterEffect" presetClass="entr" presetSubtype="0" presetID="1" grpId="6" fill="hold">
                                  <p:stCondLst>
                                    <p:cond delay="0"/>
                                  </p:stCondLst>
                                  <p:iterate type="el" backwards="0">
                                    <p:tmAbs val="0"/>
                                  </p:iterate>
                                  <p:childTnLst>
                                    <p:set>
                                      <p:cBhvr>
                                        <p:cTn id="22" fill="hold"/>
                                        <p:tgtEl>
                                          <p:spTgt spid="63"/>
                                        </p:tgtEl>
                                        <p:attrNameLst>
                                          <p:attrName>style.visibility</p:attrName>
                                        </p:attrNameLst>
                                      </p:cBhvr>
                                      <p:to>
                                        <p:strVal val="visible"/>
                                      </p:to>
                                    </p:set>
                                  </p:childTnLst>
                                </p:cTn>
                              </p:par>
                            </p:childTnLst>
                          </p:cTn>
                        </p:par>
                        <p:par>
                          <p:cTn id="23" fill="hold">
                            <p:stCondLst>
                              <p:cond delay="0"/>
                            </p:stCondLst>
                            <p:childTnLst>
                              <p:par>
                                <p:cTn id="24" nodeType="afterEffect" presetClass="entr" presetSubtype="0" presetID="1" grpId="7" fill="hold">
                                  <p:stCondLst>
                                    <p:cond delay="0"/>
                                  </p:stCondLst>
                                  <p:iterate type="el" backwards="0">
                                    <p:tmAbs val="0"/>
                                  </p:iterate>
                                  <p:childTnLst>
                                    <p:set>
                                      <p:cBhvr>
                                        <p:cTn id="25" fill="hold"/>
                                        <p:tgtEl>
                                          <p:spTgt spid="62"/>
                                        </p:tgtEl>
                                        <p:attrNameLst>
                                          <p:attrName>style.visibility</p:attrName>
                                        </p:attrNameLst>
                                      </p:cBhvr>
                                      <p:to>
                                        <p:strVal val="visible"/>
                                      </p:to>
                                    </p:set>
                                  </p:childTnLst>
                                </p:cTn>
                              </p:par>
                            </p:childTnLst>
                          </p:cTn>
                        </p:par>
                        <p:par>
                          <p:cTn id="26" fill="hold">
                            <p:stCondLst>
                              <p:cond delay="0"/>
                            </p:stCondLst>
                            <p:childTnLst>
                              <p:par>
                                <p:cTn id="27" nodeType="afterEffect" presetClass="entr" presetSubtype="0" presetID="1" grpId="8" fill="hold">
                                  <p:stCondLst>
                                    <p:cond delay="0"/>
                                  </p:stCondLst>
                                  <p:iterate type="el" backwards="0">
                                    <p:tmAbs val="0"/>
                                  </p:iterate>
                                  <p:childTnLst>
                                    <p:set>
                                      <p:cBhvr>
                                        <p:cTn id="28" fill="hold"/>
                                        <p:tgtEl>
                                          <p:spTgt spid="65"/>
                                        </p:tgtEl>
                                        <p:attrNameLst>
                                          <p:attrName>style.visibility</p:attrName>
                                        </p:attrNameLst>
                                      </p:cBhvr>
                                      <p:to>
                                        <p:strVal val="visible"/>
                                      </p:to>
                                    </p:set>
                                  </p:childTnLst>
                                </p:cTn>
                              </p:par>
                            </p:childTnLst>
                          </p:cTn>
                        </p:par>
                        <p:par>
                          <p:cTn id="29" fill="hold">
                            <p:stCondLst>
                              <p:cond delay="0"/>
                            </p:stCondLst>
                            <p:childTnLst>
                              <p:par>
                                <p:cTn id="30" nodeType="afterEffect" presetClass="entr" presetSubtype="0" presetID="1" grpId="9" fill="hold">
                                  <p:stCondLst>
                                    <p:cond delay="0"/>
                                  </p:stCondLst>
                                  <p:iterate type="el" backwards="0">
                                    <p:tmAbs val="0"/>
                                  </p:iterate>
                                  <p:childTnLst>
                                    <p:set>
                                      <p:cBhvr>
                                        <p:cTn id="31" fill="hold"/>
                                        <p:tgtEl>
                                          <p:spTgt spid="6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0" presetID="1" grpId="10" fill="hold">
                                  <p:stCondLst>
                                    <p:cond delay="0"/>
                                  </p:stCondLst>
                                  <p:iterate type="el" backwards="0">
                                    <p:tmAbs val="0"/>
                                  </p:iterate>
                                  <p:childTnLst>
                                    <p:set>
                                      <p:cBhvr>
                                        <p:cTn id="35" fill="hold"/>
                                        <p:tgtEl>
                                          <p:spTgt spid="66"/>
                                        </p:tgtEl>
                                        <p:attrNameLst>
                                          <p:attrName>style.visibility</p:attrName>
                                        </p:attrNameLst>
                                      </p:cBhvr>
                                      <p:to>
                                        <p:strVal val="visible"/>
                                      </p:to>
                                    </p:set>
                                  </p:childTnLst>
                                </p:cTn>
                              </p:par>
                            </p:childTnLst>
                          </p:cTn>
                        </p:par>
                        <p:par>
                          <p:cTn id="36" fill="hold">
                            <p:stCondLst>
                              <p:cond delay="0"/>
                            </p:stCondLst>
                            <p:childTnLst>
                              <p:par>
                                <p:cTn id="37" nodeType="afterEffect" presetClass="entr" presetSubtype="0" presetID="1" grpId="11" fill="hold">
                                  <p:stCondLst>
                                    <p:cond delay="0"/>
                                  </p:stCondLst>
                                  <p:iterate type="el" backwards="0">
                                    <p:tmAbs val="0"/>
                                  </p:iterate>
                                  <p:childTnLst>
                                    <p:set>
                                      <p:cBhvr>
                                        <p:cTn id="38" fill="hold"/>
                                        <p:tgtEl>
                                          <p:spTgt spid="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presetClass="entr" presetSubtype="0" presetID="1" grpId="12" fill="hold">
                                  <p:stCondLst>
                                    <p:cond delay="0"/>
                                  </p:stCondLst>
                                  <p:iterate type="el" backwards="0">
                                    <p:tmAbs val="0"/>
                                  </p:iterate>
                                  <p:childTnLst>
                                    <p:set>
                                      <p:cBhvr>
                                        <p:cTn id="42" fill="hold"/>
                                        <p:tgtEl>
                                          <p:spTgt spid="69"/>
                                        </p:tgtEl>
                                        <p:attrNameLst>
                                          <p:attrName>style.visibility</p:attrName>
                                        </p:attrNameLst>
                                      </p:cBhvr>
                                      <p:to>
                                        <p:strVal val="visible"/>
                                      </p:to>
                                    </p:set>
                                  </p:childTnLst>
                                </p:cTn>
                              </p:par>
                            </p:childTnLst>
                          </p:cTn>
                        </p:par>
                        <p:par>
                          <p:cTn id="43" fill="hold">
                            <p:stCondLst>
                              <p:cond delay="0"/>
                            </p:stCondLst>
                            <p:childTnLst>
                              <p:par>
                                <p:cTn id="44" nodeType="afterEffect" presetClass="entr" presetSubtype="0" presetID="1" grpId="13" fill="hold">
                                  <p:stCondLst>
                                    <p:cond delay="0"/>
                                  </p:stCondLst>
                                  <p:iterate type="el" backwards="0">
                                    <p:tmAbs val="0"/>
                                  </p:iterate>
                                  <p:childTnLst>
                                    <p:set>
                                      <p:cBhvr>
                                        <p:cTn id="45" fill="hold"/>
                                        <p:tgtEl>
                                          <p:spTgt spid="6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4" grpId="9"/>
      <p:bldP build="whole" bldLvl="1" animBg="1" rev="0" advAuto="0" spid="67" grpId="11"/>
      <p:bldP build="whole" bldLvl="1" animBg="1" rev="0" advAuto="0" spid="66" grpId="10"/>
      <p:bldP build="whole" bldLvl="1" animBg="1" rev="0" advAuto="0" spid="63" grpId="6"/>
      <p:bldP build="whole" bldLvl="1" animBg="1" rev="0" advAuto="0" spid="68" grpId="13"/>
      <p:bldP build="whole" bldLvl="1" animBg="1" rev="0" advAuto="0" spid="62" grpId="7"/>
      <p:bldP build="whole" bldLvl="1" animBg="1" rev="0" advAuto="0" spid="56" grpId="1"/>
      <p:bldP build="whole" bldLvl="1" animBg="1" rev="0" advAuto="0" spid="58" grpId="4"/>
      <p:bldP build="whole" bldLvl="1" animBg="1" rev="0" advAuto="0" spid="60" grpId="3"/>
      <p:bldP build="whole" bldLvl="1" animBg="1" rev="0" advAuto="0" spid="61" grpId="5"/>
      <p:bldP build="whole" bldLvl="1" animBg="1" rev="0" advAuto="0" spid="59" grpId="2"/>
      <p:bldP build="whole" bldLvl="1" animBg="1" rev="0" advAuto="0" spid="69" grpId="12"/>
      <p:bldP build="whole" bldLvl="1" animBg="1" rev="0" advAuto="0" spid="65" grpId="8"/>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idx="4294967295"/>
          </p:nvPr>
        </p:nvSpPr>
        <p:spPr>
          <a:xfrm>
            <a:off x="914400" y="274637"/>
            <a:ext cx="8229600" cy="1143001"/>
          </a:xfrm>
          <a:prstGeom prst="rect">
            <a:avLst/>
          </a:prstGeom>
        </p:spPr>
        <p:txBody>
          <a:bodyPr lIns="0" tIns="0" rIns="0" bIns="0">
            <a:normAutofit fontScale="100000" lnSpcReduction="0"/>
          </a:bodyPr>
          <a:lstStyle>
            <a:lvl1pPr>
              <a:defRPr sz="3200">
                <a:solidFill>
                  <a:srgbClr val="D2533C"/>
                </a:solidFill>
              </a:defRPr>
            </a:lvl1pPr>
          </a:lstStyle>
          <a:p>
            <a:pPr lvl="0">
              <a:defRPr sz="1800">
                <a:solidFill>
                  <a:srgbClr val="000000"/>
                </a:solidFill>
              </a:defRPr>
            </a:pPr>
            <a:r>
              <a:rPr sz="3200">
                <a:solidFill>
                  <a:srgbClr val="D2533C"/>
                </a:solidFill>
              </a:rPr>
              <a:t>Technical Infrastructure</a:t>
            </a:r>
          </a:p>
        </p:txBody>
      </p:sp>
      <p:sp>
        <p:nvSpPr>
          <p:cNvPr id="74" name="Shape 74"/>
          <p:cNvSpPr/>
          <p:nvPr>
            <p:ph type="body" idx="4294967295"/>
          </p:nvPr>
        </p:nvSpPr>
        <p:spPr>
          <a:xfrm>
            <a:off x="457200" y="1600200"/>
            <a:ext cx="8229600" cy="4876800"/>
          </a:xfrm>
          <a:prstGeom prst="rect">
            <a:avLst/>
          </a:prstGeom>
        </p:spPr>
        <p:txBody>
          <a:bodyPr lIns="0" tIns="0" rIns="0" bIns="0">
            <a:normAutofit fontScale="100000" lnSpcReduction="0"/>
          </a:bodyPr>
          <a:lstStyle/>
          <a:p>
            <a:pPr lvl="0">
              <a:lnSpc>
                <a:spcPct val="90000"/>
              </a:lnSpc>
              <a:defRPr sz="1800">
                <a:solidFill>
                  <a:srgbClr val="000000"/>
                </a:solidFill>
              </a:defRPr>
            </a:pPr>
            <a:endParaRPr sz="2100">
              <a:solidFill>
                <a:srgbClr val="292934"/>
              </a:solidFill>
            </a:endParaRPr>
          </a:p>
          <a:p>
            <a:pPr lvl="1" marL="566737" indent="-292100">
              <a:lnSpc>
                <a:spcPct val="90000"/>
              </a:lnSpc>
              <a:spcBef>
                <a:spcPts val="700"/>
              </a:spcBef>
              <a:defRPr sz="1800">
                <a:solidFill>
                  <a:srgbClr val="000000"/>
                </a:solidFill>
              </a:defRPr>
            </a:pPr>
            <a:r>
              <a:rPr sz="3200">
                <a:solidFill>
                  <a:srgbClr val="292934"/>
                </a:solidFill>
              </a:rPr>
              <a:t>EHR</a:t>
            </a:r>
            <a:endParaRPr sz="3200">
              <a:solidFill>
                <a:srgbClr val="292934"/>
              </a:solidFill>
            </a:endParaRPr>
          </a:p>
          <a:p>
            <a:pPr lvl="1" marL="566737" indent="-292100">
              <a:lnSpc>
                <a:spcPct val="90000"/>
              </a:lnSpc>
              <a:spcBef>
                <a:spcPts val="700"/>
              </a:spcBef>
              <a:defRPr sz="1800">
                <a:solidFill>
                  <a:srgbClr val="000000"/>
                </a:solidFill>
              </a:defRPr>
            </a:pPr>
            <a:r>
              <a:rPr sz="3200">
                <a:solidFill>
                  <a:srgbClr val="292934"/>
                </a:solidFill>
              </a:rPr>
              <a:t>Drug information database</a:t>
            </a:r>
            <a:endParaRPr sz="3200">
              <a:solidFill>
                <a:srgbClr val="292934"/>
              </a:solidFill>
            </a:endParaRPr>
          </a:p>
          <a:p>
            <a:pPr lvl="1" marL="566737" indent="-292100">
              <a:lnSpc>
                <a:spcPct val="90000"/>
              </a:lnSpc>
              <a:spcBef>
                <a:spcPts val="700"/>
              </a:spcBef>
              <a:defRPr sz="1800">
                <a:solidFill>
                  <a:srgbClr val="000000"/>
                </a:solidFill>
              </a:defRPr>
            </a:pPr>
            <a:r>
              <a:rPr sz="3200">
                <a:solidFill>
                  <a:srgbClr val="292934"/>
                </a:solidFill>
              </a:rPr>
              <a:t>DSS </a:t>
            </a:r>
            <a:endParaRPr sz="3200">
              <a:solidFill>
                <a:srgbClr val="292934"/>
              </a:solidFill>
            </a:endParaRPr>
          </a:p>
          <a:p>
            <a:pPr lvl="1" marL="566737" indent="-292100">
              <a:lnSpc>
                <a:spcPct val="90000"/>
              </a:lnSpc>
              <a:spcBef>
                <a:spcPts val="700"/>
              </a:spcBef>
              <a:defRPr sz="1800">
                <a:solidFill>
                  <a:srgbClr val="000000"/>
                </a:solidFill>
              </a:defRPr>
            </a:pPr>
            <a:r>
              <a:rPr sz="3200">
                <a:solidFill>
                  <a:srgbClr val="292934"/>
                </a:solidFill>
              </a:rPr>
              <a:t>Others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 grpId="1" fill="hold">
                                  <p:stCondLst>
                                    <p:cond delay="0"/>
                                  </p:stCondLst>
                                  <p:iterate type="el" backwards="0">
                                    <p:tmAbs val="0"/>
                                  </p:iterate>
                                  <p:childTnLst>
                                    <p:set>
                                      <p:cBhvr>
                                        <p:cTn id="6" fill="hold"/>
                                        <p:tgtEl>
                                          <p:spTgt spid="74">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74">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74">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74">
                                            <p:txEl>
                                              <p:pRg st="2" end="2"/>
                                            </p:txEl>
                                          </p:spTgt>
                                        </p:tgtEl>
                                        <p:attrNameLst>
                                          <p:attrName>style.visibility</p:attrName>
                                        </p:attrNameLst>
                                      </p:cBhvr>
                                      <p:to>
                                        <p:strVal val="visible"/>
                                      </p:to>
                                    </p:set>
                                  </p:childTnLst>
                                </p:cTn>
                              </p:par>
                              <p:par>
                                <p:cTn id="13" presetClass="entr" presetSubtype="0" presetID="1" grpId="1" fill="hold">
                                  <p:stCondLst>
                                    <p:cond delay="0"/>
                                  </p:stCondLst>
                                  <p:iterate type="el" backwards="0">
                                    <p:tmAbs val="0"/>
                                  </p:iterate>
                                  <p:childTnLst>
                                    <p:set>
                                      <p:cBhvr>
                                        <p:cTn id="14" fill="hold"/>
                                        <p:tgtEl>
                                          <p:spTgt spid="74">
                                            <p:txEl>
                                              <p:pRg st="3" end="3"/>
                                            </p:txEl>
                                          </p:spTgt>
                                        </p:tgtEl>
                                        <p:attrNameLst>
                                          <p:attrName>style.visibility</p:attrName>
                                        </p:attrNameLst>
                                      </p:cBhvr>
                                      <p:to>
                                        <p:strVal val="visible"/>
                                      </p:to>
                                    </p:set>
                                  </p:childTnLst>
                                </p:cTn>
                              </p:par>
                              <p:par>
                                <p:cTn id="15" presetClass="entr" presetSubtype="0" presetID="1" grpId="1" fill="hold">
                                  <p:stCondLst>
                                    <p:cond delay="0"/>
                                  </p:stCondLst>
                                  <p:iterate type="el" backwards="0">
                                    <p:tmAbs val="0"/>
                                  </p:iterate>
                                  <p:childTnLst>
                                    <p:set>
                                      <p:cBhvr>
                                        <p:cTn id="16" fill="hold"/>
                                        <p:tgtEl>
                                          <p:spTgt spid="7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4"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a:solidFill>
                  <a:srgbClr val="D2533C"/>
                </a:solidFill>
              </a:defRPr>
            </a:lvl1pPr>
          </a:lstStyle>
          <a:p>
            <a:pPr lvl="0">
              <a:defRPr sz="1800">
                <a:solidFill>
                  <a:srgbClr val="000000"/>
                </a:solidFill>
              </a:defRPr>
            </a:pPr>
            <a:r>
              <a:rPr sz="4000">
                <a:solidFill>
                  <a:srgbClr val="D2533C"/>
                </a:solidFill>
              </a:rPr>
              <a:t>Strategic Objectives</a:t>
            </a:r>
          </a:p>
        </p:txBody>
      </p:sp>
      <p:sp>
        <p:nvSpPr>
          <p:cNvPr id="77" name="Shape 77"/>
          <p:cNvSpPr/>
          <p:nvPr>
            <p:ph type="body" idx="4294967295"/>
          </p:nvPr>
        </p:nvSpPr>
        <p:spPr>
          <a:xfrm>
            <a:off x="381000" y="2209800"/>
            <a:ext cx="7772400" cy="4114800"/>
          </a:xfrm>
          <a:prstGeom prst="rect">
            <a:avLst/>
          </a:prstGeom>
        </p:spPr>
        <p:txBody>
          <a:bodyPr lIns="0" tIns="0" rIns="0" bIns="0">
            <a:normAutofit fontScale="100000" lnSpcReduction="0"/>
          </a:bodyPr>
          <a:lstStyle/>
          <a:p>
            <a:pPr lvl="0" marL="914400" indent="-914400">
              <a:spcBef>
                <a:spcPts val="800"/>
              </a:spcBef>
              <a:buFontTx/>
              <a:buAutoNum type="arabicPeriod" startAt="1"/>
              <a:defRPr sz="1800">
                <a:solidFill>
                  <a:srgbClr val="000000"/>
                </a:solidFill>
              </a:defRPr>
            </a:pPr>
            <a:r>
              <a:rPr sz="3600">
                <a:solidFill>
                  <a:srgbClr val="292934"/>
                </a:solidFill>
              </a:rPr>
              <a:t>Endorsement of CPOE</a:t>
            </a:r>
            <a:endParaRPr sz="3600">
              <a:solidFill>
                <a:srgbClr val="292934"/>
              </a:solidFill>
            </a:endParaRPr>
          </a:p>
          <a:p>
            <a:pPr lvl="0" marL="914400" indent="-914400">
              <a:spcBef>
                <a:spcPts val="800"/>
              </a:spcBef>
              <a:buFontTx/>
              <a:buAutoNum type="arabicPeriod" startAt="1"/>
              <a:defRPr sz="1800">
                <a:solidFill>
                  <a:srgbClr val="000000"/>
                </a:solidFill>
              </a:defRPr>
            </a:pPr>
            <a:r>
              <a:rPr sz="3600">
                <a:solidFill>
                  <a:srgbClr val="292934"/>
                </a:solidFill>
              </a:rPr>
              <a:t>Establish CPOE as an Institutional Commitment and Goal</a:t>
            </a:r>
            <a:endParaRPr sz="3600">
              <a:solidFill>
                <a:srgbClr val="292934"/>
              </a:solidFill>
            </a:endParaRPr>
          </a:p>
          <a:p>
            <a:pPr lvl="0" marL="914400" indent="-914400">
              <a:spcBef>
                <a:spcPts val="800"/>
              </a:spcBef>
              <a:buFontTx/>
              <a:buAutoNum type="arabicPeriod" startAt="1"/>
              <a:defRPr sz="1800">
                <a:solidFill>
                  <a:srgbClr val="000000"/>
                </a:solidFill>
              </a:defRPr>
            </a:pPr>
            <a:r>
              <a:rPr sz="3600">
                <a:solidFill>
                  <a:srgbClr val="292934"/>
                </a:solidFill>
              </a:rPr>
              <a:t>Identify CPOE as a Quality and Safety Improvement Initiative</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idx="4294967295"/>
          </p:nvPr>
        </p:nvSpPr>
        <p:spPr>
          <a:xfrm>
            <a:off x="457200" y="533400"/>
            <a:ext cx="8229600" cy="990600"/>
          </a:xfrm>
          <a:prstGeom prst="rect">
            <a:avLst/>
          </a:prstGeom>
        </p:spPr>
        <p:txBody>
          <a:bodyPr lIns="0" tIns="0" rIns="0" bIns="0">
            <a:normAutofit fontScale="100000" lnSpcReduction="0"/>
          </a:bodyPr>
          <a:lstStyle>
            <a:lvl1pPr>
              <a:defRPr sz="2900">
                <a:solidFill>
                  <a:srgbClr val="D2533C"/>
                </a:solidFill>
              </a:defRPr>
            </a:lvl1pPr>
          </a:lstStyle>
          <a:p>
            <a:pPr lvl="0">
              <a:defRPr sz="1800">
                <a:solidFill>
                  <a:srgbClr val="000000"/>
                </a:solidFill>
              </a:defRPr>
            </a:pPr>
            <a:r>
              <a:rPr sz="2900">
                <a:solidFill>
                  <a:srgbClr val="D2533C"/>
                </a:solidFill>
              </a:rPr>
              <a:t>Example DSS in CPOE – medication prescription</a:t>
            </a:r>
          </a:p>
        </p:txBody>
      </p:sp>
      <p:sp>
        <p:nvSpPr>
          <p:cNvPr id="80" name="Shape 80"/>
          <p:cNvSpPr/>
          <p:nvPr>
            <p:ph type="body" idx="4294967295"/>
          </p:nvPr>
        </p:nvSpPr>
        <p:spPr>
          <a:xfrm>
            <a:off x="1370012" y="1965325"/>
            <a:ext cx="7313613" cy="3976688"/>
          </a:xfrm>
          <a:prstGeom prst="rect">
            <a:avLst/>
          </a:prstGeom>
        </p:spPr>
        <p:txBody>
          <a:bodyPr lIns="0" tIns="0" rIns="0" bIns="0">
            <a:normAutofit fontScale="100000" lnSpcReduction="0"/>
          </a:bodyPr>
          <a:lstStyle/>
          <a:p>
            <a:pPr lvl="0">
              <a:lnSpc>
                <a:spcPct val="90000"/>
              </a:lnSpc>
              <a:defRPr sz="1800">
                <a:solidFill>
                  <a:srgbClr val="000000"/>
                </a:solidFill>
              </a:defRPr>
            </a:pPr>
            <a:r>
              <a:rPr sz="2400">
                <a:solidFill>
                  <a:srgbClr val="292934"/>
                </a:solidFill>
              </a:rPr>
              <a:t>Allergy</a:t>
            </a:r>
            <a:endParaRPr sz="2400">
              <a:solidFill>
                <a:srgbClr val="292934"/>
              </a:solidFill>
            </a:endParaRPr>
          </a:p>
          <a:p>
            <a:pPr lvl="0">
              <a:lnSpc>
                <a:spcPct val="90000"/>
              </a:lnSpc>
              <a:defRPr sz="1800">
                <a:solidFill>
                  <a:srgbClr val="000000"/>
                </a:solidFill>
              </a:defRPr>
            </a:pPr>
            <a:r>
              <a:rPr sz="2400">
                <a:solidFill>
                  <a:srgbClr val="292934"/>
                </a:solidFill>
              </a:rPr>
              <a:t>Age (check drug name and dose)</a:t>
            </a:r>
            <a:endParaRPr sz="2400">
              <a:solidFill>
                <a:srgbClr val="292934"/>
              </a:solidFill>
            </a:endParaRPr>
          </a:p>
          <a:p>
            <a:pPr lvl="0">
              <a:lnSpc>
                <a:spcPct val="90000"/>
              </a:lnSpc>
              <a:defRPr sz="1800">
                <a:solidFill>
                  <a:srgbClr val="000000"/>
                </a:solidFill>
              </a:defRPr>
            </a:pPr>
            <a:r>
              <a:rPr sz="2400">
                <a:solidFill>
                  <a:srgbClr val="292934"/>
                </a:solidFill>
              </a:rPr>
              <a:t>Duplicate drugs on active orders, not one-time</a:t>
            </a:r>
            <a:endParaRPr sz="2400">
              <a:solidFill>
                <a:srgbClr val="292934"/>
              </a:solidFill>
            </a:endParaRPr>
          </a:p>
          <a:p>
            <a:pPr lvl="0">
              <a:lnSpc>
                <a:spcPct val="90000"/>
              </a:lnSpc>
              <a:defRPr sz="1800">
                <a:solidFill>
                  <a:srgbClr val="000000"/>
                </a:solidFill>
              </a:defRPr>
            </a:pPr>
            <a:r>
              <a:rPr sz="2400">
                <a:solidFill>
                  <a:srgbClr val="292934"/>
                </a:solidFill>
              </a:rPr>
              <a:t>Severe drug interactions</a:t>
            </a:r>
            <a:endParaRPr sz="2400">
              <a:solidFill>
                <a:srgbClr val="292934"/>
              </a:solidFill>
            </a:endParaRPr>
          </a:p>
          <a:p>
            <a:pPr lvl="1" marL="457200" indent="-182562">
              <a:lnSpc>
                <a:spcPct val="90000"/>
              </a:lnSpc>
              <a:spcBef>
                <a:spcPts val="400"/>
              </a:spcBef>
              <a:defRPr sz="1800">
                <a:solidFill>
                  <a:srgbClr val="000000"/>
                </a:solidFill>
              </a:defRPr>
            </a:pPr>
            <a:r>
              <a:rPr sz="2000">
                <a:solidFill>
                  <a:srgbClr val="292934"/>
                </a:solidFill>
              </a:rPr>
              <a:t>Drug-drug, drug-food</a:t>
            </a:r>
            <a:endParaRPr sz="2000">
              <a:solidFill>
                <a:srgbClr val="292934"/>
              </a:solidFill>
            </a:endParaRPr>
          </a:p>
          <a:p>
            <a:pPr lvl="0">
              <a:lnSpc>
                <a:spcPct val="90000"/>
              </a:lnSpc>
              <a:defRPr sz="1800">
                <a:solidFill>
                  <a:srgbClr val="000000"/>
                </a:solidFill>
              </a:defRPr>
            </a:pPr>
            <a:r>
              <a:rPr sz="2400">
                <a:solidFill>
                  <a:srgbClr val="292934"/>
                </a:solidFill>
              </a:rPr>
              <a:t>Dose maximum </a:t>
            </a:r>
            <a:endParaRPr sz="2400">
              <a:solidFill>
                <a:srgbClr val="292934"/>
              </a:solidFill>
            </a:endParaRPr>
          </a:p>
          <a:p>
            <a:pPr lvl="0">
              <a:lnSpc>
                <a:spcPct val="90000"/>
              </a:lnSpc>
              <a:defRPr sz="1800">
                <a:solidFill>
                  <a:srgbClr val="000000"/>
                </a:solidFill>
              </a:defRPr>
            </a:pPr>
            <a:r>
              <a:rPr sz="2400">
                <a:solidFill>
                  <a:srgbClr val="292934"/>
                </a:solidFill>
              </a:rPr>
              <a:t>Drugs with opposite actions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80">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8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 grpId="1" fill="hold">
                                  <p:stCondLst>
                                    <p:cond delay="0"/>
                                  </p:stCondLst>
                                  <p:iterate type="el" backwards="0">
                                    <p:tmAbs val="0"/>
                                  </p:iterate>
                                  <p:childTnLst>
                                    <p:set>
                                      <p:cBhvr>
                                        <p:cTn id="12" fill="hold"/>
                                        <p:tgtEl>
                                          <p:spTgt spid="8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8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 grpId="1" fill="hold">
                                  <p:stCondLst>
                                    <p:cond delay="0"/>
                                  </p:stCondLst>
                                  <p:iterate type="el" backwards="0">
                                    <p:tmAbs val="0"/>
                                  </p:iterate>
                                  <p:childTnLst>
                                    <p:set>
                                      <p:cBhvr>
                                        <p:cTn id="20" fill="hold"/>
                                        <p:tgtEl>
                                          <p:spTgt spid="80">
                                            <p:txEl>
                                              <p:pRg st="3" end="3"/>
                                            </p:txEl>
                                          </p:spTgt>
                                        </p:tgtEl>
                                        <p:attrNameLst>
                                          <p:attrName>style.visibility</p:attrName>
                                        </p:attrNameLst>
                                      </p:cBhvr>
                                      <p:to>
                                        <p:strVal val="visible"/>
                                      </p:to>
                                    </p:set>
                                  </p:childTnLst>
                                </p:cTn>
                              </p:par>
                              <p:par>
                                <p:cTn id="21" presetClass="entr" presetSubtype="0" presetID="1" grpId="1" fill="hold">
                                  <p:stCondLst>
                                    <p:cond delay="0"/>
                                  </p:stCondLst>
                                  <p:iterate type="el" backwards="0">
                                    <p:tmAbs val="0"/>
                                  </p:iterate>
                                  <p:childTnLst>
                                    <p:set>
                                      <p:cBhvr>
                                        <p:cTn id="22" fill="hold"/>
                                        <p:tgtEl>
                                          <p:spTgt spid="8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 grpId="1" fill="hold">
                                  <p:stCondLst>
                                    <p:cond delay="0"/>
                                  </p:stCondLst>
                                  <p:iterate type="el" backwards="0">
                                    <p:tmAbs val="0"/>
                                  </p:iterate>
                                  <p:childTnLst>
                                    <p:set>
                                      <p:cBhvr>
                                        <p:cTn id="26" fill="hold"/>
                                        <p:tgtEl>
                                          <p:spTgt spid="8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0" presetID="1" grpId="1" fill="hold">
                                  <p:stCondLst>
                                    <p:cond delay="0"/>
                                  </p:stCondLst>
                                  <p:iterate type="el" backwards="0">
                                    <p:tmAbs val="0"/>
                                  </p:iterate>
                                  <p:childTnLst>
                                    <p:set>
                                      <p:cBhvr>
                                        <p:cTn id="30" fill="hold"/>
                                        <p:tgtEl>
                                          <p:spTgt spid="80">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80" grpId="1"/>
    </p:bldLst>
  </p:timing>
</p:sld>
</file>

<file path=ppt/theme/theme1.xml><?xml version="1.0" encoding="utf-8"?>
<a:theme xmlns:a="http://schemas.openxmlformats.org/drawingml/2006/main" xmlns:r="http://schemas.openxmlformats.org/officeDocument/2006/relationships" name="Default">
  <a:themeElements>
    <a:clrScheme name="Default">
      <a:dk1>
        <a:srgbClr val="292934"/>
      </a:dk1>
      <a:lt1>
        <a:srgbClr val="FFFFFF"/>
      </a:lt1>
      <a:dk2>
        <a:srgbClr val="A7A7A7"/>
      </a:dk2>
      <a:lt2>
        <a:srgbClr val="535353"/>
      </a:lt2>
      <a:accent1>
        <a:srgbClr val="93A299"/>
      </a:accent1>
      <a:accent2>
        <a:srgbClr val="AD8F67"/>
      </a:accent2>
      <a:accent3>
        <a:srgbClr val="8F8F8F"/>
      </a:accent3>
      <a:accent4>
        <a:srgbClr val="23232C"/>
      </a:accent4>
      <a:accent5>
        <a:srgbClr val="C6CCC9"/>
      </a:accent5>
      <a:accent6>
        <a:srgbClr val="9D825D"/>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3A2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3A2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93A299"/>
      </a:accent1>
      <a:accent2>
        <a:srgbClr val="AD8F67"/>
      </a:accent2>
      <a:accent3>
        <a:srgbClr val="8F8F8F"/>
      </a:accent3>
      <a:accent4>
        <a:srgbClr val="23232C"/>
      </a:accent4>
      <a:accent5>
        <a:srgbClr val="C6CCC9"/>
      </a:accent5>
      <a:accent6>
        <a:srgbClr val="9D825D"/>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3A2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93A2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000" u="none" kumimoji="0" normalizeH="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