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lvl1pPr>
      <a:defRPr>
        <a:latin typeface="+mj-lt"/>
        <a:ea typeface="+mj-ea"/>
        <a:cs typeface="+mj-cs"/>
        <a:sym typeface="Avenir Roman"/>
      </a:defRPr>
    </a:lvl1pPr>
    <a:lvl2pPr>
      <a:defRPr>
        <a:latin typeface="+mj-lt"/>
        <a:ea typeface="+mj-ea"/>
        <a:cs typeface="+mj-cs"/>
        <a:sym typeface="Avenir Roman"/>
      </a:defRPr>
    </a:lvl2pPr>
    <a:lvl3pPr>
      <a:defRPr>
        <a:latin typeface="+mj-lt"/>
        <a:ea typeface="+mj-ea"/>
        <a:cs typeface="+mj-cs"/>
        <a:sym typeface="Avenir Roman"/>
      </a:defRPr>
    </a:lvl3pPr>
    <a:lvl4pPr>
      <a:defRPr>
        <a:latin typeface="+mj-lt"/>
        <a:ea typeface="+mj-ea"/>
        <a:cs typeface="+mj-cs"/>
        <a:sym typeface="Avenir Roman"/>
      </a:defRPr>
    </a:lvl4pPr>
    <a:lvl5pPr>
      <a:defRPr>
        <a:latin typeface="+mj-lt"/>
        <a:ea typeface="+mj-ea"/>
        <a:cs typeface="+mj-cs"/>
        <a:sym typeface="Avenir Roman"/>
      </a:defRPr>
    </a:lvl5pPr>
    <a:lvl6pPr>
      <a:defRPr>
        <a:latin typeface="+mj-lt"/>
        <a:ea typeface="+mj-ea"/>
        <a:cs typeface="+mj-cs"/>
        <a:sym typeface="Avenir Roman"/>
      </a:defRPr>
    </a:lvl6pPr>
    <a:lvl7pPr>
      <a:defRPr>
        <a:latin typeface="+mj-lt"/>
        <a:ea typeface="+mj-ea"/>
        <a:cs typeface="+mj-cs"/>
        <a:sym typeface="Avenir Roman"/>
      </a:defRPr>
    </a:lvl7pPr>
    <a:lvl8pPr>
      <a:defRPr>
        <a:latin typeface="+mj-lt"/>
        <a:ea typeface="+mj-ea"/>
        <a:cs typeface="+mj-cs"/>
        <a:sym typeface="Avenir Roman"/>
      </a:defRPr>
    </a:lvl8pPr>
    <a:lvl9pPr>
      <a:defRPr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AEA"/>
          </a:solidFill>
        </a:fill>
      </a:tcStyle>
    </a:wholeTbl>
    <a:band2H>
      <a:tcTxStyle b="def" i="def"/>
      <a:tcStyle>
        <a:tcBdr/>
        <a:fill>
          <a:solidFill>
            <a:srgbClr val="E6EDF5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More related to dental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 screen shot of an EHR would be nice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I moved this slide to be before Blackboard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-9527" y="-7938"/>
            <a:ext cx="9163053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4381500" y="-7941"/>
            <a:ext cx="4762502" cy="607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5" name="Group 15"/>
          <p:cNvGrpSpPr/>
          <p:nvPr/>
        </p:nvGrpSpPr>
        <p:grpSpPr>
          <a:xfrm>
            <a:off x="-6097" y="-24385"/>
            <a:ext cx="9156197" cy="1048519"/>
            <a:chOff x="0" y="0"/>
            <a:chExt cx="9156196" cy="1048517"/>
          </a:xfrm>
        </p:grpSpPr>
        <p:pic>
          <p:nvPicPr>
            <p:cNvPr id="13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9131814" cy="10485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7" cy="9083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DBF5F9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V="1" rot="420000">
            <a:off x="3165475" y="1108074"/>
            <a:ext cx="5257802" cy="41148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round/>
          </a:ln>
          <a:effectLst>
            <a:outerShdw sx="100000" sy="100000" kx="0" ky="0" algn="b" rotWithShape="0" blurRad="63500" dist="38499" dir="750004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" name="Shape 25"/>
          <p:cNvSpPr/>
          <p:nvPr/>
        </p:nvSpPr>
        <p:spPr>
          <a:xfrm flipV="1" rot="420000">
            <a:off x="8004174" y="5359400"/>
            <a:ext cx="155577" cy="1555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  <a:effectLst>
            <a:outerShdw sx="100000" sy="100000" kx="0" ky="0" algn="b" rotWithShape="0" blurRad="63500" dist="6350" dir="12899787">
              <a:srgbClr val="000000">
                <a:alpha val="46998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6" name="Shape 26"/>
          <p:cNvSpPr/>
          <p:nvPr/>
        </p:nvSpPr>
        <p:spPr>
          <a:xfrm flipV="1">
            <a:off x="-9527" y="5816598"/>
            <a:ext cx="9163053" cy="1041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" name="Shape 27"/>
          <p:cNvSpPr/>
          <p:nvPr/>
        </p:nvSpPr>
        <p:spPr>
          <a:xfrm flipV="1">
            <a:off x="4381500" y="6250759"/>
            <a:ext cx="4762502" cy="607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Body Level One</a:t>
            </a:r>
            <a:endParaRPr sz="2600"/>
          </a:p>
          <a:p>
            <a:pPr lvl="1">
              <a:defRPr sz="1800"/>
            </a:pPr>
            <a:r>
              <a:rPr sz="2600"/>
              <a:t>Body Level Two</a:t>
            </a:r>
            <a:endParaRPr sz="2600"/>
          </a:p>
          <a:p>
            <a:pPr lvl="2">
              <a:defRPr sz="1800"/>
            </a:pPr>
            <a:r>
              <a:rPr sz="2600"/>
              <a:t>Body Level Three</a:t>
            </a:r>
            <a:endParaRPr sz="2600"/>
          </a:p>
          <a:p>
            <a:pPr lvl="3">
              <a:defRPr sz="1800"/>
            </a:pPr>
            <a:r>
              <a:rPr sz="2600"/>
              <a:t>Body Level Four</a:t>
            </a:r>
            <a:endParaRPr sz="2600"/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xfrm>
            <a:off x="8077200" y="6518274"/>
            <a:ext cx="609600" cy="203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7" y="-7938"/>
            <a:ext cx="9163053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381500" y="-7941"/>
            <a:ext cx="4762502" cy="607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6" name="Group 6"/>
          <p:cNvGrpSpPr/>
          <p:nvPr/>
        </p:nvGrpSpPr>
        <p:grpSpPr>
          <a:xfrm>
            <a:off x="-6097" y="-24385"/>
            <a:ext cx="9156197" cy="1048519"/>
            <a:chOff x="0" y="0"/>
            <a:chExt cx="9156196" cy="1048517"/>
          </a:xfrm>
        </p:grpSpPr>
        <p:pic>
          <p:nvPicPr>
            <p:cNvPr id="4" name="image1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1"/>
              <a:ext cx="9131814" cy="10485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7" cy="9083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Shape 7"/>
          <p:cNvSpPr/>
          <p:nvPr>
            <p:ph type="title"/>
          </p:nvPr>
        </p:nvSpPr>
        <p:spPr>
          <a:xfrm>
            <a:off x="457200" y="0"/>
            <a:ext cx="8229600" cy="1847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DBF5F9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935159"/>
            <a:ext cx="8229600" cy="492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7924800" y="6518274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D1EAEE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</p:sldLayoutIdLst>
  <p:transition spd="med" advClick="1"/>
  <p:txStyles>
    <p:titleStyle>
      <a:lvl1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5pPr>
      <a:lvl6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6pPr>
      <a:lvl7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7pPr>
      <a:lvl8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8pPr>
      <a:lvl9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3050" indent="-273050">
        <a:spcBef>
          <a:spcPts val="600"/>
        </a:spcBef>
        <a:buClr>
          <a:srgbClr val="0BD0D9"/>
        </a:buClr>
        <a:buSzPct val="9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1pPr>
      <a:lvl2pPr marL="660267" indent="-266565">
        <a:spcBef>
          <a:spcPts val="600"/>
        </a:spcBef>
        <a:buClr>
          <a:srgbClr val="0BD0D9"/>
        </a:buClr>
        <a:buSzPct val="8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2pPr>
      <a:lvl3pPr marL="972984" indent="-304647">
        <a:spcBef>
          <a:spcPts val="600"/>
        </a:spcBef>
        <a:buClr>
          <a:srgbClr val="0BD0D9"/>
        </a:buClr>
        <a:buSzPct val="70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3pPr>
      <a:lvl4pPr marL="1250313" indent="-272413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4pPr>
      <a:lvl5pPr marL="1555219" indent="-302682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5pPr>
      <a:lvl6pPr marL="20124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6pPr>
      <a:lvl7pPr marL="24696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7pPr>
      <a:lvl8pPr marL="29268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8pPr>
      <a:lvl9pPr marL="3384020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ms.ksu.edu.sa/" TargetMode="Externa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mrjamal@ksu.edu.sa" TargetMode="External"/><Relationship Id="rId4" Type="http://schemas.openxmlformats.org/officeDocument/2006/relationships/hyperlink" Target="mailto:albarrak@ksu.edu.sa" TargetMode="External"/><Relationship Id="rId5" Type="http://schemas.openxmlformats.org/officeDocument/2006/relationships/hyperlink" Target="mailto:nzakaria@ksu.edu.sa" TargetMode="Externa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twitter.com/MIELU_KSU" TargetMode="Externa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falalawi@ksu.edu.sa" TargetMode="External"/><Relationship Id="rId4" Type="http://schemas.openxmlformats.org/officeDocument/2006/relationships/hyperlink" Target="mailto:kheraiji@hotmail.com" TargetMode="External"/><Relationship Id="rId5" Type="http://schemas.openxmlformats.org/officeDocument/2006/relationships/hyperlink" Target="mailto:kmalghamdi@ksu.edu.sa" TargetMode="External"/><Relationship Id="rId6" Type="http://schemas.openxmlformats.org/officeDocument/2006/relationships/hyperlink" Target="mailto:hrammal@ksu.edu.sa" TargetMode="External"/><Relationship Id="rId7" Type="http://schemas.openxmlformats.org/officeDocument/2006/relationships/hyperlink" Target="mailto:aaansari@KSU.EDU.SA" TargetMode="External"/><Relationship Id="rId8" Type="http://schemas.openxmlformats.org/officeDocument/2006/relationships/hyperlink" Target="mailto:balyousefi@ksu.edu.sa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575" y="1371600"/>
            <a:ext cx="7851775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>
            <p:ph type="body" idx="4294967295"/>
          </p:nvPr>
        </p:nvSpPr>
        <p:spPr>
          <a:xfrm>
            <a:off x="533400" y="3228975"/>
            <a:ext cx="7854950" cy="30194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Course Orientation</a:t>
            </a:r>
            <a:endParaRPr sz="3600"/>
          </a:p>
          <a:p>
            <a:pPr lvl="0"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1436-2015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8"/>
          <p:cNvGraphicFramePr/>
          <p:nvPr/>
        </p:nvGraphicFramePr>
        <p:xfrm>
          <a:off x="685800" y="438000"/>
          <a:ext cx="8171327" cy="6394276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1" rtl="0">
                <a:tableStyleId>{4C3C2611-4C71-4FC5-86AE-919BDF0F9419}</a:tableStyleId>
              </a:tblPr>
              <a:tblGrid>
                <a:gridCol w="1562645"/>
                <a:gridCol w="2963217"/>
                <a:gridCol w="3645462"/>
              </a:tblGrid>
              <a:tr h="94925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Learning Objectives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Topics Covered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Assessments  </a:t>
                      </a:r>
                    </a:p>
                  </a:txBody>
                  <a:tcPr marL="63500" marR="63500" marT="63500" marB="635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819425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LO1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All topics esp Consumer Health Informatics, Telehealth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Finals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03849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LO2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Workshops, EHR, DSS, Telehealth, CPOE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Final, Workshop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LO3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EHR, DSS, Telehealth, CPOE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LO4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visit, Ethics 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 report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LO5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Clinical Informatics as A Career for Physician, Ethics 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LO6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Num" sz="quarter" idx="2"/>
          </p:nvPr>
        </p:nvSpPr>
        <p:spPr>
          <a:xfrm>
            <a:off x="7924800" y="6315072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</a:fld>
          </a:p>
        </p:txBody>
      </p:sp>
      <p:graphicFrame>
        <p:nvGraphicFramePr>
          <p:cNvPr id="71" name="Table 71"/>
          <p:cNvGraphicFramePr/>
          <p:nvPr/>
        </p:nvGraphicFramePr>
        <p:xfrm>
          <a:off x="821433" y="505364"/>
          <a:ext cx="7791693" cy="535188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85584"/>
                <a:gridCol w="4591050"/>
                <a:gridCol w="2815058"/>
              </a:tblGrid>
              <a:tr h="640261"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Avenir Roman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Assessment task 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Proportion of Total Assessment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1028495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Tutorial ( 9 tutorials)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Workshop: Medical Search, Design Apps, EBM, CIS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8%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Midterm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Online quiz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Final examination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Site Visit- Presentation and Report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81817"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Avenir Roman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Avenir Roman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 idx="4294967295"/>
          </p:nvPr>
        </p:nvSpPr>
        <p:spPr>
          <a:xfrm>
            <a:off x="457200" y="704848"/>
            <a:ext cx="8229600" cy="114300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Tutorial Participation (2%)</a:t>
            </a:r>
          </a:p>
        </p:txBody>
      </p:sp>
      <p:sp>
        <p:nvSpPr>
          <p:cNvPr id="74" name="Shape 74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9397" indent="-259397" defTabSz="86868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17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1. There will be 9 tutorials this year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2. Each group will be responsible 1-2 tutorials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3. Tutorials will include discussion, case study, system review, demonstration etc.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4. Designated group will present the outcome of tutorial 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5. All groups must attend and participate in discussion or Q&amp; A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sldNum" sz="quarter" idx="2"/>
          </p:nvPr>
        </p:nvSpPr>
        <p:spPr>
          <a:xfrm>
            <a:off x="7924800" y="6111872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</a:fld>
          </a:p>
        </p:txBody>
      </p:sp>
      <p:graphicFrame>
        <p:nvGraphicFramePr>
          <p:cNvPr id="77" name="Table 77"/>
          <p:cNvGraphicFramePr/>
          <p:nvPr/>
        </p:nvGraphicFramePr>
        <p:xfrm>
          <a:off x="749098" y="1435100"/>
          <a:ext cx="7645804" cy="89596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7828"/>
                <a:gridCol w="2496696"/>
                <a:gridCol w="1446285"/>
                <a:gridCol w="3554990"/>
              </a:tblGrid>
              <a:tr h="103179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Week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Topic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Activities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# OF GROUPS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36313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Introduction to Medical Informatics 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Find one scientist who contribute in Health Informatics and present his/her major contributions 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1758789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Clinical Data and Databases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 Electronic Health Record- review different types of data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b="1" sz="1600">
                          <a:solidFill>
                            <a:srgbClr val="073E87"/>
                          </a:solidFill>
                          <a:uFill>
                            <a:solidFill/>
                          </a:u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What kind of errors can occur during data entry? How will this affect the quality of data?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243177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EHR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Systmone (TPP)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Practice Fusion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lack,sans-serif"/>
                          <a:ea typeface="Arial Black,sans-serif"/>
                          <a:cs typeface="Arial Black,sans-serif"/>
                          <a:sym typeface="Arial Black,sans-serif"/>
                        </a:rPr>
                        <a:t>Discuss if Electronic Health Record should provide social networking feature to allow collaboration among medical workers. What are the pros and the cons?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8" name="Shape 78"/>
          <p:cNvSpPr/>
          <p:nvPr>
            <p:ph type="title" idx="4294967295"/>
          </p:nvPr>
        </p:nvSpPr>
        <p:spPr>
          <a:xfrm>
            <a:off x="330200" y="44448"/>
            <a:ext cx="8229600" cy="114300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Example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457200" y="704848"/>
            <a:ext cx="8229600" cy="114300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Workshop Participation(8%)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1. There will be 4 Workshops this year 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2. Workshop will be 2-3 hours long 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3. All groups members must participate actively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 idx="4294967295"/>
          </p:nvPr>
        </p:nvSpPr>
        <p:spPr>
          <a:xfrm>
            <a:off x="381000" y="9144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Use of Computer and Web</a:t>
            </a: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69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2" marL="1903259" indent="-1234923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Blackboard</a:t>
            </a:r>
            <a:endParaRPr sz="2800"/>
          </a:p>
          <a:p>
            <a:pPr lvl="2" marL="1903259" indent="-1234923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Search Engine</a:t>
            </a:r>
            <a:endParaRPr sz="2800"/>
          </a:p>
          <a:p>
            <a:pPr lvl="2" marL="1903259" indent="-1234923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Googledoc, SlideShare, Dropbox </a:t>
            </a:r>
            <a:endParaRPr sz="2000"/>
          </a:p>
          <a:p>
            <a:pPr lvl="2" marL="0" indent="66833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 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 idx="4294967295"/>
          </p:nvPr>
        </p:nvSpPr>
        <p:spPr>
          <a:xfrm>
            <a:off x="558800" y="1428746"/>
            <a:ext cx="8229600" cy="114300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3800">
                <a:solidFill>
                  <a:srgbClr val="04617B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04617B"/>
                </a:solidFill>
              </a:rPr>
              <a:t>Blackboard- Learning Management System  </a:t>
            </a:r>
          </a:p>
        </p:txBody>
      </p:sp>
      <p:sp>
        <p:nvSpPr>
          <p:cNvPr id="89" name="Shape 89"/>
          <p:cNvSpPr/>
          <p:nvPr>
            <p:ph type="body" idx="4294967295"/>
          </p:nvPr>
        </p:nvSpPr>
        <p:spPr>
          <a:xfrm>
            <a:off x="558800" y="2773359"/>
            <a:ext cx="8229600" cy="3703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696">
              <a:lnSpc>
                <a:spcPct val="7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hlinkClick r:id="rId2" invalidUrl="" action="" tgtFrame="" tooltip="" history="1" highlightClick="0" endSnd="0"/>
              </a:rPr>
              <a:t>www.lms.ksu.edu.sa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Logging In 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Course name 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Download lecture slides/View lecture slides  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Announcements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Online Quiz</a:t>
            </a:r>
            <a:endParaRPr sz="2400"/>
          </a:p>
          <a:p>
            <a:pPr lvl="2" marL="1334915" indent="-666578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Upload report</a:t>
            </a:r>
            <a:endParaRPr sz="2400"/>
          </a:p>
          <a:p>
            <a:pPr lvl="2" marL="914400" indent="-246062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endParaRPr sz="1200"/>
          </a:p>
          <a:p>
            <a:pPr lvl="2" marL="0" indent="668337">
              <a:lnSpc>
                <a:spcPct val="70000"/>
              </a:lnSpc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/>
              <a:t> 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500">
                <a:solidFill>
                  <a:srgbClr val="04617B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215900" y="1966124"/>
            <a:ext cx="8712200" cy="367968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Notes from lecture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Readings from textbook </a:t>
            </a:r>
            <a:endParaRPr sz="2400"/>
          </a:p>
          <a:p>
            <a:pPr lvl="2" marL="0" indent="4572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	Shortliffe, E., Cimino, J. (2014).Biomedical Informatics: Computer Applications in Healthcare and Biomedicine, 4th Edition,  Springer 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Readings from selected papers 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Discussion with faculty members/KKUH staff 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381000" y="11430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Attendance </a:t>
            </a:r>
            <a:br>
              <a:rPr sz="3800">
                <a:solidFill>
                  <a:srgbClr val="04617B"/>
                </a:solidFill>
              </a:rPr>
            </a:br>
          </a:p>
        </p:txBody>
      </p:sp>
      <p:sp>
        <p:nvSpPr>
          <p:cNvPr id="95" name="Shape 95"/>
          <p:cNvSpPr/>
          <p:nvPr>
            <p:ph type="body" idx="4294967295"/>
          </p:nvPr>
        </p:nvSpPr>
        <p:spPr>
          <a:xfrm>
            <a:off x="457200" y="1981200"/>
            <a:ext cx="8229600" cy="472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 Attendance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Please come within 10 minutes of the class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10% missing- 1</a:t>
            </a:r>
            <a:r>
              <a:rPr baseline="30000" sz="2400"/>
              <a:t>st</a:t>
            </a:r>
            <a:r>
              <a:rPr sz="2400"/>
              <a:t> warning letter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20% missing- 2</a:t>
            </a:r>
            <a:r>
              <a:rPr baseline="30000" sz="2400"/>
              <a:t>nd</a:t>
            </a:r>
            <a:r>
              <a:rPr sz="2400"/>
              <a:t> warning letter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25%- will be barred from taking the final examination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Workshop &amp; Tutorial participation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Active Participation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93E4C"/>
                </a:solidFill>
              </a:rPr>
              <a:t>Reminder: </a:t>
            </a:r>
            <a:r>
              <a:rPr b="1" sz="2400">
                <a:solidFill>
                  <a:srgbClr val="C93E4C"/>
                </a:solidFill>
              </a:rPr>
              <a:t>Never SIGN</a:t>
            </a:r>
            <a:r>
              <a:rPr sz="2400">
                <a:solidFill>
                  <a:srgbClr val="C93E4C"/>
                </a:solidFill>
              </a:rPr>
              <a:t> on behalf of your friends. Your integrity is our PRIORITY! 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 idx="4294967295"/>
          </p:nvPr>
        </p:nvSpPr>
        <p:spPr>
          <a:xfrm>
            <a:off x="381000" y="9906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Course Policy </a:t>
            </a:r>
            <a:br>
              <a:rPr sz="3800">
                <a:solidFill>
                  <a:srgbClr val="04617B"/>
                </a:solidFill>
              </a:rPr>
            </a:br>
          </a:p>
        </p:txBody>
      </p:sp>
      <p:sp>
        <p:nvSpPr>
          <p:cNvPr id="98" name="Shape 98"/>
          <p:cNvSpPr/>
          <p:nvPr>
            <p:ph type="body" idx="4294967295"/>
          </p:nvPr>
        </p:nvSpPr>
        <p:spPr>
          <a:xfrm>
            <a:off x="457200" y="1371600"/>
            <a:ext cx="8229600" cy="5334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i. Lecture Hours </a:t>
            </a:r>
            <a:endParaRPr sz="20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Attend class regularly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Pay attention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Questions are welcomed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Respect each other  </a:t>
            </a:r>
            <a:endParaRPr sz="2400"/>
          </a:p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ii. Tutorial and Workshop Hours </a:t>
            </a:r>
            <a:endParaRPr sz="20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Be prepared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Avoid flaming and arguing without basis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Open discussion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Discussion within given topics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Other issues can be brought up outside classroom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36482" y="-854078"/>
            <a:ext cx="9071032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Who are we?</a:t>
            </a:r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Medical Informatics and e-learning Unit (MIELU)</a:t>
            </a:r>
          </a:p>
        </p:txBody>
      </p:sp>
      <p:sp>
        <p:nvSpPr>
          <p:cNvPr id="38" name="Shape 38"/>
          <p:cNvSpPr/>
          <p:nvPr/>
        </p:nvSpPr>
        <p:spPr>
          <a:xfrm>
            <a:off x="190498" y="2603498"/>
            <a:ext cx="8763004" cy="2836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Amr Jamal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amrjamal@ksu.edu.sa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Professor Ahmed Albarrak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albarrak@ksu.edu.sa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Nasriah Zakaria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5" invalidUrl="" action="" tgtFrame="" tooltip="" history="1" highlightClick="0" endSnd="0"/>
              </a:rPr>
              <a:t>nzakaria@ksu.edu.sa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 advClick="1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 idx="4294967295"/>
          </p:nvPr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Course Policy 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457200" y="1752599"/>
            <a:ext cx="82296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iii. Grades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Follow grading criteria (available on Blackboard)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Re-grading can only be done by submitting written requests and </a:t>
            </a:r>
            <a:r>
              <a:rPr b="1" sz="2400"/>
              <a:t>within one week </a:t>
            </a:r>
            <a:r>
              <a:rPr sz="2400"/>
              <a:t>after grade is announced. </a:t>
            </a:r>
            <a:endParaRPr sz="2400"/>
          </a:p>
          <a:p>
            <a:pPr lvl="2" marL="1334915" indent="-666578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Always check </a:t>
            </a:r>
            <a:r>
              <a:rPr b="1" sz="2400" u="sng"/>
              <a:t>Grade Center</a:t>
            </a:r>
            <a:r>
              <a:rPr sz="2400"/>
              <a:t> from time to time and contact us if there’s any error as soon as possible 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457200" y="1997074"/>
            <a:ext cx="8229600" cy="293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837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To visit  </a:t>
            </a:r>
            <a:r>
              <a:rPr b="1" sz="2400">
                <a:latin typeface="Constantia"/>
                <a:ea typeface="Constantia"/>
                <a:cs typeface="Constantia"/>
                <a:sym typeface="Constantia"/>
              </a:rPr>
              <a:t>ONE clinical information system </a:t>
            </a: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used in a healthcare organization/center/wards.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0" marL="10837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Examples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5409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Electronic  Health Record,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5409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Radiology Information System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5409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Computerized Physician Order Entry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540933" indent="-1083733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PACS</a:t>
            </a:r>
          </a:p>
        </p:txBody>
      </p:sp>
      <p:sp>
        <p:nvSpPr>
          <p:cNvPr id="104" name="Shape 104"/>
          <p:cNvSpPr/>
          <p:nvPr/>
        </p:nvSpPr>
        <p:spPr>
          <a:xfrm>
            <a:off x="2188453" y="655553"/>
            <a:ext cx="4540877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457200" y="1997075"/>
            <a:ext cx="8534400" cy="438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CIS Milestone  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2: Announcement of the Project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5:  Select system &amp; write letter to organization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7-10: Visit Organisation (choose one convenient date)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Week11-15: Prepare CIS Site Visit Report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22: CIS Presentation Day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24:  Submit  Report </a:t>
            </a:r>
          </a:p>
        </p:txBody>
      </p:sp>
      <p:sp>
        <p:nvSpPr>
          <p:cNvPr id="107" name="Shape 107"/>
          <p:cNvSpPr/>
          <p:nvPr/>
        </p:nvSpPr>
        <p:spPr>
          <a:xfrm>
            <a:off x="2925053" y="566653"/>
            <a:ext cx="4540877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12632" indent="-112632" algn="ctr" defTabSz="377188">
              <a:lnSpc>
                <a:spcPct val="80000"/>
              </a:lnSpc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00">
                <a:solidFill>
                  <a:srgbClr val="0B5395"/>
                </a:solidFill>
                <a:latin typeface="Arial"/>
                <a:ea typeface="Arial"/>
                <a:cs typeface="Arial"/>
                <a:sym typeface="Arial"/>
              </a:rPr>
              <a:t>REMINDER: TUTORIAL #1</a:t>
            </a:r>
            <a:endParaRPr sz="3300">
              <a:solidFill>
                <a:srgbClr val="0B539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18859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0114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18859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011480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18859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Please submit 2 GROUPS that will be responsible of tutorial #1 </a:t>
            </a: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18859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latin typeface="Arial Bold"/>
              <a:ea typeface="Arial Bold"/>
              <a:cs typeface="Arial Bold"/>
              <a:sym typeface="Arial Bold"/>
            </a:endParaRPr>
          </a:p>
          <a:p>
            <a:pPr lvl="0" marL="0" indent="0" defTabSz="188593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Submit name to Dr Nasriah Zakaria </a:t>
            </a:r>
            <a:r>
              <a:rPr sz="3200">
                <a:latin typeface="Arial"/>
                <a:ea typeface="Arial"/>
                <a:cs typeface="Arial"/>
                <a:sym typeface="Arial"/>
              </a:rPr>
              <a:t>(nzakaria@ksu.edu.sa) by 5 pm today 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0" indent="0" defTabSz="6858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 u="sng">
              <a:solidFill>
                <a:srgbClr val="0B5395"/>
              </a:solidFill>
              <a:uFill>
                <a:solidFill>
                  <a:srgbClr val="4787FF"/>
                </a:solidFill>
              </a:uFill>
              <a:latin typeface="Arial"/>
              <a:ea typeface="Arial"/>
              <a:cs typeface="Arial"/>
              <a:sym typeface="Arial"/>
            </a:endParaRPr>
          </a:p>
          <a:p>
            <a:pPr lvl="0" marL="112632" indent="-112632" algn="ctr" defTabSz="377188">
              <a:lnSpc>
                <a:spcPct val="80000"/>
              </a:lnSpc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B5395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50177" indent="-150177" algn="ctr" defTabSz="502919">
              <a:lnSpc>
                <a:spcPct val="80000"/>
              </a:lnSpc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Connected</a:t>
            </a:r>
            <a:endParaRPr sz="4100">
              <a:solidFill>
                <a:srgbClr val="0B539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1148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Twitter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latin typeface="Comic Sans MS"/>
                <a:ea typeface="Comic Sans MS"/>
                <a:cs typeface="Comic Sans MS"/>
                <a:sym typeface="Comic Sans MS"/>
                <a:hlinkClick r:id="rId3" invalidUrl="" action="" tgtFrame="" tooltip="" history="1" highlightClick="0" endSnd="0"/>
              </a:rPr>
              <a:t>@MIELU_KSU</a:t>
            </a:r>
            <a:r>
              <a:rPr sz="27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r>
              <a:rPr sz="2700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1148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Facebook: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4787FF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https://www.facebook.com/Ksumielu</a:t>
            </a:r>
            <a:r>
              <a:rPr sz="2700">
                <a:solidFill>
                  <a:srgbClr val="011480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 u="sng">
              <a:solidFill>
                <a:srgbClr val="0B5395"/>
              </a:solidFill>
              <a:uFill>
                <a:solidFill>
                  <a:srgbClr val="4787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150177" indent="-150177" algn="ctr" defTabSz="502919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7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body" idx="4294967295"/>
          </p:nvPr>
        </p:nvSpPr>
        <p:spPr>
          <a:xfrm>
            <a:off x="457200" y="1935159"/>
            <a:ext cx="8229600" cy="34750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03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</a:t>
            </a:r>
            <a:endParaRPr sz="10300">
              <a:solidFill>
                <a:srgbClr val="0B539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0F6FC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nzakaria@ksu.edu.sa</a:t>
            </a:r>
            <a:endParaRPr sz="2400">
              <a:solidFill>
                <a:srgbClr val="0F6FC6"/>
              </a:solidFill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albarrak@ksu.edu.sa</a:t>
            </a:r>
            <a:endParaRPr sz="2400">
              <a:solidFill>
                <a:srgbClr val="0F6FC6"/>
              </a:solidFill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amrjamal@ksu.edu.sa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616048" y="-193676"/>
            <a:ext cx="3911904" cy="198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Guest Speakers</a:t>
            </a:r>
          </a:p>
        </p:txBody>
      </p:sp>
      <p:sp>
        <p:nvSpPr>
          <p:cNvPr id="43" name="Shape 43"/>
          <p:cNvSpPr/>
          <p:nvPr/>
        </p:nvSpPr>
        <p:spPr>
          <a:xfrm>
            <a:off x="190498" y="2603498"/>
            <a:ext cx="8763004" cy="235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Osama Swailem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King Faisal Specialist and Research Center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Anila Jahangiri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Jahangiri Consulting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3037835" y="-434975"/>
            <a:ext cx="3068329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MIELU staff </a:t>
            </a:r>
          </a:p>
        </p:txBody>
      </p:sp>
      <p:sp>
        <p:nvSpPr>
          <p:cNvPr id="48" name="Shape 48"/>
          <p:cNvSpPr/>
          <p:nvPr/>
        </p:nvSpPr>
        <p:spPr>
          <a:xfrm>
            <a:off x="380998" y="1371597"/>
            <a:ext cx="8763004" cy="4030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Grades and Attendance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Fatima AlAlawi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falalawi@ksu.edu.sa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)- Female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Dr. Mohamad Al kheraiji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kheraiji@hotmail.com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)- Male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Technical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Khulood Alghamdi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5" invalidUrl="" action="" tgtFrame="" tooltip="" history="1" highlightClick="0" endSnd="0"/>
              </a:rPr>
              <a:t>kmalghamdi@ksu.edu.sa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Heba Rammal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6" invalidUrl="" action="" tgtFrame="" tooltip="" history="1" highlightClick="0" endSnd="0"/>
              </a:rPr>
              <a:t>hrammal@ksu.edu.sa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Asrar Ansari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7" invalidUrl="" action="" tgtFrame="" tooltip="" history="1" highlightClick="0" endSnd="0"/>
              </a:rPr>
              <a:t>aaansari@KSU.EDU.SA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Bashaier Al Yousefi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8" invalidUrl="" action="" tgtFrame="" tooltip="" history="1" highlightClick="0" endSnd="0"/>
              </a:rPr>
              <a:t>balyousefi@ksu.edu.sa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37652" y="710454"/>
            <a:ext cx="8649149" cy="134694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algn="ctr" defTabSz="502919">
              <a:defRPr sz="1800">
                <a:solidFill>
                  <a:srgbClr val="000000"/>
                </a:solidFill>
              </a:defRPr>
            </a:pPr>
            <a:br/>
            <a:r>
              <a:rPr b="1" sz="3000">
                <a:solidFill>
                  <a:srgbClr val="0C599E"/>
                </a:solidFill>
              </a:rPr>
              <a:t>Health/Medical/Biomedical </a:t>
            </a:r>
            <a:br>
              <a:rPr b="1" sz="3000">
                <a:solidFill>
                  <a:srgbClr val="0C599E"/>
                </a:solidFill>
              </a:rPr>
            </a:br>
            <a:r>
              <a:rPr b="1" sz="3000">
                <a:solidFill>
                  <a:srgbClr val="0C599E"/>
                </a:solidFill>
              </a:rPr>
              <a:t>Informatics</a:t>
            </a:r>
            <a:r>
              <a:rPr sz="3000">
                <a:solidFill>
                  <a:srgbClr val="0C599E"/>
                </a:solidFill>
              </a:rPr>
              <a:t> 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457200" y="2533897"/>
            <a:ext cx="8229600" cy="379070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106830" indent="-1106830">
              <a:defRPr sz="1800">
                <a:solidFill>
                  <a:srgbClr val="000000"/>
                </a:solidFill>
              </a:defRPr>
            </a:pPr>
            <a:r>
              <a:rPr sz="2800"/>
              <a:t>The science of health/clinical/bio/medical </a:t>
            </a:r>
            <a:r>
              <a:rPr b="1" sz="2800"/>
              <a:t>data/information/knowledge </a:t>
            </a:r>
            <a:r>
              <a:rPr sz="2800"/>
              <a:t>is </a:t>
            </a:r>
            <a:endParaRPr sz="28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Acquired/Collected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Manipulated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Classified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Organized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Retrieved </a:t>
            </a:r>
            <a:endParaRPr sz="2400"/>
          </a:p>
          <a:p>
            <a:pPr lvl="1" marL="976956" indent="-583256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Stored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381000" y="704848"/>
            <a:ext cx="8305800" cy="114300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Medical Informatics 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783331" indent="-783331" defTabSz="905255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500"/>
              <a:t>This course is designed to provide 3</a:t>
            </a:r>
            <a:r>
              <a:rPr baseline="29978" sz="2500"/>
              <a:t>rd</a:t>
            </a:r>
            <a:r>
              <a:rPr sz="2500"/>
              <a:t> year students with </a:t>
            </a:r>
            <a:r>
              <a:rPr b="1" sz="2500" u="sng"/>
              <a:t>knowledge and skills about Medical Informatics</a:t>
            </a:r>
            <a:r>
              <a:rPr sz="2500"/>
              <a:t>. </a:t>
            </a:r>
            <a:endParaRPr sz="1700"/>
          </a:p>
          <a:p>
            <a:pPr lvl="0" marL="783331" indent="-783331" defTabSz="905255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500"/>
              <a:t>Students will learn how </a:t>
            </a:r>
            <a:r>
              <a:rPr b="1" sz="2500" u="sng"/>
              <a:t>data, information and knowledge is created, managed and processed using Information and Communication Technology</a:t>
            </a:r>
            <a:r>
              <a:rPr sz="2500"/>
              <a:t>. </a:t>
            </a:r>
            <a:endParaRPr sz="1700"/>
          </a:p>
          <a:p>
            <a:pPr lvl="0" marL="783331" indent="-783331" defTabSz="905255">
              <a:lnSpc>
                <a:spcPct val="90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500"/>
              <a:t>This course will also introduce the students to electronic health record, computerized physician order entry,  imaging, and Internet health applications.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5.png" descr="https://store.cerner.com/items/284/main_imag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095" y="275283"/>
            <a:ext cx="8431811" cy="6307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 (LO)</a:t>
            </a:r>
          </a:p>
        </p:txBody>
      </p:sp>
      <p:sp>
        <p:nvSpPr>
          <p:cNvPr id="63" name="Shape 63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379474">
              <a:spcBef>
                <a:spcPts val="900"/>
              </a:spcBef>
              <a:buSzTx/>
              <a:buNone/>
              <a:tabLst>
                <a:tab pos="292100" algn="l"/>
                <a:tab pos="584200" algn="l"/>
                <a:tab pos="876300" algn="l"/>
                <a:tab pos="1168400" algn="l"/>
                <a:tab pos="1473200" algn="l"/>
                <a:tab pos="1765300" algn="l"/>
                <a:tab pos="2057400" algn="l"/>
                <a:tab pos="2349500" algn="l"/>
                <a:tab pos="2654300" algn="l"/>
                <a:tab pos="2946400" algn="l"/>
                <a:tab pos="3238500" algn="l"/>
                <a:tab pos="35306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At the end of the course, students will be able :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LO1: To understand the current trends in medical informatics as they apply to the healthcare field and the health profession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LO2: To </a:t>
            </a:r>
            <a:r>
              <a:rPr b="1" sz="2300"/>
              <a:t>increase awareness </a:t>
            </a:r>
            <a:r>
              <a:rPr sz="2300"/>
              <a:t>of the ways in which information technology is used in </a:t>
            </a:r>
            <a:r>
              <a:rPr b="1" sz="2300"/>
              <a:t>health-related situations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>
                <a:uFill>
                  <a:solidFill/>
                </a:uFill>
              </a:rPr>
              <a:t>LO3: To explore computer applications in health education, practice, administration and health research.  Identify various types of information systems used within healthcare institutions.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</a:t>
            </a:r>
          </a:p>
        </p:txBody>
      </p:sp>
      <p:sp>
        <p:nvSpPr>
          <p:cNvPr id="66" name="Shape 66"/>
          <p:cNvSpPr/>
          <p:nvPr>
            <p:ph type="body" idx="4294967295"/>
          </p:nvPr>
        </p:nvSpPr>
        <p:spPr>
          <a:xfrm>
            <a:off x="457200" y="1935159"/>
            <a:ext cx="8229600" cy="43894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LO4: To explore computer applications in</a:t>
            </a:r>
            <a:r>
              <a:rPr sz="2800" u="sng">
                <a:uFill>
                  <a:solidFill/>
                </a:uFill>
              </a:rPr>
              <a:t> </a:t>
            </a:r>
            <a:r>
              <a:rPr sz="2800">
                <a:uFill>
                  <a:solidFill/>
                </a:uFill>
              </a:rPr>
              <a:t>health education, practice, administration and health research.  </a:t>
            </a:r>
            <a:endParaRPr sz="2800">
              <a:uFill>
                <a:solidFill/>
              </a:uFill>
            </a:endParaRPr>
          </a:p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LO5:To identify various types of information systems used within </a:t>
            </a:r>
            <a:r>
              <a:rPr b="1" sz="2800">
                <a:uFill>
                  <a:solidFill/>
                </a:uFill>
              </a:rPr>
              <a:t>various units</a:t>
            </a:r>
            <a:r>
              <a:rPr sz="2800">
                <a:uFill>
                  <a:solidFill/>
                </a:uFill>
              </a:rPr>
              <a:t> in healthcare institutions</a:t>
            </a:r>
            <a:endParaRPr sz="2800">
              <a:uFill>
                <a:solidFill/>
              </a:uFill>
            </a:endParaRPr>
          </a:p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LO6:To </a:t>
            </a:r>
            <a:r>
              <a:rPr b="1" sz="2800">
                <a:uFill>
                  <a:solidFill/>
                </a:uFill>
              </a:rPr>
              <a:t>conduct online search in healthcare </a:t>
            </a:r>
            <a:r>
              <a:rPr sz="2800">
                <a:uFill>
                  <a:solidFill/>
                </a:uFill>
              </a:rPr>
              <a:t>literature </a:t>
            </a:r>
            <a:r>
              <a:rPr b="1" sz="2800">
                <a:uFill>
                  <a:solidFill/>
                </a:uFill>
              </a:rPr>
              <a:t>as educational resources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