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1"/>
  </p:notes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83" r:id="rId14"/>
    <p:sldId id="266" r:id="rId15"/>
    <p:sldId id="267" r:id="rId16"/>
    <p:sldId id="268" r:id="rId17"/>
    <p:sldId id="308" r:id="rId18"/>
    <p:sldId id="269" r:id="rId19"/>
    <p:sldId id="270" r:id="rId20"/>
    <p:sldId id="271" r:id="rId21"/>
    <p:sldId id="272" r:id="rId22"/>
    <p:sldId id="273" r:id="rId23"/>
    <p:sldId id="274" r:id="rId24"/>
    <p:sldId id="275" r:id="rId25"/>
    <p:sldId id="276" r:id="rId26"/>
    <p:sldId id="305" r:id="rId27"/>
    <p:sldId id="277" r:id="rId28"/>
    <p:sldId id="278" r:id="rId29"/>
    <p:sldId id="279" r:id="rId30"/>
    <p:sldId id="280" r:id="rId31"/>
    <p:sldId id="281" r:id="rId32"/>
    <p:sldId id="282" r:id="rId33"/>
    <p:sldId id="284" r:id="rId34"/>
    <p:sldId id="369"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7"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7" r:id="rId70"/>
    <p:sldId id="328" r:id="rId71"/>
    <p:sldId id="329" r:id="rId72"/>
    <p:sldId id="330" r:id="rId73"/>
    <p:sldId id="331" r:id="rId74"/>
    <p:sldId id="332" r:id="rId75"/>
    <p:sldId id="306"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70" r:id="rId94"/>
    <p:sldId id="354" r:id="rId95"/>
    <p:sldId id="355" r:id="rId96"/>
    <p:sldId id="356" r:id="rId97"/>
    <p:sldId id="357" r:id="rId98"/>
    <p:sldId id="358" r:id="rId99"/>
    <p:sldId id="371" r:id="rId100"/>
    <p:sldId id="359" r:id="rId101"/>
    <p:sldId id="360" r:id="rId102"/>
    <p:sldId id="361" r:id="rId103"/>
    <p:sldId id="362" r:id="rId104"/>
    <p:sldId id="363" r:id="rId105"/>
    <p:sldId id="364" r:id="rId106"/>
    <p:sldId id="365" r:id="rId107"/>
    <p:sldId id="366" r:id="rId108"/>
    <p:sldId id="367" r:id="rId109"/>
    <p:sldId id="368" r:id="rId11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470" autoAdjust="0"/>
  </p:normalViewPr>
  <p:slideViewPr>
    <p:cSldViewPr>
      <p:cViewPr varScale="1">
        <p:scale>
          <a:sx n="63" d="100"/>
          <a:sy n="63" d="100"/>
        </p:scale>
        <p:origin x="-312" y="-108"/>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184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2/15/2016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53</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63</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65</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67</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69</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70</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71</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54</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74</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76</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78</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80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81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55</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85</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87</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88</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90</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56</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94</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95</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96</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98</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100</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101</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102</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103</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57</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104</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105</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106</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107</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108</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109</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58</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59</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60</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3505200" cy="1415772"/>
          </a:xfrm>
          <a:prstGeom prst="rect">
            <a:avLst/>
          </a:prstGeom>
        </p:spPr>
        <p:txBody>
          <a:bodyPr wrap="square">
            <a:spAutoFit/>
          </a:bodyPr>
          <a:lstStyle/>
          <a:p>
            <a:pPr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eaLnBrk="1" hangingPunct="1">
              <a:defRPr/>
            </a:pPr>
            <a:r>
              <a:rPr lang="en-US" altLang="en-US" dirty="0">
                <a:solidFill>
                  <a:srgbClr val="00B050"/>
                </a:solidFill>
              </a:rPr>
              <a:t>Associate professor of medicine</a:t>
            </a:r>
          </a:p>
          <a:p>
            <a:pPr eaLnBrk="1" hangingPunct="1">
              <a:defRPr/>
            </a:pPr>
            <a:r>
              <a:rPr lang="en-US" altLang="en-US" dirty="0" err="1">
                <a:solidFill>
                  <a:srgbClr val="00B050"/>
                </a:solidFill>
              </a:rPr>
              <a:t>Cosultant</a:t>
            </a:r>
            <a:r>
              <a:rPr lang="en-US" altLang="en-US" dirty="0">
                <a:solidFill>
                  <a:srgbClr val="00B050"/>
                </a:solidFill>
              </a:rPr>
              <a:t> 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smtClean="0"/>
              <a:t>General measures; decrease exercise if appropriate, regain body weight, adequate calcium intake (1000-1500 mgm/dayu) and avoidance of other osteopenia-producing situations.</a:t>
            </a:r>
          </a:p>
          <a:p>
            <a:pPr marL="609600" indent="-609600" eaLnBrk="1" hangingPunct="1">
              <a:buFontTx/>
              <a:buAutoNum type="alphaUcPeriod"/>
              <a:defRPr/>
            </a:pPr>
            <a:r>
              <a:rPr lang="en-US" altLang="en-US" sz="2800" smtClean="0"/>
              <a:t>Regain menses</a:t>
            </a:r>
          </a:p>
          <a:p>
            <a:pPr marL="609600" indent="-609600" eaLnBrk="1" hangingPunct="1">
              <a:buFontTx/>
              <a:buAutoNum type="alphaUcPeriod"/>
              <a:defRPr/>
            </a:pPr>
            <a:r>
              <a:rPr lang="en-US" altLang="en-US" sz="2800" smtClean="0"/>
              <a:t>Other modalities of therapy</a:t>
            </a:r>
            <a:endParaRPr lang="en-US" altLang="en-US" smtClean="0"/>
          </a:p>
          <a:p>
            <a:pPr marL="990600" lvl="1" indent="-533400" eaLnBrk="1" hangingPunct="1">
              <a:buFontTx/>
              <a:buAutoNum type="arabicPeriod"/>
              <a:defRPr/>
            </a:pPr>
            <a:r>
              <a:rPr lang="en-US" altLang="en-US" sz="2400" smtClean="0"/>
              <a:t>Estrogen replacement (0.625-1.25 mgm CEE or equivalent, oral contraceptives)</a:t>
            </a:r>
          </a:p>
          <a:p>
            <a:pPr marL="990600" lvl="1" indent="-533400" eaLnBrk="1" hangingPunct="1">
              <a:buFontTx/>
              <a:buAutoNum type="arabicPeriod"/>
              <a:defRPr/>
            </a:pPr>
            <a:r>
              <a:rPr lang="en-US" altLang="en-US" sz="2400" smtClean="0"/>
              <a:t>Nasal spray calcitonin; bisphosphonates</a:t>
            </a:r>
            <a:endParaRPr lang="en-US" altLang="en-US" sz="200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hyperplasia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smtClean="0">
                <a:solidFill>
                  <a:srgbClr val="FF0000"/>
                </a:solidFill>
              </a:rPr>
              <a:t>nephrolithiasis</a:t>
            </a:r>
            <a:r>
              <a:rPr lang="en-US" sz="2800" dirty="0" smtClean="0"/>
              <a:t>) or diffuse deposition of calcium-phosphate complexes in the parenchyma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50838"/>
            <a:ext cx="8305800" cy="944562"/>
          </a:xfrm>
        </p:spPr>
        <p:txBody>
          <a:bodyPr/>
          <a:lstStyle/>
          <a:p>
            <a:pPr eaLnBrk="1" hangingPunct="1"/>
            <a:r>
              <a:rPr lang="en-US" sz="3600" smtClean="0"/>
              <a:t>Other Complications</a:t>
            </a:r>
          </a:p>
        </p:txBody>
      </p:sp>
      <p:sp>
        <p:nvSpPr>
          <p:cNvPr id="34819" name="Rectangle 3"/>
          <p:cNvSpPr>
            <a:spLocks noGrp="1" noChangeArrowheads="1"/>
          </p:cNvSpPr>
          <p:nvPr>
            <p:ph type="body" idx="1"/>
          </p:nvPr>
        </p:nvSpPr>
        <p:spPr>
          <a:xfrm>
            <a:off x="457200" y="1874838"/>
            <a:ext cx="8229600" cy="4068762"/>
          </a:xfrm>
        </p:spPr>
        <p:txBody>
          <a:bodyPr/>
          <a:lstStyle/>
          <a:p>
            <a:pPr eaLnBrk="1" hangingPunct="1"/>
            <a:r>
              <a:rPr lang="en-US" smtClean="0"/>
              <a:t>Deterioration of renal function</a:t>
            </a:r>
          </a:p>
          <a:p>
            <a:pPr eaLnBrk="1" hangingPunct="1"/>
            <a:r>
              <a:rPr lang="en-US" smtClean="0"/>
              <a:t>Metabolic disturbance e.g. hypomagnesia, pancreatitis, gout or pseudogout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err="1" smtClean="0"/>
              <a:t>subperiosteal</a:t>
            </a:r>
            <a:r>
              <a:rPr lang="en-US" sz="2800" dirty="0" smtClean="0"/>
              <a:t>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smtClean="0">
                <a:solidFill>
                  <a:srgbClr val="FF0000"/>
                </a:solidFill>
              </a:rPr>
              <a:t>pseudo 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dirty="0" smtClean="0"/>
              <a:t>Primary hyperparathyroidism</a:t>
            </a:r>
          </a:p>
          <a:p>
            <a:pPr marL="914400" lvl="1" indent="-457200" eaLnBrk="1" hangingPunct="1">
              <a:buFontTx/>
              <a:buAutoNum type="alphaUcPeriod"/>
            </a:pPr>
            <a:r>
              <a:rPr lang="en-US" dirty="0" smtClean="0"/>
              <a:t>Solitary adenomas</a:t>
            </a:r>
          </a:p>
          <a:p>
            <a:pPr marL="914400" lvl="1" indent="-457200" eaLnBrk="1" hangingPunct="1">
              <a:buFontTx/>
              <a:buAutoNum type="alphaUcPeriod"/>
            </a:pPr>
            <a:r>
              <a:rPr lang="en-US" dirty="0" smtClean="0"/>
              <a:t>Multiple endocrine neoplasia</a:t>
            </a:r>
          </a:p>
          <a:p>
            <a:pPr marL="533400" indent="-533400" eaLnBrk="1" hangingPunct="1">
              <a:buFontTx/>
              <a:buAutoNum type="arabicPeriod"/>
            </a:pPr>
            <a:r>
              <a:rPr lang="en-US" dirty="0" smtClean="0"/>
              <a:t>Lithium therapy</a:t>
            </a:r>
          </a:p>
          <a:p>
            <a:pPr marL="533400" indent="-533400" eaLnBrk="1" hangingPunct="1">
              <a:buFontTx/>
              <a:buAutoNum type="arabicPeriod"/>
            </a:pPr>
            <a:r>
              <a:rPr lang="en-US" dirty="0" smtClean="0"/>
              <a:t>Familial </a:t>
            </a:r>
            <a:r>
              <a:rPr lang="en-US" dirty="0" err="1" smtClean="0"/>
              <a:t>hypocalciuric</a:t>
            </a:r>
            <a:r>
              <a:rPr lang="en-US" dirty="0" smtClean="0"/>
              <a:t>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a:t>
            </a:r>
            <a:r>
              <a:rPr lang="en-US" dirty="0" err="1" smtClean="0"/>
              <a:t>granulomatous</a:t>
            </a:r>
            <a:r>
              <a:rPr lang="en-US" dirty="0" smtClean="0"/>
              <a:t> diseases</a:t>
            </a:r>
          </a:p>
          <a:p>
            <a:pPr marL="533400" indent="-533400" eaLnBrk="1" hangingPunct="1">
              <a:buFontTx/>
              <a:buAutoNum type="arabicPeriod"/>
            </a:pPr>
            <a:r>
              <a:rPr lang="en-US" dirty="0" smtClean="0"/>
              <a:t>Idiopathic hypercalcemia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a:solidFill>
                  <a:srgbClr val="C00000"/>
                </a:solidFill>
              </a:rPr>
              <a:t>Hypercalcemia</a:t>
            </a: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dirty="0" smtClean="0"/>
              <a:t>Solid tumor with metastases(breast)</a:t>
            </a:r>
          </a:p>
          <a:p>
            <a:pPr marL="533400" indent="-533400" eaLnBrk="1" hangingPunct="1">
              <a:buFontTx/>
              <a:buAutoNum type="arabicPeriod"/>
            </a:pPr>
            <a:r>
              <a:rPr lang="en-US" sz="2400" dirty="0" smtClean="0"/>
              <a:t>Solid tumor with humoral mediation of hypercalcemia (lung kidney)</a:t>
            </a:r>
          </a:p>
          <a:p>
            <a:pPr marL="533400" indent="-533400" eaLnBrk="1" hangingPunct="1">
              <a:buFontTx/>
              <a:buAutoNum type="arabicPeriod"/>
            </a:pPr>
            <a:r>
              <a:rPr lang="en-US" sz="2400" dirty="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smtClean="0">
                <a:solidFill>
                  <a:srgbClr val="66FF33"/>
                </a:solidFill>
              </a:rPr>
              <a:t>Associated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a:solidFill>
                  <a:srgbClr val="C00000"/>
                </a:solidFill>
              </a:rPr>
              <a:t>Hypercalcemia</a:t>
            </a: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 calcium, phosphate and magnesium 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1,25</a:t>
            </a:r>
            <a:r>
              <a:rPr lang="en-US" dirty="0" smtClean="0"/>
              <a:t> </a:t>
            </a:r>
            <a:r>
              <a:rPr lang="en-US" dirty="0" err="1" smtClean="0">
                <a:solidFill>
                  <a:schemeClr val="folHlink"/>
                </a:solidFill>
              </a:rPr>
              <a:t>dihydroxy</a:t>
            </a:r>
            <a:r>
              <a:rPr lang="en-US" dirty="0" smtClean="0">
                <a:solidFill>
                  <a:schemeClr val="folHlink"/>
                </a:solidFill>
              </a:rPr>
              <a:t> </a:t>
            </a:r>
            <a:r>
              <a:rPr lang="en-US" dirty="0" err="1" smtClean="0">
                <a:solidFill>
                  <a:schemeClr val="folHlink"/>
                </a:solidFill>
              </a:rPr>
              <a:t>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r>
              <a:rPr lang="en-US" dirty="0" smtClean="0">
                <a:solidFill>
                  <a:srgbClr val="C00000"/>
                </a:solidFill>
              </a:rPr>
              <a:t> Hypercalcaemia </a:t>
            </a:r>
            <a:r>
              <a:rPr lang="en-US" dirty="0" smtClean="0"/>
              <a:t>is common and blood alkaline phosphatase (of bone origin) is slightly elevated </a:t>
            </a:r>
            <a:r>
              <a:rPr lang="en-US" dirty="0"/>
              <a: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heypercalcaemic of non-parathyroid origin e.g., vitamin D intoxication, sarcoidosis and lymphoproliferative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response is unusual in </a:t>
            </a:r>
            <a:r>
              <a:rPr lang="en-US" sz="2800" dirty="0" err="1" smtClean="0"/>
              <a:t>hypercalcaemia</a:t>
            </a:r>
            <a:r>
              <a:rPr lang="en-US" sz="2800" dirty="0" smtClean="0"/>
              <a:t> secondary to primary hyperparathyroidism and ectopic PTH production.</a:t>
            </a:r>
          </a:p>
          <a:p>
            <a:pPr eaLnBrk="1" hangingPunct="1">
              <a:buFontTx/>
              <a:buNone/>
            </a:pPr>
            <a:r>
              <a:rPr lang="en-US" sz="2800" dirty="0" smtClean="0"/>
              <a:t>	A positive test result i.e. significant decrease in serum calcium is a contraindication to neck exploration and signals the need for investigation for a non-parathyroid cause of the </a:t>
            </a:r>
            <a:r>
              <a:rPr lang="en-US" sz="2800" dirty="0" err="1" smtClean="0"/>
              <a:t>hypercalcaemia</a:t>
            </a:r>
            <a:r>
              <a:rPr lang="en-US" sz="2800" dirty="0" smtClean="0"/>
              <a:t>.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err="1" smtClean="0">
                <a:solidFill>
                  <a:srgbClr val="FF0000"/>
                </a:solidFill>
              </a:rPr>
              <a:t>subperiosteal</a:t>
            </a:r>
            <a:r>
              <a:rPr lang="en-US" dirty="0" smtClean="0">
                <a:solidFill>
                  <a:srgbClr val="FF0000"/>
                </a:solidFill>
              </a:rPr>
              <a:t>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dirty="0" smtClean="0"/>
              <a:t>Ultrasonography</a:t>
            </a:r>
          </a:p>
          <a:p>
            <a:pPr eaLnBrk="1" hangingPunct="1"/>
            <a:r>
              <a:rPr lang="en-US" dirty="0" smtClean="0"/>
              <a:t>MRI</a:t>
            </a:r>
          </a:p>
          <a:p>
            <a:pPr eaLnBrk="1" hangingPunct="1"/>
            <a:r>
              <a:rPr lang="en-US" dirty="0" smtClean="0"/>
              <a:t>CT</a:t>
            </a:r>
          </a:p>
          <a:p>
            <a:pPr eaLnBrk="1" hangingPunct="1"/>
            <a:r>
              <a:rPr lang="en-US" dirty="0" smtClean="0"/>
              <a:t>Thallium </a:t>
            </a:r>
            <a:r>
              <a:rPr lang="en-US" baseline="30000" dirty="0" smtClean="0"/>
              <a:t>201</a:t>
            </a:r>
            <a:r>
              <a:rPr lang="en-US" dirty="0" smtClean="0"/>
              <a:t> – Tehcnichum</a:t>
            </a:r>
            <a:r>
              <a:rPr lang="en-US" baseline="30000" dirty="0" smtClean="0"/>
              <a:t>99m</a:t>
            </a:r>
            <a:r>
              <a:rPr lang="en-US" dirty="0" smtClean="0"/>
              <a:t> scan (subtraction study)</a:t>
            </a:r>
          </a:p>
          <a:p>
            <a:pPr eaLnBrk="1" hangingPunct="1"/>
            <a:r>
              <a:rPr lang="en-US" dirty="0" err="1" smtClean="0"/>
              <a:t>Sestemebi</a:t>
            </a:r>
            <a:r>
              <a:rPr lang="en-US" dirty="0" smtClean="0"/>
              <a:t> scan</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45"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dirty="0" smtClean="0"/>
              <a:t>Medical Treatment of the </a:t>
            </a:r>
            <a:r>
              <a:rPr lang="en-US" sz="3600" dirty="0" err="1" smtClean="0"/>
              <a:t>hypercalcaemia</a:t>
            </a:r>
            <a:endParaRPr lang="en-US" sz="3600" dirty="0" smtClean="0"/>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dirty="0" err="1" smtClean="0"/>
              <a:t>Glucocostiroids</a:t>
            </a:r>
            <a:endParaRPr lang="en-US" dirty="0" smtClean="0"/>
          </a:p>
          <a:p>
            <a:pPr lvl="1" eaLnBrk="1" hangingPunct="1"/>
            <a:r>
              <a:rPr lang="en-US" dirty="0" smtClean="0"/>
              <a:t>In </a:t>
            </a:r>
            <a:r>
              <a:rPr lang="en-US" dirty="0" err="1" smtClean="0"/>
              <a:t>hypercalcaemia</a:t>
            </a:r>
            <a:r>
              <a:rPr lang="en-US" dirty="0" smtClean="0"/>
              <a:t> associated the hematological malignant neoplasms</a:t>
            </a:r>
          </a:p>
          <a:p>
            <a:pPr eaLnBrk="1" hangingPunct="1"/>
            <a:r>
              <a:rPr lang="en-US" dirty="0" err="1" smtClean="0"/>
              <a:t>Mythramycin</a:t>
            </a:r>
            <a:endParaRPr lang="en-US" dirty="0" smtClean="0"/>
          </a:p>
          <a:p>
            <a:pPr lvl="1" eaLnBrk="1" hangingPunct="1"/>
            <a:r>
              <a:rPr lang="en-US" dirty="0" smtClean="0"/>
              <a:t>A toxic antibiotics which inhibit bone resorption and is used in hematological and solid neoplasms causing </a:t>
            </a:r>
            <a:r>
              <a:rPr lang="en-US" dirty="0" err="1" smtClean="0"/>
              <a:t>hypercalcaemia</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dirty="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marL="0" indent="0" eaLnBrk="1" hangingPunct="1">
              <a:lnSpc>
                <a:spcPct val="90000"/>
              </a:lnSpc>
              <a:buNone/>
            </a:pPr>
            <a:r>
              <a:rPr lang="en-US" dirty="0" smtClean="0">
                <a:solidFill>
                  <a:srgbClr val="FF0000"/>
                </a:solidFill>
              </a:rPr>
              <a:t>Surgical treatment should be considered in all cases with established diagnosis of primary hyperparathyroidism.</a:t>
            </a:r>
          </a:p>
          <a:p>
            <a:pPr marL="0" indent="0" eaLnBrk="1" hangingPunct="1">
              <a:lnSpc>
                <a:spcPct val="90000"/>
              </a:lnSpc>
              <a:buNone/>
            </a:pPr>
            <a:r>
              <a:rPr lang="en-US" dirty="0"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err="1" smtClean="0">
                <a:solidFill>
                  <a:srgbClr val="FF0000"/>
                </a:solidFill>
              </a:rPr>
              <a:t>hypocalcemia</a:t>
            </a:r>
            <a:r>
              <a:rPr lang="en-US" dirty="0" smtClean="0"/>
              <a:t>,</a:t>
            </a:r>
            <a:r>
              <a:rPr lang="en-US" dirty="0" smtClean="0">
                <a:solidFill>
                  <a:srgbClr val="FF0000"/>
                </a:solidFill>
              </a:rPr>
              <a:t> </a:t>
            </a:r>
            <a:r>
              <a:rPr lang="en-US" dirty="0" err="1" smtClean="0">
                <a:solidFill>
                  <a:srgbClr val="FF0000"/>
                </a:solidFill>
              </a:rPr>
              <a:t>hyperphospatemia</a:t>
            </a:r>
            <a:r>
              <a:rPr lang="en-US" dirty="0" smtClean="0">
                <a:solidFill>
                  <a:srgbClr val="FF0000"/>
                </a:solidFill>
              </a:rPr>
              <a:t>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smtClean="0">
                <a:solidFill>
                  <a:srgbClr val="FF3300"/>
                </a:solidFill>
              </a:rPr>
              <a:t>Surgical hypoparathyroidism</a:t>
            </a:r>
            <a:r>
              <a:rPr lang="en-US" smtClean="0"/>
              <a:t> – the commonest</a:t>
            </a:r>
          </a:p>
          <a:p>
            <a:pPr lvl="1" eaLnBrk="1" hangingPunct="1"/>
            <a:r>
              <a:rPr lang="en-US" smtClean="0"/>
              <a:t>After anterior neck exploration for thyroidectomy, abnormal parathyroid gland removal, excision of a neck lesion.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a:t>
            </a:r>
            <a:r>
              <a:rPr lang="en-US" dirty="0" err="1" smtClean="0"/>
              <a:t>occuring</a:t>
            </a:r>
            <a:r>
              <a:rPr lang="en-US" dirty="0" smtClean="0"/>
              <a:t>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t>
            </a:r>
            <a:r>
              <a:rPr lang="en-US" dirty="0" err="1" smtClean="0"/>
              <a:t>Addisson’s</a:t>
            </a:r>
            <a:r>
              <a:rPr lang="en-US" dirty="0" smtClean="0"/>
              <a:t>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a:t>
            </a:r>
            <a:r>
              <a:rPr lang="en-US" dirty="0" err="1" smtClean="0"/>
              <a:t>grandular</a:t>
            </a:r>
            <a:r>
              <a:rPr lang="en-US" dirty="0" smtClean="0"/>
              <a:t>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a:t>
            </a:r>
            <a:r>
              <a:rPr lang="en-US" dirty="0" err="1" smtClean="0"/>
              <a:t>hypomagesaemia</a:t>
            </a:r>
            <a:r>
              <a:rPr lang="en-US" dirty="0" smtClean="0"/>
              <a:t>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rate of decrease in serum calcium 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smtClean="0"/>
              <a:t>Extrapyramidal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a:t>
            </a:r>
            <a:r>
              <a:rPr lang="en-US" dirty="0" err="1" smtClean="0"/>
              <a:t>lenticular</a:t>
            </a:r>
            <a:r>
              <a:rPr lang="en-US" dirty="0" smtClean="0"/>
              <a:t>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marL="990600" lvl="1" indent="-533400" eaLnBrk="1" hangingPunct="1">
              <a:buFontTx/>
              <a:buNone/>
            </a:pPr>
            <a:r>
              <a:rPr lang="en-US" dirty="0" smtClean="0"/>
              <a:t>	Prolonged QT interval in the ECG</a:t>
            </a:r>
          </a:p>
          <a:p>
            <a:pPr marL="990600" lvl="1" indent="-533400" eaLnBrk="1" hangingPunct="1">
              <a:buFontTx/>
              <a:buNone/>
            </a:pPr>
            <a:r>
              <a:rPr lang="en-US" dirty="0" smtClean="0"/>
              <a:t>	Resistance to digitalis</a:t>
            </a:r>
          </a:p>
          <a:p>
            <a:pPr marL="990600" lvl="1" indent="-533400" eaLnBrk="1" hangingPunct="1">
              <a:buFontTx/>
              <a:buNone/>
            </a:pPr>
            <a:r>
              <a:rPr lang="en-US" dirty="0" smtClean="0"/>
              <a:t>	Hypotension</a:t>
            </a:r>
          </a:p>
          <a:p>
            <a:pPr marL="990600" lvl="1" indent="-533400" eaLnBrk="1" hangingPunct="1">
              <a:buFontTx/>
              <a:buNone/>
            </a:pPr>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a:t>
            </a:r>
            <a:r>
              <a:rPr lang="en-US" dirty="0" err="1" smtClean="0"/>
              <a:t>Calcitonin</a:t>
            </a:r>
            <a:r>
              <a:rPr lang="en-US" dirty="0" smtClean="0"/>
              <a:t>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a:t>
            </a:r>
            <a:r>
              <a:rPr lang="en-US" dirty="0" err="1" smtClean="0">
                <a:solidFill>
                  <a:srgbClr val="FF0000"/>
                </a:solidFill>
              </a:rPr>
              <a:t>pseudopseudohypoparathyroidism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descr="C:\Documents and Settings\DR. MONA FOUDA\My Documents\My Pictures\220px-Calcium_regulation.png"/>
          <p:cNvPicPr>
            <a:picLocks noChangeAspect="1" noChangeArrowheads="1"/>
          </p:cNvPicPr>
          <p:nvPr/>
        </p:nvPicPr>
        <p:blipFill>
          <a:blip r:embed="rId2" cstate="print"/>
          <a:srcRect/>
          <a:stretch>
            <a:fillRect/>
          </a:stretch>
        </p:blipFill>
        <p:spPr bwMode="auto">
          <a:xfrm>
            <a:off x="990600" y="381000"/>
            <a:ext cx="670560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1"/>
            <a:ext cx="6324600" cy="2686050"/>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r>
              <a:rPr lang="en-US" altLang="en-US" sz="3200" dirty="0" smtClean="0">
                <a:solidFill>
                  <a:srgbClr val="00B050"/>
                </a:solidFill>
              </a:rPr>
              <a:t>Mona </a:t>
            </a:r>
            <a:r>
              <a:rPr lang="en-US" altLang="en-US" sz="3200" dirty="0" err="1" smtClean="0">
                <a:solidFill>
                  <a:srgbClr val="00B050"/>
                </a:solidFill>
              </a:rPr>
              <a:t>Fouda</a:t>
            </a:r>
            <a:r>
              <a:rPr lang="en-US" altLang="en-US" sz="3200" dirty="0" smtClean="0">
                <a:solidFill>
                  <a:srgbClr val="00B050"/>
                </a:solidFill>
              </a:rPr>
              <a:t> Neel </a:t>
            </a:r>
            <a:r>
              <a:rPr lang="en-US" altLang="en-US" sz="1800" dirty="0" smtClean="0">
                <a:solidFill>
                  <a:srgbClr val="00B050"/>
                </a:solidFill>
              </a:rPr>
              <a:t>MBBS,</a:t>
            </a:r>
            <a:r>
              <a:rPr lang="en-US" altLang="en-US" sz="1800" dirty="0" err="1" smtClean="0">
                <a:solidFill>
                  <a:srgbClr val="00B050"/>
                </a:solidFill>
              </a:rPr>
              <a:t>FRCPEdin</a:t>
            </a:r>
            <a:r>
              <a:rPr lang="en-US" altLang="en-US" sz="1800" dirty="0" smtClean="0">
                <a:solidFill>
                  <a:srgbClr val="00B050"/>
                </a:solidFill>
              </a:rPr>
              <a:t>.,FACE</a:t>
            </a:r>
          </a:p>
          <a:p>
            <a:pPr eaLnBrk="1" hangingPunct="1">
              <a:defRPr/>
            </a:pPr>
            <a:r>
              <a:rPr lang="en-US" altLang="en-US" sz="1800" dirty="0" smtClean="0">
                <a:solidFill>
                  <a:srgbClr val="00B050"/>
                </a:solidFill>
              </a:rPr>
              <a:t>Associate professor of medicine</a:t>
            </a:r>
          </a:p>
          <a:p>
            <a:pPr eaLnBrk="1" hangingPunct="1">
              <a:defRPr/>
            </a:pPr>
            <a:r>
              <a:rPr lang="en-US" altLang="en-US" sz="1800" dirty="0" err="1" smtClean="0">
                <a:solidFill>
                  <a:srgbClr val="00B050"/>
                </a:solidFill>
              </a:rPr>
              <a:t>Cosultant</a:t>
            </a:r>
            <a:r>
              <a:rPr lang="en-US" altLang="en-US" sz="1800" dirty="0" smtClean="0">
                <a:solidFill>
                  <a:srgbClr val="00B050"/>
                </a:solidFill>
              </a:rPr>
              <a:t> Endocrinologist</a:t>
            </a: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smtClean="0"/>
              <a:t> Provide rigid support to extrimities and body cavities containing vital organs.</a:t>
            </a:r>
          </a:p>
          <a:p>
            <a:pPr marL="609600" indent="-609600" eaLnBrk="1" hangingPunct="1">
              <a:lnSpc>
                <a:spcPct val="90000"/>
              </a:lnSpc>
              <a:buFontTx/>
              <a:buAutoNum type="arabicPeriod"/>
              <a:defRPr/>
            </a:pPr>
            <a:r>
              <a:rPr lang="en-US" altLang="en-US" smtClean="0"/>
              <a:t> Provide efficient levers and sites of attachment of muscles which are all crucial to locomotion.</a:t>
            </a:r>
          </a:p>
          <a:p>
            <a:pPr marL="609600" indent="-609600" eaLnBrk="1" hangingPunct="1">
              <a:lnSpc>
                <a:spcPct val="90000"/>
              </a:lnSpc>
              <a:buFontTx/>
              <a:buAutoNum type="arabicPeriod"/>
              <a:defRPr/>
            </a:pPr>
            <a:r>
              <a:rPr lang="en-US" altLang="en-US" smtClean="0"/>
              <a:t>Provide a large reservoir of ions 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Disorders in which cortical bone is defective or scanty lead to fractures of long bones whereas disorders in which trabecular bone is defective or scanty lead to vertebral fractures and also may help in  fractures of lone bones because of the loss of reinforcement.</a:t>
            </a:r>
          </a:p>
          <a:p>
            <a:pPr eaLnBrk="1" hangingPunct="1">
              <a:buFontTx/>
              <a:buNone/>
              <a:defRPr/>
            </a:pPr>
            <a:r>
              <a:rPr lang="en-US" altLang="en-US" smtClean="0"/>
              <a:t>	</a:t>
            </a:r>
            <a:r>
              <a:rPr lang="en-US" altLang="en-US"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smtClean="0"/>
              <a:t>	The bone forming cells 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657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are believed to act as a cellular syncytium that permits translocation of mineral in and out of regions of bone removed from surfaces.</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bone resorption cells.</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smtClean="0"/>
              <a:t>Inadequate sunlight exposure without dietary supplementation.</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smtClean="0"/>
              <a:t>Gastrointestinal diseases that interrupts the normal enterohepatic recycling of vit.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Chronic steatorrhea (pancreatic)</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Malabsorption (gluten-sensitive enteropathy)</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smtClean="0"/>
              <a:t>Impaired synthesis of 1,25(OH)2D3 by the kidney.</a:t>
            </a:r>
          </a:p>
          <a:p>
            <a:pPr marL="990600" lvl="1" indent="-533400" eaLnBrk="1" hangingPunct="1">
              <a:buFont typeface="Wingdings" panose="05000000000000000000" pitchFamily="2" charset="2"/>
              <a:buChar char="Ø"/>
              <a:defRPr/>
            </a:pPr>
            <a:r>
              <a:rPr lang="en-US" altLang="en-US" sz="240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smtClean="0">
                <a:solidFill>
                  <a:srgbClr val="FFFFCC"/>
                </a:solidFill>
              </a:rPr>
              <a:t>Functional impairment of 1,25(OH)2D3 hydroxylase (eg. In hypoparathyroidism)</a:t>
            </a:r>
          </a:p>
          <a:p>
            <a:pPr marL="990600" lvl="1" indent="-533400" eaLnBrk="1" hangingPunct="1">
              <a:buFont typeface="Wingdings" panose="05000000000000000000" pitchFamily="2" charset="2"/>
              <a:buChar char="Ø"/>
              <a:defRPr/>
            </a:pPr>
            <a:r>
              <a:rPr lang="en-US" altLang="en-US" sz="2400" smtClean="0">
                <a:solidFill>
                  <a:srgbClr val="FFFFCC"/>
                </a:solidFill>
              </a:rPr>
              <a:t>Congenital absence of 1,25(OH)2D3 hydroxylase (vit. D-dependency rickets type I).</a:t>
            </a:r>
          </a:p>
          <a:p>
            <a:pPr marL="990600" lvl="1" indent="-533400" eaLnBrk="1" hangingPunct="1">
              <a:buFont typeface="Wingdings" panose="05000000000000000000" pitchFamily="2" charset="2"/>
              <a:buChar char="Ø"/>
              <a:defRPr/>
            </a:pPr>
            <a:r>
              <a:rPr lang="en-US" altLang="en-US" sz="240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smtClean="0"/>
              <a:t>Target cell resistance to 1,25(OH)2D3 e.g. absent, or diminished number of 1,25(OH)2D3 receptors, as in vit.D-dependency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Patients with osteomalacia go through three phases of development characterized by unique changes in the serum concentration of calcium, phosphate, PTH and vit D3 levels and the radiographically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absorption,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r>
              <a:rPr lang="en-US" altLang="en-US" dirty="0" smtClean="0">
                <a:solidFill>
                  <a:srgbClr val="C00000"/>
                </a:solidFill>
              </a:rPr>
              <a:t>hypophosphatemia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resulting </a:t>
            </a:r>
            <a:r>
              <a:rPr lang="en-US" altLang="en-US" dirty="0" smtClean="0">
                <a:solidFill>
                  <a:srgbClr val="C00000"/>
                </a:solidFill>
              </a:rPr>
              <a:t>decreased </a:t>
            </a:r>
            <a:r>
              <a:rPr lang="en-US" altLang="en-US" dirty="0" err="1" smtClean="0">
                <a:solidFill>
                  <a:srgbClr val="C00000"/>
                </a:solidFill>
              </a:rPr>
              <a:t>CaxPho</a:t>
            </a:r>
            <a:r>
              <a:rPr lang="en-US" altLang="en-US" dirty="0" smtClean="0">
                <a:solidFill>
                  <a:srgbClr val="C00000"/>
                </a:solidFill>
              </a:rPr>
              <a:t>.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 </a:t>
            </a:r>
            <a:r>
              <a:rPr lang="en-US" altLang="en-US" dirty="0" smtClean="0">
                <a:solidFill>
                  <a:srgbClr val="C00000"/>
                </a:solidFill>
              </a:rPr>
              <a:t>hypophosphatemia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dirty="0" err="1" smtClean="0"/>
              <a:t>vit</a:t>
            </a:r>
            <a:r>
              <a:rPr lang="en-US" altLang="en-US" sz="2400" dirty="0" smtClean="0"/>
              <a:t> D and calcium.</a:t>
            </a:r>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smtClean="0"/>
              <a:t>	</a:t>
            </a:r>
            <a:r>
              <a:rPr lang="en-US" altLang="en-US" sz="2800" b="1" dirty="0" smtClean="0">
                <a:solidFill>
                  <a:srgbClr val="FF0000"/>
                </a:solidFill>
              </a:rPr>
              <a:t>It is usually an asymptomatic disease until fractures occur</a:t>
            </a:r>
            <a:r>
              <a:rPr lang="en-US" altLang="en-US" sz="2800" dirty="0" smtClean="0"/>
              <a:t>. The first manifestation of reduced bone mass is usually a wrist fracture or a vertebral crush fracture caused by a small amount of force which produces severe localized pain.</a:t>
            </a:r>
          </a:p>
          <a:p>
            <a:pPr marL="609600" indent="-609600" eaLnBrk="1" hangingPunct="1">
              <a:lnSpc>
                <a:spcPct val="80000"/>
              </a:lnSpc>
              <a:buFontTx/>
              <a:buNone/>
              <a:defRPr/>
            </a:pPr>
            <a:r>
              <a:rPr lang="en-US" altLang="en-US" sz="2800" dirty="0" smtClean="0"/>
              <a:t>	Subsequent vertebral fractures may contribute to chronic back pain.</a:t>
            </a:r>
          </a:p>
          <a:p>
            <a:pPr marL="609600" indent="-609600" eaLnBrk="1" hangingPunct="1">
              <a:lnSpc>
                <a:spcPct val="80000"/>
              </a:lnSpc>
              <a:buFontTx/>
              <a:buNone/>
              <a:defRPr/>
            </a:pPr>
            <a:r>
              <a:rPr lang="en-US" altLang="en-US" sz="2800" dirty="0" smtClean="0"/>
              <a:t>	In well established osteoporosis dorsal Kyphosis and loss of height occurs.</a:t>
            </a:r>
          </a:p>
          <a:p>
            <a:pPr marL="609600" indent="-609600" eaLnBrk="1" hangingPunct="1">
              <a:lnSpc>
                <a:spcPct val="80000"/>
              </a:lnSpc>
              <a:buFontTx/>
              <a:buNone/>
              <a:defRPr/>
            </a:pPr>
            <a:r>
              <a:rPr lang="en-US" altLang="en-US" sz="2800" dirty="0" smtClean="0"/>
              <a:t>	Hip fractures 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Assessment of bone mass available methods</a:t>
            </a:r>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a:t>
            </a:r>
            <a:r>
              <a:rPr lang="en-US" altLang="en-US" sz="2400" dirty="0" err="1" smtClean="0"/>
              <a:t>mgm</a:t>
            </a:r>
            <a:r>
              <a:rPr lang="en-US" altLang="en-US" sz="2400" dirty="0" smtClean="0"/>
              <a:t>/day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smtClean="0"/>
              <a:t>Adequate calcium intake; 1000-1500 mgm/day disease.</a:t>
            </a:r>
          </a:p>
          <a:p>
            <a:pPr marL="609600" indent="-609600" eaLnBrk="1" hangingPunct="1">
              <a:buFontTx/>
              <a:buAutoNum type="alphaUcPeriod"/>
              <a:defRPr/>
            </a:pPr>
            <a:r>
              <a:rPr lang="en-US" altLang="en-US" sz="2000" smtClean="0"/>
              <a:t>Adequate sun exposure or vit D supplementation</a:t>
            </a:r>
          </a:p>
          <a:p>
            <a:pPr marL="609600" indent="-609600" eaLnBrk="1" hangingPunct="1">
              <a:buFontTx/>
              <a:buAutoNum type="alphaUcPeriod"/>
              <a:defRPr/>
            </a:pPr>
            <a:r>
              <a:rPr lang="en-US" altLang="en-US" sz="2000" smtClean="0"/>
              <a:t>A reasonable exercise program is recommended, but not to the point of amenorrhea.</a:t>
            </a:r>
          </a:p>
          <a:p>
            <a:pPr marL="609600" indent="-609600" eaLnBrk="1" hangingPunct="1">
              <a:buFontTx/>
              <a:buAutoNum type="alphaUcPeriod"/>
              <a:defRPr/>
            </a:pPr>
            <a:r>
              <a:rPr lang="en-US" altLang="en-US" sz="2000" smtClean="0"/>
              <a:t>Avoidance of osteopenia-producing conditions/medications/lifestyles:</a:t>
            </a:r>
          </a:p>
          <a:p>
            <a:pPr marL="990600" lvl="1" indent="-533400" eaLnBrk="1" hangingPunct="1">
              <a:buFontTx/>
              <a:buAutoNum type="arabicPeriod"/>
              <a:defRPr/>
            </a:pPr>
            <a:r>
              <a:rPr lang="en-US" altLang="en-US" sz="2000" smtClean="0"/>
              <a:t>Smoking &amp; excessive alcohol intake, excessive caffeine/protein intake.</a:t>
            </a:r>
          </a:p>
          <a:p>
            <a:pPr marL="990600" lvl="1" indent="-533400" eaLnBrk="1" hangingPunct="1">
              <a:buFontTx/>
              <a:buAutoNum type="arabicPeriod"/>
              <a:defRPr/>
            </a:pPr>
            <a:r>
              <a:rPr lang="en-US" altLang="en-US" sz="2000" smtClean="0"/>
              <a:t>Amenorrhea/oligomenorrhea.</a:t>
            </a:r>
          </a:p>
          <a:p>
            <a:pPr marL="990600" lvl="1" indent="-533400" eaLnBrk="1" hangingPunct="1">
              <a:buFontTx/>
              <a:buAutoNum type="arabicPeriod"/>
              <a:defRPr/>
            </a:pPr>
            <a:r>
              <a:rPr lang="en-US" altLang="en-US" sz="200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a:t>
            </a:r>
            <a:r>
              <a:rPr lang="en-US" dirty="0" err="1" smtClean="0"/>
              <a:t>hyperparathyroidismis</a:t>
            </a:r>
            <a:r>
              <a:rPr lang="en-US" dirty="0" smtClean="0"/>
              <a:t> due to </a:t>
            </a:r>
            <a:r>
              <a:rPr lang="en-US" dirty="0" smtClean="0">
                <a:solidFill>
                  <a:srgbClr val="C00000"/>
                </a:solidFill>
              </a:rPr>
              <a:t>excessive production of PTH </a:t>
            </a:r>
            <a:r>
              <a:rPr lang="en-US" dirty="0" smtClean="0"/>
              <a:t>by one or more of hyper functioning parathyroid glands. This leads to</a:t>
            </a:r>
            <a:r>
              <a:rPr lang="en-US" dirty="0" smtClean="0">
                <a:solidFill>
                  <a:srgbClr val="C00000"/>
                </a:solidFill>
              </a:rPr>
              <a:t> hypercalcemia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r>
              <a:rPr lang="en-US" altLang="en-US" b="1" dirty="0" err="1" smtClean="0">
                <a:solidFill>
                  <a:srgbClr val="FF3300"/>
                </a:solidFill>
              </a:rPr>
              <a:t>medroxyprogesterone</a:t>
            </a:r>
            <a:r>
              <a:rPr lang="en-US" altLang="en-US" b="1" dirty="0" smtClean="0">
                <a:solidFill>
                  <a:srgbClr val="FF3300"/>
                </a:solidFill>
              </a:rPr>
              <a:t>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mg 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dirty="0" smtClean="0"/>
              <a:t>Other modalities of therapy</a:t>
            </a:r>
          </a:p>
          <a:p>
            <a:pPr marL="990600" lvl="1" indent="-533400" eaLnBrk="1" hangingPunct="1">
              <a:buFontTx/>
              <a:buAutoNum type="arabicPeriod"/>
              <a:defRPr/>
            </a:pPr>
            <a:r>
              <a:rPr lang="en-US" altLang="en-US" dirty="0" smtClean="0"/>
              <a:t>Salmon calcitonin.</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smtClean="0"/>
              <a:t>Anabolic steroids (side effects)</a:t>
            </a:r>
          </a:p>
          <a:p>
            <a:pPr marL="990600" lvl="1" indent="-533400" eaLnBrk="1" hangingPunct="1">
              <a:buFontTx/>
              <a:buAutoNum type="arabicPeriod"/>
              <a:defRPr/>
            </a:pPr>
            <a:r>
              <a:rPr lang="en-US" altLang="en-US" sz="2400" dirty="0" err="1" smtClean="0"/>
              <a:t>iPTH</a:t>
            </a:r>
            <a:r>
              <a:rPr lang="en-US" altLang="en-US" sz="2400" dirty="0" smtClean="0"/>
              <a:t> anabolic fragments</a:t>
            </a:r>
          </a:p>
          <a:p>
            <a:pPr marL="990600" lvl="1" indent="-533400" eaLnBrk="1" hangingPunct="1">
              <a:buFontTx/>
              <a:buAutoNum type="arabicPeriod"/>
              <a:defRPr/>
            </a:pPr>
            <a:r>
              <a:rPr lang="en-US" altLang="en-US" sz="2400" dirty="0" smtClean="0"/>
              <a:t>Growth factors &amp; </a:t>
            </a:r>
            <a:r>
              <a:rPr lang="en-US" altLang="en-US" sz="2400" dirty="0" err="1" smtClean="0"/>
              <a:t>cutokines</a:t>
            </a:r>
            <a:r>
              <a:rPr lang="en-US" altLang="en-US" sz="2400" dirty="0" smtClean="0"/>
              <a:t> </a:t>
            </a:r>
          </a:p>
          <a:p>
            <a:pPr marL="990600" lvl="1" indent="-533400" eaLnBrk="1" hangingPunct="1">
              <a:buFontTx/>
              <a:buAutoNum type="arabicPeriod"/>
              <a:defRPr/>
            </a:pPr>
            <a:r>
              <a:rPr lang="en-US" altLang="en-US" sz="2400" dirty="0" smtClean="0"/>
              <a:t>D </a:t>
            </a:r>
            <a:r>
              <a:rPr lang="en-US" altLang="en-US" sz="2400" dirty="0" err="1" smtClean="0"/>
              <a:t>metobolites</a:t>
            </a:r>
            <a:r>
              <a:rPr lang="en-US" altLang="en-US" sz="2400" dirty="0" smtClean="0"/>
              <a:t> </a:t>
            </a:r>
          </a:p>
          <a:p>
            <a:pPr marL="990600" lvl="1" indent="-533400" eaLnBrk="1" hangingPunct="1">
              <a:buFontTx/>
              <a:buAutoNum type="arabicPeriod"/>
              <a:defRPr/>
            </a:pPr>
            <a:r>
              <a:rPr lang="en-US" altLang="en-US" sz="2400" dirty="0" smtClean="0"/>
              <a:t>Thiazide diuretics</a:t>
            </a:r>
            <a:endParaRPr lang="en-US" altLang="en-US" dirty="0" smtClean="0"/>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caleium</a:t>
            </a:r>
            <a:r>
              <a:rPr lang="en-US" altLang="en-US" sz="2800" dirty="0" smtClean="0"/>
              <a:t> and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templateblue</Template>
  <TotalTime>793</TotalTime>
  <Words>2181</Words>
  <Application>Microsoft Office PowerPoint</Application>
  <PresentationFormat>On-screen Show (4:3)</PresentationFormat>
  <Paragraphs>614</Paragraphs>
  <Slides>109</Slides>
  <Notes>55</Notes>
  <HiddenSlides>25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PowerPoint Presentation</vt:lpstr>
      <vt:lpstr>PowerPoint Presentation</vt:lpstr>
      <vt:lpstr>Disorders of the Parathyroid Function</vt:lpstr>
      <vt:lpstr>Disorders of the Parathyroid Function</vt:lpstr>
      <vt:lpstr>Disorders of the Parathyroid Function</vt:lpstr>
      <vt:lpstr>Disorders of the Parathyroid Function</vt:lpstr>
      <vt:lpstr>Other Complications</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Secondary hyperparathyroidism</vt:lpstr>
      <vt:lpstr>PowerPoint Presentation</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PowerPoint Presentation</vt:lpstr>
      <vt:lpstr>METABOLIC                BONE  DISEASES</vt:lpstr>
      <vt:lpstr>PowerPoint Presentation</vt:lpstr>
      <vt:lpstr>Types of Bone</vt:lpstr>
      <vt:lpstr>PowerPoint Presentation</vt:lpstr>
      <vt:lpstr>PowerPoint Presentation</vt:lpstr>
      <vt:lpstr>Osteomalacia</vt:lpstr>
      <vt:lpstr>Osteomalacia</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Clinical Features</vt:lpstr>
      <vt:lpstr>Treatment</vt:lpstr>
      <vt:lpstr>Treatment</vt:lpstr>
      <vt:lpstr>Treatment</vt:lpstr>
      <vt:lpstr>PowerPoint Presentation</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Assessment of bone mass available methods</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PowerPoint Presentation</vt:lpstr>
      <vt:lpstr>Treatment</vt:lpstr>
      <vt:lpstr>Treatment</vt:lpstr>
      <vt:lpstr>Paget’s Disease</vt:lpstr>
      <vt:lpstr>Clinical Features</vt:lpstr>
      <vt:lpstr>Clinical Features</vt:lpstr>
      <vt:lpstr>Laboratory &amp; Radiological Findings</vt:lpstr>
      <vt:lpstr>Laboratory &amp; Radiological Findings</vt:lpstr>
      <vt:lpstr>Laboratory &amp; Radiological Findings</vt:lpstr>
      <vt:lpstr>Laboratory &amp; Radiological Findings</vt:lpstr>
      <vt:lpstr>Treatment</vt:lpstr>
    </vt:vector>
  </TitlesOfParts>
  <Company>King Khalid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3422</cp:lastModifiedBy>
  <cp:revision>70</cp:revision>
  <dcterms:created xsi:type="dcterms:W3CDTF">2005-02-20T10:54:23Z</dcterms:created>
  <dcterms:modified xsi:type="dcterms:W3CDTF">2016-02-15T05:57:13Z</dcterms:modified>
</cp:coreProperties>
</file>