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7" r:id="rId2"/>
    <p:sldId id="274" r:id="rId3"/>
    <p:sldId id="372" r:id="rId4"/>
    <p:sldId id="331" r:id="rId5"/>
    <p:sldId id="276" r:id="rId6"/>
    <p:sldId id="277" r:id="rId7"/>
    <p:sldId id="332" r:id="rId8"/>
    <p:sldId id="373" r:id="rId9"/>
    <p:sldId id="374" r:id="rId10"/>
    <p:sldId id="333" r:id="rId11"/>
    <p:sldId id="381" r:id="rId12"/>
    <p:sldId id="382" r:id="rId13"/>
    <p:sldId id="336" r:id="rId14"/>
    <p:sldId id="348" r:id="rId15"/>
    <p:sldId id="355" r:id="rId16"/>
    <p:sldId id="375" r:id="rId17"/>
    <p:sldId id="376" r:id="rId18"/>
    <p:sldId id="356" r:id="rId19"/>
    <p:sldId id="357" r:id="rId20"/>
    <p:sldId id="358" r:id="rId21"/>
    <p:sldId id="354" r:id="rId22"/>
    <p:sldId id="359" r:id="rId23"/>
    <p:sldId id="380" r:id="rId24"/>
    <p:sldId id="360" r:id="rId25"/>
    <p:sldId id="385" r:id="rId26"/>
    <p:sldId id="390" r:id="rId27"/>
    <p:sldId id="389" r:id="rId28"/>
    <p:sldId id="378" r:id="rId29"/>
    <p:sldId id="392" r:id="rId30"/>
    <p:sldId id="399" r:id="rId31"/>
    <p:sldId id="401" r:id="rId32"/>
    <p:sldId id="402" r:id="rId33"/>
    <p:sldId id="283" r:id="rId34"/>
    <p:sldId id="284" r:id="rId35"/>
    <p:sldId id="285" r:id="rId36"/>
    <p:sldId id="286" r:id="rId37"/>
    <p:sldId id="287" r:id="rId38"/>
    <p:sldId id="288" r:id="rId39"/>
    <p:sldId id="289" r:id="rId40"/>
    <p:sldId id="290" r:id="rId41"/>
    <p:sldId id="295" r:id="rId42"/>
    <p:sldId id="291" r:id="rId43"/>
    <p:sldId id="292" r:id="rId44"/>
    <p:sldId id="296" r:id="rId45"/>
    <p:sldId id="297" r:id="rId46"/>
    <p:sldId id="298" r:id="rId47"/>
    <p:sldId id="299" r:id="rId48"/>
    <p:sldId id="300" r:id="rId49"/>
    <p:sldId id="370" r:id="rId50"/>
    <p:sldId id="371"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8" r:id="rId67"/>
    <p:sldId id="317" r:id="rId68"/>
    <p:sldId id="319" r:id="rId69"/>
    <p:sldId id="320" r:id="rId70"/>
    <p:sldId id="321" r:id="rId71"/>
    <p:sldId id="323" r:id="rId72"/>
    <p:sldId id="324" r:id="rId73"/>
    <p:sldId id="326" r:id="rId74"/>
    <p:sldId id="325" r:id="rId75"/>
    <p:sldId id="260" r:id="rId76"/>
    <p:sldId id="261" r:id="rId77"/>
    <p:sldId id="262" r:id="rId78"/>
    <p:sldId id="263" r:id="rId79"/>
    <p:sldId id="264" r:id="rId80"/>
    <p:sldId id="265" r:id="rId81"/>
    <p:sldId id="273" r:id="rId82"/>
    <p:sldId id="266" r:id="rId83"/>
    <p:sldId id="267" r:id="rId84"/>
    <p:sldId id="269" r:id="rId85"/>
    <p:sldId id="270" r:id="rId86"/>
    <p:sldId id="271"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7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7B00A-EF3E-4E49-B61B-DA1BBDA60797}" type="datetimeFigureOut">
              <a:rPr lang="en-US" smtClean="0"/>
              <a:pPr/>
              <a:t>2/29/2016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7EF31-DD79-49D9-859F-0FCC8C43C037}" type="slidenum">
              <a:rPr lang="en-US" smtClean="0"/>
              <a:pPr/>
              <a:t>‹#›</a:t>
            </a:fld>
            <a:endParaRPr lang="en-US"/>
          </a:p>
        </p:txBody>
      </p:sp>
    </p:spTree>
    <p:extLst>
      <p:ext uri="{BB962C8B-B14F-4D97-AF65-F5344CB8AC3E}">
        <p14:creationId xmlns:p14="http://schemas.microsoft.com/office/powerpoint/2010/main" xmlns="" val="238851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5153" y="4354361"/>
            <a:ext cx="6437932" cy="52671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17" tIns="44858" rIns="89717" bIns="44858"/>
          <a:lstStyle/>
          <a:p>
            <a:pPr marL="187376" indent="-187376"/>
            <a:endParaRPr lang="en-US" sz="900"/>
          </a:p>
        </p:txBody>
      </p:sp>
      <p:sp>
        <p:nvSpPr>
          <p:cNvPr id="83972" name="Text Box 4"/>
          <p:cNvSpPr txBox="1">
            <a:spLocks noChangeArrowheads="1"/>
          </p:cNvSpPr>
          <p:nvPr/>
        </p:nvSpPr>
        <p:spPr bwMode="auto">
          <a:xfrm>
            <a:off x="5543344" y="8816758"/>
            <a:ext cx="922593" cy="260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80" tIns="45043" rIns="90080" bIns="45043">
            <a:spAutoFit/>
          </a:bodyPr>
          <a:lstStyle>
            <a:lvl1pPr defTabSz="911225" eaLnBrk="0" hangingPunct="0">
              <a:defRPr sz="1100">
                <a:solidFill>
                  <a:schemeClr val="tx1"/>
                </a:solidFill>
                <a:latin typeface="Arial" charset="0"/>
              </a:defRPr>
            </a:lvl1pPr>
            <a:lvl2pPr marL="742950" indent="-285750" defTabSz="911225" eaLnBrk="0" hangingPunct="0">
              <a:defRPr sz="1100">
                <a:solidFill>
                  <a:schemeClr val="tx1"/>
                </a:solidFill>
                <a:latin typeface="Arial" charset="0"/>
              </a:defRPr>
            </a:lvl2pPr>
            <a:lvl3pPr marL="1143000" indent="-228600" defTabSz="911225" eaLnBrk="0" hangingPunct="0">
              <a:defRPr sz="1100">
                <a:solidFill>
                  <a:schemeClr val="tx1"/>
                </a:solidFill>
                <a:latin typeface="Arial" charset="0"/>
              </a:defRPr>
            </a:lvl3pPr>
            <a:lvl4pPr marL="1600200" indent="-228600" defTabSz="911225" eaLnBrk="0" hangingPunct="0">
              <a:defRPr sz="1100">
                <a:solidFill>
                  <a:schemeClr val="tx1"/>
                </a:solidFill>
                <a:latin typeface="Arial" charset="0"/>
              </a:defRPr>
            </a:lvl4pPr>
            <a:lvl5pPr marL="2057400" indent="-228600" defTabSz="911225" eaLnBrk="0" hangingPunct="0">
              <a:defRPr sz="1100">
                <a:solidFill>
                  <a:schemeClr val="tx1"/>
                </a:solidFill>
                <a:latin typeface="Arial" charset="0"/>
              </a:defRPr>
            </a:lvl5pPr>
            <a:lvl6pPr marL="2514600" indent="-228600" defTabSz="911225" eaLnBrk="0" fontAlgn="base" hangingPunct="0">
              <a:lnSpc>
                <a:spcPct val="90000"/>
              </a:lnSpc>
              <a:spcBef>
                <a:spcPct val="10000"/>
              </a:spcBef>
              <a:spcAft>
                <a:spcPct val="0"/>
              </a:spcAft>
              <a:defRPr sz="1100">
                <a:solidFill>
                  <a:schemeClr val="tx1"/>
                </a:solidFill>
                <a:latin typeface="Arial" charset="0"/>
              </a:defRPr>
            </a:lvl6pPr>
            <a:lvl7pPr marL="2971800" indent="-228600" defTabSz="911225" eaLnBrk="0" fontAlgn="base" hangingPunct="0">
              <a:lnSpc>
                <a:spcPct val="90000"/>
              </a:lnSpc>
              <a:spcBef>
                <a:spcPct val="10000"/>
              </a:spcBef>
              <a:spcAft>
                <a:spcPct val="0"/>
              </a:spcAft>
              <a:defRPr sz="1100">
                <a:solidFill>
                  <a:schemeClr val="tx1"/>
                </a:solidFill>
                <a:latin typeface="Arial" charset="0"/>
              </a:defRPr>
            </a:lvl7pPr>
            <a:lvl8pPr marL="3429000" indent="-228600" defTabSz="911225" eaLnBrk="0" fontAlgn="base" hangingPunct="0">
              <a:lnSpc>
                <a:spcPct val="90000"/>
              </a:lnSpc>
              <a:spcBef>
                <a:spcPct val="10000"/>
              </a:spcBef>
              <a:spcAft>
                <a:spcPct val="0"/>
              </a:spcAft>
              <a:defRPr sz="1100">
                <a:solidFill>
                  <a:schemeClr val="tx1"/>
                </a:solidFill>
                <a:latin typeface="Arial" charset="0"/>
              </a:defRPr>
            </a:lvl8pPr>
            <a:lvl9pPr marL="3886200" indent="-228600" defTabSz="911225" eaLnBrk="0" fontAlgn="base" hangingPunct="0">
              <a:lnSpc>
                <a:spcPct val="90000"/>
              </a:lnSpc>
              <a:spcBef>
                <a:spcPct val="10000"/>
              </a:spcBef>
              <a:spcAft>
                <a:spcPct val="0"/>
              </a:spcAft>
              <a:defRPr sz="1100">
                <a:solidFill>
                  <a:schemeClr val="tx1"/>
                </a:solidFill>
                <a:latin typeface="Arial" charset="0"/>
              </a:defRPr>
            </a:lvl9pPr>
          </a:lstStyle>
          <a:p>
            <a:pPr algn="r" eaLnBrk="1" hangingPunct="1">
              <a:spcBef>
                <a:spcPct val="50000"/>
              </a:spcBef>
            </a:pPr>
            <a:fld id="{0EE0CDCD-4BF0-45A3-9789-A4660E5A8815}" type="slidenum">
              <a:rPr lang="en-US"/>
              <a:pPr algn="r" eaLnBrk="1" hangingPunct="1">
                <a:spcBef>
                  <a:spcPct val="50000"/>
                </a:spcBef>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02465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34168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0" y="303756"/>
            <a:ext cx="1556" cy="1566"/>
          </a:xfrm>
          <a:solidFill>
            <a:srgbClr val="FFFFFF"/>
          </a:solidFill>
          <a:ln/>
        </p:spPr>
      </p:sp>
      <p:sp>
        <p:nvSpPr>
          <p:cNvPr id="87043"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0" y="303756"/>
            <a:ext cx="1556" cy="1566"/>
          </a:xfrm>
          <a:solidFill>
            <a:srgbClr val="FFFFFF"/>
          </a:solidFill>
          <a:ln/>
        </p:spPr>
      </p:sp>
      <p:sp>
        <p:nvSpPr>
          <p:cNvPr id="88067"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0" y="303756"/>
            <a:ext cx="1556" cy="1566"/>
          </a:xfrm>
          <a:solidFill>
            <a:srgbClr val="FFFFFF"/>
          </a:solidFill>
          <a:ln/>
        </p:spPr>
      </p:sp>
      <p:sp>
        <p:nvSpPr>
          <p:cNvPr id="89091"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0" y="303756"/>
            <a:ext cx="1556" cy="1566"/>
          </a:xfrm>
          <a:solidFill>
            <a:srgbClr val="FFFFFF"/>
          </a:solidFill>
          <a:ln/>
        </p:spPr>
      </p:sp>
      <p:sp>
        <p:nvSpPr>
          <p:cNvPr id="90115"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Times New Roman" charset="0"/>
              </a:defRPr>
            </a:lvl1pPr>
            <a:lvl2pPr marL="742950" indent="-285750">
              <a:defRPr sz="3600">
                <a:solidFill>
                  <a:schemeClr val="tx1"/>
                </a:solidFill>
                <a:latin typeface="Times New Roman" charset="0"/>
              </a:defRPr>
            </a:lvl2pPr>
            <a:lvl3pPr marL="1143000" indent="-228600">
              <a:defRPr sz="3600">
                <a:solidFill>
                  <a:schemeClr val="tx1"/>
                </a:solidFill>
                <a:latin typeface="Times New Roman" charset="0"/>
              </a:defRPr>
            </a:lvl3pPr>
            <a:lvl4pPr marL="1600200" indent="-228600">
              <a:defRPr sz="3600">
                <a:solidFill>
                  <a:schemeClr val="tx1"/>
                </a:solidFill>
                <a:latin typeface="Times New Roman" charset="0"/>
              </a:defRPr>
            </a:lvl4pPr>
            <a:lvl5pPr marL="2057400" indent="-228600">
              <a:defRPr sz="3600">
                <a:solidFill>
                  <a:schemeClr val="tx1"/>
                </a:solidFill>
                <a:latin typeface="Times New Roman" charset="0"/>
              </a:defRPr>
            </a:lvl5pPr>
            <a:lvl6pPr marL="2514600" indent="-228600" algn="ctr" eaLnBrk="0" fontAlgn="base" hangingPunct="0">
              <a:spcBef>
                <a:spcPct val="0"/>
              </a:spcBef>
              <a:spcAft>
                <a:spcPct val="0"/>
              </a:spcAft>
              <a:defRPr sz="3600">
                <a:solidFill>
                  <a:schemeClr val="tx1"/>
                </a:solidFill>
                <a:latin typeface="Times New Roman" charset="0"/>
              </a:defRPr>
            </a:lvl6pPr>
            <a:lvl7pPr marL="2971800" indent="-228600" algn="ctr" eaLnBrk="0" fontAlgn="base" hangingPunct="0">
              <a:spcBef>
                <a:spcPct val="0"/>
              </a:spcBef>
              <a:spcAft>
                <a:spcPct val="0"/>
              </a:spcAft>
              <a:defRPr sz="3600">
                <a:solidFill>
                  <a:schemeClr val="tx1"/>
                </a:solidFill>
                <a:latin typeface="Times New Roman" charset="0"/>
              </a:defRPr>
            </a:lvl7pPr>
            <a:lvl8pPr marL="3429000" indent="-228600" algn="ctr" eaLnBrk="0" fontAlgn="base" hangingPunct="0">
              <a:spcBef>
                <a:spcPct val="0"/>
              </a:spcBef>
              <a:spcAft>
                <a:spcPct val="0"/>
              </a:spcAft>
              <a:defRPr sz="3600">
                <a:solidFill>
                  <a:schemeClr val="tx1"/>
                </a:solidFill>
                <a:latin typeface="Times New Roman" charset="0"/>
              </a:defRPr>
            </a:lvl8pPr>
            <a:lvl9pPr marL="3886200" indent="-228600" algn="ctr" eaLnBrk="0" fontAlgn="base" hangingPunct="0">
              <a:spcBef>
                <a:spcPct val="0"/>
              </a:spcBef>
              <a:spcAft>
                <a:spcPct val="0"/>
              </a:spcAft>
              <a:defRPr sz="3600">
                <a:solidFill>
                  <a:schemeClr val="tx1"/>
                </a:solidFill>
                <a:latin typeface="Times New Roman" charset="0"/>
              </a:defRPr>
            </a:lvl9pPr>
          </a:lstStyle>
          <a:p>
            <a:fld id="{B6B28648-BCED-4191-800A-E019265DD4C7}" type="slidenum">
              <a:rPr lang="en-US" sz="1200"/>
              <a:pPr/>
              <a:t>54</a:t>
            </a:fld>
            <a:endParaRPr lang="en-US" sz="1200"/>
          </a:p>
        </p:txBody>
      </p:sp>
      <p:sp>
        <p:nvSpPr>
          <p:cNvPr id="48131" name="Rectangle 2"/>
          <p:cNvSpPr>
            <a:spLocks noGrp="1" noRot="1" noChangeAspect="1" noChangeArrowheads="1" noTextEdit="1"/>
          </p:cNvSpPr>
          <p:nvPr>
            <p:ph type="sldImg"/>
          </p:nvPr>
        </p:nvSpPr>
        <p:spPr>
          <a:xfrm>
            <a:off x="604838" y="142875"/>
            <a:ext cx="5648325" cy="4235450"/>
          </a:xfrm>
          <a:ln/>
        </p:spPr>
      </p:sp>
      <p:sp>
        <p:nvSpPr>
          <p:cNvPr id="48132" name="Rectangle 3"/>
          <p:cNvSpPr>
            <a:spLocks noGrp="1" noChangeArrowheads="1"/>
          </p:cNvSpPr>
          <p:nvPr>
            <p:ph type="body" idx="1"/>
          </p:nvPr>
        </p:nvSpPr>
        <p:spPr>
          <a:xfrm>
            <a:off x="574675" y="4506913"/>
            <a:ext cx="6264275" cy="4476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spcBef>
                <a:spcPct val="20000"/>
              </a:spcBef>
            </a:pPr>
            <a:r>
              <a:rPr lang="en-US" sz="900" smtClean="0"/>
              <a:t>Slide ID: 22348</a:t>
            </a:r>
          </a:p>
          <a:p>
            <a:pPr marL="171450" indent="-171450">
              <a:spcBef>
                <a:spcPct val="20000"/>
              </a:spcBef>
              <a:buFontTx/>
              <a:buChar char="•"/>
            </a:pPr>
            <a:r>
              <a:rPr lang="en-US" sz="800" b="1" smtClean="0"/>
              <a:t>A variety of factors, both modifiable and nonmodifiable, affect the individual risk for stroke</a:t>
            </a:r>
          </a:p>
          <a:p>
            <a:pPr marL="171450" indent="-171450">
              <a:spcBef>
                <a:spcPct val="20000"/>
              </a:spcBef>
              <a:buFontTx/>
              <a:buChar char="•"/>
            </a:pPr>
            <a:r>
              <a:rPr lang="en-US" sz="800" smtClean="0"/>
              <a:t>A history of TIA or stroke considerably increases the risk of a repeat cerebral ischemic event, including a secondary stroke. A history of TIA is a significant independent predictor of stroke, even after adjustment for vascular disease risk factors</a:t>
            </a:r>
            <a:r>
              <a:rPr lang="en-US" sz="800" baseline="30000" smtClean="0"/>
              <a:t>1</a:t>
            </a:r>
            <a:endParaRPr lang="en-US" sz="800" smtClean="0"/>
          </a:p>
          <a:p>
            <a:pPr marL="171450" indent="-171450">
              <a:spcBef>
                <a:spcPct val="20000"/>
              </a:spcBef>
              <a:buFontTx/>
              <a:buChar char="•"/>
            </a:pPr>
            <a:r>
              <a:rPr lang="en-US" sz="800" smtClean="0"/>
              <a:t>Although an individual’s medical history is not modifiable, there are therapies that can significantly reduce the risk of secondary stroke for these patients</a:t>
            </a:r>
          </a:p>
          <a:p>
            <a:pPr marL="171450" indent="-171450">
              <a:spcBef>
                <a:spcPct val="20000"/>
              </a:spcBef>
              <a:buFontTx/>
              <a:buChar char="•"/>
            </a:pPr>
            <a:r>
              <a:rPr lang="en-US" sz="800" smtClean="0"/>
              <a:t>Age may be the single most important risk factor for stroke. The stroke rate more than doubles for every decade after age 55</a:t>
            </a:r>
            <a:r>
              <a:rPr lang="en-US" sz="800" baseline="30000" smtClean="0"/>
              <a:t>1</a:t>
            </a:r>
            <a:endParaRPr lang="en-US" sz="800" smtClean="0"/>
          </a:p>
          <a:p>
            <a:pPr marL="171450" indent="-171450">
              <a:spcBef>
                <a:spcPct val="20000"/>
              </a:spcBef>
              <a:buFontTx/>
              <a:buChar char="•"/>
            </a:pPr>
            <a:r>
              <a:rPr lang="en-US" sz="800" smtClean="0"/>
              <a:t>Stroke incidence is higher among men than women; however, more women than men die of stroke every year because of their longer life expectancy</a:t>
            </a:r>
            <a:r>
              <a:rPr lang="en-US" sz="800" baseline="30000" smtClean="0"/>
              <a:t>1,2</a:t>
            </a:r>
            <a:endParaRPr lang="en-US" sz="800" smtClean="0"/>
          </a:p>
          <a:p>
            <a:pPr marL="171450" indent="-171450">
              <a:spcBef>
                <a:spcPct val="20000"/>
              </a:spcBef>
              <a:buFontTx/>
              <a:buChar char="•"/>
            </a:pPr>
            <a:r>
              <a:rPr lang="en-US" sz="800" smtClean="0"/>
              <a:t>The incidence of stroke and stroke mortality varies among racial and ethnic groups. Overall stroke mortality is more than twice as high among blacks compared with whites; at earlier ages (45 to 55 years), mortality is 4 to 5 times higher</a:t>
            </a:r>
            <a:r>
              <a:rPr lang="en-US" sz="800" baseline="30000" smtClean="0"/>
              <a:t>1,3</a:t>
            </a:r>
            <a:endParaRPr lang="en-US" sz="800" smtClean="0"/>
          </a:p>
          <a:p>
            <a:pPr marL="171450" indent="-171450">
              <a:spcBef>
                <a:spcPct val="20000"/>
              </a:spcBef>
              <a:buFontTx/>
              <a:buChar char="•"/>
            </a:pPr>
            <a:r>
              <a:rPr lang="en-US" sz="800" smtClean="0"/>
              <a:t>Heredity plays a role as well: both paternal and maternal history of stroke affects risk of stroke</a:t>
            </a:r>
            <a:r>
              <a:rPr lang="en-US" sz="800" baseline="30000" smtClean="0"/>
              <a:t>1</a:t>
            </a:r>
            <a:endParaRPr lang="en-US" sz="800" smtClean="0"/>
          </a:p>
          <a:p>
            <a:pPr marL="171450" indent="-171450">
              <a:spcBef>
                <a:spcPct val="20000"/>
              </a:spcBef>
              <a:buFontTx/>
              <a:buChar char="•"/>
            </a:pPr>
            <a:r>
              <a:rPr lang="en-US" sz="800" smtClean="0"/>
              <a:t>Hypertension is the single most important modifiable risk factor for ischemic stroke</a:t>
            </a:r>
            <a:r>
              <a:rPr lang="en-US" sz="800" baseline="30000" smtClean="0"/>
              <a:t>1</a:t>
            </a:r>
            <a:endParaRPr lang="en-US" sz="800" smtClean="0"/>
          </a:p>
          <a:p>
            <a:pPr marL="171450" indent="-171450">
              <a:spcBef>
                <a:spcPct val="20000"/>
              </a:spcBef>
              <a:buFontTx/>
              <a:buChar char="•"/>
            </a:pPr>
            <a:r>
              <a:rPr lang="en-US" sz="800" smtClean="0"/>
              <a:t>Diabetes increases the risk of stroke across all population subgroups and is a particularly strong risk factor for stroke among younger subjects (35 to 54 years of age)</a:t>
            </a:r>
            <a:r>
              <a:rPr lang="en-US" sz="800" baseline="30000" smtClean="0"/>
              <a:t>4</a:t>
            </a:r>
            <a:endParaRPr lang="en-US" sz="800" smtClean="0"/>
          </a:p>
          <a:p>
            <a:pPr marL="171450" indent="-171450">
              <a:spcBef>
                <a:spcPct val="20000"/>
              </a:spcBef>
              <a:buFontTx/>
              <a:buChar char="•"/>
            </a:pPr>
            <a:r>
              <a:rPr lang="en-US" sz="800" smtClean="0"/>
              <a:t>In the Women’s Health Study, women with the healthiest lifestyle, including not smoking, low body mass index, regular exercise, and moderate alcohol consumption, had a 71% reduced risk of stroke compared to women with the unhealthiest lifestyle (HR= 0.29; 95% CI, 0.14-0.63; </a:t>
            </a:r>
            <a:r>
              <a:rPr lang="en-US" sz="800" i="1" smtClean="0"/>
              <a:t>P</a:t>
            </a:r>
            <a:r>
              <a:rPr lang="en-US" sz="800" smtClean="0"/>
              <a:t>&lt; .001 for trend)</a:t>
            </a:r>
            <a:r>
              <a:rPr lang="en-US" sz="800" baseline="30000" smtClean="0"/>
              <a:t>5</a:t>
            </a:r>
            <a:endParaRPr lang="en-US" sz="800" smtClean="0"/>
          </a:p>
          <a:p>
            <a:pPr marL="171450" indent="-171450">
              <a:spcBef>
                <a:spcPct val="20000"/>
              </a:spcBef>
              <a:buFontTx/>
              <a:buChar char="•"/>
            </a:pPr>
            <a:r>
              <a:rPr lang="en-US" sz="800" smtClean="0"/>
              <a:t>Cardiac disease, including atrial fibrillation and carotid artery stenosis, has also been linked to an increased risk of stroke</a:t>
            </a:r>
            <a:r>
              <a:rPr lang="en-US" sz="800" baseline="30000" smtClean="0"/>
              <a:t>1</a:t>
            </a:r>
            <a:endParaRPr lang="en-US" sz="800" smtClean="0"/>
          </a:p>
          <a:p>
            <a:pPr marL="171450" indent="-171450">
              <a:spcBef>
                <a:spcPct val="20000"/>
              </a:spcBef>
              <a:buFontTx/>
              <a:buChar char="•"/>
            </a:pPr>
            <a:endParaRPr lang="en-US" sz="800" smtClean="0"/>
          </a:p>
          <a:p>
            <a:pPr marL="171450" indent="-171450">
              <a:spcBef>
                <a:spcPct val="20000"/>
              </a:spcBef>
              <a:buFontTx/>
              <a:buAutoNum type="arabicPeriod"/>
            </a:pPr>
            <a:r>
              <a:rPr lang="en-US" sz="800" smtClean="0"/>
              <a:t>Sacco RL, Benjamin EJ, Broderick JP, et al. Risk factors. </a:t>
            </a:r>
            <a:r>
              <a:rPr lang="en-US" sz="800" i="1" smtClean="0"/>
              <a:t>Stroke</a:t>
            </a:r>
            <a:r>
              <a:rPr lang="en-US" sz="800" smtClean="0"/>
              <a:t>. 1997;28:1507-1517.</a:t>
            </a:r>
          </a:p>
          <a:p>
            <a:pPr marL="171450" indent="-171450">
              <a:spcBef>
                <a:spcPct val="20000"/>
              </a:spcBef>
              <a:buFontTx/>
              <a:buAutoNum type="arabicPeriod"/>
            </a:pPr>
            <a:r>
              <a:rPr lang="en-US" sz="800" smtClean="0"/>
              <a:t>Seshadri S, Beiser A, Kelly-Hayes M, et al. The lifetime risk of stroke: estimates from the Framingham Study. </a:t>
            </a:r>
            <a:r>
              <a:rPr lang="en-US" sz="800" i="1" smtClean="0"/>
              <a:t>Stroke</a:t>
            </a:r>
            <a:r>
              <a:rPr lang="en-US" sz="800" smtClean="0"/>
              <a:t>. 2006;37:345-350.</a:t>
            </a:r>
          </a:p>
          <a:p>
            <a:pPr marL="171450" indent="-171450">
              <a:spcBef>
                <a:spcPct val="20000"/>
              </a:spcBef>
              <a:buFontTx/>
              <a:buAutoNum type="arabicPeriod"/>
            </a:pPr>
            <a:r>
              <a:rPr lang="en-US" sz="800" smtClean="0"/>
              <a:t>Sacco RL, Kargman DE, Zamanillo MC. Race-ethnic differences in stroke risk factors among hospitalized patients with cerebral infarction: the Northern Manhattan Stroke Study. </a:t>
            </a:r>
            <a:r>
              <a:rPr lang="en-US" sz="800" i="1" smtClean="0"/>
              <a:t>Neurology</a:t>
            </a:r>
            <a:r>
              <a:rPr lang="en-US" sz="800" smtClean="0"/>
              <a:t>. 1995;659-663.</a:t>
            </a:r>
          </a:p>
          <a:p>
            <a:pPr marL="171450" indent="-171450">
              <a:spcBef>
                <a:spcPct val="20000"/>
              </a:spcBef>
              <a:buFontTx/>
              <a:buAutoNum type="arabicPeriod"/>
            </a:pPr>
            <a:r>
              <a:rPr lang="en-US" sz="800" smtClean="0"/>
              <a:t>Kissela BM, Khoury J, Kleindorfer D, et al. Epidemiology of ischemic stroke in patients with diabetes. </a:t>
            </a:r>
            <a:r>
              <a:rPr lang="en-US" sz="800" i="1" smtClean="0"/>
              <a:t>Diabetes Care</a:t>
            </a:r>
            <a:r>
              <a:rPr lang="en-US" sz="800" smtClean="0"/>
              <a:t>. 2005;28:355-359.</a:t>
            </a:r>
          </a:p>
          <a:p>
            <a:pPr marL="171450" indent="-171450">
              <a:spcBef>
                <a:spcPct val="20000"/>
              </a:spcBef>
              <a:buFontTx/>
              <a:buAutoNum type="arabicPeriod"/>
            </a:pPr>
            <a:r>
              <a:rPr lang="en-US" sz="800" smtClean="0"/>
              <a:t>Kurth T, Moore SC, Gaziano JM, et al. Healthy lifestyle and the risk of stroke in women. </a:t>
            </a:r>
            <a:r>
              <a:rPr lang="en-US" sz="800" i="1" smtClean="0"/>
              <a:t>Arch Intern Med</a:t>
            </a:r>
            <a:r>
              <a:rPr lang="en-US" sz="800" smtClean="0"/>
              <a:t>. 2006;166:1403-1409.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C0EB23-48A9-40CE-A148-D1F47E9D955F}" type="slidenum">
              <a:rPr lang="en-US"/>
              <a:pPr/>
              <a:t>55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1463" y="304800"/>
            <a:ext cx="860107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xmlns="" val="89613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56018-0FB3-43FC-893C-B03602695E43}"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56018-0FB3-43FC-893C-B03602695E43}"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56018-0FB3-43FC-893C-B03602695E43}" type="datetimeFigureOut">
              <a:rPr lang="en-US" smtClean="0"/>
              <a:pPr/>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56018-0FB3-43FC-893C-B03602695E43}" type="datetimeFigureOut">
              <a:rPr lang="en-US" smtClean="0"/>
              <a:pPr/>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6018-0FB3-43FC-893C-B03602695E43}" type="datetimeFigureOut">
              <a:rPr lang="en-US" smtClean="0"/>
              <a:pPr/>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6018-0FB3-43FC-893C-B03602695E43}" type="datetimeFigureOut">
              <a:rPr lang="en-US" smtClean="0"/>
              <a:pPr/>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CFBF-0FA5-4DEB-9B0D-6835E1461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https://webmail.osumc.edu/Exchange/Yousef.Mohammad/Inbox/No%20Subject-48.EML/Christoforidis.ppt/C58EA28C-18C0-4a97-9AF2-036E93DDAFB3/penumbra.wmv"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696516" y="1839515"/>
            <a:ext cx="7366992" cy="1294805"/>
          </a:xfrm>
          <a:prstGeom prst="rect">
            <a:avLst/>
          </a:prstGeom>
          <a:noFill/>
          <a:ln w="12700" cap="rnd">
            <a:noFill/>
            <a:round/>
            <a:headEnd type="none" w="med" len="med"/>
            <a:tailEnd type="none" w="med" len="med"/>
          </a:ln>
        </p:spPr>
        <p:txBody>
          <a:bodyPr lIns="26787" tIns="26787" rIns="26787" bIns="26787" anchor="ctr"/>
          <a:lstStyle/>
          <a:p>
            <a:pPr algn="ctr"/>
            <a:r>
              <a:rPr lang="en-US" sz="3200" dirty="0" smtClean="0">
                <a:solidFill>
                  <a:srgbClr val="FFC000"/>
                </a:solidFill>
                <a:latin typeface="Arial Black" charset="0"/>
                <a:ea typeface="Arial Black" charset="0"/>
                <a:cs typeface="Arial Black" charset="0"/>
                <a:sym typeface="Arial Black" charset="0"/>
              </a:rPr>
              <a:t>Stroke Treatment and Prevention</a:t>
            </a:r>
            <a:r>
              <a:rPr lang="en-US" sz="2700" dirty="0">
                <a:latin typeface="Arial Black" charset="0"/>
                <a:ea typeface="ヒラギノ角ゴ ProN W6" charset="0"/>
                <a:cs typeface="ヒラギノ角ゴ ProN W6" charset="0"/>
                <a:sym typeface="Arial Black" charset="0"/>
              </a:rPr>
              <a:t/>
            </a:r>
            <a:br>
              <a:rPr lang="en-US" sz="2700" dirty="0">
                <a:latin typeface="Arial Black" charset="0"/>
                <a:ea typeface="ヒラギノ角ゴ ProN W6" charset="0"/>
                <a:cs typeface="ヒラギノ角ゴ ProN W6" charset="0"/>
                <a:sym typeface="Arial Black" charset="0"/>
              </a:rPr>
            </a:br>
            <a:endParaRPr lang="en-US" sz="2700" dirty="0">
              <a:latin typeface="Arial Black" charset="0"/>
              <a:ea typeface="ヒラギノ角ゴ ProN W6" charset="0"/>
              <a:cs typeface="ヒラギノ角ゴ ProN W6" charset="0"/>
              <a:sym typeface="Arial Black" charset="0"/>
            </a:endParaRPr>
          </a:p>
        </p:txBody>
      </p:sp>
      <p:sp>
        <p:nvSpPr>
          <p:cNvPr id="13314" name="Rectangle 2"/>
          <p:cNvSpPr>
            <a:spLocks/>
          </p:cNvSpPr>
          <p:nvPr/>
        </p:nvSpPr>
        <p:spPr bwMode="auto">
          <a:xfrm>
            <a:off x="1973461" y="3455790"/>
            <a:ext cx="5188148" cy="1446609"/>
          </a:xfrm>
          <a:prstGeom prst="rect">
            <a:avLst/>
          </a:prstGeom>
          <a:noFill/>
          <a:ln w="12700" cap="rnd">
            <a:noFill/>
            <a:round/>
            <a:headEnd type="none" w="med" len="med"/>
            <a:tailEnd type="none" w="med" len="med"/>
          </a:ln>
        </p:spPr>
        <p:txBody>
          <a:bodyPr lIns="26787" tIns="26787" rIns="26787" bIns="26787"/>
          <a:lstStyle/>
          <a:p>
            <a:pPr algn="ctr">
              <a:lnSpc>
                <a:spcPct val="90000"/>
              </a:lnSpc>
              <a:spcBef>
                <a:spcPts val="536"/>
              </a:spcBef>
            </a:pPr>
            <a:r>
              <a:rPr lang="en-US" sz="2000" dirty="0" err="1" smtClean="0">
                <a:ea typeface="Gill Sans" charset="0"/>
                <a:cs typeface="Gill Sans" charset="0"/>
              </a:rPr>
              <a:t>Yousef</a:t>
            </a:r>
            <a:r>
              <a:rPr lang="en-US" sz="2000" dirty="0" smtClean="0">
                <a:ea typeface="Gill Sans" charset="0"/>
                <a:cs typeface="Gill Sans" charset="0"/>
              </a:rPr>
              <a:t> Mohammad MD., </a:t>
            </a:r>
            <a:r>
              <a:rPr lang="en-US" sz="2000" dirty="0" err="1" smtClean="0">
                <a:ea typeface="Gill Sans" charset="0"/>
                <a:cs typeface="Gill Sans" charset="0"/>
              </a:rPr>
              <a:t>MSc</a:t>
            </a:r>
            <a:r>
              <a:rPr lang="en-US" sz="2000" dirty="0" smtClean="0">
                <a:ea typeface="Gill Sans" charset="0"/>
                <a:cs typeface="Gill Sans" charset="0"/>
              </a:rPr>
              <a:t>., FAHA</a:t>
            </a:r>
          </a:p>
          <a:p>
            <a:pPr algn="ctr">
              <a:lnSpc>
                <a:spcPct val="90000"/>
              </a:lnSpc>
              <a:spcBef>
                <a:spcPts val="536"/>
              </a:spcBef>
            </a:pPr>
            <a:r>
              <a:rPr lang="en-US" sz="2000" dirty="0" smtClean="0">
                <a:ea typeface="Gill Sans" charset="0"/>
                <a:cs typeface="Gill Sans" charset="0"/>
              </a:rPr>
              <a:t>Associate Professor of Neurology</a:t>
            </a:r>
          </a:p>
          <a:p>
            <a:pPr algn="ctr">
              <a:lnSpc>
                <a:spcPct val="90000"/>
              </a:lnSpc>
              <a:spcBef>
                <a:spcPts val="536"/>
              </a:spcBef>
            </a:pPr>
            <a:r>
              <a:rPr lang="en-US" sz="2000" dirty="0" smtClean="0">
                <a:ea typeface="Gill Sans" charset="0"/>
                <a:cs typeface="Gill Sans" charset="0"/>
              </a:rPr>
              <a:t>King Saud University</a:t>
            </a:r>
            <a:endParaRPr lang="en-US" sz="2000" dirty="0">
              <a:ea typeface="Gill Sans" charset="0"/>
              <a:cs typeface="Gill Sans" charset="0"/>
            </a:endParaRPr>
          </a:p>
        </p:txBody>
      </p:sp>
      <p:pic>
        <p:nvPicPr>
          <p:cNvPr id="13315" name="Picture 3"/>
          <p:cNvPicPr>
            <a:picLocks noChangeAspect="1" noChangeArrowheads="1"/>
          </p:cNvPicPr>
          <p:nvPr/>
        </p:nvPicPr>
        <p:blipFill>
          <a:blip r:embed="rId2" cstate="print"/>
          <a:srcRect/>
          <a:stretch>
            <a:fillRect/>
          </a:stretch>
        </p:blipFill>
        <p:spPr bwMode="auto">
          <a:xfrm rot="10800000">
            <a:off x="3962400" y="4876800"/>
            <a:ext cx="1143000" cy="131241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t-PA, which is clot specific, degrades the </a:t>
            </a:r>
            <a:r>
              <a:rPr lang="en-US" dirty="0" err="1" smtClean="0"/>
              <a:t>Plasminogen</a:t>
            </a:r>
            <a:r>
              <a:rPr lang="en-US" dirty="0" smtClean="0"/>
              <a:t> to </a:t>
            </a:r>
            <a:r>
              <a:rPr lang="en-US" dirty="0" err="1" smtClean="0"/>
              <a:t>Plasmin</a:t>
            </a:r>
            <a:r>
              <a:rPr lang="en-US" dirty="0" smtClean="0"/>
              <a:t> which in turn break apart the fibrin and the clot dissolves </a:t>
            </a:r>
          </a:p>
          <a:p>
            <a:endParaRPr lang="en-US" dirty="0" smtClean="0"/>
          </a:p>
          <a:p>
            <a:r>
              <a:rPr lang="en-US" dirty="0" smtClean="0"/>
              <a:t>In the late 80’s, t-PA was proven effective for coronary artery occlusion and acute MI and became the standard of care for acute MI</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p14="http://schemas.microsoft.com/office/powerpoint/2010/main" xmlns="" val="1465447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pPr eaLnBrk="1" hangingPunct="1"/>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714375" y="857250"/>
            <a:ext cx="7643813" cy="56435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xmlns="" val="219185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533400"/>
          </a:xfrm>
        </p:spPr>
        <p:txBody>
          <a:bodyPr>
            <a:normAutofit fontScale="90000"/>
          </a:bodyPr>
          <a:lstStyle/>
          <a:p>
            <a:pPr defTabSz="914400" eaLnBrk="1" hangingPunct="1"/>
            <a:r>
              <a:rPr lang="en-US" sz="3500" dirty="0" smtClean="0">
                <a:solidFill>
                  <a:srgbClr val="FFFF00"/>
                </a:solidFill>
              </a:rPr>
              <a:t>The High Socioeconomic </a:t>
            </a:r>
            <a:br>
              <a:rPr lang="en-US" sz="3500" dirty="0" smtClean="0">
                <a:solidFill>
                  <a:srgbClr val="FFFF00"/>
                </a:solidFill>
              </a:rPr>
            </a:br>
            <a:r>
              <a:rPr lang="en-US" sz="3500" dirty="0" smtClean="0">
                <a:solidFill>
                  <a:srgbClr val="FFFF00"/>
                </a:solidFill>
              </a:rPr>
              <a:t>Cost of Stroke</a:t>
            </a:r>
            <a:endParaRPr lang="en-GB" sz="3500" dirty="0" smtClean="0">
              <a:solidFill>
                <a:srgbClr val="FFFF00"/>
              </a:solidFill>
            </a:endParaRPr>
          </a:p>
        </p:txBody>
      </p:sp>
      <p:sp>
        <p:nvSpPr>
          <p:cNvPr id="5123" name="Rectangle 3"/>
          <p:cNvSpPr>
            <a:spLocks noGrp="1" noChangeArrowheads="1"/>
          </p:cNvSpPr>
          <p:nvPr>
            <p:ph type="body" idx="1"/>
          </p:nvPr>
        </p:nvSpPr>
        <p:spPr>
          <a:xfrm>
            <a:off x="674688" y="1395413"/>
            <a:ext cx="8048625" cy="4438650"/>
          </a:xfrm>
        </p:spPr>
        <p:txBody>
          <a:bodyPr>
            <a:normAutofit/>
          </a:bodyPr>
          <a:lstStyle/>
          <a:p>
            <a:pPr marL="342900" indent="-342900" defTabSz="914400" eaLnBrk="1" hangingPunct="1">
              <a:buClr>
                <a:srgbClr val="FFFF66"/>
              </a:buClr>
              <a:buSzPct val="150000"/>
              <a:buFontTx/>
              <a:buNone/>
            </a:pPr>
            <a:r>
              <a:rPr lang="en-GB" sz="2300" b="1" dirty="0" smtClean="0">
                <a:solidFill>
                  <a:srgbClr val="FFCC00"/>
                </a:solidFill>
              </a:rPr>
              <a:t>Morbidity and Mortality</a:t>
            </a:r>
            <a:endParaRPr lang="en-GB" sz="2300" b="1" dirty="0" smtClean="0"/>
          </a:p>
          <a:p>
            <a:pPr marL="342900" indent="-342900" defTabSz="914400" eaLnBrk="1" hangingPunct="1">
              <a:buClr>
                <a:srgbClr val="FFFF66"/>
              </a:buClr>
              <a:buFontTx/>
              <a:buChar char="•"/>
            </a:pPr>
            <a:r>
              <a:rPr lang="en-GB" dirty="0" smtClean="0"/>
              <a:t>A leading cause of serious, long</a:t>
            </a:r>
            <a:r>
              <a:rPr lang="en-US" dirty="0" smtClean="0">
                <a:cs typeface="Arial" charset="0"/>
              </a:rPr>
              <a:t>­</a:t>
            </a:r>
            <a:r>
              <a:rPr lang="en-GB" dirty="0" smtClean="0"/>
              <a:t>term disability</a:t>
            </a:r>
          </a:p>
          <a:p>
            <a:pPr marL="342900" indent="-342900" defTabSz="914400" eaLnBrk="1" hangingPunct="1">
              <a:buClr>
                <a:srgbClr val="FFFF66"/>
              </a:buClr>
              <a:buFontTx/>
              <a:buChar char="•"/>
            </a:pPr>
            <a:r>
              <a:rPr lang="en-GB" dirty="0" smtClean="0"/>
              <a:t>A second to only heart disease in causing death world-wide</a:t>
            </a:r>
          </a:p>
          <a:p>
            <a:pPr>
              <a:buClr>
                <a:srgbClr val="FFFF66"/>
              </a:buClr>
              <a:buFontTx/>
              <a:buChar char="•"/>
            </a:pPr>
            <a:r>
              <a:rPr lang="en-US" dirty="0" smtClean="0"/>
              <a:t>According to the WHO 15 million people worldwide suffer a stroke each year</a:t>
            </a:r>
          </a:p>
          <a:p>
            <a:pPr>
              <a:buClr>
                <a:srgbClr val="FFFF66"/>
              </a:buClr>
            </a:pPr>
            <a:r>
              <a:rPr lang="en-GB" dirty="0" smtClean="0"/>
              <a:t>30-day mortality is 8-12%</a:t>
            </a:r>
          </a:p>
          <a:p>
            <a:pPr marL="342900" indent="-342900" defTabSz="914400" eaLnBrk="1" hangingPunct="1">
              <a:buFontTx/>
              <a:buChar char="•"/>
            </a:pPr>
            <a:endParaRPr lang="en-GB" baseline="30000" dirty="0" smtClean="0"/>
          </a:p>
          <a:p>
            <a:pPr marL="342900" indent="-342900" defTabSz="914400" eaLnBrk="1" hangingPunct="1">
              <a:buFont typeface="Wingdings" pitchFamily="2" charset="2"/>
              <a:buNone/>
            </a:pPr>
            <a:endParaRPr lang="en-GB" baseline="30000" dirty="0" smtClean="0"/>
          </a:p>
          <a:p>
            <a:pPr marL="342900" indent="-342900" defTabSz="914400" eaLnBrk="1" hangingPunct="1">
              <a:buFont typeface="Wingdings" pitchFamily="2" charset="2"/>
              <a:buNone/>
            </a:pPr>
            <a:endParaRPr lang="en-GB" sz="1800" dirty="0" smtClean="0"/>
          </a:p>
        </p:txBody>
      </p:sp>
      <p:sp>
        <p:nvSpPr>
          <p:cNvPr id="5124" name="Text Box 4"/>
          <p:cNvSpPr txBox="1">
            <a:spLocks noChangeArrowheads="1"/>
          </p:cNvSpPr>
          <p:nvPr/>
        </p:nvSpPr>
        <p:spPr bwMode="auto">
          <a:xfrm>
            <a:off x="508000" y="6383338"/>
            <a:ext cx="7874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383" tIns="44691" rIns="89383" bIns="44691"/>
          <a:lstStyle>
            <a:lvl1pPr marL="457200" indent="-457200"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a:lnSpc>
                <a:spcPct val="100000"/>
              </a:lnSpc>
              <a:spcBef>
                <a:spcPct val="0"/>
              </a:spcBef>
            </a:pPr>
            <a:endParaRPr lang="en-GB" sz="1400" dirty="0">
              <a:solidFill>
                <a:schemeClr val="bg1"/>
              </a:solidFill>
            </a:endParaRPr>
          </a:p>
          <a:p>
            <a:pPr>
              <a:lnSpc>
                <a:spcPct val="100000"/>
              </a:lnSpc>
              <a:spcBef>
                <a:spcPct val="0"/>
              </a:spcBef>
            </a:pPr>
            <a:endParaRPr lang="en-GB" sz="1400" dirty="0">
              <a:solidFill>
                <a:srgbClr val="00CCFF"/>
              </a:solidFill>
            </a:endParaRPr>
          </a:p>
        </p:txBody>
      </p:sp>
    </p:spTree>
    <p:custDataLst>
      <p:tags r:id="rId1"/>
    </p:custDataLst>
    <p:extLst>
      <p:ext uri="{BB962C8B-B14F-4D97-AF65-F5344CB8AC3E}">
        <p14:creationId xmlns:p14="http://schemas.microsoft.com/office/powerpoint/2010/main" xmlns="" val="198080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31875"/>
            <a:ext cx="4591050" cy="459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0250" y="1019175"/>
            <a:ext cx="4603750" cy="460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p14="http://schemas.microsoft.com/office/powerpoint/2010/main" xmlns="" val="1800773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t>T-PA produces economic benefit by reducing societal and health care costs:</a:t>
            </a:r>
          </a:p>
          <a:p>
            <a:endParaRPr lang="en-US" dirty="0" smtClean="0"/>
          </a:p>
          <a:p>
            <a:r>
              <a:rPr lang="en-US" dirty="0" smtClean="0"/>
              <a:t>One analysis in the US showed $7.4 million can be saved for every 2% increase in t-PA treated patients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sz="2800" dirty="0">
                <a:solidFill>
                  <a:srgbClr val="FFFF00"/>
                </a:solidFill>
              </a:rPr>
              <a:t>Acute Stroke </a:t>
            </a:r>
            <a:r>
              <a:rPr lang="en-US" sz="2800" dirty="0" smtClean="0">
                <a:solidFill>
                  <a:srgbClr val="FFFF00"/>
                </a:solidFill>
              </a:rPr>
              <a:t>Treatment</a:t>
            </a:r>
            <a:endParaRPr lang="en-US" sz="2800" dirty="0">
              <a:solidFill>
                <a:srgbClr val="FFFF00"/>
              </a:solidFill>
            </a:endParaRPr>
          </a:p>
        </p:txBody>
      </p:sp>
      <p:sp>
        <p:nvSpPr>
          <p:cNvPr id="637955" name="Rectangle 3"/>
          <p:cNvSpPr>
            <a:spLocks noGrp="1" noChangeArrowheads="1"/>
          </p:cNvSpPr>
          <p:nvPr>
            <p:ph type="body" idx="1"/>
          </p:nvPr>
        </p:nvSpPr>
        <p:spPr/>
        <p:txBody>
          <a:bodyPr>
            <a:normAutofit fontScale="85000" lnSpcReduction="20000"/>
          </a:bodyPr>
          <a:lstStyle/>
          <a:p>
            <a:pPr>
              <a:buNone/>
            </a:pPr>
            <a:r>
              <a:rPr lang="en-US" dirty="0" smtClean="0">
                <a:solidFill>
                  <a:srgbClr val="FFFF00"/>
                </a:solidFill>
              </a:rPr>
              <a:t>Despite supporting data on the efficacy and safety of IV t-PA, it remains substantially underutilized: </a:t>
            </a:r>
            <a:endParaRPr lang="en-US" dirty="0">
              <a:solidFill>
                <a:srgbClr val="FFFF00"/>
              </a:solidFill>
            </a:endParaRPr>
          </a:p>
          <a:p>
            <a:endParaRPr lang="en-US" sz="2400" dirty="0" smtClean="0"/>
          </a:p>
          <a:p>
            <a:r>
              <a:rPr lang="en-US" dirty="0" smtClean="0"/>
              <a:t>Only </a:t>
            </a:r>
            <a:r>
              <a:rPr lang="en-US" dirty="0"/>
              <a:t>&lt;1% of acute stroke patients receive </a:t>
            </a:r>
            <a:r>
              <a:rPr lang="en-US" dirty="0" err="1"/>
              <a:t>thrombolysis</a:t>
            </a:r>
            <a:r>
              <a:rPr lang="en-US" dirty="0"/>
              <a:t> in </a:t>
            </a:r>
            <a:r>
              <a:rPr lang="en-US" dirty="0" smtClean="0"/>
              <a:t>U.S  in 2006 </a:t>
            </a:r>
            <a:r>
              <a:rPr lang="en-US" i="1" dirty="0" smtClean="0"/>
              <a:t>(Mohammad et al. ISC)</a:t>
            </a:r>
            <a:endParaRPr lang="en-US" i="1" dirty="0"/>
          </a:p>
          <a:p>
            <a:endParaRPr lang="en-US" dirty="0"/>
          </a:p>
          <a:p>
            <a:r>
              <a:rPr lang="en-US" dirty="0" smtClean="0"/>
              <a:t>Recent analysis on IV t-PA utilization showed a steady increase from 1.4% in 2004 to 3.4% in 2009</a:t>
            </a:r>
          </a:p>
          <a:p>
            <a:endParaRPr lang="en-US" dirty="0" smtClean="0"/>
          </a:p>
          <a:p>
            <a:r>
              <a:rPr lang="en-US" dirty="0" smtClean="0"/>
              <a:t>Main reason for under utilization, patients present beyond 3 hours from symptoms onset</a:t>
            </a: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Challenges to the utilization of t-PA include:</a:t>
            </a:r>
          </a:p>
          <a:p>
            <a:r>
              <a:rPr lang="en-US" dirty="0" smtClean="0"/>
              <a:t>Narrow eligibility and treatment window</a:t>
            </a:r>
          </a:p>
          <a:p>
            <a:r>
              <a:rPr lang="en-US" dirty="0" smtClean="0"/>
              <a:t>Risk of hemorrhage</a:t>
            </a:r>
          </a:p>
          <a:p>
            <a:r>
              <a:rPr lang="en-US" dirty="0" smtClean="0"/>
              <a:t>Perceived lack of efficacy in large vessel occlusion</a:t>
            </a:r>
          </a:p>
          <a:p>
            <a:r>
              <a:rPr lang="en-US" dirty="0" smtClean="0"/>
              <a:t>Limited pool of stroke expertise in the community</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Challenges</a:t>
            </a:r>
          </a:p>
          <a:p>
            <a:pPr algn="ctr">
              <a:buNone/>
            </a:pPr>
            <a:endParaRPr lang="en-US" dirty="0" smtClean="0">
              <a:solidFill>
                <a:srgbClr val="FFFF00"/>
              </a:solidFill>
            </a:endParaRPr>
          </a:p>
          <a:p>
            <a:r>
              <a:rPr lang="en-US" dirty="0" smtClean="0"/>
              <a:t>Large vessel occlusion predicts large infarct size and is associated with poor outcome (46%)</a:t>
            </a:r>
          </a:p>
          <a:p>
            <a:endParaRPr lang="en-US" dirty="0" smtClean="0"/>
          </a:p>
          <a:p>
            <a:r>
              <a:rPr lang="en-US" dirty="0" smtClean="0"/>
              <a:t>Limited efficacy in large vessel occlusion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 Challenges</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IV t-PA in large vessel occlusion</a:t>
            </a:r>
          </a:p>
          <a:p>
            <a:pPr algn="ctr">
              <a:buNone/>
            </a:pPr>
            <a:endParaRPr lang="en-US" dirty="0" smtClean="0">
              <a:solidFill>
                <a:srgbClr val="FFFF00"/>
              </a:solidFill>
            </a:endParaRPr>
          </a:p>
          <a:p>
            <a:r>
              <a:rPr lang="en-US" dirty="0" smtClean="0"/>
              <a:t>Patients with </a:t>
            </a:r>
            <a:r>
              <a:rPr lang="en-US" dirty="0" err="1" smtClean="0"/>
              <a:t>hyperdense</a:t>
            </a:r>
            <a:endParaRPr lang="en-US" dirty="0" smtClean="0"/>
          </a:p>
          <a:p>
            <a:pPr>
              <a:buNone/>
            </a:pPr>
            <a:r>
              <a:rPr lang="en-US" dirty="0" smtClean="0"/>
              <a:t>Which is indicative of large </a:t>
            </a:r>
          </a:p>
          <a:p>
            <a:pPr>
              <a:buNone/>
            </a:pPr>
            <a:r>
              <a:rPr lang="en-US" dirty="0" smtClean="0"/>
              <a:t>Vessel occlusion respond </a:t>
            </a:r>
          </a:p>
          <a:p>
            <a:pPr>
              <a:buNone/>
            </a:pPr>
            <a:r>
              <a:rPr lang="en-US" dirty="0" smtClean="0"/>
              <a:t>Poorly to IV t-PA (70-84%</a:t>
            </a:r>
          </a:p>
          <a:p>
            <a:pPr>
              <a:buNone/>
            </a:pPr>
            <a:r>
              <a:rPr lang="en-US" dirty="0" smtClean="0"/>
              <a:t>Have poor outcome)</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2667000"/>
            <a:ext cx="36576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 Challenges</a:t>
            </a:r>
            <a:endParaRPr lang="en-US" dirty="0"/>
          </a:p>
        </p:txBody>
      </p:sp>
      <p:sp>
        <p:nvSpPr>
          <p:cNvPr id="3" name="Content Placeholder 2"/>
          <p:cNvSpPr>
            <a:spLocks noGrp="1"/>
          </p:cNvSpPr>
          <p:nvPr>
            <p:ph idx="1"/>
          </p:nvPr>
        </p:nvSpPr>
        <p:spPr/>
        <p:txBody>
          <a:bodyPr>
            <a:normAutofit fontScale="92500"/>
          </a:bodyPr>
          <a:lstStyle/>
          <a:p>
            <a:r>
              <a:rPr lang="en-US" dirty="0" smtClean="0"/>
              <a:t>Data from the IMS trial showed stroke large vessel (LVO) occlusion respond poorly to IV t-PA:</a:t>
            </a:r>
          </a:p>
          <a:p>
            <a:pPr>
              <a:buNone/>
            </a:pPr>
            <a:r>
              <a:rPr lang="en-US" dirty="0" err="1" smtClean="0"/>
              <a:t>recanalization</a:t>
            </a:r>
            <a:r>
              <a:rPr lang="en-US" dirty="0" smtClean="0"/>
              <a:t> in ICA, M1, M2, and M3 occlusion was achieved 8.7%, 28.4% 40% and 47% respectively</a:t>
            </a:r>
          </a:p>
          <a:p>
            <a:pPr>
              <a:buNone/>
            </a:pPr>
            <a:endParaRPr lang="en-US" dirty="0" smtClean="0"/>
          </a:p>
          <a:p>
            <a:r>
              <a:rPr lang="en-US" dirty="0" smtClean="0"/>
              <a:t>In patients with NIHSS &gt; 20 (indicated of LVO) treated with t-PA favorable outcome was achieved in only 6%</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Pharmacological </a:t>
            </a:r>
            <a:r>
              <a:rPr lang="en-US" sz="3200" dirty="0" err="1" smtClean="0">
                <a:solidFill>
                  <a:srgbClr val="FFFF00"/>
                </a:solidFill>
              </a:rPr>
              <a:t>Recanalization</a:t>
            </a:r>
            <a:r>
              <a:rPr lang="en-US" sz="3200" dirty="0" smtClean="0">
                <a:solidFill>
                  <a:srgbClr val="FFFF00"/>
                </a:solidFill>
              </a:rPr>
              <a:t>: intra-arterial</a:t>
            </a:r>
          </a:p>
        </p:txBody>
      </p:sp>
      <p:sp>
        <p:nvSpPr>
          <p:cNvPr id="37891" name="Rectangle 3"/>
          <p:cNvSpPr>
            <a:spLocks noGrp="1" noChangeArrowheads="1"/>
          </p:cNvSpPr>
          <p:nvPr>
            <p:ph type="body" idx="1"/>
          </p:nvPr>
        </p:nvSpPr>
        <p:spPr/>
        <p:txBody>
          <a:bodyPr>
            <a:normAutofit fontScale="92500" lnSpcReduction="20000"/>
          </a:bodyPr>
          <a:lstStyle/>
          <a:p>
            <a:pPr marL="342900" indent="-342900" algn="ctr" defTabSz="914400" eaLnBrk="1" hangingPunct="1">
              <a:lnSpc>
                <a:spcPct val="80000"/>
              </a:lnSpc>
              <a:buFont typeface="Wingdings" pitchFamily="2" charset="2"/>
              <a:buNone/>
            </a:pPr>
            <a:endParaRPr lang="en-US" sz="3500" dirty="0" smtClean="0">
              <a:solidFill>
                <a:srgbClr val="FFFF00"/>
              </a:solidFill>
            </a:endParaRPr>
          </a:p>
          <a:p>
            <a:pPr marL="342900" indent="-342900" defTabSz="914400" eaLnBrk="1" hangingPunct="1">
              <a:lnSpc>
                <a:spcPct val="80000"/>
              </a:lnSpc>
              <a:buFont typeface="Wingdings" pitchFamily="2" charset="2"/>
              <a:buNone/>
            </a:pPr>
            <a:r>
              <a:rPr lang="en-US" sz="3500" dirty="0" smtClean="0">
                <a:solidFill>
                  <a:srgbClr val="FFFF00"/>
                </a:solidFill>
              </a:rPr>
              <a:t>PROACT (</a:t>
            </a:r>
            <a:r>
              <a:rPr lang="en-US" sz="3500" dirty="0" err="1" smtClean="0">
                <a:solidFill>
                  <a:srgbClr val="FFFF00"/>
                </a:solidFill>
              </a:rPr>
              <a:t>Prolyse</a:t>
            </a:r>
            <a:r>
              <a:rPr lang="en-US" sz="3500" dirty="0" smtClean="0">
                <a:solidFill>
                  <a:srgbClr val="FFFF00"/>
                </a:solidFill>
              </a:rPr>
              <a:t> in Acute Cerebral Thromboembolism) Trial:</a:t>
            </a:r>
          </a:p>
          <a:p>
            <a:pPr marL="342900" indent="-342900" defTabSz="914400" eaLnBrk="1" hangingPunct="1">
              <a:lnSpc>
                <a:spcPct val="80000"/>
              </a:lnSpc>
            </a:pPr>
            <a:endParaRPr lang="en-US" sz="1800" dirty="0" smtClean="0">
              <a:solidFill>
                <a:schemeClr val="folHlink"/>
              </a:solidFill>
            </a:endParaRPr>
          </a:p>
          <a:p>
            <a:pPr marL="342900" indent="-342900" defTabSz="914400" eaLnBrk="1" hangingPunct="1">
              <a:lnSpc>
                <a:spcPct val="80000"/>
              </a:lnSpc>
            </a:pPr>
            <a:r>
              <a:rPr lang="en-US" dirty="0" smtClean="0"/>
              <a:t>An open-label  randomized trial with blinded follow up.</a:t>
            </a:r>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180 acute stroke patients who presented with middle cerebral artery occlusion were randomized to either Heparin or Intra-arterial r- </a:t>
            </a:r>
            <a:r>
              <a:rPr lang="en-US" dirty="0" err="1" smtClean="0"/>
              <a:t>ProUK</a:t>
            </a:r>
            <a:r>
              <a:rPr lang="en-US" dirty="0" smtClean="0"/>
              <a:t> within 6 hours from stroke onset.</a:t>
            </a:r>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The primary outcome was minimal or no neurological disability at 3 months.</a:t>
            </a:r>
          </a:p>
          <a:p>
            <a:pPr marL="342900" indent="-342900" defTabSz="914400" eaLnBrk="1" hangingPunct="1">
              <a:lnSpc>
                <a:spcPct val="80000"/>
              </a:lnSpc>
            </a:pPr>
            <a:endParaRPr lang="en-US" sz="1800" dirty="0" smtClean="0"/>
          </a:p>
          <a:p>
            <a:pPr marL="342900" indent="-342900" defTabSz="914400" eaLnBrk="1" hangingPunct="1">
              <a:lnSpc>
                <a:spcPct val="80000"/>
              </a:lnSpc>
            </a:pPr>
            <a:endParaRPr lang="en-US" sz="1800" dirty="0" smtClean="0"/>
          </a:p>
        </p:txBody>
      </p:sp>
    </p:spTree>
    <p:extLst>
      <p:ext uri="{BB962C8B-B14F-4D97-AF65-F5344CB8AC3E}">
        <p14:creationId xmlns:p14="http://schemas.microsoft.com/office/powerpoint/2010/main" xmlns="" val="3375945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eaLnBrk="1" hangingPunct="1"/>
            <a:r>
              <a:rPr lang="en-GB" sz="1400">
                <a:latin typeface="Times New Roman" pitchFamily="18" charset="0"/>
              </a:rPr>
              <a:t>Furlan A. et al. JAMA 282(21):2003-2011, 1999</a:t>
            </a:r>
          </a:p>
        </p:txBody>
      </p:sp>
      <p:sp>
        <p:nvSpPr>
          <p:cNvPr id="38915" name="Rectangle 2"/>
          <p:cNvSpPr>
            <a:spLocks noGrp="1" noChangeArrowheads="1"/>
          </p:cNvSpPr>
          <p:nvPr>
            <p:ph type="title"/>
          </p:nvPr>
        </p:nvSpPr>
        <p:spPr/>
        <p:txBody>
          <a:bodyPr>
            <a:normAutofit fontScale="90000"/>
          </a:bodyPr>
          <a:lstStyle/>
          <a:p>
            <a:pPr defTabSz="914400" eaLnBrk="1" hangingPunct="1"/>
            <a:r>
              <a:rPr lang="en-US" dirty="0" smtClean="0">
                <a:solidFill>
                  <a:srgbClr val="FFFF00"/>
                </a:solidFill>
              </a:rPr>
              <a:t>PROACT II - </a:t>
            </a:r>
            <a:r>
              <a:rPr lang="en-US" dirty="0" err="1" smtClean="0">
                <a:solidFill>
                  <a:srgbClr val="FFFF00"/>
                </a:solidFill>
              </a:rPr>
              <a:t>Prolyse</a:t>
            </a:r>
            <a:r>
              <a:rPr lang="en-US" dirty="0" smtClean="0">
                <a:solidFill>
                  <a:srgbClr val="FFFF00"/>
                </a:solidFill>
              </a:rPr>
              <a:t> in Acute Cerebral Thromboembolism II  </a:t>
            </a:r>
          </a:p>
        </p:txBody>
      </p:sp>
      <p:grpSp>
        <p:nvGrpSpPr>
          <p:cNvPr id="38916" name="Group 3"/>
          <p:cNvGrpSpPr>
            <a:grpSpLocks/>
          </p:cNvGrpSpPr>
          <p:nvPr/>
        </p:nvGrpSpPr>
        <p:grpSpPr bwMode="auto">
          <a:xfrm>
            <a:off x="609600" y="1791699"/>
            <a:ext cx="7772400" cy="4114800"/>
            <a:chOff x="432" y="1044"/>
            <a:chExt cx="4896" cy="2592"/>
          </a:xfrm>
        </p:grpSpPr>
        <p:sp>
          <p:nvSpPr>
            <p:cNvPr id="38917" name="Rectangle 4"/>
            <p:cNvSpPr>
              <a:spLocks noChangeArrowheads="1"/>
            </p:cNvSpPr>
            <p:nvPr/>
          </p:nvSpPr>
          <p:spPr bwMode="auto">
            <a:xfrm>
              <a:off x="3984" y="3118"/>
              <a:ext cx="13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a:t>
              </a:r>
            </a:p>
          </p:txBody>
        </p:sp>
        <p:sp>
          <p:nvSpPr>
            <p:cNvPr id="38918" name="Rectangle 5"/>
            <p:cNvSpPr>
              <a:spLocks noChangeArrowheads="1"/>
            </p:cNvSpPr>
            <p:nvPr/>
          </p:nvSpPr>
          <p:spPr bwMode="auto">
            <a:xfrm>
              <a:off x="2640" y="3118"/>
              <a:ext cx="13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10%</a:t>
              </a:r>
            </a:p>
          </p:txBody>
        </p:sp>
        <p:sp>
          <p:nvSpPr>
            <p:cNvPr id="38919" name="Rectangle 6"/>
            <p:cNvSpPr>
              <a:spLocks noChangeArrowheads="1"/>
            </p:cNvSpPr>
            <p:nvPr/>
          </p:nvSpPr>
          <p:spPr bwMode="auto">
            <a:xfrm>
              <a:off x="432" y="3118"/>
              <a:ext cx="220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Hemorrhage with Neurological deterioration</a:t>
              </a:r>
            </a:p>
          </p:txBody>
        </p:sp>
        <p:sp>
          <p:nvSpPr>
            <p:cNvPr id="38920" name="Rectangle 7"/>
            <p:cNvSpPr>
              <a:spLocks noChangeArrowheads="1"/>
            </p:cNvSpPr>
            <p:nvPr/>
          </p:nvSpPr>
          <p:spPr bwMode="auto">
            <a:xfrm>
              <a:off x="3984" y="2599"/>
              <a:ext cx="1344"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18%</a:t>
              </a:r>
            </a:p>
          </p:txBody>
        </p:sp>
        <p:sp>
          <p:nvSpPr>
            <p:cNvPr id="38921" name="Rectangle 8"/>
            <p:cNvSpPr>
              <a:spLocks noChangeArrowheads="1"/>
            </p:cNvSpPr>
            <p:nvPr/>
          </p:nvSpPr>
          <p:spPr bwMode="auto">
            <a:xfrm>
              <a:off x="2640" y="2599"/>
              <a:ext cx="1344"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66%</a:t>
              </a:r>
            </a:p>
          </p:txBody>
        </p:sp>
        <p:sp>
          <p:nvSpPr>
            <p:cNvPr id="38922" name="Rectangle 9"/>
            <p:cNvSpPr>
              <a:spLocks noChangeArrowheads="1"/>
            </p:cNvSpPr>
            <p:nvPr/>
          </p:nvSpPr>
          <p:spPr bwMode="auto">
            <a:xfrm>
              <a:off x="432" y="2599"/>
              <a:ext cx="220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Recanalization</a:t>
              </a:r>
            </a:p>
          </p:txBody>
        </p:sp>
        <p:sp>
          <p:nvSpPr>
            <p:cNvPr id="38923" name="Rectangle 10"/>
            <p:cNvSpPr>
              <a:spLocks noChangeArrowheads="1"/>
            </p:cNvSpPr>
            <p:nvPr/>
          </p:nvSpPr>
          <p:spPr bwMode="auto">
            <a:xfrm>
              <a:off x="3984" y="2081"/>
              <a:ext cx="13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27%</a:t>
              </a:r>
            </a:p>
          </p:txBody>
        </p:sp>
        <p:sp>
          <p:nvSpPr>
            <p:cNvPr id="38924" name="Rectangle 11"/>
            <p:cNvSpPr>
              <a:spLocks noChangeArrowheads="1"/>
            </p:cNvSpPr>
            <p:nvPr/>
          </p:nvSpPr>
          <p:spPr bwMode="auto">
            <a:xfrm>
              <a:off x="2640" y="2081"/>
              <a:ext cx="13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25%</a:t>
              </a:r>
            </a:p>
          </p:txBody>
        </p:sp>
        <p:sp>
          <p:nvSpPr>
            <p:cNvPr id="38925" name="Rectangle 12"/>
            <p:cNvSpPr>
              <a:spLocks noChangeArrowheads="1"/>
            </p:cNvSpPr>
            <p:nvPr/>
          </p:nvSpPr>
          <p:spPr bwMode="auto">
            <a:xfrm>
              <a:off x="432" y="2081"/>
              <a:ext cx="220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Mortality</a:t>
              </a:r>
            </a:p>
          </p:txBody>
        </p:sp>
        <p:sp>
          <p:nvSpPr>
            <p:cNvPr id="38926" name="Rectangle 13"/>
            <p:cNvSpPr>
              <a:spLocks noChangeArrowheads="1"/>
            </p:cNvSpPr>
            <p:nvPr/>
          </p:nvSpPr>
          <p:spPr bwMode="auto">
            <a:xfrm>
              <a:off x="3984" y="1562"/>
              <a:ext cx="1344"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25%</a:t>
              </a:r>
            </a:p>
          </p:txBody>
        </p:sp>
        <p:sp>
          <p:nvSpPr>
            <p:cNvPr id="38927" name="Rectangle 14"/>
            <p:cNvSpPr>
              <a:spLocks noChangeArrowheads="1"/>
            </p:cNvSpPr>
            <p:nvPr/>
          </p:nvSpPr>
          <p:spPr bwMode="auto">
            <a:xfrm>
              <a:off x="2640" y="1562"/>
              <a:ext cx="1344"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40%</a:t>
              </a:r>
            </a:p>
          </p:txBody>
        </p:sp>
        <p:sp>
          <p:nvSpPr>
            <p:cNvPr id="38928" name="Rectangle 15"/>
            <p:cNvSpPr>
              <a:spLocks noChangeArrowheads="1"/>
            </p:cNvSpPr>
            <p:nvPr/>
          </p:nvSpPr>
          <p:spPr bwMode="auto">
            <a:xfrm>
              <a:off x="432" y="1562"/>
              <a:ext cx="220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Modified Rankin Score 2 or less</a:t>
              </a:r>
            </a:p>
          </p:txBody>
        </p:sp>
        <p:sp>
          <p:nvSpPr>
            <p:cNvPr id="38929" name="Rectangle 16"/>
            <p:cNvSpPr>
              <a:spLocks noChangeArrowheads="1"/>
            </p:cNvSpPr>
            <p:nvPr/>
          </p:nvSpPr>
          <p:spPr bwMode="auto">
            <a:xfrm>
              <a:off x="3984" y="1044"/>
              <a:ext cx="13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control</a:t>
              </a:r>
            </a:p>
          </p:txBody>
        </p:sp>
        <p:sp>
          <p:nvSpPr>
            <p:cNvPr id="38930" name="Rectangle 17"/>
            <p:cNvSpPr>
              <a:spLocks noChangeArrowheads="1"/>
            </p:cNvSpPr>
            <p:nvPr/>
          </p:nvSpPr>
          <p:spPr bwMode="auto">
            <a:xfrm>
              <a:off x="2640" y="1044"/>
              <a:ext cx="134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r-</a:t>
              </a:r>
              <a:r>
                <a:rPr lang="en-US" sz="2000" dirty="0" err="1">
                  <a:solidFill>
                    <a:srgbClr val="FFFF00"/>
                  </a:solidFill>
                </a:rPr>
                <a:t>proUK</a:t>
              </a:r>
              <a:endParaRPr lang="en-US" sz="2000" dirty="0">
                <a:solidFill>
                  <a:srgbClr val="FFFF00"/>
                </a:solidFill>
              </a:endParaRPr>
            </a:p>
          </p:txBody>
        </p:sp>
        <p:sp>
          <p:nvSpPr>
            <p:cNvPr id="38931" name="Rectangle 18"/>
            <p:cNvSpPr>
              <a:spLocks noChangeArrowheads="1"/>
            </p:cNvSpPr>
            <p:nvPr/>
          </p:nvSpPr>
          <p:spPr bwMode="auto">
            <a:xfrm>
              <a:off x="432" y="1044"/>
              <a:ext cx="220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endParaRPr lang="en-US" sz="2000">
                <a:solidFill>
                  <a:schemeClr val="bg1"/>
                </a:solidFill>
              </a:endParaRPr>
            </a:p>
          </p:txBody>
        </p:sp>
        <p:sp>
          <p:nvSpPr>
            <p:cNvPr id="38932" name="Line 19"/>
            <p:cNvSpPr>
              <a:spLocks noChangeShapeType="1"/>
            </p:cNvSpPr>
            <p:nvPr/>
          </p:nvSpPr>
          <p:spPr bwMode="auto">
            <a:xfrm>
              <a:off x="432" y="1044"/>
              <a:ext cx="4896"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33" name="Line 20"/>
            <p:cNvSpPr>
              <a:spLocks noChangeShapeType="1"/>
            </p:cNvSpPr>
            <p:nvPr/>
          </p:nvSpPr>
          <p:spPr bwMode="auto">
            <a:xfrm>
              <a:off x="432" y="1562"/>
              <a:ext cx="48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34" name="Line 21"/>
            <p:cNvSpPr>
              <a:spLocks noChangeShapeType="1"/>
            </p:cNvSpPr>
            <p:nvPr/>
          </p:nvSpPr>
          <p:spPr bwMode="auto">
            <a:xfrm>
              <a:off x="432" y="2081"/>
              <a:ext cx="48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35" name="Line 22"/>
            <p:cNvSpPr>
              <a:spLocks noChangeShapeType="1"/>
            </p:cNvSpPr>
            <p:nvPr/>
          </p:nvSpPr>
          <p:spPr bwMode="auto">
            <a:xfrm>
              <a:off x="432" y="2599"/>
              <a:ext cx="48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36" name="Line 23"/>
            <p:cNvSpPr>
              <a:spLocks noChangeShapeType="1"/>
            </p:cNvSpPr>
            <p:nvPr/>
          </p:nvSpPr>
          <p:spPr bwMode="auto">
            <a:xfrm>
              <a:off x="432" y="3118"/>
              <a:ext cx="48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37" name="Line 24"/>
            <p:cNvSpPr>
              <a:spLocks noChangeShapeType="1"/>
            </p:cNvSpPr>
            <p:nvPr/>
          </p:nvSpPr>
          <p:spPr bwMode="auto">
            <a:xfrm>
              <a:off x="432" y="3636"/>
              <a:ext cx="4896"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38" name="Line 25"/>
            <p:cNvSpPr>
              <a:spLocks noChangeShapeType="1"/>
            </p:cNvSpPr>
            <p:nvPr/>
          </p:nvSpPr>
          <p:spPr bwMode="auto">
            <a:xfrm>
              <a:off x="432" y="1044"/>
              <a:ext cx="0" cy="2592"/>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39" name="Line 26"/>
            <p:cNvSpPr>
              <a:spLocks noChangeShapeType="1"/>
            </p:cNvSpPr>
            <p:nvPr/>
          </p:nvSpPr>
          <p:spPr bwMode="auto">
            <a:xfrm>
              <a:off x="2640" y="1044"/>
              <a:ext cx="0" cy="25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40" name="Line 27"/>
            <p:cNvSpPr>
              <a:spLocks noChangeShapeType="1"/>
            </p:cNvSpPr>
            <p:nvPr/>
          </p:nvSpPr>
          <p:spPr bwMode="auto">
            <a:xfrm>
              <a:off x="3984" y="1044"/>
              <a:ext cx="0" cy="25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941" name="Line 28"/>
            <p:cNvSpPr>
              <a:spLocks noChangeShapeType="1"/>
            </p:cNvSpPr>
            <p:nvPr/>
          </p:nvSpPr>
          <p:spPr bwMode="auto">
            <a:xfrm>
              <a:off x="5328" y="1044"/>
              <a:ext cx="0" cy="2592"/>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spTree>
    <p:extLst>
      <p:ext uri="{BB962C8B-B14F-4D97-AF65-F5344CB8AC3E}">
        <p14:creationId xmlns:p14="http://schemas.microsoft.com/office/powerpoint/2010/main" xmlns="" val="1052207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smtClean="0"/>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524000"/>
            <a:ext cx="3733800" cy="484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524000"/>
            <a:ext cx="3733800" cy="484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341971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 Mechanical </a:t>
            </a:r>
            <a:r>
              <a:rPr lang="en-US" sz="3200" dirty="0" err="1" smtClean="0">
                <a:solidFill>
                  <a:srgbClr val="FFFF00"/>
                </a:solidFill>
              </a:rPr>
              <a:t>Recanalization</a:t>
            </a:r>
            <a:endParaRPr lang="en-US" sz="3200" dirty="0" smtClean="0">
              <a:solidFill>
                <a:srgbClr val="FFFF00"/>
              </a:solidFill>
            </a:endParaRPr>
          </a:p>
        </p:txBody>
      </p:sp>
      <p:sp>
        <p:nvSpPr>
          <p:cNvPr id="43011" name="Rectangle 3"/>
          <p:cNvSpPr>
            <a:spLocks noGrp="1" noChangeArrowheads="1"/>
          </p:cNvSpPr>
          <p:nvPr>
            <p:ph type="body" idx="1"/>
          </p:nvPr>
        </p:nvSpPr>
        <p:spPr/>
        <p:txBody>
          <a:bodyPr>
            <a:normAutofit lnSpcReduction="10000"/>
          </a:bodyPr>
          <a:lstStyle/>
          <a:p>
            <a:pPr marL="342900" indent="-342900" algn="ctr" defTabSz="914400" eaLnBrk="1" hangingPunct="1">
              <a:lnSpc>
                <a:spcPct val="90000"/>
              </a:lnSpc>
              <a:buFont typeface="Wingdings" pitchFamily="2" charset="2"/>
              <a:buNone/>
            </a:pPr>
            <a:endParaRPr lang="en-US" sz="2100" dirty="0" smtClean="0"/>
          </a:p>
          <a:p>
            <a:pPr marL="342900" indent="-342900" defTabSz="914400" eaLnBrk="1" hangingPunct="1">
              <a:lnSpc>
                <a:spcPct val="90000"/>
              </a:lnSpc>
              <a:buFont typeface="Wingdings" pitchFamily="2" charset="2"/>
              <a:buNone/>
            </a:pPr>
            <a:r>
              <a:rPr lang="en-US" dirty="0" smtClean="0">
                <a:solidFill>
                  <a:srgbClr val="FFFF00"/>
                </a:solidFill>
              </a:rPr>
              <a:t>Mechanical Embolus Removal in Cerebral Ischemia (MERCI) Trial:</a:t>
            </a:r>
          </a:p>
          <a:p>
            <a:pPr marL="342900" indent="-342900" defTabSz="914400" eaLnBrk="1" hangingPunct="1">
              <a:lnSpc>
                <a:spcPct val="90000"/>
              </a:lnSpc>
            </a:pPr>
            <a:endParaRPr lang="en-US" sz="2100" dirty="0" smtClean="0"/>
          </a:p>
          <a:p>
            <a:pPr marL="342900" indent="-342900" defTabSz="914400" eaLnBrk="1" hangingPunct="1">
              <a:lnSpc>
                <a:spcPct val="90000"/>
              </a:lnSpc>
            </a:pPr>
            <a:endParaRPr lang="en-US" sz="2100" dirty="0" smtClean="0"/>
          </a:p>
          <a:p>
            <a:pPr marL="342900" indent="-342900" defTabSz="914400" eaLnBrk="1" hangingPunct="1">
              <a:lnSpc>
                <a:spcPct val="90000"/>
              </a:lnSpc>
            </a:pPr>
            <a:r>
              <a:rPr lang="en-US" dirty="0" smtClean="0"/>
              <a:t>An open label non-randomized study that evaluated the safety and efficacy of clot removal by the MERCI retriever.</a:t>
            </a:r>
          </a:p>
          <a:p>
            <a:pPr marL="742950" lvl="1" indent="-285750" defTabSz="914400" eaLnBrk="1" hangingPunct="1">
              <a:lnSpc>
                <a:spcPct val="90000"/>
              </a:lnSpc>
            </a:pPr>
            <a:endParaRPr lang="en-US" sz="3200" dirty="0" smtClean="0"/>
          </a:p>
          <a:p>
            <a:pPr marL="742950" lvl="1" indent="-285750" defTabSz="914400" eaLnBrk="1" hangingPunct="1">
              <a:lnSpc>
                <a:spcPct val="90000"/>
              </a:lnSpc>
            </a:pPr>
            <a:r>
              <a:rPr lang="en-US" sz="3200" dirty="0" smtClean="0"/>
              <a:t>141 patients with intracranial large vessel occlusion treated within 8 hours</a:t>
            </a:r>
          </a:p>
        </p:txBody>
      </p:sp>
    </p:spTree>
    <p:extLst>
      <p:ext uri="{BB962C8B-B14F-4D97-AF65-F5344CB8AC3E}">
        <p14:creationId xmlns:p14="http://schemas.microsoft.com/office/powerpoint/2010/main" xmlns="" val="3565199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7938" y="2746375"/>
            <a:ext cx="6588125" cy="136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7"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4038" name="Text Box 6"/>
          <p:cNvSpPr txBox="1">
            <a:spLocks noChangeArrowheads="1"/>
          </p:cNvSpPr>
          <p:nvPr/>
        </p:nvSpPr>
        <p:spPr bwMode="auto">
          <a:xfrm>
            <a:off x="1277938" y="4219575"/>
            <a:ext cx="878363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4039" name="Text Box 7"/>
          <p:cNvSpPr txBox="1">
            <a:spLocks noChangeArrowheads="1"/>
          </p:cNvSpPr>
          <p:nvPr/>
        </p:nvSpPr>
        <p:spPr bwMode="auto">
          <a:xfrm>
            <a:off x="179388" y="179388"/>
            <a:ext cx="8783637" cy="238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After the microcatheter transverses the thrombus, the first loops of the Merci Retriever are delivered distal to the occlusion site</a:t>
            </a:r>
          </a:p>
        </p:txBody>
      </p:sp>
    </p:spTree>
    <p:extLst>
      <p:ext uri="{BB962C8B-B14F-4D97-AF65-F5344CB8AC3E}">
        <p14:creationId xmlns:p14="http://schemas.microsoft.com/office/powerpoint/2010/main" xmlns="" val="2492881756"/>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7938" y="2997200"/>
            <a:ext cx="65881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1"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5062" name="Text Box 6"/>
          <p:cNvSpPr txBox="1">
            <a:spLocks noChangeArrowheads="1"/>
          </p:cNvSpPr>
          <p:nvPr/>
        </p:nvSpPr>
        <p:spPr bwMode="auto">
          <a:xfrm>
            <a:off x="1277938" y="3968750"/>
            <a:ext cx="878363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5063" name="Text Box 7"/>
          <p:cNvSpPr txBox="1">
            <a:spLocks noChangeArrowheads="1"/>
          </p:cNvSpPr>
          <p:nvPr/>
        </p:nvSpPr>
        <p:spPr bwMode="auto">
          <a:xfrm>
            <a:off x="179388" y="179388"/>
            <a:ext cx="8783637" cy="263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Merci Retriever is pulled back at the contact of the thrombus, additional loops are delivered within the thrombus, and the Merci Retriever is torqued to ensnare the thrombus</a:t>
            </a:r>
          </a:p>
        </p:txBody>
      </p:sp>
    </p:spTree>
    <p:extLst>
      <p:ext uri="{BB962C8B-B14F-4D97-AF65-F5344CB8AC3E}">
        <p14:creationId xmlns:p14="http://schemas.microsoft.com/office/powerpoint/2010/main" xmlns="" val="53462666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7938" y="2190750"/>
            <a:ext cx="6588125"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5"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6086" name="Text Box 6"/>
          <p:cNvSpPr txBox="1">
            <a:spLocks noChangeArrowheads="1"/>
          </p:cNvSpPr>
          <p:nvPr/>
        </p:nvSpPr>
        <p:spPr bwMode="auto">
          <a:xfrm>
            <a:off x="1277938" y="4775200"/>
            <a:ext cx="8783637"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6087" name="Text Box 7"/>
          <p:cNvSpPr txBox="1">
            <a:spLocks noChangeArrowheads="1"/>
          </p:cNvSpPr>
          <p:nvPr/>
        </p:nvSpPr>
        <p:spPr bwMode="auto">
          <a:xfrm>
            <a:off x="179388" y="179388"/>
            <a:ext cx="8783637" cy="183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balloon of the balloon guide catheter (BGC) (insert) is inflated to control antegrade flow, and the Merci Retriever is pulled back with the ensnared thrombus toward the tip of the BGC where it is aspirated</a:t>
            </a:r>
          </a:p>
        </p:txBody>
      </p:sp>
    </p:spTree>
    <p:extLst>
      <p:ext uri="{BB962C8B-B14F-4D97-AF65-F5344CB8AC3E}">
        <p14:creationId xmlns:p14="http://schemas.microsoft.com/office/powerpoint/2010/main" xmlns="" val="233100619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66888" y="992188"/>
            <a:ext cx="5610225"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7110" name="Text Box 6"/>
          <p:cNvSpPr txBox="1">
            <a:spLocks noChangeArrowheads="1"/>
          </p:cNvSpPr>
          <p:nvPr/>
        </p:nvSpPr>
        <p:spPr bwMode="auto">
          <a:xfrm>
            <a:off x="1766888" y="5973763"/>
            <a:ext cx="8783637"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7111" name="Text Box 7"/>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Photograph showing the Merci Retriever and the 2 thrombi, which were retrieved in case 9</a:t>
            </a:r>
          </a:p>
        </p:txBody>
      </p:sp>
    </p:spTree>
    <p:extLst>
      <p:ext uri="{BB962C8B-B14F-4D97-AF65-F5344CB8AC3E}">
        <p14:creationId xmlns:p14="http://schemas.microsoft.com/office/powerpoint/2010/main" xmlns="" val="104840159"/>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045" y="50800"/>
            <a:ext cx="912991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MERCI retriever</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0723" name="Rectangle 4"/>
          <p:cNvSpPr>
            <a:spLocks noChangeArrowheads="1"/>
          </p:cNvSpPr>
          <p:nvPr/>
        </p:nvSpPr>
        <p:spPr bwMode="auto">
          <a:xfrm>
            <a:off x="12573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ctr"/>
          <a:lstStyle/>
          <a:p>
            <a:pPr algn="ctr">
              <a:lnSpc>
                <a:spcPct val="100000"/>
              </a:lnSpc>
              <a:spcBef>
                <a:spcPct val="0"/>
              </a:spcBef>
            </a:pPr>
            <a:endParaRPr lang="en-US" sz="4400">
              <a:solidFill>
                <a:schemeClr val="tx2"/>
              </a:solidFill>
              <a:cs typeface="Arial" charset="0"/>
            </a:endParaRPr>
          </a:p>
        </p:txBody>
      </p:sp>
      <p:pic>
        <p:nvPicPr>
          <p:cNvPr id="30724" name="Picture 5" descr="merci inplace ap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2731" t="2100" r="34740" b="38058"/>
          <a:stretch>
            <a:fillRect/>
          </a:stretch>
        </p:blipFill>
        <p:spPr bwMode="auto">
          <a:xfrm>
            <a:off x="2916238" y="2492375"/>
            <a:ext cx="3240087" cy="208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6" descr="Merci lindquist angio pre ap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4836" r="37686" b="12280"/>
          <a:stretch>
            <a:fillRect/>
          </a:stretch>
        </p:blipFill>
        <p:spPr bwMode="auto">
          <a:xfrm>
            <a:off x="0" y="2495550"/>
            <a:ext cx="2900363" cy="374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7" descr="merci post ap"/>
          <p:cNvPicPr>
            <a:picLocks noChangeAspect="1" noChangeArrowheads="1"/>
          </p:cNvPicPr>
          <p:nvPr/>
        </p:nvPicPr>
        <p:blipFill>
          <a:blip r:embed="rId4" cstate="print">
            <a:extLst>
              <a:ext uri="{28A0092B-C50C-407E-A947-70E740481C1C}">
                <a14:useLocalDpi xmlns:a14="http://schemas.microsoft.com/office/drawing/2010/main" xmlns="" val="0"/>
              </a:ext>
            </a:extLst>
          </a:blip>
          <a:srcRect l="15338" t="3514" r="30061"/>
          <a:stretch>
            <a:fillRect/>
          </a:stretch>
        </p:blipFill>
        <p:spPr bwMode="auto">
          <a:xfrm>
            <a:off x="6156325" y="2492375"/>
            <a:ext cx="3027363" cy="373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7" name="Picture 8" descr="L5 with clot"/>
          <p:cNvPicPr>
            <a:picLocks noChangeAspect="1" noChangeArrowheads="1"/>
          </p:cNvPicPr>
          <p:nvPr/>
        </p:nvPicPr>
        <p:blipFill>
          <a:blip r:embed="rId5" cstate="print">
            <a:extLst>
              <a:ext uri="{28A0092B-C50C-407E-A947-70E740481C1C}">
                <a14:useLocalDpi xmlns:a14="http://schemas.microsoft.com/office/drawing/2010/main" xmlns="" val="0"/>
              </a:ext>
            </a:extLst>
          </a:blip>
          <a:srcRect l="35535" t="25142" r="19987" b="13837"/>
          <a:stretch>
            <a:fillRect/>
          </a:stretch>
        </p:blipFill>
        <p:spPr bwMode="auto">
          <a:xfrm>
            <a:off x="2916238" y="4797425"/>
            <a:ext cx="3240087"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8" name="Text Box 9"/>
          <p:cNvSpPr txBox="1">
            <a:spLocks noChangeArrowheads="1"/>
          </p:cNvSpPr>
          <p:nvPr/>
        </p:nvSpPr>
        <p:spPr bwMode="auto">
          <a:xfrm>
            <a:off x="0" y="6221413"/>
            <a:ext cx="2916238"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LICA angiogram showing MCA occlusion (arrow) </a:t>
            </a:r>
            <a:endParaRPr lang="el-GR" sz="1800">
              <a:cs typeface="Arial" charset="0"/>
            </a:endParaRPr>
          </a:p>
        </p:txBody>
      </p:sp>
      <p:sp>
        <p:nvSpPr>
          <p:cNvPr id="30729" name="Text Box 10"/>
          <p:cNvSpPr txBox="1">
            <a:spLocks noChangeArrowheads="1"/>
          </p:cNvSpPr>
          <p:nvPr/>
        </p:nvSpPr>
        <p:spPr bwMode="auto">
          <a:xfrm>
            <a:off x="2916238" y="4421188"/>
            <a:ext cx="3240087"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MERCI retriever in MCA</a:t>
            </a:r>
            <a:endParaRPr lang="el-GR" sz="1800">
              <a:cs typeface="Arial" charset="0"/>
            </a:endParaRPr>
          </a:p>
        </p:txBody>
      </p:sp>
      <p:sp>
        <p:nvSpPr>
          <p:cNvPr id="30730" name="Text Box 11"/>
          <p:cNvSpPr txBox="1">
            <a:spLocks noChangeArrowheads="1"/>
          </p:cNvSpPr>
          <p:nvPr/>
        </p:nvSpPr>
        <p:spPr bwMode="auto">
          <a:xfrm>
            <a:off x="2916238" y="6207125"/>
            <a:ext cx="3240087"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Tip of MERCI device with removed thrombus (arrows)</a:t>
            </a:r>
            <a:endParaRPr lang="el-GR" sz="1800">
              <a:cs typeface="Arial" charset="0"/>
            </a:endParaRPr>
          </a:p>
        </p:txBody>
      </p:sp>
      <p:sp>
        <p:nvSpPr>
          <p:cNvPr id="30731" name="Text Box 12"/>
          <p:cNvSpPr txBox="1">
            <a:spLocks noChangeArrowheads="1"/>
          </p:cNvSpPr>
          <p:nvPr/>
        </p:nvSpPr>
        <p:spPr bwMode="auto">
          <a:xfrm>
            <a:off x="6156325" y="6237288"/>
            <a:ext cx="2987675"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Complete recanalization</a:t>
            </a:r>
            <a:endParaRPr lang="el-GR" sz="1800">
              <a:cs typeface="Arial" charset="0"/>
            </a:endParaRPr>
          </a:p>
        </p:txBody>
      </p:sp>
      <p:sp>
        <p:nvSpPr>
          <p:cNvPr id="30732" name="Text Box 12"/>
          <p:cNvSpPr txBox="1">
            <a:spLocks noChangeArrowheads="1"/>
          </p:cNvSpPr>
          <p:nvPr/>
        </p:nvSpPr>
        <p:spPr bwMode="auto">
          <a:xfrm>
            <a:off x="231775" y="1125538"/>
            <a:ext cx="880745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Embolectomy performed using a MERCI retriever device can also result in successful recanalization. The patient presented here had significant clinical improvement following MERCI assisted embolectomy.</a:t>
            </a:r>
          </a:p>
        </p:txBody>
      </p:sp>
      <p:sp>
        <p:nvSpPr>
          <p:cNvPr id="30733" name="Line 13"/>
          <p:cNvSpPr>
            <a:spLocks noChangeShapeType="1"/>
          </p:cNvSpPr>
          <p:nvPr/>
        </p:nvSpPr>
        <p:spPr bwMode="auto">
          <a:xfrm flipH="1">
            <a:off x="4932363" y="5084763"/>
            <a:ext cx="360362"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34" name="Line 14"/>
          <p:cNvSpPr>
            <a:spLocks noChangeShapeType="1"/>
          </p:cNvSpPr>
          <p:nvPr/>
        </p:nvSpPr>
        <p:spPr bwMode="auto">
          <a:xfrm>
            <a:off x="4140200" y="4940300"/>
            <a:ext cx="287338"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35" name="Line 15"/>
          <p:cNvSpPr>
            <a:spLocks noChangeShapeType="1"/>
          </p:cNvSpPr>
          <p:nvPr/>
        </p:nvSpPr>
        <p:spPr bwMode="auto">
          <a:xfrm>
            <a:off x="1258888" y="5157788"/>
            <a:ext cx="21590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190812548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Acute Stroke Treatment: Mechanical Thrombolysis</a:t>
            </a:r>
          </a:p>
        </p:txBody>
      </p:sp>
      <p:sp>
        <p:nvSpPr>
          <p:cNvPr id="48131" name="Rectangle 3"/>
          <p:cNvSpPr>
            <a:spLocks noGrp="1" noChangeArrowheads="1"/>
          </p:cNvSpPr>
          <p:nvPr>
            <p:ph type="body" idx="1"/>
          </p:nvPr>
        </p:nvSpPr>
        <p:spPr/>
        <p:txBody>
          <a:bodyPr>
            <a:normAutofit fontScale="92500" lnSpcReduction="10000"/>
          </a:bodyPr>
          <a:lstStyle/>
          <a:p>
            <a:pPr marL="342900" indent="-342900" algn="ctr" defTabSz="914400" eaLnBrk="1" hangingPunct="1">
              <a:lnSpc>
                <a:spcPct val="90000"/>
              </a:lnSpc>
              <a:buFont typeface="Wingdings" pitchFamily="2" charset="2"/>
              <a:buNone/>
            </a:pPr>
            <a:endParaRPr lang="en-US" sz="2100" dirty="0" smtClean="0">
              <a:solidFill>
                <a:schemeClr val="folHlink"/>
              </a:solidFill>
            </a:endParaRPr>
          </a:p>
          <a:p>
            <a:pPr marL="342900" indent="-342900" defTabSz="914400" eaLnBrk="1" hangingPunct="1">
              <a:lnSpc>
                <a:spcPct val="90000"/>
              </a:lnSpc>
              <a:buFont typeface="Wingdings" pitchFamily="2" charset="2"/>
              <a:buNone/>
            </a:pPr>
            <a:r>
              <a:rPr lang="en-US" sz="3500" dirty="0" smtClean="0">
                <a:solidFill>
                  <a:srgbClr val="FFFF00"/>
                </a:solidFill>
              </a:rPr>
              <a:t>Mechanical Embolus Removal in Cerebral Ischemia (MERCI) Trial:</a:t>
            </a:r>
          </a:p>
          <a:p>
            <a:pPr marL="342900" indent="-342900" defTabSz="914400" eaLnBrk="1" hangingPunct="1">
              <a:lnSpc>
                <a:spcPct val="90000"/>
              </a:lnSpc>
            </a:pPr>
            <a:endParaRPr lang="en-US" dirty="0" smtClean="0">
              <a:solidFill>
                <a:schemeClr val="folHlink"/>
              </a:solidFill>
            </a:endParaRPr>
          </a:p>
          <a:p>
            <a:pPr marL="742950" lvl="1" indent="-285750" defTabSz="914400" eaLnBrk="1" hangingPunct="1">
              <a:lnSpc>
                <a:spcPct val="90000"/>
              </a:lnSpc>
            </a:pPr>
            <a:r>
              <a:rPr lang="en-US" sz="3200" dirty="0" smtClean="0"/>
              <a:t>Recanalization: 48% (19% PROACT control)</a:t>
            </a:r>
          </a:p>
          <a:p>
            <a:pPr marL="742950" lvl="1" indent="-285750" defTabSz="914400" eaLnBrk="1" hangingPunct="1">
              <a:lnSpc>
                <a:spcPct val="90000"/>
              </a:lnSpc>
            </a:pPr>
            <a:r>
              <a:rPr lang="en-US" sz="3200" dirty="0" smtClean="0"/>
              <a:t>Complications: 7% (emboli, dissection, SAH)</a:t>
            </a:r>
          </a:p>
          <a:p>
            <a:pPr marL="742950" lvl="1" indent="-285750" defTabSz="914400" eaLnBrk="1" hangingPunct="1">
              <a:lnSpc>
                <a:spcPct val="90000"/>
              </a:lnSpc>
            </a:pPr>
            <a:r>
              <a:rPr lang="en-US" sz="3200" dirty="0" smtClean="0"/>
              <a:t>Good outcome: 28% (46% </a:t>
            </a:r>
            <a:r>
              <a:rPr lang="en-US" sz="3200" dirty="0" err="1" smtClean="0"/>
              <a:t>recanalized</a:t>
            </a:r>
            <a:r>
              <a:rPr lang="en-US" sz="3200" dirty="0" smtClean="0"/>
              <a:t>, 10% occluded)</a:t>
            </a:r>
          </a:p>
          <a:p>
            <a:pPr marL="742950" lvl="1" indent="-285750" defTabSz="914400" eaLnBrk="1" hangingPunct="1">
              <a:lnSpc>
                <a:spcPct val="90000"/>
              </a:lnSpc>
            </a:pPr>
            <a:r>
              <a:rPr lang="en-US" sz="3200" dirty="0" smtClean="0"/>
              <a:t>Mortality: 43% (32 </a:t>
            </a:r>
            <a:r>
              <a:rPr lang="en-US" sz="3200" dirty="0" err="1" smtClean="0"/>
              <a:t>recanalized</a:t>
            </a:r>
            <a:r>
              <a:rPr lang="en-US" sz="3200" dirty="0" smtClean="0"/>
              <a:t>, 54% occluded) </a:t>
            </a:r>
          </a:p>
          <a:p>
            <a:pPr marL="742950" lvl="1" indent="-285750" defTabSz="914400" eaLnBrk="1" hangingPunct="1">
              <a:lnSpc>
                <a:spcPct val="90000"/>
              </a:lnSpc>
            </a:pPr>
            <a:r>
              <a:rPr lang="en-US" sz="3200" dirty="0" smtClean="0"/>
              <a:t>Symptomatic hemorrhage occurred in 5%.</a:t>
            </a:r>
          </a:p>
          <a:p>
            <a:pPr marL="342900" indent="-342900" defTabSz="914400" eaLnBrk="1" hangingPunct="1">
              <a:lnSpc>
                <a:spcPct val="90000"/>
              </a:lnSpc>
            </a:pPr>
            <a:endParaRPr lang="en-US" sz="2100" dirty="0" smtClean="0">
              <a:solidFill>
                <a:schemeClr val="folHlink"/>
              </a:solidFill>
            </a:endParaRPr>
          </a:p>
          <a:p>
            <a:pPr marL="342900" indent="-342900" defTabSz="914400" eaLnBrk="1" hangingPunct="1">
              <a:lnSpc>
                <a:spcPct val="90000"/>
              </a:lnSpc>
            </a:pPr>
            <a:endParaRPr lang="en-US" sz="2100" dirty="0" smtClean="0">
              <a:solidFill>
                <a:schemeClr val="folHlink"/>
              </a:solidFill>
            </a:endParaRPr>
          </a:p>
          <a:p>
            <a:pPr marL="342900" indent="-342900" algn="ctr" defTabSz="914400" eaLnBrk="1" hangingPunct="1">
              <a:lnSpc>
                <a:spcPct val="90000"/>
              </a:lnSpc>
              <a:buFont typeface="Wingdings" pitchFamily="2" charset="2"/>
              <a:buNone/>
            </a:pPr>
            <a:endParaRPr lang="en-US" sz="2100" dirty="0" smtClean="0"/>
          </a:p>
        </p:txBody>
      </p:sp>
    </p:spTree>
    <p:extLst>
      <p:ext uri="{BB962C8B-B14F-4D97-AF65-F5344CB8AC3E}">
        <p14:creationId xmlns:p14="http://schemas.microsoft.com/office/powerpoint/2010/main" xmlns="" val="2594992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Mechanical </a:t>
            </a:r>
            <a:r>
              <a:rPr lang="en-US" sz="3200" dirty="0" err="1" smtClean="0">
                <a:solidFill>
                  <a:srgbClr val="FFFF00"/>
                </a:solidFill>
              </a:rPr>
              <a:t>Recanalization</a:t>
            </a:r>
            <a:endParaRPr lang="en-US" sz="3200" dirty="0" smtClean="0">
              <a:solidFill>
                <a:srgbClr val="FFFF00"/>
              </a:solidFill>
            </a:endParaRPr>
          </a:p>
        </p:txBody>
      </p:sp>
      <p:sp>
        <p:nvSpPr>
          <p:cNvPr id="49155"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r>
              <a:rPr lang="en-US" dirty="0" smtClean="0">
                <a:solidFill>
                  <a:srgbClr val="FFFF00"/>
                </a:solidFill>
              </a:rPr>
              <a:t>Mechanical Embolus Removal in Cerebral Ischemia (MERCI) Trial:</a:t>
            </a: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MERCI trial results, the FDA in 2005  approved the MERCI retriever for removing clot within 8 hours of stroke symptoms.</a:t>
            </a:r>
          </a:p>
          <a:p>
            <a:pPr marL="342900" indent="-342900" defTabSz="914400" eaLnBrk="1" hangingPunct="1"/>
            <a:endParaRPr lang="en-US" dirty="0" smtClean="0"/>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xmlns="" val="917691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idx="4294967295"/>
          </p:nvPr>
        </p:nvSpPr>
        <p:spPr>
          <a:xfrm>
            <a:off x="457200" y="274638"/>
            <a:ext cx="82296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Penumbra </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7893" name="penumbra.wmv">
            <a:hlinkClick r:id="" action="ppaction://media"/>
          </p:cNvPr>
          <p:cNvPicPr>
            <a:picLocks noRot="1" noChangeAspect="1" noChangeArrowheads="1"/>
          </p:cNvPicPr>
          <p:nvPr>
            <a:videoFile r:link="rId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1773238"/>
            <a:ext cx="8280400" cy="465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290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133"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seq concurrent="1" nextAc="seek">
              <p:cTn id="8" restart="whenNotActive" fill="hold" evtFilter="cancelBubble" nodeType="interactiveSeq">
                <p:stCondLst>
                  <p:cond evt="onClick" delay="0">
                    <p:tgtEl>
                      <p:spTgt spid="378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893"/>
                                        </p:tgtEl>
                                      </p:cBhvr>
                                    </p:cmd>
                                  </p:childTnLst>
                                </p:cTn>
                              </p:par>
                            </p:childTnLst>
                          </p:cTn>
                        </p:par>
                      </p:childTnLst>
                    </p:cTn>
                  </p:par>
                </p:childTnLst>
              </p:cTn>
              <p:nextCondLst>
                <p:cond evt="onClick" delay="0">
                  <p:tgtEl>
                    <p:spTgt spid="3789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S compos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Text Box 5"/>
          <p:cNvSpPr txBox="1">
            <a:spLocks noChangeArrowheads="1"/>
          </p:cNvSpPr>
          <p:nvPr/>
        </p:nvSpPr>
        <p:spPr bwMode="auto">
          <a:xfrm>
            <a:off x="250825" y="1770063"/>
            <a:ext cx="657066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ADVANTAGES</a:t>
            </a:r>
          </a:p>
          <a:p>
            <a:pPr eaLnBrk="1" hangingPunct="1">
              <a:lnSpc>
                <a:spcPct val="100000"/>
              </a:lnSpc>
              <a:spcBef>
                <a:spcPct val="0"/>
              </a:spcBef>
              <a:buFontTx/>
              <a:buChar char="•"/>
            </a:pPr>
            <a:r>
              <a:rPr lang="en-US" sz="1400">
                <a:cs typeface="Arial" charset="0"/>
              </a:rPr>
              <a:t>Can be used in some patients with contraindications to thrombolysis</a:t>
            </a:r>
          </a:p>
          <a:p>
            <a:pPr eaLnBrk="1" hangingPunct="1">
              <a:lnSpc>
                <a:spcPct val="100000"/>
              </a:lnSpc>
              <a:spcBef>
                <a:spcPct val="0"/>
              </a:spcBef>
              <a:buFontTx/>
              <a:buChar char="•"/>
            </a:pPr>
            <a:r>
              <a:rPr lang="en-US" sz="1400">
                <a:cs typeface="Arial" charset="0"/>
              </a:rPr>
              <a:t>8-hour window</a:t>
            </a:r>
          </a:p>
          <a:p>
            <a:pPr eaLnBrk="1" hangingPunct="1">
              <a:lnSpc>
                <a:spcPct val="100000"/>
              </a:lnSpc>
              <a:spcBef>
                <a:spcPct val="0"/>
              </a:spcBef>
              <a:buFontTx/>
              <a:buChar char="•"/>
            </a:pPr>
            <a:r>
              <a:rPr lang="en-US" sz="1400">
                <a:cs typeface="Arial" charset="0"/>
              </a:rPr>
              <a:t>Initial data indicates higher revasculariztion rates relative to other methods.</a:t>
            </a:r>
          </a:p>
          <a:p>
            <a:pPr eaLnBrk="1" hangingPunct="1">
              <a:lnSpc>
                <a:spcPct val="100000"/>
              </a:lnSpc>
              <a:spcBef>
                <a:spcPct val="0"/>
              </a:spcBef>
              <a:buFontTx/>
              <a:buChar char="•"/>
            </a:pPr>
            <a:r>
              <a:rPr lang="en-US" sz="1400">
                <a:cs typeface="Arial" charset="0"/>
              </a:rPr>
              <a:t>Preliminary data shows better outcome at 90 days relative to other devices show</a:t>
            </a:r>
            <a:endParaRPr lang="el-GR" sz="1400">
              <a:cs typeface="Arial" charset="0"/>
            </a:endParaRPr>
          </a:p>
        </p:txBody>
      </p:sp>
      <p:sp>
        <p:nvSpPr>
          <p:cNvPr id="36868" name="Text Box 6"/>
          <p:cNvSpPr txBox="1">
            <a:spLocks noChangeArrowheads="1"/>
          </p:cNvSpPr>
          <p:nvPr/>
        </p:nvSpPr>
        <p:spPr bwMode="auto">
          <a:xfrm>
            <a:off x="250825" y="4221163"/>
            <a:ext cx="446881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DISADVANTAGES</a:t>
            </a:r>
          </a:p>
          <a:p>
            <a:pPr eaLnBrk="1" hangingPunct="1">
              <a:lnSpc>
                <a:spcPct val="100000"/>
              </a:lnSpc>
              <a:spcBef>
                <a:spcPct val="0"/>
              </a:spcBef>
              <a:buFontTx/>
              <a:buChar char="•"/>
            </a:pPr>
            <a:r>
              <a:rPr lang="en-US" sz="1400">
                <a:cs typeface="Arial" charset="0"/>
              </a:rPr>
              <a:t>Vessel tortuosity precludes use</a:t>
            </a:r>
          </a:p>
          <a:p>
            <a:pPr eaLnBrk="1" hangingPunct="1">
              <a:lnSpc>
                <a:spcPct val="100000"/>
              </a:lnSpc>
              <a:spcBef>
                <a:spcPct val="0"/>
              </a:spcBef>
              <a:buFontTx/>
              <a:buChar char="•"/>
            </a:pPr>
            <a:r>
              <a:rPr lang="en-US" sz="1400">
                <a:cs typeface="Arial" charset="0"/>
              </a:rPr>
              <a:t>Distal vessels not reachable</a:t>
            </a:r>
          </a:p>
          <a:p>
            <a:pPr eaLnBrk="1" hangingPunct="1">
              <a:lnSpc>
                <a:spcPct val="100000"/>
              </a:lnSpc>
              <a:spcBef>
                <a:spcPct val="0"/>
              </a:spcBef>
              <a:buFontTx/>
              <a:buChar char="•"/>
            </a:pPr>
            <a:r>
              <a:rPr lang="en-US" sz="1400">
                <a:cs typeface="Arial" charset="0"/>
              </a:rPr>
              <a:t>Operator experience</a:t>
            </a:r>
          </a:p>
          <a:p>
            <a:pPr eaLnBrk="1" hangingPunct="1">
              <a:lnSpc>
                <a:spcPct val="100000"/>
              </a:lnSpc>
              <a:spcBef>
                <a:spcPct val="0"/>
              </a:spcBef>
              <a:buFontTx/>
              <a:buChar char="•"/>
            </a:pPr>
            <a:r>
              <a:rPr lang="en-US" sz="1400">
                <a:cs typeface="Arial" charset="0"/>
              </a:rPr>
              <a:t>Higher rate of symptomatic intra-cerebral hemorrhage</a:t>
            </a:r>
            <a:endParaRPr lang="el-GR" sz="1400">
              <a:cs typeface="Arial" charset="0"/>
            </a:endParaRPr>
          </a:p>
        </p:txBody>
      </p:sp>
      <p:sp>
        <p:nvSpPr>
          <p:cNvPr id="36869" name="Text Box 5"/>
          <p:cNvSpPr txBox="1">
            <a:spLocks noChangeArrowheads="1"/>
          </p:cNvSpPr>
          <p:nvPr/>
        </p:nvSpPr>
        <p:spPr bwMode="auto">
          <a:xfrm>
            <a:off x="323850" y="44450"/>
            <a:ext cx="8424863"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Penumbra microcatheters, shown here with separator wires, are available in sizes ranging from  2.3 French to 4 French. This device uses aspiration assisted by a separator wire to suction out thrombus.</a:t>
            </a:r>
          </a:p>
        </p:txBody>
      </p:sp>
    </p:spTree>
    <p:extLst>
      <p:ext uri="{BB962C8B-B14F-4D97-AF65-F5344CB8AC3E}">
        <p14:creationId xmlns:p14="http://schemas.microsoft.com/office/powerpoint/2010/main" xmlns="" val="196951419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9813" y="1498600"/>
            <a:ext cx="6808787" cy="307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Box 4"/>
          <p:cNvSpPr txBox="1">
            <a:spLocks noChangeArrowheads="1"/>
          </p:cNvSpPr>
          <p:nvPr/>
        </p:nvSpPr>
        <p:spPr bwMode="auto">
          <a:xfrm>
            <a:off x="3803650" y="4572000"/>
            <a:ext cx="11493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sz="1100">
                <a:solidFill>
                  <a:schemeClr val="tx1"/>
                </a:solidFill>
                <a:latin typeface="Arial" charset="0"/>
              </a:defRPr>
            </a:lvl1pPr>
            <a:lvl2pPr marL="742950" indent="-285750" defTabSz="457200" eaLnBrk="0" hangingPunct="0">
              <a:defRPr sz="1100">
                <a:solidFill>
                  <a:schemeClr val="tx1"/>
                </a:solidFill>
                <a:latin typeface="Arial" charset="0"/>
              </a:defRPr>
            </a:lvl2pPr>
            <a:lvl3pPr marL="1143000" indent="-228600" defTabSz="457200" eaLnBrk="0" hangingPunct="0">
              <a:defRPr sz="1100">
                <a:solidFill>
                  <a:schemeClr val="tx1"/>
                </a:solidFill>
                <a:latin typeface="Arial" charset="0"/>
              </a:defRPr>
            </a:lvl3pPr>
            <a:lvl4pPr marL="1600200" indent="-228600" defTabSz="457200" eaLnBrk="0" hangingPunct="0">
              <a:defRPr sz="1100">
                <a:solidFill>
                  <a:schemeClr val="tx1"/>
                </a:solidFill>
                <a:latin typeface="Arial" charset="0"/>
              </a:defRPr>
            </a:lvl4pPr>
            <a:lvl5pPr marL="2057400" indent="-228600" defTabSz="457200" eaLnBrk="0" hangingPunct="0">
              <a:defRPr sz="1100">
                <a:solidFill>
                  <a:schemeClr val="tx1"/>
                </a:solidFill>
                <a:latin typeface="Arial" charset="0"/>
              </a:defRPr>
            </a:lvl5pPr>
            <a:lvl6pPr marL="2514600" indent="-228600" defTabSz="457200" eaLnBrk="0" fontAlgn="base" hangingPunct="0">
              <a:lnSpc>
                <a:spcPct val="90000"/>
              </a:lnSpc>
              <a:spcBef>
                <a:spcPct val="10000"/>
              </a:spcBef>
              <a:spcAft>
                <a:spcPct val="0"/>
              </a:spcAft>
              <a:defRPr sz="1100">
                <a:solidFill>
                  <a:schemeClr val="tx1"/>
                </a:solidFill>
                <a:latin typeface="Arial" charset="0"/>
              </a:defRPr>
            </a:lvl6pPr>
            <a:lvl7pPr marL="2971800" indent="-228600" defTabSz="457200" eaLnBrk="0" fontAlgn="base" hangingPunct="0">
              <a:lnSpc>
                <a:spcPct val="90000"/>
              </a:lnSpc>
              <a:spcBef>
                <a:spcPct val="10000"/>
              </a:spcBef>
              <a:spcAft>
                <a:spcPct val="0"/>
              </a:spcAft>
              <a:defRPr sz="1100">
                <a:solidFill>
                  <a:schemeClr val="tx1"/>
                </a:solidFill>
                <a:latin typeface="Arial" charset="0"/>
              </a:defRPr>
            </a:lvl7pPr>
            <a:lvl8pPr marL="3429000" indent="-228600" defTabSz="457200" eaLnBrk="0" fontAlgn="base" hangingPunct="0">
              <a:lnSpc>
                <a:spcPct val="90000"/>
              </a:lnSpc>
              <a:spcBef>
                <a:spcPct val="10000"/>
              </a:spcBef>
              <a:spcAft>
                <a:spcPct val="0"/>
              </a:spcAft>
              <a:defRPr sz="1100">
                <a:solidFill>
                  <a:schemeClr val="tx1"/>
                </a:solidFill>
                <a:latin typeface="Arial" charset="0"/>
              </a:defRPr>
            </a:lvl8pPr>
            <a:lvl9pPr marL="3886200" indent="-228600" defTabSz="4572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latin typeface="Calibri" pitchFamily="34" charset="0"/>
                <a:ea typeface="ＭＳ Ｐゴシック" charset="-128"/>
              </a:rPr>
              <a:t>Penumbra</a:t>
            </a:r>
          </a:p>
        </p:txBody>
      </p:sp>
    </p:spTree>
    <p:extLst>
      <p:ext uri="{BB962C8B-B14F-4D97-AF65-F5344CB8AC3E}">
        <p14:creationId xmlns:p14="http://schemas.microsoft.com/office/powerpoint/2010/main" xmlns="" val="853749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smtClean="0">
                <a:solidFill>
                  <a:srgbClr val="FFFF00"/>
                </a:solidFill>
              </a:rPr>
              <a:t>Penumbra</a:t>
            </a:r>
          </a:p>
        </p:txBody>
      </p:sp>
      <p:sp>
        <p:nvSpPr>
          <p:cNvPr id="38915" name="Rectangle 3"/>
          <p:cNvSpPr>
            <a:spLocks noGrp="1" noChangeArrowheads="1"/>
          </p:cNvSpPr>
          <p:nvPr>
            <p:ph type="body" idx="1"/>
          </p:nvPr>
        </p:nvSpPr>
        <p:spPr/>
        <p:txBody>
          <a:bodyPr>
            <a:normAutofit fontScale="92500" lnSpcReduction="10000"/>
          </a:bodyPr>
          <a:lstStyle/>
          <a:p>
            <a:pPr algn="ctr">
              <a:buFont typeface="Wingdings" pitchFamily="2" charset="2"/>
              <a:buNone/>
            </a:pPr>
            <a:r>
              <a:rPr lang="en-US" sz="3500" dirty="0" smtClean="0">
                <a:solidFill>
                  <a:srgbClr val="FFFF00"/>
                </a:solidFill>
              </a:rPr>
              <a:t>Trial Design</a:t>
            </a:r>
          </a:p>
          <a:p>
            <a:endParaRPr lang="en-US" dirty="0" smtClean="0"/>
          </a:p>
          <a:p>
            <a:r>
              <a:rPr lang="en-US" dirty="0" smtClean="0"/>
              <a:t>Prospective, single arm, multi-center</a:t>
            </a:r>
          </a:p>
          <a:p>
            <a:endParaRPr lang="en-US" dirty="0" smtClean="0"/>
          </a:p>
          <a:p>
            <a:r>
              <a:rPr lang="en-US" dirty="0" smtClean="0"/>
              <a:t>Enrolled 125 patients at 24 international centers</a:t>
            </a:r>
          </a:p>
          <a:p>
            <a:endParaRPr lang="en-US" dirty="0" smtClean="0"/>
          </a:p>
          <a:p>
            <a:r>
              <a:rPr lang="en-US" dirty="0" smtClean="0"/>
              <a:t>Patients in the trial presented within 8 hours from symptoms onset, had an NIHSS &gt;8 and had complete occlusion of a large intracranial vessel</a:t>
            </a:r>
          </a:p>
        </p:txBody>
      </p:sp>
    </p:spTree>
    <p:extLst>
      <p:ext uri="{BB962C8B-B14F-4D97-AF65-F5344CB8AC3E}">
        <p14:creationId xmlns:p14="http://schemas.microsoft.com/office/powerpoint/2010/main" xmlns="" val="3063658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en-US" sz="3200" dirty="0" smtClean="0">
                <a:solidFill>
                  <a:srgbClr val="FFFF00"/>
                </a:solidFill>
              </a:rPr>
              <a:t>Penumbra</a:t>
            </a:r>
          </a:p>
        </p:txBody>
      </p:sp>
      <p:graphicFrame>
        <p:nvGraphicFramePr>
          <p:cNvPr id="122913" name="Group 33"/>
          <p:cNvGraphicFramePr>
            <a:graphicFrameLocks noGrp="1"/>
          </p:cNvGraphicFramePr>
          <p:nvPr>
            <p:ph idx="1"/>
            <p:extLst>
              <p:ext uri="{D42A27DB-BD31-4B8C-83A1-F6EECF244321}">
                <p14:modId xmlns:p14="http://schemas.microsoft.com/office/powerpoint/2010/main" xmlns="" val="43067687"/>
              </p:ext>
            </p:extLst>
          </p:nvPr>
        </p:nvGraphicFramePr>
        <p:xfrm>
          <a:off x="685800" y="1981200"/>
          <a:ext cx="7772400" cy="2743572"/>
        </p:xfrm>
        <a:graphic>
          <a:graphicData uri="http://schemas.openxmlformats.org/drawingml/2006/table">
            <a:tbl>
              <a:tblPr/>
              <a:tblGrid>
                <a:gridCol w="1554163"/>
                <a:gridCol w="1554162"/>
                <a:gridCol w="1555750"/>
                <a:gridCol w="1554163"/>
                <a:gridCol w="1554162"/>
              </a:tblGrid>
              <a:tr h="12827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smtClean="0">
                          <a:ln>
                            <a:noFill/>
                          </a:ln>
                          <a:solidFill>
                            <a:srgbClr val="FFFF00"/>
                          </a:solidFill>
                          <a:effectLst/>
                          <a:latin typeface="Arial" charset="0"/>
                        </a:rPr>
                        <a:t>Recanal</a:t>
                      </a:r>
                      <a:endParaRPr kumimoji="0" lang="en-US" sz="2800" b="0" i="0" u="sng" strike="noStrike" cap="none" normalizeH="0" baseline="0" dirty="0" smtClean="0">
                        <a:ln>
                          <a:noFill/>
                        </a:ln>
                        <a:solidFill>
                          <a:srgbClr val="FFFF00"/>
                        </a:solidFill>
                        <a:effectLst/>
                        <a:latin typeface="Arial" charset="0"/>
                      </a:endParaRP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smtClean="0">
                          <a:ln>
                            <a:noFill/>
                          </a:ln>
                          <a:solidFill>
                            <a:srgbClr val="FFFF00"/>
                          </a:solidFill>
                          <a:effectLst/>
                          <a:latin typeface="Arial" charset="0"/>
                        </a:rPr>
                        <a:t>Hemorr</a:t>
                      </a:r>
                      <a:endParaRPr kumimoji="0" lang="en-US" sz="2800" b="0" i="0" u="sng" strike="noStrike" cap="none" normalizeH="0" baseline="0" dirty="0" smtClean="0">
                        <a:ln>
                          <a:noFill/>
                        </a:ln>
                        <a:solidFill>
                          <a:srgbClr val="FFFF00"/>
                        </a:solidFill>
                        <a:effectLst/>
                        <a:latin typeface="Arial" charset="0"/>
                      </a:endParaRP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&gt;4 NIHSS Imp</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MRS&lt;2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Morta</a:t>
                      </a:r>
                      <a:r>
                        <a:rPr kumimoji="0" lang="en-US" sz="2000" b="0" i="0" u="sng" strike="noStrike" cap="none" normalizeH="0" baseline="0" dirty="0" smtClean="0">
                          <a:ln>
                            <a:noFill/>
                          </a:ln>
                          <a:solidFill>
                            <a:srgbClr val="FFFF00"/>
                          </a:solidFill>
                          <a:effectLst/>
                          <a:latin typeface="Arial" charset="0"/>
                        </a:rPr>
                        <a:t>l</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81.6%</a:t>
                      </a: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11.2%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57.8%</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25%</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26%</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580607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Recanalization</a:t>
            </a:r>
            <a:endParaRPr lang="en-US" dirty="0"/>
          </a:p>
        </p:txBody>
      </p:sp>
      <p:pic>
        <p:nvPicPr>
          <p:cNvPr id="102402" name="Picture 2" descr="C:\Users\dr yousef\Desktop\F1_large.jpg"/>
          <p:cNvPicPr>
            <a:picLocks noGrp="1" noChangeAspect="1" noChangeArrowheads="1"/>
          </p:cNvPicPr>
          <p:nvPr>
            <p:ph idx="1"/>
          </p:nvPr>
        </p:nvPicPr>
        <p:blipFill>
          <a:blip r:embed="rId2" cstate="print"/>
          <a:srcRect/>
          <a:stretch>
            <a:fillRect/>
          </a:stretch>
        </p:blipFill>
        <p:spPr bwMode="auto">
          <a:xfrm>
            <a:off x="228601" y="3657600"/>
            <a:ext cx="4572000" cy="2773363"/>
          </a:xfrm>
          <a:prstGeom prst="rect">
            <a:avLst/>
          </a:prstGeom>
          <a:noFill/>
        </p:spPr>
      </p:pic>
      <p:pic>
        <p:nvPicPr>
          <p:cNvPr id="102403" name="Picture 3" descr="C:\Users\dr yousef\Desktop\b39d19892b.jpg"/>
          <p:cNvPicPr>
            <a:picLocks noChangeAspect="1" noChangeArrowheads="1"/>
          </p:cNvPicPr>
          <p:nvPr/>
        </p:nvPicPr>
        <p:blipFill>
          <a:blip r:embed="rId3" cstate="print"/>
          <a:srcRect/>
          <a:stretch>
            <a:fillRect/>
          </a:stretch>
        </p:blipFill>
        <p:spPr bwMode="auto">
          <a:xfrm>
            <a:off x="4953000" y="3657600"/>
            <a:ext cx="4191000" cy="2719388"/>
          </a:xfrm>
          <a:prstGeom prst="rect">
            <a:avLst/>
          </a:prstGeom>
          <a:noFill/>
        </p:spPr>
      </p:pic>
      <p:sp>
        <p:nvSpPr>
          <p:cNvPr id="8" name="TextBox 7"/>
          <p:cNvSpPr txBox="1"/>
          <p:nvPr/>
        </p:nvSpPr>
        <p:spPr>
          <a:xfrm>
            <a:off x="1447800" y="1981200"/>
            <a:ext cx="6661760" cy="646331"/>
          </a:xfrm>
          <a:prstGeom prst="rect">
            <a:avLst/>
          </a:prstGeom>
          <a:noFill/>
        </p:spPr>
        <p:txBody>
          <a:bodyPr wrap="none" rtlCol="0">
            <a:spAutoFit/>
          </a:bodyPr>
          <a:lstStyle/>
          <a:p>
            <a:r>
              <a:rPr lang="en-US" dirty="0" err="1" smtClean="0">
                <a:solidFill>
                  <a:srgbClr val="FFFF00"/>
                </a:solidFill>
              </a:rPr>
              <a:t>Phenox</a:t>
            </a:r>
            <a:r>
              <a:rPr lang="en-US" dirty="0" smtClean="0">
                <a:solidFill>
                  <a:srgbClr val="FFFF00"/>
                </a:solidFill>
              </a:rPr>
              <a:t> Clot Retriever: it has a system with a highly flexible core wire </a:t>
            </a:r>
          </a:p>
          <a:p>
            <a:r>
              <a:rPr lang="en-US" dirty="0" smtClean="0">
                <a:solidFill>
                  <a:srgbClr val="FFFF00"/>
                </a:solidFill>
              </a:rPr>
              <a:t>compound resembling a pipe cleaner </a:t>
            </a:r>
            <a:endParaRPr lang="en-US"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p14="http://schemas.microsoft.com/office/powerpoint/2010/main" xmlns="" val="727435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MechanicalRecanalization</a:t>
            </a:r>
            <a:endParaRPr lang="en-US" dirty="0"/>
          </a:p>
        </p:txBody>
      </p:sp>
      <p:pic>
        <p:nvPicPr>
          <p:cNvPr id="103426" name="Picture 2" descr="C:\Users\dr yousef\Desktop\F6_large.jpg"/>
          <p:cNvPicPr>
            <a:picLocks noGrp="1" noChangeAspect="1" noChangeArrowheads="1"/>
          </p:cNvPicPr>
          <p:nvPr>
            <p:ph idx="1"/>
          </p:nvPr>
        </p:nvPicPr>
        <p:blipFill>
          <a:blip r:embed="rId2" cstate="print"/>
          <a:srcRect/>
          <a:stretch>
            <a:fillRect/>
          </a:stretch>
        </p:blipFill>
        <p:spPr bwMode="auto">
          <a:xfrm>
            <a:off x="152400" y="3733800"/>
            <a:ext cx="5257800" cy="2891631"/>
          </a:xfrm>
          <a:prstGeom prst="rect">
            <a:avLst/>
          </a:prstGeom>
          <a:noFill/>
        </p:spPr>
      </p:pic>
      <p:pic>
        <p:nvPicPr>
          <p:cNvPr id="103428" name="Picture 4" descr="C:\Users\dr yousef\Desktop\newsimage.jpg"/>
          <p:cNvPicPr>
            <a:picLocks noChangeAspect="1" noChangeArrowheads="1"/>
          </p:cNvPicPr>
          <p:nvPr/>
        </p:nvPicPr>
        <p:blipFill>
          <a:blip r:embed="rId3" cstate="print"/>
          <a:srcRect/>
          <a:stretch>
            <a:fillRect/>
          </a:stretch>
        </p:blipFill>
        <p:spPr bwMode="auto">
          <a:xfrm>
            <a:off x="5715000" y="2514600"/>
            <a:ext cx="3276600" cy="3105150"/>
          </a:xfrm>
          <a:prstGeom prst="rect">
            <a:avLst/>
          </a:prstGeom>
          <a:noFill/>
        </p:spPr>
      </p:pic>
      <p:sp>
        <p:nvSpPr>
          <p:cNvPr id="7" name="TextBox 6"/>
          <p:cNvSpPr txBox="1"/>
          <p:nvPr/>
        </p:nvSpPr>
        <p:spPr>
          <a:xfrm>
            <a:off x="1066800" y="1752600"/>
            <a:ext cx="4856201" cy="523220"/>
          </a:xfrm>
          <a:prstGeom prst="rect">
            <a:avLst/>
          </a:prstGeom>
          <a:noFill/>
        </p:spPr>
        <p:txBody>
          <a:bodyPr wrap="none" rtlCol="0">
            <a:spAutoFit/>
          </a:bodyPr>
          <a:lstStyle/>
          <a:p>
            <a:r>
              <a:rPr lang="en-US" sz="2800" dirty="0" smtClean="0">
                <a:solidFill>
                  <a:srgbClr val="FFFF00"/>
                </a:solidFill>
              </a:rPr>
              <a:t>Stent Placement in Acute Stroke</a:t>
            </a:r>
            <a:endParaRPr lang="en-US" sz="2800" dirty="0">
              <a:solidFill>
                <a:srgbClr val="FFFF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US" sz="4000" dirty="0" smtClean="0">
                <a:solidFill>
                  <a:srgbClr val="FFFF00"/>
                </a:solidFill>
              </a:rPr>
              <a:t>Acute Stroke Treatment in 2012</a:t>
            </a:r>
          </a:p>
        </p:txBody>
      </p:sp>
      <p:sp>
        <p:nvSpPr>
          <p:cNvPr id="40963" name="Rectangle 3"/>
          <p:cNvSpPr>
            <a:spLocks noGrp="1" noChangeArrowheads="1"/>
          </p:cNvSpPr>
          <p:nvPr>
            <p:ph type="body" idx="1"/>
          </p:nvPr>
        </p:nvSpPr>
        <p:spPr/>
        <p:txBody>
          <a:bodyPr>
            <a:normAutofit fontScale="70000" lnSpcReduction="20000"/>
          </a:bodyPr>
          <a:lstStyle/>
          <a:p>
            <a:pPr algn="ctr" eaLnBrk="1" hangingPunct="1">
              <a:buFont typeface="Wingdings" pitchFamily="2" charset="2"/>
              <a:buNone/>
            </a:pPr>
            <a:r>
              <a:rPr lang="en-US" sz="4200" dirty="0" smtClean="0">
                <a:solidFill>
                  <a:srgbClr val="FFFF00"/>
                </a:solidFill>
              </a:rPr>
              <a:t>Summary</a:t>
            </a:r>
          </a:p>
          <a:p>
            <a:pPr eaLnBrk="1" hangingPunct="1"/>
            <a:endParaRPr lang="en-US" dirty="0" smtClean="0">
              <a:solidFill>
                <a:schemeClr val="folHlink"/>
              </a:solidFill>
            </a:endParaRPr>
          </a:p>
          <a:p>
            <a:pPr eaLnBrk="1" hangingPunct="1"/>
            <a:r>
              <a:rPr lang="en-US" sz="3800" dirty="0" smtClean="0"/>
              <a:t>IV t-PA was effective and is FDA approved for acute stroke treatment within </a:t>
            </a:r>
            <a:r>
              <a:rPr lang="en-US" sz="3800" dirty="0"/>
              <a:t>3</a:t>
            </a:r>
            <a:r>
              <a:rPr lang="en-US" sz="3800" dirty="0" smtClean="0"/>
              <a:t> hours of stroke onset</a:t>
            </a:r>
          </a:p>
          <a:p>
            <a:pPr eaLnBrk="1" hangingPunct="1"/>
            <a:endParaRPr lang="en-US" sz="3800" dirty="0" smtClean="0"/>
          </a:p>
          <a:p>
            <a:pPr eaLnBrk="1" hangingPunct="1"/>
            <a:r>
              <a:rPr lang="en-US" sz="3800" dirty="0" smtClean="0"/>
              <a:t>IV t-PA effective within 4.5 hours</a:t>
            </a:r>
          </a:p>
          <a:p>
            <a:pPr eaLnBrk="1" hangingPunct="1"/>
            <a:endParaRPr lang="en-US" sz="3800" dirty="0" smtClean="0"/>
          </a:p>
          <a:p>
            <a:pPr eaLnBrk="1" hangingPunct="1"/>
            <a:endParaRPr lang="en-US" sz="3800" dirty="0" smtClean="0"/>
          </a:p>
          <a:p>
            <a:pPr eaLnBrk="1" hangingPunct="1"/>
            <a:r>
              <a:rPr lang="en-US" sz="3800" dirty="0" smtClean="0"/>
              <a:t>Intra-arterial thrombolysis was effective, within six from the symptoms onset, in improving outcome in a large open label study. </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xmlns="" val="2454435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solidFill>
                  <a:srgbClr val="FFFF00"/>
                </a:solidFill>
              </a:rPr>
              <a:t>Acute Stroke Treatment in 2012</a:t>
            </a:r>
          </a:p>
        </p:txBody>
      </p:sp>
      <p:sp>
        <p:nvSpPr>
          <p:cNvPr id="41987" name="Rectangle 3"/>
          <p:cNvSpPr>
            <a:spLocks noGrp="1" noChangeArrowheads="1"/>
          </p:cNvSpPr>
          <p:nvPr>
            <p:ph type="body" idx="1"/>
          </p:nvPr>
        </p:nvSpPr>
        <p:spPr/>
        <p:txBody>
          <a:bodyPr/>
          <a:lstStyle/>
          <a:p>
            <a:endParaRPr lang="en-US" dirty="0" smtClean="0">
              <a:solidFill>
                <a:schemeClr val="folHlink"/>
              </a:solidFill>
            </a:endParaRPr>
          </a:p>
          <a:p>
            <a:endParaRPr lang="en-US" dirty="0" smtClean="0">
              <a:solidFill>
                <a:schemeClr val="folHlink"/>
              </a:solidFill>
            </a:endParaRPr>
          </a:p>
          <a:p>
            <a:r>
              <a:rPr lang="en-US" dirty="0" smtClean="0">
                <a:solidFill>
                  <a:srgbClr val="FFFF00"/>
                </a:solidFill>
              </a:rPr>
              <a:t>MERCI retriever proven effective within Eight hours from Stroke Symptoms and FDA Approved.</a:t>
            </a:r>
          </a:p>
          <a:p>
            <a:endParaRPr lang="en-US" dirty="0" smtClean="0">
              <a:solidFill>
                <a:srgbClr val="FFFF00"/>
              </a:solidFill>
            </a:endParaRPr>
          </a:p>
          <a:p>
            <a:r>
              <a:rPr lang="en-US" dirty="0" smtClean="0">
                <a:solidFill>
                  <a:srgbClr val="FFFF00"/>
                </a:solidFill>
              </a:rPr>
              <a:t>Penumbra proven effective within eight hours from stoke symptoms and FDA approved</a:t>
            </a:r>
          </a:p>
          <a:p>
            <a:endParaRPr lang="en-US" dirty="0" smtClean="0">
              <a:solidFill>
                <a:schemeClr val="folHlink"/>
              </a:solidFill>
            </a:endParaRPr>
          </a:p>
          <a:p>
            <a:endParaRPr lang="en-US" dirty="0" smtClean="0">
              <a:solidFill>
                <a:schemeClr val="folHlink"/>
              </a:solidFill>
            </a:endParaRPr>
          </a:p>
        </p:txBody>
      </p:sp>
    </p:spTree>
    <p:extLst>
      <p:ext uri="{BB962C8B-B14F-4D97-AF65-F5344CB8AC3E}">
        <p14:creationId xmlns:p14="http://schemas.microsoft.com/office/powerpoint/2010/main" xmlns="" val="1881625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b="1" u="sng" smtClean="0">
                <a:solidFill>
                  <a:srgbClr val="FFFF00"/>
                </a:solidFill>
              </a:rPr>
              <a:t>Stroke Epidemiology</a:t>
            </a:r>
            <a:endParaRPr lang="en-US" smtClean="0">
              <a:solidFill>
                <a:srgbClr val="FFFF00"/>
              </a:solidFill>
            </a:endParaRPr>
          </a:p>
        </p:txBody>
      </p:sp>
      <p:sp>
        <p:nvSpPr>
          <p:cNvPr id="14339" name="Rectangle 3"/>
          <p:cNvSpPr>
            <a:spLocks noGrp="1" noChangeArrowheads="1"/>
          </p:cNvSpPr>
          <p:nvPr>
            <p:ph type="body" idx="1"/>
          </p:nvPr>
        </p:nvSpPr>
        <p:spPr/>
        <p:txBody>
          <a:bodyPr/>
          <a:lstStyle/>
          <a:p>
            <a:endParaRPr lang="en-US" smtClean="0"/>
          </a:p>
          <a:p>
            <a:r>
              <a:rPr lang="en-US" smtClean="0"/>
              <a:t>25-40% recurrent stroke within 5 years</a:t>
            </a:r>
          </a:p>
          <a:p>
            <a:endParaRPr lang="en-US" smtClean="0"/>
          </a:p>
          <a:p>
            <a:r>
              <a:rPr lang="en-US" smtClean="0"/>
              <a:t>3-10% recurrent stroke within 30 days</a:t>
            </a:r>
          </a:p>
          <a:p>
            <a:endParaRPr lang="en-US" smtClean="0"/>
          </a:p>
          <a:p>
            <a:r>
              <a:rPr lang="en-US" smtClean="0"/>
              <a:t>TIA (Transient Ischemic Stroke): Warning sign for stroke</a:t>
            </a:r>
          </a:p>
        </p:txBody>
      </p:sp>
    </p:spTree>
    <p:extLst>
      <p:ext uri="{BB962C8B-B14F-4D97-AF65-F5344CB8AC3E}">
        <p14:creationId xmlns:p14="http://schemas.microsoft.com/office/powerpoint/2010/main" xmlns="" val="2783738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1600" smtClean="0"/>
              <a:t>Stroke Risk Factors</a:t>
            </a:r>
          </a:p>
        </p:txBody>
      </p:sp>
      <p:pic>
        <p:nvPicPr>
          <p:cNvPr id="30723" name="Picture 3" descr="slide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82550"/>
            <a:ext cx="9134475"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383990402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540750" cy="914400"/>
          </a:xfrm>
        </p:spPr>
        <p:txBody>
          <a:bodyPr/>
          <a:lstStyle/>
          <a:p>
            <a:pPr eaLnBrk="1" hangingPunct="1">
              <a:defRPr/>
            </a:pPr>
            <a:r>
              <a:rPr lang="en-US" sz="3600" b="1" u="sng" dirty="0" smtClean="0">
                <a:solidFill>
                  <a:srgbClr val="FFFF00"/>
                </a:solidFill>
              </a:rPr>
              <a:t>Stroke Prevention</a:t>
            </a:r>
          </a:p>
        </p:txBody>
      </p:sp>
      <p:sp>
        <p:nvSpPr>
          <p:cNvPr id="12291" name="Rectangle 3"/>
          <p:cNvSpPr>
            <a:spLocks noGrp="1" noChangeArrowheads="1"/>
          </p:cNvSpPr>
          <p:nvPr>
            <p:ph type="body" idx="1"/>
          </p:nvPr>
        </p:nvSpPr>
        <p:spPr>
          <a:xfrm>
            <a:off x="381000" y="1295400"/>
            <a:ext cx="8405813" cy="4724400"/>
          </a:xfrm>
        </p:spPr>
        <p:txBody>
          <a:bodyPr>
            <a:normAutofit/>
          </a:bodyPr>
          <a:lstStyle/>
          <a:p>
            <a:pPr eaLnBrk="1" hangingPunct="1">
              <a:defRPr/>
            </a:pPr>
            <a:endParaRPr lang="en-US" sz="3000" dirty="0" smtClean="0">
              <a:solidFill>
                <a:srgbClr val="FFFF00"/>
              </a:solidFill>
            </a:endParaRPr>
          </a:p>
          <a:p>
            <a:pPr eaLnBrk="1" hangingPunct="1">
              <a:defRPr/>
            </a:pPr>
            <a:endParaRPr lang="en-US" sz="3000" dirty="0">
              <a:solidFill>
                <a:srgbClr val="FFFF00"/>
              </a:solidFill>
            </a:endParaRPr>
          </a:p>
          <a:p>
            <a:pPr eaLnBrk="1" hangingPunct="1">
              <a:defRPr/>
            </a:pPr>
            <a:endParaRPr lang="en-US" sz="3000" dirty="0" smtClean="0"/>
          </a:p>
          <a:p>
            <a:pPr eaLnBrk="1" hangingPunct="1">
              <a:defRPr/>
            </a:pPr>
            <a:r>
              <a:rPr lang="en-US" dirty="0" smtClean="0"/>
              <a:t>Estimated that up to 80% of strokes could be prevented</a:t>
            </a:r>
          </a:p>
          <a:p>
            <a:pPr eaLnBrk="1" hangingPunct="1">
              <a:buFont typeface="Wingdings" pitchFamily="2" charset="2"/>
              <a:buNone/>
              <a:defRPr/>
            </a:pPr>
            <a:endParaRPr lang="en-US" sz="3000" dirty="0" smtClean="0"/>
          </a:p>
          <a:p>
            <a:pPr eaLnBrk="1" hangingPunct="1">
              <a:buFont typeface="Wingdings" pitchFamily="2" charset="2"/>
              <a:buNone/>
              <a:defRPr/>
            </a:pPr>
            <a:endParaRPr lang="en-US" sz="3000" dirty="0" smtClean="0"/>
          </a:p>
        </p:txBody>
      </p:sp>
      <p:sp>
        <p:nvSpPr>
          <p:cNvPr id="8196" name="Text Box 4"/>
          <p:cNvSpPr txBox="1">
            <a:spLocks noChangeArrowheads="1"/>
          </p:cNvSpPr>
          <p:nvPr/>
        </p:nvSpPr>
        <p:spPr bwMode="auto">
          <a:xfrm>
            <a:off x="533400" y="6356350"/>
            <a:ext cx="80772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ea typeface="ＭＳ Ｐゴシック" pitchFamily="50" charset="-128"/>
              </a:rPr>
              <a:t>American Heart Association. Heart Disease and Stroke Statistics</a:t>
            </a:r>
            <a:r>
              <a:rPr lang="en-US" sz="1400">
                <a:ea typeface="ＭＳ Ｐゴシック" pitchFamily="50" charset="-128"/>
                <a:cs typeface="Arial" charset="0"/>
              </a:rPr>
              <a:t>–2008 Update. Dallas, Texas: American Heart Association; 2008; </a:t>
            </a:r>
            <a:r>
              <a:rPr lang="en-US" sz="1400">
                <a:ea typeface="ＭＳ Ｐゴシック" pitchFamily="50" charset="-128"/>
              </a:rPr>
              <a:t>Rosamond W et al. </a:t>
            </a:r>
            <a:r>
              <a:rPr lang="en-US" sz="1400" i="1">
                <a:ea typeface="ＭＳ Ｐゴシック" pitchFamily="50" charset="-128"/>
              </a:rPr>
              <a:t>Circulation</a:t>
            </a:r>
            <a:r>
              <a:rPr lang="en-US" sz="1400">
                <a:ea typeface="ＭＳ Ｐゴシック" pitchFamily="50" charset="-128"/>
              </a:rPr>
              <a:t>. 2008;117(4);e25 </a:t>
            </a:r>
          </a:p>
        </p:txBody>
      </p:sp>
      <p:sp>
        <p:nvSpPr>
          <p:cNvPr id="8197" name="Text Box 5"/>
          <p:cNvSpPr txBox="1">
            <a:spLocks noChangeArrowheads="1"/>
          </p:cNvSpPr>
          <p:nvPr/>
        </p:nvSpPr>
        <p:spPr bwMode="auto">
          <a:xfrm>
            <a:off x="-14177" y="6092418"/>
            <a:ext cx="60960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a:solidFill>
                  <a:schemeClr val="bg1"/>
                </a:solidFill>
                <a:ea typeface="ＭＳ Ｐゴシック" pitchFamily="50" charset="-128"/>
              </a:rPr>
              <a:t> </a:t>
            </a:r>
          </a:p>
        </p:txBody>
      </p:sp>
    </p:spTree>
    <p:extLst>
      <p:ext uri="{BB962C8B-B14F-4D97-AF65-F5344CB8AC3E}">
        <p14:creationId xmlns:p14="http://schemas.microsoft.com/office/powerpoint/2010/main" xmlns="" val="205637494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Primary Stroke Prevention</a:t>
            </a:r>
          </a:p>
        </p:txBody>
      </p:sp>
      <p:sp>
        <p:nvSpPr>
          <p:cNvPr id="10243" name="Rectangle 3"/>
          <p:cNvSpPr>
            <a:spLocks noGrp="1" noChangeArrowheads="1"/>
          </p:cNvSpPr>
          <p:nvPr>
            <p:ph type="body" idx="1"/>
          </p:nvPr>
        </p:nvSpPr>
        <p:spPr/>
        <p:txBody>
          <a:bodyPr/>
          <a:lstStyle/>
          <a:p>
            <a:pPr algn="ctr" eaLnBrk="1" hangingPunct="1">
              <a:buFont typeface="Wingdings" pitchFamily="2" charset="2"/>
              <a:buNone/>
            </a:pPr>
            <a:r>
              <a:rPr lang="en-US" dirty="0" err="1" smtClean="0">
                <a:solidFill>
                  <a:srgbClr val="FFFF00"/>
                </a:solidFill>
              </a:rPr>
              <a:t>Nonmodifiable</a:t>
            </a:r>
            <a:r>
              <a:rPr lang="en-US" dirty="0" smtClean="0">
                <a:solidFill>
                  <a:srgbClr val="FFFF00"/>
                </a:solidFill>
              </a:rPr>
              <a:t> Risk Factors</a:t>
            </a:r>
          </a:p>
          <a:p>
            <a:pPr algn="ctr" eaLnBrk="1" hangingPunct="1">
              <a:buFont typeface="Wingdings" pitchFamily="2" charset="2"/>
              <a:buNone/>
            </a:pPr>
            <a:endParaRPr lang="en-US" dirty="0" smtClean="0">
              <a:solidFill>
                <a:srgbClr val="FFFF00"/>
              </a:solidFill>
            </a:endParaRPr>
          </a:p>
          <a:p>
            <a:pPr eaLnBrk="1" hangingPunct="1"/>
            <a:r>
              <a:rPr lang="en-US" dirty="0" smtClean="0"/>
              <a:t>Age</a:t>
            </a:r>
          </a:p>
          <a:p>
            <a:pPr eaLnBrk="1" hangingPunct="1"/>
            <a:r>
              <a:rPr lang="en-US" dirty="0" smtClean="0"/>
              <a:t>Race</a:t>
            </a:r>
          </a:p>
          <a:p>
            <a:pPr eaLnBrk="1" hangingPunct="1"/>
            <a:r>
              <a:rPr lang="en-US" dirty="0" smtClean="0"/>
              <a:t>Sex</a:t>
            </a:r>
          </a:p>
          <a:p>
            <a:pPr eaLnBrk="1" hangingPunct="1"/>
            <a:r>
              <a:rPr lang="en-US" dirty="0" smtClean="0"/>
              <a:t>Family History</a:t>
            </a:r>
          </a:p>
          <a:p>
            <a:pPr eaLnBrk="1" hangingPunct="1"/>
            <a:r>
              <a:rPr lang="en-US" dirty="0" smtClean="0"/>
              <a:t>Birth Weight</a:t>
            </a:r>
          </a:p>
        </p:txBody>
      </p:sp>
    </p:spTree>
    <p:extLst>
      <p:ext uri="{BB962C8B-B14F-4D97-AF65-F5344CB8AC3E}">
        <p14:creationId xmlns:p14="http://schemas.microsoft.com/office/powerpoint/2010/main" xmlns="" val="1679845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Primary Stroke Prevention</a:t>
            </a:r>
          </a:p>
        </p:txBody>
      </p:sp>
      <p:sp>
        <p:nvSpPr>
          <p:cNvPr id="11267"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Well-Documented Modifiable Risk Factors</a:t>
            </a:r>
          </a:p>
          <a:p>
            <a:pPr eaLnBrk="1" hangingPunct="1"/>
            <a:endParaRPr lang="en-US" sz="2000" smtClean="0">
              <a:solidFill>
                <a:srgbClr val="FFFF00"/>
              </a:solidFill>
            </a:endParaRPr>
          </a:p>
          <a:p>
            <a:pPr eaLnBrk="1" hangingPunct="1"/>
            <a:r>
              <a:rPr lang="en-US" sz="2000" smtClean="0"/>
              <a:t>Hypertension</a:t>
            </a:r>
          </a:p>
          <a:p>
            <a:pPr eaLnBrk="1" hangingPunct="1"/>
            <a:r>
              <a:rPr lang="en-US" sz="2000" smtClean="0"/>
              <a:t>Smoking</a:t>
            </a:r>
          </a:p>
          <a:p>
            <a:pPr eaLnBrk="1" hangingPunct="1"/>
            <a:r>
              <a:rPr lang="en-US" sz="2000" smtClean="0"/>
              <a:t>Diabetes</a:t>
            </a:r>
          </a:p>
          <a:p>
            <a:pPr eaLnBrk="1" hangingPunct="1"/>
            <a:r>
              <a:rPr lang="en-US" sz="2000" smtClean="0"/>
              <a:t>Asymptomatic Carotid Stenosis</a:t>
            </a:r>
          </a:p>
          <a:p>
            <a:pPr eaLnBrk="1" hangingPunct="1"/>
            <a:r>
              <a:rPr lang="en-US" sz="2000" smtClean="0"/>
              <a:t>Sickle Cell Disease</a:t>
            </a:r>
          </a:p>
          <a:p>
            <a:pPr eaLnBrk="1" hangingPunct="1"/>
            <a:r>
              <a:rPr lang="en-US" sz="2000" smtClean="0"/>
              <a:t>Hyperlipidemia</a:t>
            </a:r>
          </a:p>
          <a:p>
            <a:pPr eaLnBrk="1" hangingPunct="1"/>
            <a:r>
              <a:rPr lang="en-US" sz="2000" smtClean="0"/>
              <a:t>Atrial Fibrillation</a:t>
            </a:r>
          </a:p>
        </p:txBody>
      </p:sp>
    </p:spTree>
    <p:extLst>
      <p:ext uri="{BB962C8B-B14F-4D97-AF65-F5344CB8AC3E}">
        <p14:creationId xmlns:p14="http://schemas.microsoft.com/office/powerpoint/2010/main" xmlns="" val="1246474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Primary Stroke Prevention</a:t>
            </a:r>
          </a:p>
        </p:txBody>
      </p:sp>
      <p:sp>
        <p:nvSpPr>
          <p:cNvPr id="12291"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Potentially Modifiable Risk Factors</a:t>
            </a:r>
          </a:p>
          <a:p>
            <a:pPr algn="ctr" eaLnBrk="1" hangingPunct="1">
              <a:buFont typeface="Wingdings" pitchFamily="2" charset="2"/>
              <a:buNone/>
            </a:pPr>
            <a:endParaRPr lang="en-US" sz="2000" smtClean="0">
              <a:solidFill>
                <a:srgbClr val="FFFF00"/>
              </a:solidFill>
            </a:endParaRPr>
          </a:p>
          <a:p>
            <a:pPr eaLnBrk="1" hangingPunct="1"/>
            <a:r>
              <a:rPr lang="en-US" sz="2000" smtClean="0"/>
              <a:t>Obesity</a:t>
            </a:r>
          </a:p>
          <a:p>
            <a:pPr eaLnBrk="1" hangingPunct="1"/>
            <a:r>
              <a:rPr lang="en-US" sz="2000" smtClean="0"/>
              <a:t>Physical Inactivity</a:t>
            </a:r>
          </a:p>
          <a:p>
            <a:pPr eaLnBrk="1" hangingPunct="1"/>
            <a:r>
              <a:rPr lang="en-US" sz="2000" smtClean="0"/>
              <a:t>Alcohol Abuse</a:t>
            </a:r>
          </a:p>
          <a:p>
            <a:pPr eaLnBrk="1" hangingPunct="1"/>
            <a:r>
              <a:rPr lang="en-US" sz="2000" smtClean="0"/>
              <a:t>Hyperhomocystenemia</a:t>
            </a:r>
          </a:p>
          <a:p>
            <a:pPr eaLnBrk="1" hangingPunct="1"/>
            <a:r>
              <a:rPr lang="en-US" sz="2000" smtClean="0"/>
              <a:t>Drug Abuse</a:t>
            </a:r>
          </a:p>
          <a:p>
            <a:pPr eaLnBrk="1" hangingPunct="1"/>
            <a:r>
              <a:rPr lang="en-US" sz="2000" smtClean="0"/>
              <a:t>Hypercoagulability</a:t>
            </a:r>
          </a:p>
          <a:p>
            <a:pPr eaLnBrk="1" hangingPunct="1"/>
            <a:r>
              <a:rPr lang="en-US" sz="2000" smtClean="0"/>
              <a:t>Hormone Replacement Therapy</a:t>
            </a:r>
          </a:p>
          <a:p>
            <a:pPr eaLnBrk="1" hangingPunct="1"/>
            <a:r>
              <a:rPr lang="en-US" sz="2000" smtClean="0"/>
              <a:t>Oral Contraceptive Use</a:t>
            </a:r>
          </a:p>
          <a:p>
            <a:pPr eaLnBrk="1" hangingPunct="1"/>
            <a:r>
              <a:rPr lang="en-US" sz="2000" smtClean="0"/>
              <a:t>Inflammatory Processes</a:t>
            </a:r>
          </a:p>
        </p:txBody>
      </p:sp>
    </p:spTree>
    <p:extLst>
      <p:ext uri="{BB962C8B-B14F-4D97-AF65-F5344CB8AC3E}">
        <p14:creationId xmlns:p14="http://schemas.microsoft.com/office/powerpoint/2010/main" xmlns="" val="1518889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Primary Stroke Prevention</a:t>
            </a:r>
          </a:p>
        </p:txBody>
      </p:sp>
      <p:sp>
        <p:nvSpPr>
          <p:cNvPr id="13315" name="Rectangle 3"/>
          <p:cNvSpPr>
            <a:spLocks noGrp="1" noChangeArrowheads="1"/>
          </p:cNvSpPr>
          <p:nvPr>
            <p:ph type="body" idx="1"/>
          </p:nvPr>
        </p:nvSpPr>
        <p:spPr/>
        <p:txBody>
          <a:bodyPr>
            <a:normAutofit fontScale="92500" lnSpcReduction="20000"/>
          </a:bodyPr>
          <a:lstStyle/>
          <a:p>
            <a:pPr algn="ctr" eaLnBrk="1" hangingPunct="1">
              <a:buFont typeface="Wingdings" pitchFamily="2" charset="2"/>
              <a:buNone/>
            </a:pPr>
            <a:r>
              <a:rPr lang="en-US" smtClean="0">
                <a:solidFill>
                  <a:srgbClr val="FFFF00"/>
                </a:solidFill>
              </a:rPr>
              <a:t>Nonmodifiable Risk Factors</a:t>
            </a:r>
          </a:p>
          <a:p>
            <a:pPr eaLnBrk="1" hangingPunct="1"/>
            <a:endParaRPr lang="en-US" smtClean="0">
              <a:solidFill>
                <a:srgbClr val="FFFF00"/>
              </a:solidFill>
            </a:endParaRPr>
          </a:p>
          <a:p>
            <a:pPr eaLnBrk="1" hangingPunct="1"/>
            <a:r>
              <a:rPr lang="en-US" smtClean="0">
                <a:solidFill>
                  <a:srgbClr val="FFFF00"/>
                </a:solidFill>
              </a:rPr>
              <a:t>Age</a:t>
            </a:r>
            <a:r>
              <a:rPr lang="en-US" smtClean="0"/>
              <a:t>: The risk of stroke doubles in each successive decade after 55 years of age</a:t>
            </a:r>
          </a:p>
          <a:p>
            <a:pPr eaLnBrk="1" hangingPunct="1"/>
            <a:endParaRPr lang="en-US" smtClean="0"/>
          </a:p>
          <a:p>
            <a:pPr eaLnBrk="1" hangingPunct="1"/>
            <a:r>
              <a:rPr lang="en-US" smtClean="0">
                <a:solidFill>
                  <a:srgbClr val="FFFF00"/>
                </a:solidFill>
              </a:rPr>
              <a:t>Sex</a:t>
            </a:r>
            <a:r>
              <a:rPr lang="en-US" smtClean="0"/>
              <a:t>: Men have higher age-specific stroke incidence rates than women, except in 35-44 year olds and in those over 85 years of age. Stroke related case-fatalityrates are higher in women than men.</a:t>
            </a:r>
          </a:p>
        </p:txBody>
      </p:sp>
    </p:spTree>
    <p:extLst>
      <p:ext uri="{BB962C8B-B14F-4D97-AF65-F5344CB8AC3E}">
        <p14:creationId xmlns:p14="http://schemas.microsoft.com/office/powerpoint/2010/main" xmlns="" val="299834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39523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Primary Stroke Prevention</a:t>
            </a:r>
          </a:p>
        </p:txBody>
      </p:sp>
      <p:sp>
        <p:nvSpPr>
          <p:cNvPr id="14339" name="Rectangle 3"/>
          <p:cNvSpPr>
            <a:spLocks noGrp="1" noChangeArrowheads="1"/>
          </p:cNvSpPr>
          <p:nvPr>
            <p:ph type="body" idx="1"/>
          </p:nvPr>
        </p:nvSpPr>
        <p:spPr/>
        <p:txBody>
          <a:bodyPr>
            <a:normAutofit fontScale="85000" lnSpcReduction="20000"/>
          </a:bodyPr>
          <a:lstStyle/>
          <a:p>
            <a:pPr algn="ctr" eaLnBrk="1" hangingPunct="1">
              <a:lnSpc>
                <a:spcPct val="90000"/>
              </a:lnSpc>
              <a:buFont typeface="Wingdings" pitchFamily="2" charset="2"/>
              <a:buNone/>
            </a:pPr>
            <a:r>
              <a:rPr lang="en-US" smtClean="0">
                <a:solidFill>
                  <a:srgbClr val="FFFF00"/>
                </a:solidFill>
              </a:rPr>
              <a:t>Nonmodifiable Risk Factors</a:t>
            </a:r>
          </a:p>
          <a:p>
            <a:pPr algn="ctr" eaLnBrk="1" hangingPunct="1">
              <a:lnSpc>
                <a:spcPct val="90000"/>
              </a:lnSpc>
              <a:buFont typeface="Wingdings" pitchFamily="2" charset="2"/>
              <a:buNone/>
            </a:pPr>
            <a:endParaRPr lang="en-US" smtClean="0">
              <a:solidFill>
                <a:srgbClr val="FFFF00"/>
              </a:solidFill>
            </a:endParaRPr>
          </a:p>
          <a:p>
            <a:pPr eaLnBrk="1" hangingPunct="1">
              <a:lnSpc>
                <a:spcPct val="90000"/>
              </a:lnSpc>
            </a:pPr>
            <a:r>
              <a:rPr lang="en-US" smtClean="0">
                <a:solidFill>
                  <a:srgbClr val="FFFF00"/>
                </a:solidFill>
              </a:rPr>
              <a:t>Race: </a:t>
            </a:r>
            <a:r>
              <a:rPr lang="en-US" smtClean="0"/>
              <a:t>Blacks and some Hispanic Americans, have high stroke incidence and mortality rates compared with whites (Blacks have 38% greater incidence of stroke than whites.</a:t>
            </a:r>
          </a:p>
          <a:p>
            <a:pPr eaLnBrk="1" hangingPunct="1">
              <a:lnSpc>
                <a:spcPct val="90000"/>
              </a:lnSpc>
            </a:pPr>
            <a:endParaRPr lang="en-US" smtClean="0"/>
          </a:p>
          <a:p>
            <a:pPr eaLnBrk="1" hangingPunct="1">
              <a:lnSpc>
                <a:spcPct val="90000"/>
              </a:lnSpc>
            </a:pPr>
            <a:r>
              <a:rPr lang="en-US" smtClean="0">
                <a:solidFill>
                  <a:srgbClr val="FFFF00"/>
                </a:solidFill>
              </a:rPr>
              <a:t>Family History: </a:t>
            </a:r>
            <a:r>
              <a:rPr lang="en-US" smtClean="0"/>
              <a:t>Both paternal and matenal history of stroke may be associated with increased stroke risk (RR paternal history: 2.4 and RR maternal history: 1.4.</a:t>
            </a:r>
          </a:p>
          <a:p>
            <a:pPr eaLnBrk="1" hangingPunct="1">
              <a:lnSpc>
                <a:spcPct val="90000"/>
              </a:lnSpc>
            </a:pPr>
            <a:endParaRPr lang="en-US" smtClean="0"/>
          </a:p>
          <a:p>
            <a:pPr eaLnBrk="1" hangingPunct="1">
              <a:lnSpc>
                <a:spcPct val="90000"/>
              </a:lnSpc>
            </a:pPr>
            <a:r>
              <a:rPr lang="en-US" smtClean="0">
                <a:solidFill>
                  <a:srgbClr val="FFFF00"/>
                </a:solidFill>
              </a:rPr>
              <a:t>Birth weight: </a:t>
            </a:r>
            <a:r>
              <a:rPr lang="en-US" smtClean="0"/>
              <a:t>Birth weight is inversely associated with incident of stroke.</a:t>
            </a:r>
          </a:p>
        </p:txBody>
      </p:sp>
    </p:spTree>
    <p:extLst>
      <p:ext uri="{BB962C8B-B14F-4D97-AF65-F5344CB8AC3E}">
        <p14:creationId xmlns:p14="http://schemas.microsoft.com/office/powerpoint/2010/main" xmlns="" val="3825975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Primary Stroke Prevention</a:t>
            </a:r>
          </a:p>
        </p:txBody>
      </p:sp>
      <p:sp>
        <p:nvSpPr>
          <p:cNvPr id="15363"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dirty="0" smtClean="0">
                <a:solidFill>
                  <a:srgbClr val="FFFF00"/>
                </a:solidFill>
              </a:rPr>
              <a:t>Well-Documented Modifiable Risk Factors</a:t>
            </a:r>
          </a:p>
          <a:p>
            <a:pPr algn="ctr" eaLnBrk="1" hangingPunct="1">
              <a:lnSpc>
                <a:spcPct val="90000"/>
              </a:lnSpc>
              <a:buFont typeface="Wingdings" pitchFamily="2" charset="2"/>
              <a:buNone/>
            </a:pPr>
            <a:endParaRPr lang="en-US" sz="2000" dirty="0" smtClean="0">
              <a:solidFill>
                <a:srgbClr val="FFFF00"/>
              </a:solidFill>
            </a:endParaRPr>
          </a:p>
          <a:p>
            <a:pPr eaLnBrk="1" hangingPunct="1">
              <a:lnSpc>
                <a:spcPct val="90000"/>
              </a:lnSpc>
              <a:buFont typeface="Wingdings" pitchFamily="2" charset="2"/>
              <a:buNone/>
            </a:pPr>
            <a:r>
              <a:rPr lang="en-US" sz="2000" u="sng" dirty="0" smtClean="0">
                <a:solidFill>
                  <a:srgbClr val="FFFF00"/>
                </a:solidFill>
              </a:rPr>
              <a:t>Hypertension: </a:t>
            </a:r>
          </a:p>
          <a:p>
            <a:pPr eaLnBrk="1" hangingPunct="1">
              <a:lnSpc>
                <a:spcPct val="90000"/>
              </a:lnSpc>
            </a:pPr>
            <a:endParaRPr lang="en-US" sz="2000" dirty="0" smtClean="0"/>
          </a:p>
          <a:p>
            <a:pPr eaLnBrk="1" hangingPunct="1">
              <a:lnSpc>
                <a:spcPct val="90000"/>
              </a:lnSpc>
            </a:pPr>
            <a:r>
              <a:rPr lang="en-US" sz="2000" dirty="0" smtClean="0"/>
              <a:t>It is a major risk factor for stroke.</a:t>
            </a:r>
          </a:p>
          <a:p>
            <a:pPr eaLnBrk="1" hangingPunct="1">
              <a:lnSpc>
                <a:spcPct val="90000"/>
              </a:lnSpc>
            </a:pPr>
            <a:r>
              <a:rPr lang="en-US" sz="2000" dirty="0" smtClean="0"/>
              <a:t>Both systolic and diastolic hypertension are important risk factors for stroke</a:t>
            </a:r>
          </a:p>
          <a:p>
            <a:pPr eaLnBrk="1" hangingPunct="1">
              <a:lnSpc>
                <a:spcPct val="90000"/>
              </a:lnSpc>
            </a:pPr>
            <a:r>
              <a:rPr lang="en-US" sz="2000" dirty="0" smtClean="0"/>
              <a:t>Isolated systolic hypertension is an important risk factor for stroke in the elderly</a:t>
            </a:r>
          </a:p>
          <a:p>
            <a:pPr eaLnBrk="1" hangingPunct="1">
              <a:lnSpc>
                <a:spcPct val="90000"/>
              </a:lnSpc>
            </a:pPr>
            <a:r>
              <a:rPr lang="en-US" sz="2000" dirty="0" smtClean="0"/>
              <a:t>There is compelling evidence for more than 30 years that the control of high blood pressure contributes to the prevention of stroke.</a:t>
            </a:r>
          </a:p>
          <a:p>
            <a:pPr eaLnBrk="1" hangingPunct="1">
              <a:lnSpc>
                <a:spcPct val="90000"/>
              </a:lnSpc>
            </a:pPr>
            <a:endParaRPr lang="en-US" sz="2000" dirty="0" smtClean="0">
              <a:solidFill>
                <a:srgbClr val="FFFF00"/>
              </a:solidFill>
            </a:endParaRPr>
          </a:p>
        </p:txBody>
      </p:sp>
    </p:spTree>
    <p:extLst>
      <p:ext uri="{BB962C8B-B14F-4D97-AF65-F5344CB8AC3E}">
        <p14:creationId xmlns:p14="http://schemas.microsoft.com/office/powerpoint/2010/main" xmlns="" val="4179928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Primary Stroke Prevention</a:t>
            </a:r>
          </a:p>
        </p:txBody>
      </p:sp>
      <p:sp>
        <p:nvSpPr>
          <p:cNvPr id="16387" name="Rectangle 3"/>
          <p:cNvSpPr>
            <a:spLocks noGrp="1" noChangeArrowheads="1"/>
          </p:cNvSpPr>
          <p:nvPr>
            <p:ph type="body" idx="1"/>
          </p:nvPr>
        </p:nvSpPr>
        <p:spPr/>
        <p:txBody>
          <a:bodyPr>
            <a:normAutofit fontScale="85000" lnSpcReduction="20000"/>
          </a:bodyPr>
          <a:lstStyle/>
          <a:p>
            <a:pPr algn="ctr" eaLnBrk="1" hangingPunct="1">
              <a:lnSpc>
                <a:spcPct val="90000"/>
              </a:lnSpc>
              <a:buFont typeface="Wingdings" pitchFamily="2" charset="2"/>
              <a:buNone/>
            </a:pPr>
            <a:r>
              <a:rPr lang="en-US" smtClean="0">
                <a:solidFill>
                  <a:srgbClr val="FFFF00"/>
                </a:solidFill>
              </a:rPr>
              <a:t>Well-Documented Modifiable Risk Factors</a:t>
            </a:r>
          </a:p>
          <a:p>
            <a:pPr algn="ctr" eaLnBrk="1" hangingPunct="1">
              <a:lnSpc>
                <a:spcPct val="90000"/>
              </a:lnSpc>
              <a:buFont typeface="Wingdings" pitchFamily="2" charset="2"/>
              <a:buNone/>
            </a:pPr>
            <a:endParaRPr lang="en-US" smtClean="0">
              <a:solidFill>
                <a:srgbClr val="FFFF00"/>
              </a:solidFill>
            </a:endParaRPr>
          </a:p>
          <a:p>
            <a:pPr eaLnBrk="1" hangingPunct="1">
              <a:lnSpc>
                <a:spcPct val="90000"/>
              </a:lnSpc>
              <a:buFont typeface="Wingdings" pitchFamily="2" charset="2"/>
              <a:buNone/>
            </a:pPr>
            <a:r>
              <a:rPr lang="en-US" u="sng" smtClean="0">
                <a:solidFill>
                  <a:srgbClr val="FFFF00"/>
                </a:solidFill>
              </a:rPr>
              <a:t>Hypertension:</a:t>
            </a:r>
          </a:p>
          <a:p>
            <a:pPr algn="ctr" eaLnBrk="1" hangingPunct="1">
              <a:lnSpc>
                <a:spcPct val="90000"/>
              </a:lnSpc>
              <a:buFont typeface="Wingdings" pitchFamily="2" charset="2"/>
              <a:buNone/>
            </a:pPr>
            <a:endParaRPr lang="en-US" u="sng" smtClean="0"/>
          </a:p>
          <a:p>
            <a:pPr eaLnBrk="1" hangingPunct="1">
              <a:lnSpc>
                <a:spcPct val="90000"/>
              </a:lnSpc>
            </a:pPr>
            <a:r>
              <a:rPr lang="en-US" smtClean="0"/>
              <a:t>Unfortunately, a significant proportion of the population has undiagnosed or inadequately treated hypertension, especially in high-risk race/ethnic groups.</a:t>
            </a:r>
          </a:p>
          <a:p>
            <a:pPr eaLnBrk="1" hangingPunct="1">
              <a:lnSpc>
                <a:spcPct val="90000"/>
              </a:lnSpc>
            </a:pPr>
            <a:endParaRPr lang="en-US" smtClean="0"/>
          </a:p>
          <a:p>
            <a:pPr eaLnBrk="1" hangingPunct="1">
              <a:lnSpc>
                <a:spcPct val="90000"/>
              </a:lnSpc>
            </a:pPr>
            <a:r>
              <a:rPr lang="en-US" smtClean="0"/>
              <a:t>Regular screening for hypertension (at least every 2 years in adults). Management should include both life style modification and antihypertensive medications.</a:t>
            </a:r>
          </a:p>
          <a:p>
            <a:pPr algn="ctr" eaLnBrk="1" hangingPunct="1">
              <a:lnSpc>
                <a:spcPct val="90000"/>
              </a:lnSpc>
              <a:buFont typeface="Wingdings" pitchFamily="2" charset="2"/>
              <a:buNone/>
            </a:pPr>
            <a:endParaRPr lang="en-US" smtClean="0"/>
          </a:p>
          <a:p>
            <a:pPr eaLnBrk="1" hangingPunct="1">
              <a:lnSpc>
                <a:spcPct val="90000"/>
              </a:lnSpc>
            </a:pPr>
            <a:endParaRPr lang="en-US" smtClean="0"/>
          </a:p>
        </p:txBody>
      </p:sp>
    </p:spTree>
    <p:extLst>
      <p:ext uri="{BB962C8B-B14F-4D97-AF65-F5344CB8AC3E}">
        <p14:creationId xmlns:p14="http://schemas.microsoft.com/office/powerpoint/2010/main" xmlns="" val="4270144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Primary Stroke Prevention</a:t>
            </a:r>
          </a:p>
        </p:txBody>
      </p:sp>
      <p:sp>
        <p:nvSpPr>
          <p:cNvPr id="17411" name="Rectangle 3"/>
          <p:cNvSpPr>
            <a:spLocks noGrp="1" noChangeArrowheads="1"/>
          </p:cNvSpPr>
          <p:nvPr>
            <p:ph type="body" idx="1"/>
          </p:nvPr>
        </p:nvSpPr>
        <p:spPr/>
        <p:txBody>
          <a:bodyPr/>
          <a:lstStyle/>
          <a:p>
            <a:pPr algn="ctr" eaLnBrk="1" hangingPunct="1">
              <a:lnSpc>
                <a:spcPct val="80000"/>
              </a:lnSpc>
              <a:buFont typeface="Wingdings" pitchFamily="2" charset="2"/>
              <a:buNone/>
            </a:pPr>
            <a:r>
              <a:rPr lang="en-US" sz="2000" smtClean="0">
                <a:solidFill>
                  <a:srgbClr val="FFFF00"/>
                </a:solidFill>
              </a:rPr>
              <a:t>Well-Documented Modifiable Risk Factors</a:t>
            </a:r>
          </a:p>
          <a:p>
            <a:pPr algn="ctr" eaLnBrk="1" hangingPunct="1">
              <a:lnSpc>
                <a:spcPct val="80000"/>
              </a:lnSpc>
              <a:buFont typeface="Wingdings" pitchFamily="2" charset="2"/>
              <a:buNone/>
            </a:pPr>
            <a:endParaRPr lang="en-US" sz="2000" smtClean="0">
              <a:solidFill>
                <a:srgbClr val="FFFF00"/>
              </a:solidFill>
            </a:endParaRPr>
          </a:p>
          <a:p>
            <a:pPr eaLnBrk="1" hangingPunct="1">
              <a:lnSpc>
                <a:spcPct val="80000"/>
              </a:lnSpc>
              <a:buFont typeface="Wingdings" pitchFamily="2" charset="2"/>
              <a:buNone/>
            </a:pPr>
            <a:r>
              <a:rPr lang="en-US" sz="2000" u="sng" smtClean="0">
                <a:solidFill>
                  <a:srgbClr val="FFFF00"/>
                </a:solidFill>
              </a:rPr>
              <a:t>Smoking:</a:t>
            </a:r>
          </a:p>
          <a:p>
            <a:pPr eaLnBrk="1" hangingPunct="1">
              <a:lnSpc>
                <a:spcPct val="80000"/>
              </a:lnSpc>
            </a:pPr>
            <a:endParaRPr lang="en-US" sz="2000" smtClean="0"/>
          </a:p>
          <a:p>
            <a:pPr eaLnBrk="1" hangingPunct="1">
              <a:lnSpc>
                <a:spcPct val="80000"/>
              </a:lnSpc>
            </a:pPr>
            <a:r>
              <a:rPr lang="en-US" sz="2000" smtClean="0"/>
              <a:t>25% of adults are active smokers</a:t>
            </a:r>
          </a:p>
          <a:p>
            <a:pPr eaLnBrk="1" hangingPunct="1">
              <a:lnSpc>
                <a:spcPct val="80000"/>
              </a:lnSpc>
            </a:pPr>
            <a:r>
              <a:rPr lang="en-US" sz="2000" smtClean="0"/>
              <a:t>A prospective estimate of a 1.8 fold increase in stroke risk associated with smoking from the Framingham Heart Study.</a:t>
            </a:r>
          </a:p>
          <a:p>
            <a:pPr eaLnBrk="1" hangingPunct="1">
              <a:lnSpc>
                <a:spcPct val="80000"/>
              </a:lnSpc>
            </a:pPr>
            <a:r>
              <a:rPr lang="en-US" sz="2000" smtClean="0"/>
              <a:t>Former smoking also place individuals at increased risk for stroke (RR 1.34).</a:t>
            </a:r>
          </a:p>
          <a:p>
            <a:pPr eaLnBrk="1" hangingPunct="1">
              <a:lnSpc>
                <a:spcPct val="80000"/>
              </a:lnSpc>
            </a:pPr>
            <a:r>
              <a:rPr lang="en-US" sz="2000" smtClean="0"/>
              <a:t>Exposure to environmental tobacco also increase the risk of stroke.</a:t>
            </a:r>
          </a:p>
          <a:p>
            <a:pPr eaLnBrk="1" hangingPunct="1">
              <a:lnSpc>
                <a:spcPct val="80000"/>
              </a:lnSpc>
            </a:pPr>
            <a:r>
              <a:rPr lang="en-US" sz="2000" smtClean="0"/>
              <a:t>Patient and family should be encouraged to stop smoking (counseling, nicotine replacement etc..)</a:t>
            </a:r>
          </a:p>
        </p:txBody>
      </p:sp>
    </p:spTree>
    <p:extLst>
      <p:ext uri="{BB962C8B-B14F-4D97-AF65-F5344CB8AC3E}">
        <p14:creationId xmlns:p14="http://schemas.microsoft.com/office/powerpoint/2010/main" xmlns="" val="30677292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Primary Stroke Prevention</a:t>
            </a:r>
          </a:p>
        </p:txBody>
      </p:sp>
      <p:sp>
        <p:nvSpPr>
          <p:cNvPr id="18435"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dirty="0" smtClean="0">
                <a:solidFill>
                  <a:srgbClr val="FFFF00"/>
                </a:solidFill>
              </a:rPr>
              <a:t>Well-Documented Modifiable Risk Factors</a:t>
            </a:r>
          </a:p>
          <a:p>
            <a:pPr eaLnBrk="1" hangingPunct="1">
              <a:lnSpc>
                <a:spcPct val="90000"/>
              </a:lnSpc>
            </a:pPr>
            <a:endParaRPr lang="en-US" sz="2000" dirty="0" smtClean="0">
              <a:solidFill>
                <a:srgbClr val="FFFF00"/>
              </a:solidFill>
            </a:endParaRPr>
          </a:p>
          <a:p>
            <a:pPr eaLnBrk="1" hangingPunct="1">
              <a:lnSpc>
                <a:spcPct val="90000"/>
              </a:lnSpc>
              <a:buFont typeface="Wingdings" pitchFamily="2" charset="2"/>
              <a:buNone/>
            </a:pPr>
            <a:r>
              <a:rPr lang="en-US" sz="2000" u="sng" dirty="0" smtClean="0">
                <a:solidFill>
                  <a:srgbClr val="FFFF00"/>
                </a:solidFill>
              </a:rPr>
              <a:t>Diabetes:</a:t>
            </a:r>
          </a:p>
          <a:p>
            <a:pPr eaLnBrk="1" hangingPunct="1">
              <a:lnSpc>
                <a:spcPct val="90000"/>
              </a:lnSpc>
            </a:pPr>
            <a:endParaRPr lang="en-US" sz="2000" dirty="0" smtClean="0"/>
          </a:p>
          <a:p>
            <a:pPr eaLnBrk="1" hangingPunct="1">
              <a:lnSpc>
                <a:spcPct val="90000"/>
              </a:lnSpc>
            </a:pPr>
            <a:r>
              <a:rPr lang="en-US" sz="2000" dirty="0" smtClean="0"/>
              <a:t>It is an independent risk for stroke (RR 1.8 to 6).</a:t>
            </a:r>
          </a:p>
          <a:p>
            <a:pPr eaLnBrk="1" hangingPunct="1">
              <a:lnSpc>
                <a:spcPct val="90000"/>
              </a:lnSpc>
            </a:pPr>
            <a:endParaRPr lang="en-US" sz="2000" dirty="0" smtClean="0"/>
          </a:p>
          <a:p>
            <a:pPr eaLnBrk="1" hangingPunct="1">
              <a:lnSpc>
                <a:spcPct val="90000"/>
              </a:lnSpc>
            </a:pPr>
            <a:r>
              <a:rPr lang="en-US" sz="2000" dirty="0" smtClean="0"/>
              <a:t>High BP is common in patients with type 2 diabetes, with a prevalence of 40 to 0% in adults.</a:t>
            </a:r>
          </a:p>
          <a:p>
            <a:pPr eaLnBrk="1" hangingPunct="1">
              <a:lnSpc>
                <a:spcPct val="90000"/>
              </a:lnSpc>
            </a:pPr>
            <a:endParaRPr lang="en-US" sz="2000" dirty="0" smtClean="0"/>
          </a:p>
          <a:p>
            <a:pPr eaLnBrk="1" hangingPunct="1">
              <a:lnSpc>
                <a:spcPct val="90000"/>
              </a:lnSpc>
            </a:pPr>
            <a:r>
              <a:rPr lang="en-US" sz="2000" dirty="0" smtClean="0"/>
              <a:t>Tight BP control resulted in a convincing 44% relative risk reduction.</a:t>
            </a:r>
          </a:p>
          <a:p>
            <a:pPr eaLnBrk="1" hangingPunct="1">
              <a:lnSpc>
                <a:spcPct val="90000"/>
              </a:lnSpc>
            </a:pPr>
            <a:endParaRPr lang="en-US" sz="2000" dirty="0" smtClean="0"/>
          </a:p>
          <a:p>
            <a:pPr eaLnBrk="1" hangingPunct="1">
              <a:lnSpc>
                <a:spcPct val="90000"/>
              </a:lnSpc>
            </a:pPr>
            <a:r>
              <a:rPr lang="en-US" sz="2000" dirty="0" smtClean="0"/>
              <a:t>Glycemic control is recommended to reduce </a:t>
            </a:r>
            <a:r>
              <a:rPr lang="en-US" sz="2000" dirty="0" err="1" smtClean="0"/>
              <a:t>microvascular</a:t>
            </a:r>
            <a:r>
              <a:rPr lang="en-US" sz="2000" dirty="0" smtClean="0"/>
              <a:t> complications.</a:t>
            </a:r>
          </a:p>
          <a:p>
            <a:pPr eaLnBrk="1" hangingPunct="1">
              <a:lnSpc>
                <a:spcPct val="90000"/>
              </a:lnSpc>
            </a:pPr>
            <a:endParaRPr lang="en-US" sz="2000" dirty="0" smtClean="0"/>
          </a:p>
          <a:p>
            <a:pPr eaLnBrk="1" hangingPunct="1">
              <a:lnSpc>
                <a:spcPct val="90000"/>
              </a:lnSpc>
            </a:pPr>
            <a:endParaRPr lang="en-US" sz="2000" u="sng" dirty="0" smtClean="0">
              <a:solidFill>
                <a:srgbClr val="FFFF00"/>
              </a:solidFill>
            </a:endParaRPr>
          </a:p>
        </p:txBody>
      </p:sp>
    </p:spTree>
    <p:extLst>
      <p:ext uri="{BB962C8B-B14F-4D97-AF65-F5344CB8AC3E}">
        <p14:creationId xmlns:p14="http://schemas.microsoft.com/office/powerpoint/2010/main" xmlns="" val="2387648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Primary Stroke Prevention</a:t>
            </a:r>
          </a:p>
        </p:txBody>
      </p:sp>
      <p:sp>
        <p:nvSpPr>
          <p:cNvPr id="26627" name="Rectangle 3"/>
          <p:cNvSpPr>
            <a:spLocks noGrp="1" noChangeArrowheads="1"/>
          </p:cNvSpPr>
          <p:nvPr>
            <p:ph type="body" idx="1"/>
          </p:nvPr>
        </p:nvSpPr>
        <p:spPr/>
        <p:txBody>
          <a:bodyPr/>
          <a:lstStyle/>
          <a:p>
            <a:pPr algn="ctr" eaLnBrk="1" hangingPunct="1">
              <a:buFont typeface="Wingdings" pitchFamily="2" charset="2"/>
              <a:buNone/>
            </a:pPr>
            <a:r>
              <a:rPr lang="en-US" sz="1800" smtClean="0">
                <a:solidFill>
                  <a:srgbClr val="FFFF00"/>
                </a:solidFill>
              </a:rPr>
              <a:t>Well-Documented Modifiable Risk Factors</a:t>
            </a:r>
          </a:p>
          <a:p>
            <a:pPr algn="ctr" eaLnBrk="1" hangingPunct="1">
              <a:buFont typeface="Wingdings" pitchFamily="2" charset="2"/>
              <a:buNone/>
            </a:pPr>
            <a:endParaRPr lang="en-US" sz="1800" smtClean="0">
              <a:solidFill>
                <a:srgbClr val="FFFF00"/>
              </a:solidFill>
            </a:endParaRPr>
          </a:p>
          <a:p>
            <a:pPr eaLnBrk="1" hangingPunct="1">
              <a:buFont typeface="Wingdings" pitchFamily="2" charset="2"/>
              <a:buNone/>
            </a:pPr>
            <a:r>
              <a:rPr lang="en-US" sz="1800" u="sng" smtClean="0">
                <a:solidFill>
                  <a:srgbClr val="FFFF00"/>
                </a:solidFill>
              </a:rPr>
              <a:t>Hyperlipidemia:</a:t>
            </a:r>
          </a:p>
          <a:p>
            <a:pPr eaLnBrk="1" hangingPunct="1"/>
            <a:endParaRPr lang="en-US" sz="1800" smtClean="0"/>
          </a:p>
          <a:p>
            <a:pPr eaLnBrk="1" hangingPunct="1"/>
            <a:r>
              <a:rPr lang="en-US" sz="1800" smtClean="0"/>
              <a:t>There is an association between serum cholesterol and an increasing risk of stroke (1.8 to 2.6)</a:t>
            </a:r>
          </a:p>
          <a:p>
            <a:pPr eaLnBrk="1" hangingPunct="1"/>
            <a:endParaRPr lang="en-US" sz="1800" smtClean="0"/>
          </a:p>
          <a:p>
            <a:pPr eaLnBrk="1" hangingPunct="1"/>
            <a:r>
              <a:rPr lang="en-US" sz="1800" smtClean="0"/>
              <a:t>An inverse relationship between HDL and stroke was demonstrated</a:t>
            </a:r>
          </a:p>
          <a:p>
            <a:pPr eaLnBrk="1" hangingPunct="1"/>
            <a:endParaRPr lang="en-US" sz="1800" smtClean="0"/>
          </a:p>
          <a:p>
            <a:pPr eaLnBrk="1" hangingPunct="1"/>
            <a:r>
              <a:rPr lang="en-US" sz="1800" smtClean="0"/>
              <a:t>SPARCL Trial: 80 mg of Atrovastatin per day reduced the overall incidence of strokes and cardiovascular events, despite a small increase in the incidence of hemorrhagic stroke</a:t>
            </a:r>
          </a:p>
          <a:p>
            <a:pPr eaLnBrk="1" hangingPunct="1">
              <a:buFont typeface="Wingdings" pitchFamily="2" charset="2"/>
              <a:buNone/>
            </a:pPr>
            <a:endParaRPr lang="en-US" sz="1800" u="sng" smtClean="0">
              <a:solidFill>
                <a:srgbClr val="FFFF00"/>
              </a:solidFill>
            </a:endParaRPr>
          </a:p>
          <a:p>
            <a:pPr algn="ctr" eaLnBrk="1" hangingPunct="1">
              <a:buFont typeface="Wingdings" pitchFamily="2" charset="2"/>
              <a:buNone/>
            </a:pPr>
            <a:endParaRPr lang="en-US" sz="2000" smtClean="0"/>
          </a:p>
        </p:txBody>
      </p:sp>
    </p:spTree>
    <p:extLst>
      <p:ext uri="{BB962C8B-B14F-4D97-AF65-F5344CB8AC3E}">
        <p14:creationId xmlns:p14="http://schemas.microsoft.com/office/powerpoint/2010/main" xmlns="" val="506462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Primary Stroke Prevention</a:t>
            </a:r>
          </a:p>
        </p:txBody>
      </p:sp>
      <p:sp>
        <p:nvSpPr>
          <p:cNvPr id="28675"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Obesity: </a:t>
            </a:r>
          </a:p>
          <a:p>
            <a:pPr eaLnBrk="1" hangingPunct="1">
              <a:lnSpc>
                <a:spcPct val="90000"/>
              </a:lnSpc>
            </a:pPr>
            <a:r>
              <a:rPr lang="en-US" sz="2000" smtClean="0"/>
              <a:t>ABMI &gt;30 kg/m2 predisposes to cardiovascular disease in general and stroke in particular</a:t>
            </a:r>
          </a:p>
          <a:p>
            <a:pPr eaLnBrk="1" hangingPunct="1">
              <a:lnSpc>
                <a:spcPct val="90000"/>
              </a:lnSpc>
            </a:pPr>
            <a:endParaRPr lang="en-US" sz="2000" smtClean="0"/>
          </a:p>
          <a:p>
            <a:pPr eaLnBrk="1" hangingPunct="1">
              <a:lnSpc>
                <a:spcPct val="90000"/>
              </a:lnSpc>
            </a:pPr>
            <a:r>
              <a:rPr lang="en-US" sz="2000" smtClean="0"/>
              <a:t>Recent evidence support abdominal obesity in men and obesity in women as independent risk factors for stroke</a:t>
            </a:r>
          </a:p>
          <a:p>
            <a:pPr eaLnBrk="1" hangingPunct="1">
              <a:lnSpc>
                <a:spcPct val="90000"/>
              </a:lnSpc>
            </a:pPr>
            <a:endParaRPr lang="en-US" sz="2000" smtClean="0"/>
          </a:p>
          <a:p>
            <a:pPr eaLnBrk="1" hangingPunct="1">
              <a:lnSpc>
                <a:spcPct val="90000"/>
              </a:lnSpc>
            </a:pPr>
            <a:r>
              <a:rPr lang="en-US" sz="2000" smtClean="0"/>
              <a:t>Weight reduction in overweight persons is recommended on the basis of the associated increase in comorbid conditions. Reduction in stroke risk with weight loss has not been established </a:t>
            </a:r>
          </a:p>
        </p:txBody>
      </p:sp>
    </p:spTree>
    <p:extLst>
      <p:ext uri="{BB962C8B-B14F-4D97-AF65-F5344CB8AC3E}">
        <p14:creationId xmlns:p14="http://schemas.microsoft.com/office/powerpoint/2010/main" xmlns="" val="2940378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Primary Stroke Prevention</a:t>
            </a:r>
          </a:p>
        </p:txBody>
      </p:sp>
      <p:sp>
        <p:nvSpPr>
          <p:cNvPr id="29699" name="Rectangle 3"/>
          <p:cNvSpPr>
            <a:spLocks noGrp="1" noChangeArrowheads="1"/>
          </p:cNvSpPr>
          <p:nvPr>
            <p:ph type="body" idx="1"/>
          </p:nvPr>
        </p:nvSpPr>
        <p:spPr/>
        <p:txBody>
          <a:bodyPr/>
          <a:lstStyle/>
          <a:p>
            <a:pPr algn="ctr" eaLnBrk="1" hangingPunct="1">
              <a:buFont typeface="Wingdings" pitchFamily="2" charset="2"/>
              <a:buNone/>
            </a:pPr>
            <a:r>
              <a:rPr lang="en-US" sz="1800" dirty="0" smtClean="0">
                <a:solidFill>
                  <a:srgbClr val="FFFF00"/>
                </a:solidFill>
              </a:rPr>
              <a:t>Potentially Modifiable Risk Factors</a:t>
            </a:r>
          </a:p>
          <a:p>
            <a:pPr eaLnBrk="1" hangingPunct="1">
              <a:buFont typeface="Wingdings" pitchFamily="2" charset="2"/>
              <a:buNone/>
            </a:pPr>
            <a:endParaRPr lang="en-US" sz="1800" dirty="0" smtClean="0">
              <a:solidFill>
                <a:srgbClr val="FFFF00"/>
              </a:solidFill>
            </a:endParaRPr>
          </a:p>
          <a:p>
            <a:pPr eaLnBrk="1" hangingPunct="1">
              <a:buFont typeface="Wingdings" pitchFamily="2" charset="2"/>
              <a:buNone/>
            </a:pPr>
            <a:r>
              <a:rPr lang="en-US" sz="1800" u="sng" dirty="0" smtClean="0">
                <a:solidFill>
                  <a:srgbClr val="FFFF00"/>
                </a:solidFill>
              </a:rPr>
              <a:t>Physical Inactivity:</a:t>
            </a:r>
          </a:p>
          <a:p>
            <a:pPr eaLnBrk="1" hangingPunct="1"/>
            <a:r>
              <a:rPr lang="en-US" sz="1800" dirty="0" smtClean="0"/>
              <a:t>Framingham Study and the Nurses Health Study demonstrated an inverse association between level of physical activity and stroke incidence</a:t>
            </a:r>
          </a:p>
          <a:p>
            <a:pPr eaLnBrk="1" hangingPunct="1"/>
            <a:endParaRPr lang="en-US" sz="1800" dirty="0" smtClean="0"/>
          </a:p>
          <a:p>
            <a:pPr eaLnBrk="1" hangingPunct="1"/>
            <a:r>
              <a:rPr lang="en-US" sz="1800" dirty="0" smtClean="0"/>
              <a:t>NHANES and the Northern </a:t>
            </a:r>
            <a:r>
              <a:rPr lang="en-US" sz="1800" dirty="0" err="1" smtClean="0"/>
              <a:t>Mnhattan</a:t>
            </a:r>
            <a:r>
              <a:rPr lang="en-US" sz="1800" dirty="0" smtClean="0"/>
              <a:t> Study showed protective effects of leisure-time physical activity in Blacks and Hispanics</a:t>
            </a:r>
          </a:p>
          <a:p>
            <a:pPr eaLnBrk="1" hangingPunct="1"/>
            <a:endParaRPr lang="en-US" sz="1800" dirty="0" smtClean="0"/>
          </a:p>
          <a:p>
            <a:pPr eaLnBrk="1" hangingPunct="1"/>
            <a:r>
              <a:rPr lang="en-US" sz="1800" dirty="0" smtClean="0"/>
              <a:t>Americans should exercise moderately for at least 30 minutes on most, and preferably all days of the week. For stroke, the benefits are apparent even for light to moderate activities such as walking</a:t>
            </a:r>
          </a:p>
        </p:txBody>
      </p:sp>
    </p:spTree>
    <p:extLst>
      <p:ext uri="{BB962C8B-B14F-4D97-AF65-F5344CB8AC3E}">
        <p14:creationId xmlns:p14="http://schemas.microsoft.com/office/powerpoint/2010/main" xmlns="" val="6777022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Primary Stroke Prevention</a:t>
            </a:r>
          </a:p>
        </p:txBody>
      </p:sp>
      <p:sp>
        <p:nvSpPr>
          <p:cNvPr id="30723"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algn="ct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Poor Diet/Nutrition:</a:t>
            </a:r>
          </a:p>
          <a:p>
            <a:pPr eaLnBrk="1" hangingPunct="1">
              <a:lnSpc>
                <a:spcPct val="90000"/>
              </a:lnSpc>
            </a:pPr>
            <a:r>
              <a:rPr lang="en-US" sz="2000" smtClean="0"/>
              <a:t>There is no evidence that the use of dietary vitamin E or C supplements reduces the risk of stroke</a:t>
            </a:r>
          </a:p>
          <a:p>
            <a:pPr eaLnBrk="1" hangingPunct="1">
              <a:lnSpc>
                <a:spcPct val="90000"/>
              </a:lnSpc>
            </a:pPr>
            <a:endParaRPr lang="en-US" sz="2000" smtClean="0"/>
          </a:p>
          <a:p>
            <a:pPr eaLnBrk="1" hangingPunct="1">
              <a:lnSpc>
                <a:spcPct val="90000"/>
              </a:lnSpc>
            </a:pPr>
            <a:r>
              <a:rPr lang="en-US" sz="2000" smtClean="0"/>
              <a:t>Based on the nurses Health Study, there may be a protective relationship between stroke and consumption of fruits and vegetables, especially green leafy vegetables and citrus fruiit and juice</a:t>
            </a:r>
          </a:p>
          <a:p>
            <a:pPr eaLnBrk="1" hangingPunct="1">
              <a:lnSpc>
                <a:spcPct val="90000"/>
              </a:lnSpc>
            </a:pPr>
            <a:endParaRPr lang="en-US" sz="2000" smtClean="0"/>
          </a:p>
          <a:p>
            <a:pPr eaLnBrk="1" hangingPunct="1">
              <a:lnSpc>
                <a:spcPct val="90000"/>
              </a:lnSpc>
            </a:pPr>
            <a:r>
              <a:rPr lang="en-US" sz="2000" smtClean="0"/>
              <a:t>A healthy diet containing at least 5 daily servings of fruits and vegetables may decrease the risk of stroke</a:t>
            </a:r>
          </a:p>
        </p:txBody>
      </p:sp>
    </p:spTree>
    <p:extLst>
      <p:ext uri="{BB962C8B-B14F-4D97-AF65-F5344CB8AC3E}">
        <p14:creationId xmlns:p14="http://schemas.microsoft.com/office/powerpoint/2010/main" xmlns="" val="3525048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Primary Stroke Prevention</a:t>
            </a:r>
          </a:p>
        </p:txBody>
      </p:sp>
      <p:sp>
        <p:nvSpPr>
          <p:cNvPr id="35843"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Potentially Modifiable Risk Factors</a:t>
            </a:r>
          </a:p>
          <a:p>
            <a:pPr algn="ctr" eaLnBrk="1" hangingPunct="1">
              <a:buFont typeface="Wingdings" pitchFamily="2" charset="2"/>
              <a:buNone/>
            </a:pPr>
            <a:endParaRPr lang="en-US" sz="2000" smtClean="0">
              <a:solidFill>
                <a:srgbClr val="FFFF00"/>
              </a:solidFill>
            </a:endParaRPr>
          </a:p>
          <a:p>
            <a:pPr eaLnBrk="1" hangingPunct="1">
              <a:buFont typeface="Wingdings" pitchFamily="2" charset="2"/>
              <a:buNone/>
            </a:pPr>
            <a:r>
              <a:rPr lang="en-US" sz="2000" u="sng" smtClean="0">
                <a:solidFill>
                  <a:srgbClr val="FFFF00"/>
                </a:solidFill>
              </a:rPr>
              <a:t>Hormone Replacement Therapy:</a:t>
            </a:r>
          </a:p>
          <a:p>
            <a:pPr eaLnBrk="1" hangingPunct="1"/>
            <a:r>
              <a:rPr lang="en-US" sz="2000" smtClean="0"/>
              <a:t>Framingham Heart Study: 2.6 fold increase in the relative risk of stroke among women receiving hormone replacement therapy compared with non-users</a:t>
            </a:r>
          </a:p>
          <a:p>
            <a:pPr eaLnBrk="1" hangingPunct="1"/>
            <a:endParaRPr lang="en-US" sz="2000" smtClean="0"/>
          </a:p>
          <a:p>
            <a:pPr eaLnBrk="1" hangingPunct="1"/>
            <a:r>
              <a:rPr lang="en-US" sz="2000" smtClean="0"/>
              <a:t>Women Health Initiative Study: Increased risk of stroke , CHD, and pulmonary embolism in the arm receiving HRT</a:t>
            </a:r>
          </a:p>
          <a:p>
            <a:pPr eaLnBrk="1" hangingPunct="1">
              <a:buFont typeface="Wingdings" pitchFamily="2" charset="2"/>
              <a:buNone/>
            </a:pPr>
            <a:endParaRPr lang="en-US" sz="2000" smtClean="0">
              <a:solidFill>
                <a:srgbClr val="FFFF00"/>
              </a:solidFill>
            </a:endParaRPr>
          </a:p>
        </p:txBody>
      </p:sp>
    </p:spTree>
    <p:extLst>
      <p:ext uri="{BB962C8B-B14F-4D97-AF65-F5344CB8AC3E}">
        <p14:creationId xmlns:p14="http://schemas.microsoft.com/office/powerpoint/2010/main" xmlns="" val="286187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Primary Stroke Prevention</a:t>
            </a:r>
          </a:p>
        </p:txBody>
      </p:sp>
      <p:sp>
        <p:nvSpPr>
          <p:cNvPr id="36867"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algn="ct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Oral Contraceptive Use:</a:t>
            </a:r>
          </a:p>
          <a:p>
            <a:pPr eaLnBrk="1" hangingPunct="1">
              <a:lnSpc>
                <a:spcPct val="90000"/>
              </a:lnSpc>
            </a:pPr>
            <a:r>
              <a:rPr lang="en-US" sz="2000" smtClean="0"/>
              <a:t>A meta-analysis concluded that the risk of ischemic stroke is increased in oral contraceptive users but that the absolute increase in risk is small</a:t>
            </a:r>
          </a:p>
          <a:p>
            <a:pPr eaLnBrk="1" hangingPunct="1">
              <a:lnSpc>
                <a:spcPct val="90000"/>
              </a:lnSpc>
            </a:pPr>
            <a:endParaRPr lang="en-US" sz="2000" smtClean="0"/>
          </a:p>
          <a:p>
            <a:pPr eaLnBrk="1" hangingPunct="1">
              <a:lnSpc>
                <a:spcPct val="90000"/>
              </a:lnSpc>
            </a:pPr>
            <a:r>
              <a:rPr lang="en-US" sz="2000" smtClean="0"/>
              <a:t>Women who are cigarette smokers, are hypertensive, or have diabetes, migraine, or prior thromboembolic events may be at increased stroke risk if they use oral contraceptives</a:t>
            </a:r>
          </a:p>
          <a:p>
            <a:pPr eaLnBrk="1" hangingPunct="1">
              <a:lnSpc>
                <a:spcPct val="90000"/>
              </a:lnSpc>
            </a:pPr>
            <a:endParaRPr lang="en-US" sz="2000" smtClean="0"/>
          </a:p>
          <a:p>
            <a:pPr eaLnBrk="1" hangingPunct="1">
              <a:lnSpc>
                <a:spcPct val="90000"/>
              </a:lnSpc>
            </a:pPr>
            <a:r>
              <a:rPr lang="en-US" sz="2000" smtClean="0"/>
              <a:t>Oral contraceptives should be avoided in women with additional risk factors (cigarette smoking, or prior thromboembolic events)</a:t>
            </a:r>
          </a:p>
        </p:txBody>
      </p:sp>
    </p:spTree>
    <p:extLst>
      <p:ext uri="{BB962C8B-B14F-4D97-AF65-F5344CB8AC3E}">
        <p14:creationId xmlns:p14="http://schemas.microsoft.com/office/powerpoint/2010/main" xmlns="" val="12094550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Stroke Awareness</a:t>
            </a:r>
            <a:endParaRPr lang="en-US" dirty="0">
              <a:solidFill>
                <a:srgbClr val="FFFF00"/>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t>Prompt access to the emergency room after the onset of stroke symptoms has been associated with better outcome</a:t>
            </a:r>
          </a:p>
          <a:p>
            <a:endParaRPr lang="en-US" dirty="0"/>
          </a:p>
          <a:p>
            <a:r>
              <a:rPr lang="en-US" dirty="0" smtClean="0"/>
              <a:t>Rapid access to the ED, is affected by the degree of stroke symptoms awareness</a:t>
            </a:r>
          </a:p>
          <a:p>
            <a:endParaRPr lang="en-US" dirty="0"/>
          </a:p>
        </p:txBody>
      </p:sp>
    </p:spTree>
    <p:extLst>
      <p:ext uri="{BB962C8B-B14F-4D97-AF65-F5344CB8AC3E}">
        <p14:creationId xmlns:p14="http://schemas.microsoft.com/office/powerpoint/2010/main" xmlns="" val="32371390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Stroke Awareness</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Many of the established risk factors for stroke, such as hypertension, diabetes, obesity, hyperlipidemia, and smoking can be controlled either through change in the life style or the use of medications</a:t>
            </a:r>
          </a:p>
          <a:p>
            <a:endParaRPr lang="en-US" dirty="0"/>
          </a:p>
          <a:p>
            <a:r>
              <a:rPr lang="en-US" dirty="0" smtClean="0"/>
              <a:t>Greater understanding and awareness of the stroke risk factor would enhance people’s compliance with the physician visits and instructions</a:t>
            </a:r>
            <a:endParaRPr lang="en-US" dirty="0"/>
          </a:p>
        </p:txBody>
      </p:sp>
    </p:spTree>
    <p:extLst>
      <p:ext uri="{BB962C8B-B14F-4D97-AF65-F5344CB8AC3E}">
        <p14:creationId xmlns:p14="http://schemas.microsoft.com/office/powerpoint/2010/main" xmlns="" val="1319131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Stroke</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Stroke is treatable and preventable</a:t>
            </a:r>
          </a:p>
          <a:p>
            <a:endParaRPr lang="en-US" dirty="0"/>
          </a:p>
          <a:p>
            <a:r>
              <a:rPr lang="en-US" dirty="0" smtClean="0"/>
              <a:t>Stroke </a:t>
            </a:r>
            <a:r>
              <a:rPr lang="en-US" b="1" dirty="0"/>
              <a:t>outcome</a:t>
            </a:r>
            <a:r>
              <a:rPr lang="en-US" dirty="0"/>
              <a:t> is known to be  affected by the </a:t>
            </a:r>
            <a:r>
              <a:rPr lang="en-US" b="1" dirty="0"/>
              <a:t>level of awareness</a:t>
            </a:r>
            <a:r>
              <a:rPr lang="en-US" dirty="0"/>
              <a:t> in the </a:t>
            </a:r>
            <a:r>
              <a:rPr lang="en-US" dirty="0" smtClean="0"/>
              <a:t>community</a:t>
            </a:r>
          </a:p>
          <a:p>
            <a:endParaRPr lang="en-US" dirty="0"/>
          </a:p>
          <a:p>
            <a:r>
              <a:rPr lang="en-US" dirty="0"/>
              <a:t> Knowledge of stroke symptoms and signs among the general population, especially those at highest risk, has  been to be poor in many developed countries</a:t>
            </a:r>
          </a:p>
          <a:p>
            <a:endParaRPr lang="en-US" dirty="0"/>
          </a:p>
          <a:p>
            <a:endParaRPr lang="en-US" dirty="0"/>
          </a:p>
        </p:txBody>
      </p:sp>
    </p:spTree>
    <p:extLst>
      <p:ext uri="{BB962C8B-B14F-4D97-AF65-F5344CB8AC3E}">
        <p14:creationId xmlns:p14="http://schemas.microsoft.com/office/powerpoint/2010/main" xmlns="" val="29567891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892969" y="794742"/>
            <a:ext cx="7358063" cy="839391"/>
          </a:xfrm>
          <a:ln/>
        </p:spPr>
        <p:txBody>
          <a:bodyPr/>
          <a:lstStyle/>
          <a:p>
            <a:r>
              <a:rPr lang="en-US" sz="4600" b="1" dirty="0" smtClean="0">
                <a:solidFill>
                  <a:srgbClr val="FFC000"/>
                </a:solidFill>
              </a:rPr>
              <a:t>Stroke in Saudi Arabia</a:t>
            </a:r>
            <a:endParaRPr lang="en-US" sz="4600" b="1" dirty="0">
              <a:solidFill>
                <a:srgbClr val="FFC000"/>
              </a:solidFill>
              <a:ea typeface="ヒラギノ角ゴ ProN W6" charset="0"/>
              <a:cs typeface="ヒラギノ角ゴ ProN W6" charset="0"/>
            </a:endParaRPr>
          </a:p>
        </p:txBody>
      </p:sp>
      <p:sp>
        <p:nvSpPr>
          <p:cNvPr id="15362" name="Rectangle 2"/>
          <p:cNvSpPr>
            <a:spLocks noGrp="1" noChangeArrowheads="1"/>
          </p:cNvSpPr>
          <p:nvPr>
            <p:ph idx="1"/>
          </p:nvPr>
        </p:nvSpPr>
        <p:spPr>
          <a:xfrm>
            <a:off x="383977" y="1651992"/>
            <a:ext cx="8367117" cy="4018359"/>
          </a:xfrm>
          <a:ln/>
        </p:spPr>
        <p:txBody>
          <a:bodyPr>
            <a:normAutofit lnSpcReduction="10000"/>
          </a:bodyPr>
          <a:lstStyle/>
          <a:p>
            <a:pPr marL="625056"/>
            <a:endParaRPr lang="en-US" dirty="0" smtClean="0">
              <a:solidFill>
                <a:srgbClr val="FFFF00"/>
              </a:solidFill>
            </a:endParaRPr>
          </a:p>
          <a:p>
            <a:pPr marL="625056"/>
            <a:r>
              <a:rPr lang="en-US" dirty="0" smtClean="0"/>
              <a:t>Stroke </a:t>
            </a:r>
            <a:r>
              <a:rPr lang="en-US" dirty="0"/>
              <a:t>is very </a:t>
            </a:r>
            <a:r>
              <a:rPr lang="en-US" b="1" dirty="0"/>
              <a:t>prevalent</a:t>
            </a:r>
            <a:r>
              <a:rPr lang="en-US" dirty="0"/>
              <a:t> in the Kingdom of Saudi Arabia approaching </a:t>
            </a:r>
            <a:r>
              <a:rPr lang="en-US" b="1" dirty="0"/>
              <a:t>43.8 per 100,000</a:t>
            </a:r>
            <a:r>
              <a:rPr lang="en-US" dirty="0"/>
              <a:t> population. </a:t>
            </a:r>
          </a:p>
          <a:p>
            <a:pPr marL="625056">
              <a:spcBef>
                <a:spcPts val="5344"/>
              </a:spcBef>
            </a:pPr>
            <a:r>
              <a:rPr lang="en-US" dirty="0" smtClean="0"/>
              <a:t>Data pertaining to the level of stroke awareness, among the  Saudi population, is not available.</a:t>
            </a:r>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xmlns="" val="380380347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928687" y="750094"/>
            <a:ext cx="7358063" cy="2321719"/>
          </a:xfrm>
          <a:ln/>
        </p:spPr>
        <p:txBody>
          <a:bodyPr/>
          <a:lstStyle/>
          <a:p>
            <a:r>
              <a:rPr lang="en-US" sz="5600" b="1" dirty="0">
                <a:solidFill>
                  <a:srgbClr val="FFC000"/>
                </a:solidFill>
              </a:rPr>
              <a:t>GOAL</a:t>
            </a:r>
            <a:endParaRPr lang="en-US" sz="5600" b="1" dirty="0">
              <a:solidFill>
                <a:srgbClr val="FFC000"/>
              </a:solidFill>
              <a:ea typeface="ヒラギノ角ゴ ProN W6" charset="0"/>
              <a:cs typeface="ヒラギノ角ゴ ProN W6" charset="0"/>
            </a:endParaRPr>
          </a:p>
        </p:txBody>
      </p:sp>
      <p:sp>
        <p:nvSpPr>
          <p:cNvPr id="21506" name="Rectangle 2"/>
          <p:cNvSpPr>
            <a:spLocks noGrp="1" noChangeArrowheads="1"/>
          </p:cNvSpPr>
          <p:nvPr>
            <p:ph idx="1"/>
          </p:nvPr>
        </p:nvSpPr>
        <p:spPr>
          <a:xfrm>
            <a:off x="392906" y="3643313"/>
            <a:ext cx="8536781" cy="1625203"/>
          </a:xfrm>
          <a:ln/>
        </p:spPr>
        <p:txBody>
          <a:bodyPr/>
          <a:lstStyle/>
          <a:p>
            <a:r>
              <a:rPr lang="en-US" b="1" dirty="0">
                <a:solidFill>
                  <a:srgbClr val="FFFF00"/>
                </a:solidFill>
              </a:rPr>
              <a:t>To assess the level of stroke awareness in the Saudi population.</a:t>
            </a:r>
            <a:endParaRPr lang="en-US" b="1" dirty="0">
              <a:solidFill>
                <a:srgbClr val="FFFF00"/>
              </a:solidFill>
              <a:ea typeface="ヒラギノ角ゴ ProN W6" charset="0"/>
              <a:cs typeface="ヒラギノ角ゴ ProN W6"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892969" y="794742"/>
            <a:ext cx="7358063" cy="803672"/>
          </a:xfrm>
          <a:ln/>
        </p:spPr>
        <p:txBody>
          <a:bodyPr>
            <a:normAutofit fontScale="90000"/>
          </a:bodyPr>
          <a:lstStyle/>
          <a:p>
            <a:r>
              <a:rPr lang="en-US" sz="5100" b="1" dirty="0">
                <a:solidFill>
                  <a:srgbClr val="FFC000"/>
                </a:solidFill>
              </a:rPr>
              <a:t>Methodology</a:t>
            </a:r>
            <a:endParaRPr lang="en-US" sz="5100" b="1" dirty="0">
              <a:solidFill>
                <a:srgbClr val="FFC000"/>
              </a:solidFill>
              <a:ea typeface="ヒラギノ角ゴ ProN W6" charset="0"/>
              <a:cs typeface="ヒラギノ角ゴ ProN W6" charset="0"/>
            </a:endParaRPr>
          </a:p>
        </p:txBody>
      </p:sp>
      <p:sp>
        <p:nvSpPr>
          <p:cNvPr id="22530" name="Rectangle 2"/>
          <p:cNvSpPr>
            <a:spLocks noGrp="1" noChangeArrowheads="1"/>
          </p:cNvSpPr>
          <p:nvPr>
            <p:ph idx="1"/>
          </p:nvPr>
        </p:nvSpPr>
        <p:spPr>
          <a:ln/>
        </p:spPr>
        <p:txBody>
          <a:bodyPr/>
          <a:lstStyle/>
          <a:p>
            <a:endParaRPr lang="en-US" b="1" dirty="0" smtClean="0">
              <a:solidFill>
                <a:srgbClr val="FFC000"/>
              </a:solidFill>
            </a:endParaRPr>
          </a:p>
          <a:p>
            <a:endParaRPr lang="en-US" b="1" dirty="0">
              <a:solidFill>
                <a:srgbClr val="FFC000"/>
              </a:solidFill>
            </a:endParaRPr>
          </a:p>
          <a:p>
            <a:r>
              <a:rPr lang="en-US" b="1" dirty="0" smtClean="0">
                <a:solidFill>
                  <a:srgbClr val="FFC000"/>
                </a:solidFill>
              </a:rPr>
              <a:t>Study </a:t>
            </a:r>
            <a:r>
              <a:rPr lang="en-US" b="1" dirty="0">
                <a:solidFill>
                  <a:srgbClr val="FFC000"/>
                </a:solidFill>
              </a:rPr>
              <a:t>design:</a:t>
            </a:r>
            <a:r>
              <a:rPr lang="en-US" dirty="0">
                <a:solidFill>
                  <a:srgbClr val="FFC000"/>
                </a:solidFill>
              </a:rPr>
              <a:t> </a:t>
            </a:r>
            <a:r>
              <a:rPr lang="en-US" dirty="0">
                <a:solidFill>
                  <a:srgbClr val="FFFF00"/>
                </a:solidFill>
              </a:rPr>
              <a:t>cross-sectional</a:t>
            </a:r>
          </a:p>
          <a:p>
            <a:r>
              <a:rPr lang="en-US" b="1" dirty="0">
                <a:solidFill>
                  <a:srgbClr val="FFC000"/>
                </a:solidFill>
              </a:rPr>
              <a:t>Study population:</a:t>
            </a:r>
            <a:r>
              <a:rPr lang="en-US" dirty="0">
                <a:solidFill>
                  <a:srgbClr val="FFC000"/>
                </a:solidFill>
              </a:rPr>
              <a:t> </a:t>
            </a:r>
            <a:r>
              <a:rPr lang="en-US" b="1" u="sng" dirty="0">
                <a:solidFill>
                  <a:srgbClr val="FFFF00"/>
                </a:solidFill>
              </a:rPr>
              <a:t>Inclusion criteria</a:t>
            </a:r>
            <a:endParaRPr lang="en-US" b="1" dirty="0">
              <a:solidFill>
                <a:srgbClr val="FFFF00"/>
              </a:solidFill>
            </a:endParaRPr>
          </a:p>
          <a:p>
            <a:pPr>
              <a:buFontTx/>
              <a:buChar char="-"/>
            </a:pPr>
            <a:r>
              <a:rPr lang="en-US" dirty="0">
                <a:solidFill>
                  <a:srgbClr val="FFFF00"/>
                </a:solidFill>
              </a:rPr>
              <a:t>Saudi</a:t>
            </a:r>
          </a:p>
          <a:p>
            <a:pPr>
              <a:buFontTx/>
              <a:buChar char="-"/>
            </a:pPr>
            <a:r>
              <a:rPr lang="en-US" dirty="0">
                <a:solidFill>
                  <a:srgbClr val="FFFF00"/>
                </a:solidFill>
              </a:rPr>
              <a:t>Age (15-70</a:t>
            </a:r>
            <a:r>
              <a:rPr lang="en-US" dirty="0" smtClean="0">
                <a:solidFill>
                  <a:srgbClr val="FFFF00"/>
                </a:solidFill>
              </a:rPr>
              <a:t>)</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idx="1"/>
          </p:nvPr>
        </p:nvSpPr>
        <p:spPr>
          <a:xfrm>
            <a:off x="241102" y="1419821"/>
            <a:ext cx="8661797" cy="4018359"/>
          </a:xfrm>
          <a:ln/>
        </p:spPr>
        <p:txBody>
          <a:bodyPr>
            <a:normAutofit fontScale="92500" lnSpcReduction="10000"/>
          </a:bodyPr>
          <a:lstStyle/>
          <a:p>
            <a:pPr marL="625056"/>
            <a:endParaRPr lang="en-US" b="1" dirty="0" smtClean="0">
              <a:solidFill>
                <a:srgbClr val="FFC000"/>
              </a:solidFill>
            </a:endParaRPr>
          </a:p>
          <a:p>
            <a:pPr marL="625056"/>
            <a:r>
              <a:rPr lang="en-US" b="1" dirty="0" smtClean="0">
                <a:solidFill>
                  <a:srgbClr val="FFC000"/>
                </a:solidFill>
              </a:rPr>
              <a:t>Data </a:t>
            </a:r>
            <a:r>
              <a:rPr lang="en-US" b="1" dirty="0">
                <a:solidFill>
                  <a:srgbClr val="FFC000"/>
                </a:solidFill>
              </a:rPr>
              <a:t>Collection:</a:t>
            </a:r>
            <a:r>
              <a:rPr lang="en-US" dirty="0">
                <a:solidFill>
                  <a:srgbClr val="FFC000"/>
                </a:solidFill>
              </a:rPr>
              <a:t> </a:t>
            </a:r>
            <a:r>
              <a:rPr lang="en-US" dirty="0" smtClean="0">
                <a:solidFill>
                  <a:srgbClr val="FFFF00"/>
                </a:solidFill>
              </a:rPr>
              <a:t>An interview survey </a:t>
            </a:r>
            <a:r>
              <a:rPr lang="en-US" dirty="0">
                <a:solidFill>
                  <a:srgbClr val="FFFF00"/>
                </a:solidFill>
              </a:rPr>
              <a:t>of 21 questions, pertaining to stroke awareness </a:t>
            </a:r>
            <a:r>
              <a:rPr lang="en-US" b="1" u="sng" dirty="0">
                <a:solidFill>
                  <a:srgbClr val="FFFF00"/>
                </a:solidFill>
              </a:rPr>
              <a:t>(stroke symptoms, and signs and stroke risk factors), </a:t>
            </a:r>
            <a:r>
              <a:rPr lang="en-US" dirty="0">
                <a:solidFill>
                  <a:srgbClr val="FFFF00"/>
                </a:solidFill>
              </a:rPr>
              <a:t>was distributed in malls, super markets, health clubs, mosques, universities and schools. </a:t>
            </a:r>
            <a:r>
              <a:rPr lang="en-US" dirty="0"/>
              <a:t>  </a:t>
            </a:r>
          </a:p>
          <a:p>
            <a:pPr marL="625056">
              <a:spcBef>
                <a:spcPts val="5976"/>
              </a:spcBef>
            </a:pPr>
            <a:r>
              <a:rPr lang="en-US" b="1" dirty="0">
                <a:solidFill>
                  <a:srgbClr val="FFC000"/>
                </a:solidFill>
              </a:rPr>
              <a:t>Data Analysis:</a:t>
            </a:r>
            <a:r>
              <a:rPr lang="en-US" dirty="0">
                <a:solidFill>
                  <a:srgbClr val="FFC000"/>
                </a:solidFill>
              </a:rPr>
              <a:t> </a:t>
            </a:r>
            <a:r>
              <a:rPr lang="en-US" dirty="0">
                <a:solidFill>
                  <a:srgbClr val="FFFF00"/>
                </a:solidFill>
              </a:rPr>
              <a:t>SPSS by a specialist biostatistician. </a:t>
            </a:r>
          </a:p>
        </p:txBody>
      </p:sp>
      <p:sp>
        <p:nvSpPr>
          <p:cNvPr id="3" name="Rectangle 1"/>
          <p:cNvSpPr>
            <a:spLocks noGrp="1" noChangeArrowheads="1"/>
          </p:cNvSpPr>
          <p:nvPr>
            <p:ph type="title"/>
          </p:nvPr>
        </p:nvSpPr>
        <p:spPr>
          <a:xfrm>
            <a:off x="838200" y="304800"/>
            <a:ext cx="7358063" cy="803672"/>
          </a:xfrm>
          <a:ln/>
        </p:spPr>
        <p:txBody>
          <a:bodyPr>
            <a:normAutofit fontScale="90000"/>
          </a:bodyPr>
          <a:lstStyle/>
          <a:p>
            <a:r>
              <a:rPr lang="en-US" sz="5100" b="1" dirty="0">
                <a:solidFill>
                  <a:srgbClr val="FFC000"/>
                </a:solidFill>
              </a:rPr>
              <a:t>Methodology</a:t>
            </a:r>
            <a:endParaRPr lang="en-US" sz="5100" b="1" dirty="0">
              <a:solidFill>
                <a:srgbClr val="FFC000"/>
              </a:solidFill>
              <a:ea typeface="ヒラギノ角ゴ ProN W6" charset="0"/>
              <a:cs typeface="ヒラギノ角ゴ ProN W6"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a:lstStyle/>
          <a:p>
            <a:r>
              <a:rPr lang="en-US" b="1" dirty="0">
                <a:solidFill>
                  <a:srgbClr val="FFC000"/>
                </a:solidFill>
              </a:rPr>
              <a:t>Results</a:t>
            </a:r>
            <a:endParaRPr lang="en-US" b="1" dirty="0">
              <a:solidFill>
                <a:srgbClr val="FFC000"/>
              </a:solidFill>
              <a:ea typeface="ヒラギノ角ゴ ProN W6" charset="0"/>
              <a:cs typeface="ヒラギノ角ゴ ProN W6" charset="0"/>
            </a:endParaRPr>
          </a:p>
        </p:txBody>
      </p:sp>
      <p:sp>
        <p:nvSpPr>
          <p:cNvPr id="24578" name="Rectangle 2"/>
          <p:cNvSpPr>
            <a:spLocks noGrp="1" noChangeArrowheads="1"/>
          </p:cNvSpPr>
          <p:nvPr>
            <p:ph idx="1"/>
          </p:nvPr>
        </p:nvSpPr>
        <p:spPr>
          <a:xfrm>
            <a:off x="884039" y="1732360"/>
            <a:ext cx="7813477" cy="4018359"/>
          </a:xfrm>
          <a:ln/>
        </p:spPr>
        <p:txBody>
          <a:bodyPr/>
          <a:lstStyle/>
          <a:p>
            <a:pPr marL="625056"/>
            <a:r>
              <a:rPr lang="en-US" dirty="0"/>
              <a:t> </a:t>
            </a:r>
            <a:r>
              <a:rPr lang="en-US" b="1" dirty="0">
                <a:solidFill>
                  <a:srgbClr val="FFC000"/>
                </a:solidFill>
              </a:rPr>
              <a:t>Sample size:</a:t>
            </a:r>
            <a:r>
              <a:rPr lang="en-US" dirty="0">
                <a:solidFill>
                  <a:srgbClr val="FFC000"/>
                </a:solidFill>
              </a:rPr>
              <a:t> </a:t>
            </a:r>
            <a:r>
              <a:rPr lang="en-US" b="1" dirty="0">
                <a:solidFill>
                  <a:srgbClr val="FFFF00"/>
                </a:solidFill>
              </a:rPr>
              <a:t>2862</a:t>
            </a:r>
            <a:r>
              <a:rPr lang="en-US" dirty="0">
                <a:solidFill>
                  <a:srgbClr val="FFFF00"/>
                </a:solidFill>
              </a:rPr>
              <a:t> (82% response rate) competed the questionnaire .</a:t>
            </a:r>
          </a:p>
          <a:p>
            <a:pPr marL="625056"/>
            <a:r>
              <a:rPr lang="en-US" b="1" dirty="0">
                <a:solidFill>
                  <a:srgbClr val="FFC000"/>
                </a:solidFill>
              </a:rPr>
              <a:t>Gender</a:t>
            </a:r>
            <a:r>
              <a:rPr lang="en-US" dirty="0">
                <a:solidFill>
                  <a:srgbClr val="FFC000"/>
                </a:solidFill>
              </a:rPr>
              <a:t>:</a:t>
            </a:r>
          </a:p>
          <a:p>
            <a:pPr marL="625056">
              <a:buFontTx/>
              <a:buChar char="-"/>
            </a:pPr>
            <a:r>
              <a:rPr lang="en-US" b="1" u="sng" dirty="0">
                <a:solidFill>
                  <a:srgbClr val="FFFF00"/>
                </a:solidFill>
              </a:rPr>
              <a:t>Male:</a:t>
            </a:r>
            <a:r>
              <a:rPr lang="en-US" b="1" dirty="0">
                <a:solidFill>
                  <a:srgbClr val="FFFF00"/>
                </a:solidFill>
              </a:rPr>
              <a:t> 49.2% (1409)</a:t>
            </a:r>
          </a:p>
          <a:p>
            <a:pPr marL="625056">
              <a:buFontTx/>
              <a:buChar char="-"/>
            </a:pPr>
            <a:r>
              <a:rPr lang="en-US" b="1" u="sng" dirty="0">
                <a:solidFill>
                  <a:srgbClr val="FFFF00"/>
                </a:solidFill>
              </a:rPr>
              <a:t>Female:</a:t>
            </a:r>
            <a:r>
              <a:rPr lang="en-US" b="1" dirty="0">
                <a:solidFill>
                  <a:srgbClr val="FFFF00"/>
                </a:solidFill>
              </a:rPr>
              <a:t> 50.8% (1453)</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92969" y="642937"/>
            <a:ext cx="7358063" cy="830461"/>
          </a:xfrm>
          <a:ln/>
        </p:spPr>
        <p:txBody>
          <a:bodyPr>
            <a:normAutofit fontScale="90000"/>
          </a:bodyPr>
          <a:lstStyle/>
          <a:p>
            <a:r>
              <a:rPr lang="en-US" sz="4900" b="1" dirty="0">
                <a:solidFill>
                  <a:srgbClr val="FFC000"/>
                </a:solidFill>
              </a:rPr>
              <a:t>Results</a:t>
            </a:r>
            <a:endParaRPr lang="en-US" sz="4900" b="1" dirty="0">
              <a:solidFill>
                <a:srgbClr val="FFC000"/>
              </a:solidFill>
              <a:ea typeface="ヒラギノ角ゴ ProN W6" charset="0"/>
              <a:cs typeface="ヒラギノ角ゴ ProN W6" charset="0"/>
            </a:endParaRPr>
          </a:p>
        </p:txBody>
      </p:sp>
      <p:sp>
        <p:nvSpPr>
          <p:cNvPr id="25602" name="Rectangle 2"/>
          <p:cNvSpPr>
            <a:spLocks noGrp="1" noChangeArrowheads="1"/>
          </p:cNvSpPr>
          <p:nvPr>
            <p:ph idx="1"/>
          </p:nvPr>
        </p:nvSpPr>
        <p:spPr>
          <a:xfrm>
            <a:off x="0" y="1419820"/>
            <a:ext cx="8822531" cy="4607719"/>
          </a:xfrm>
          <a:ln/>
        </p:spPr>
        <p:txBody>
          <a:bodyPr>
            <a:normAutofit lnSpcReduction="10000"/>
          </a:bodyPr>
          <a:lstStyle/>
          <a:p>
            <a:pPr marL="625056"/>
            <a:r>
              <a:rPr lang="en-US" dirty="0">
                <a:solidFill>
                  <a:srgbClr val="FFFF00"/>
                </a:solidFill>
              </a:rPr>
              <a:t>1844 (</a:t>
            </a:r>
            <a:r>
              <a:rPr lang="en-US" b="1" dirty="0">
                <a:solidFill>
                  <a:srgbClr val="FFFF00"/>
                </a:solidFill>
              </a:rPr>
              <a:t>64%</a:t>
            </a:r>
            <a:r>
              <a:rPr lang="en-US" dirty="0">
                <a:solidFill>
                  <a:srgbClr val="FFFF00"/>
                </a:solidFill>
              </a:rPr>
              <a:t>)  were able to define stroke </a:t>
            </a:r>
            <a:r>
              <a:rPr lang="en-US" b="1" dirty="0">
                <a:solidFill>
                  <a:srgbClr val="FFFF00"/>
                </a:solidFill>
              </a:rPr>
              <a:t>correctly</a:t>
            </a:r>
            <a:r>
              <a:rPr lang="en-US" dirty="0">
                <a:solidFill>
                  <a:srgbClr val="FFFF00"/>
                </a:solidFill>
              </a:rPr>
              <a:t>.</a:t>
            </a:r>
          </a:p>
          <a:p>
            <a:pPr marL="625056">
              <a:spcBef>
                <a:spcPts val="3164"/>
              </a:spcBef>
            </a:pPr>
            <a:r>
              <a:rPr lang="en-US" dirty="0">
                <a:solidFill>
                  <a:srgbClr val="FFFF00"/>
                </a:solidFill>
              </a:rPr>
              <a:t>1428 (</a:t>
            </a:r>
            <a:r>
              <a:rPr lang="en-US" b="1" dirty="0">
                <a:solidFill>
                  <a:srgbClr val="FFFF00"/>
                </a:solidFill>
              </a:rPr>
              <a:t>49.9%</a:t>
            </a:r>
            <a:r>
              <a:rPr lang="en-US" dirty="0">
                <a:solidFill>
                  <a:srgbClr val="FFFF00"/>
                </a:solidFill>
              </a:rPr>
              <a:t>) named </a:t>
            </a:r>
            <a:r>
              <a:rPr lang="en-US" b="1" dirty="0">
                <a:solidFill>
                  <a:srgbClr val="FFFF00"/>
                </a:solidFill>
              </a:rPr>
              <a:t>mass media</a:t>
            </a:r>
            <a:r>
              <a:rPr lang="en-US" dirty="0">
                <a:solidFill>
                  <a:srgbClr val="FFFF00"/>
                </a:solidFill>
              </a:rPr>
              <a:t> as the source of their knowledge</a:t>
            </a:r>
          </a:p>
          <a:p>
            <a:pPr marL="625056">
              <a:spcBef>
                <a:spcPts val="3164"/>
              </a:spcBef>
            </a:pPr>
            <a:r>
              <a:rPr lang="en-US" dirty="0">
                <a:solidFill>
                  <a:srgbClr val="FFFF00"/>
                </a:solidFill>
              </a:rPr>
              <a:t>1301 (</a:t>
            </a:r>
            <a:r>
              <a:rPr lang="en-US" b="1" dirty="0">
                <a:solidFill>
                  <a:srgbClr val="FFFF00"/>
                </a:solidFill>
              </a:rPr>
              <a:t>45.9%</a:t>
            </a:r>
            <a:r>
              <a:rPr lang="en-US" dirty="0">
                <a:solidFill>
                  <a:srgbClr val="FFFF00"/>
                </a:solidFill>
              </a:rPr>
              <a:t>) believe </a:t>
            </a:r>
            <a:r>
              <a:rPr lang="en-US" b="1" dirty="0">
                <a:solidFill>
                  <a:srgbClr val="FFFF00"/>
                </a:solidFill>
              </a:rPr>
              <a:t>stroke and brain death share the </a:t>
            </a:r>
            <a:r>
              <a:rPr lang="en-US" b="1" u="sng" dirty="0">
                <a:solidFill>
                  <a:srgbClr val="FFFF00"/>
                </a:solidFill>
              </a:rPr>
              <a:t>same</a:t>
            </a:r>
            <a:r>
              <a:rPr lang="en-US" dirty="0">
                <a:solidFill>
                  <a:srgbClr val="FFFF00"/>
                </a:solidFill>
              </a:rPr>
              <a:t> </a:t>
            </a:r>
            <a:r>
              <a:rPr lang="en-US" b="1" dirty="0">
                <a:solidFill>
                  <a:srgbClr val="FFFF00"/>
                </a:solidFill>
              </a:rPr>
              <a:t>pathological mechanism and outcome</a:t>
            </a:r>
            <a:r>
              <a:rPr lang="en-US" dirty="0">
                <a:solidFill>
                  <a:srgbClr val="FFFF00"/>
                </a:solidFill>
              </a:rPr>
              <a:t>, particularly those under the age of 40 (p&lt;0.05</a:t>
            </a:r>
            <a:r>
              <a:rPr lang="en-US" dirty="0" smtClean="0">
                <a:solidFill>
                  <a:srgbClr val="FFFF00"/>
                </a:solidFill>
              </a:rPr>
              <a:t>).</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p:oleObj spid="_x0000_s27650" name="Image" r:id="rId4" imgW="2246277" imgH="1564848" progId="">
                  <p:embed/>
                </p:oleObj>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892969" y="785812"/>
            <a:ext cx="7358063" cy="919758"/>
          </a:xfrm>
          <a:ln/>
        </p:spPr>
        <p:txBody>
          <a:bodyPr/>
          <a:lstStyle/>
          <a:p>
            <a:r>
              <a:rPr lang="en-US" sz="5000" b="1" dirty="0">
                <a:solidFill>
                  <a:srgbClr val="FFC000"/>
                </a:solidFill>
              </a:rPr>
              <a:t>Results</a:t>
            </a:r>
            <a:endParaRPr lang="en-US" sz="5000" b="1" dirty="0">
              <a:solidFill>
                <a:srgbClr val="FFC000"/>
              </a:solidFill>
              <a:ea typeface="ヒラギノ角ゴ ProN W6" charset="0"/>
              <a:cs typeface="ヒラギノ角ゴ ProN W6" charset="0"/>
            </a:endParaRPr>
          </a:p>
        </p:txBody>
      </p:sp>
      <p:graphicFrame>
        <p:nvGraphicFramePr>
          <p:cNvPr id="26626" name="Group 2"/>
          <p:cNvGraphicFramePr>
            <a:graphicFrameLocks noGrp="1"/>
          </p:cNvGraphicFramePr>
          <p:nvPr/>
        </p:nvGraphicFramePr>
        <p:xfrm>
          <a:off x="1600200" y="1848445"/>
          <a:ext cx="6095999" cy="3939186"/>
        </p:xfrm>
        <a:graphic>
          <a:graphicData uri="http://schemas.openxmlformats.org/drawingml/2006/table">
            <a:tbl>
              <a:tblPr/>
              <a:tblGrid>
                <a:gridCol w="3445346"/>
                <a:gridCol w="2650653"/>
              </a:tblGrid>
              <a:tr h="74235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1" i="0" u="none" strike="noStrike" cap="none" normalizeH="0" baseline="0" dirty="0" smtClean="0">
                          <a:ln>
                            <a:noFill/>
                          </a:ln>
                          <a:solidFill>
                            <a:srgbClr val="FFFFFF"/>
                          </a:solidFill>
                          <a:effectLst/>
                          <a:latin typeface="Gill Sans" charset="0"/>
                          <a:ea typeface="ヒラギノ角ゴ ProN W3" charset="0"/>
                          <a:cs typeface="ヒラギノ角ゴ ProN W3" charset="0"/>
                          <a:sym typeface="Gill Sans" charset="0"/>
                        </a:rPr>
                        <a:t>Risk Factor</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A408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700" b="1"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Percentage</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A40800"/>
                    </a:solidFill>
                  </a:tcPr>
                </a:tc>
              </a:tr>
              <a:tr h="35830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Hypertension </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rPr>
                        <a:t>957 (</a:t>
                      </a:r>
                      <a:r>
                        <a:rPr kumimoji="0" lang="en-US" sz="1400" b="1"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rPr>
                        <a:t>33.4%</a:t>
                      </a:r>
                      <a:r>
                        <a:rPr kumimoji="0" lang="en-US" sz="1400" b="0"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rPr>
                        <a:t>)</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r>
              <a:tr h="33263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Diabetes mellitus </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482 (16.8%)</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r>
              <a:tr h="37058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Tobacco smoking </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1065 (37.2%)</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r>
              <a:tr h="34491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err="1" smtClean="0">
                          <a:ln>
                            <a:noFill/>
                          </a:ln>
                          <a:solidFill>
                            <a:schemeClr val="tx2">
                              <a:lumMod val="10000"/>
                            </a:schemeClr>
                          </a:solidFill>
                          <a:effectLst/>
                          <a:latin typeface="Gill Sans" charset="0"/>
                          <a:ea typeface="ヒラギノ角ゴ ProN W3" charset="0"/>
                          <a:cs typeface="ヒラギノ角ゴ ProN W3" charset="0"/>
                          <a:sym typeface="Gill Sans" charset="0"/>
                        </a:rPr>
                        <a:t>Dyslipidemia</a:t>
                      </a:r>
                      <a:endParaRPr kumimoji="0" lang="en-US" sz="1400" b="1"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endParaRP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rPr>
                        <a:t>889 (31.1%), </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r>
              <a:tr h="383977">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rPr>
                        <a:t>Old age</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971 (33.9%)</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r>
              <a:tr h="33263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1"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Heart disease </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1161 (</a:t>
                      </a:r>
                      <a:r>
                        <a:rPr kumimoji="0" lang="en-US" sz="1400" b="1"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40.6%</a:t>
                      </a:r>
                      <a:r>
                        <a:rPr kumimoji="0" lang="en-US" sz="1400" b="0"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r>
              <a:tr h="53689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smtClean="0">
                          <a:ln>
                            <a:noFill/>
                          </a:ln>
                          <a:solidFill>
                            <a:schemeClr val="tx2">
                              <a:lumMod val="10000"/>
                            </a:schemeClr>
                          </a:solidFill>
                          <a:effectLst/>
                          <a:latin typeface="Gill Sans" charset="0"/>
                          <a:ea typeface="ヒラギノ角ゴ ProN W3" charset="0"/>
                          <a:cs typeface="ヒラギノ角ゴ ProN W3" charset="0"/>
                          <a:sym typeface="Gill Sans" charset="0"/>
                        </a:rPr>
                        <a:t>Obesity</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rPr>
                        <a:t>718 (25.1%)</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r>
              <a:tr h="53689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rPr>
                        <a:t>Ethnicity</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400" b="0" i="0" u="none" strike="noStrike" cap="none" normalizeH="0" baseline="0" dirty="0" smtClean="0">
                          <a:ln>
                            <a:noFill/>
                          </a:ln>
                          <a:solidFill>
                            <a:schemeClr val="tx2">
                              <a:lumMod val="10000"/>
                            </a:schemeClr>
                          </a:solidFill>
                          <a:effectLst/>
                          <a:latin typeface="Gill Sans" charset="0"/>
                          <a:ea typeface="ヒラギノ角ゴ ProN W3" charset="0"/>
                          <a:cs typeface="ヒラギノ角ゴ ProN W3" charset="0"/>
                          <a:sym typeface="Gill Sans" charset="0"/>
                        </a:rPr>
                        <a:t>109 (3.8%), </a:t>
                      </a:r>
                    </a:p>
                  </a:txBody>
                  <a:tcPr marL="26789" marR="26789" marT="26789" marB="26789"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FE1E1"/>
                    </a:solidFill>
                  </a:tcPr>
                </a:tc>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Results</a:t>
            </a:r>
            <a:endParaRPr lang="en-US" dirty="0">
              <a:solidFill>
                <a:srgbClr val="FFC000"/>
              </a:solidFill>
            </a:endParaRPr>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nvGraphicFramePr>
        <p:xfrm>
          <a:off x="1676400" y="1828800"/>
          <a:ext cx="6096000" cy="3962400"/>
        </p:xfrm>
        <a:graphic>
          <a:graphicData uri="http://schemas.openxmlformats.org/drawingml/2006/table">
            <a:tbl>
              <a:tblPr firstRow="1" bandRow="1">
                <a:tableStyleId>{5C22544A-7EE6-4342-B048-85BDC9FD1C3A}</a:tableStyleId>
              </a:tblPr>
              <a:tblGrid>
                <a:gridCol w="3048000"/>
                <a:gridCol w="3048000"/>
              </a:tblGrid>
              <a:tr h="660400">
                <a:tc>
                  <a:txBody>
                    <a:bodyPr/>
                    <a:lstStyle/>
                    <a:p>
                      <a:r>
                        <a:rPr lang="en-US" dirty="0" smtClean="0"/>
                        <a:t>Signs</a:t>
                      </a:r>
                      <a:r>
                        <a:rPr lang="en-US" baseline="0" dirty="0" smtClean="0"/>
                        <a:t> and Symptoms</a:t>
                      </a:r>
                      <a:endParaRPr lang="en-US" dirty="0"/>
                    </a:p>
                  </a:txBody>
                  <a:tcPr>
                    <a:solidFill>
                      <a:srgbClr val="C00000"/>
                    </a:solidFill>
                  </a:tcPr>
                </a:tc>
                <a:tc>
                  <a:txBody>
                    <a:bodyPr/>
                    <a:lstStyle/>
                    <a:p>
                      <a:r>
                        <a:rPr lang="en-US" dirty="0" smtClean="0"/>
                        <a:t>Percentage</a:t>
                      </a:r>
                      <a:endParaRPr lang="en-US" dirty="0"/>
                    </a:p>
                  </a:txBody>
                  <a:tcPr>
                    <a:solidFill>
                      <a:srgbClr val="C00000"/>
                    </a:solidFill>
                  </a:tcPr>
                </a:tc>
              </a:tr>
              <a:tr h="660400">
                <a:tc>
                  <a:txBody>
                    <a:bodyPr/>
                    <a:lstStyle/>
                    <a:p>
                      <a:r>
                        <a:rPr lang="en-US" b="1" dirty="0" smtClean="0"/>
                        <a:t>speech difficulty </a:t>
                      </a:r>
                      <a:endParaRPr lang="en-US" b="1" dirty="0"/>
                    </a:p>
                  </a:txBody>
                  <a:tcPr/>
                </a:tc>
                <a:tc>
                  <a:txBody>
                    <a:bodyPr/>
                    <a:lstStyle/>
                    <a:p>
                      <a:r>
                        <a:rPr lang="en-US" dirty="0" smtClean="0"/>
                        <a:t>1321 (46.2%), </a:t>
                      </a:r>
                      <a:endParaRPr lang="en-US" dirty="0"/>
                    </a:p>
                  </a:txBody>
                  <a:tcPr/>
                </a:tc>
              </a:tr>
              <a:tr h="660400">
                <a:tc>
                  <a:txBody>
                    <a:bodyPr/>
                    <a:lstStyle/>
                    <a:p>
                      <a:r>
                        <a:rPr lang="en-US" b="1" dirty="0" smtClean="0"/>
                        <a:t>blurred vision </a:t>
                      </a:r>
                      <a:endParaRPr lang="en-US" b="1" dirty="0"/>
                    </a:p>
                  </a:txBody>
                  <a:tcPr/>
                </a:tc>
                <a:tc>
                  <a:txBody>
                    <a:bodyPr/>
                    <a:lstStyle/>
                    <a:p>
                      <a:r>
                        <a:rPr lang="en-US" dirty="0" smtClean="0"/>
                        <a:t>1114 (38.9%)</a:t>
                      </a:r>
                      <a:endParaRPr lang="en-US" dirty="0"/>
                    </a:p>
                  </a:txBody>
                  <a:tcPr/>
                </a:tc>
              </a:tr>
              <a:tr h="660400">
                <a:tc>
                  <a:txBody>
                    <a:bodyPr/>
                    <a:lstStyle/>
                    <a:p>
                      <a:r>
                        <a:rPr lang="en-US" b="1" dirty="0" smtClean="0"/>
                        <a:t>dizziness</a:t>
                      </a:r>
                      <a:endParaRPr lang="en-US" b="1" dirty="0"/>
                    </a:p>
                  </a:txBody>
                  <a:tcPr/>
                </a:tc>
                <a:tc>
                  <a:txBody>
                    <a:bodyPr/>
                    <a:lstStyle/>
                    <a:p>
                      <a:r>
                        <a:rPr lang="en-US" dirty="0" smtClean="0"/>
                        <a:t>759 (26.5%)</a:t>
                      </a:r>
                      <a:endParaRPr lang="en-US" dirty="0"/>
                    </a:p>
                  </a:txBody>
                  <a:tcPr/>
                </a:tc>
              </a:tr>
              <a:tr h="660400">
                <a:tc>
                  <a:txBody>
                    <a:bodyPr/>
                    <a:lstStyle/>
                    <a:p>
                      <a:r>
                        <a:rPr lang="en-US" b="1" dirty="0" smtClean="0"/>
                        <a:t>numbness</a:t>
                      </a:r>
                      <a:endParaRPr lang="en-US" b="1" dirty="0"/>
                    </a:p>
                  </a:txBody>
                  <a:tcPr/>
                </a:tc>
                <a:tc>
                  <a:txBody>
                    <a:bodyPr/>
                    <a:lstStyle/>
                    <a:p>
                      <a:r>
                        <a:rPr lang="en-US" dirty="0" smtClean="0"/>
                        <a:t>534 (18.7%), </a:t>
                      </a:r>
                      <a:endParaRPr lang="en-US" dirty="0"/>
                    </a:p>
                  </a:txBody>
                  <a:tcPr/>
                </a:tc>
              </a:tr>
              <a:tr h="660400">
                <a:tc>
                  <a:txBody>
                    <a:bodyPr/>
                    <a:lstStyle/>
                    <a:p>
                      <a:r>
                        <a:rPr lang="en-US" b="1" dirty="0" smtClean="0"/>
                        <a:t>focal weakness </a:t>
                      </a:r>
                      <a:endParaRPr lang="en-US" b="1" dirty="0"/>
                    </a:p>
                  </a:txBody>
                  <a:tcPr/>
                </a:tc>
                <a:tc>
                  <a:txBody>
                    <a:bodyPr/>
                    <a:lstStyle/>
                    <a:p>
                      <a:r>
                        <a:rPr lang="en-US" dirty="0" smtClean="0"/>
                        <a:t>1303 (45.5%).</a:t>
                      </a:r>
                      <a:endParaRPr lang="en-US" dirty="0"/>
                    </a:p>
                  </a:txBody>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ln/>
        </p:spPr>
        <p:txBody>
          <a:bodyPr/>
          <a:lstStyle/>
          <a:p>
            <a:r>
              <a:rPr lang="en-US" b="1" dirty="0">
                <a:solidFill>
                  <a:srgbClr val="FFC000"/>
                </a:solidFill>
              </a:rPr>
              <a:t>Results</a:t>
            </a:r>
            <a:endParaRPr lang="en-US" b="1" dirty="0">
              <a:solidFill>
                <a:srgbClr val="FFC000"/>
              </a:solidFill>
              <a:ea typeface="ヒラギノ角ゴ ProN W6" charset="0"/>
              <a:cs typeface="ヒラギノ角ゴ ProN W6" charset="0"/>
            </a:endParaRPr>
          </a:p>
        </p:txBody>
      </p:sp>
      <p:sp>
        <p:nvSpPr>
          <p:cNvPr id="28674" name="Rectangle 2"/>
          <p:cNvSpPr>
            <a:spLocks noGrp="1" noChangeArrowheads="1"/>
          </p:cNvSpPr>
          <p:nvPr>
            <p:ph idx="1"/>
          </p:nvPr>
        </p:nvSpPr>
        <p:spPr>
          <a:xfrm>
            <a:off x="187523" y="1857375"/>
            <a:ext cx="8233172" cy="4018359"/>
          </a:xfrm>
          <a:ln/>
        </p:spPr>
        <p:txBody>
          <a:bodyPr/>
          <a:lstStyle/>
          <a:p>
            <a:pPr marL="625056"/>
            <a:r>
              <a:rPr lang="en-US" b="1" dirty="0">
                <a:solidFill>
                  <a:srgbClr val="FFFF00"/>
                </a:solidFill>
              </a:rPr>
              <a:t>Most</a:t>
            </a:r>
            <a:r>
              <a:rPr lang="en-US" dirty="0">
                <a:solidFill>
                  <a:srgbClr val="FFFF00"/>
                </a:solidFill>
              </a:rPr>
              <a:t> of respondents believe that stokes are painful and of a sudden onset, and more than </a:t>
            </a:r>
            <a:r>
              <a:rPr lang="en-US" b="1" dirty="0">
                <a:solidFill>
                  <a:srgbClr val="FFFF00"/>
                </a:solidFill>
              </a:rPr>
              <a:t>70%</a:t>
            </a:r>
            <a:r>
              <a:rPr lang="en-US" dirty="0">
                <a:solidFill>
                  <a:srgbClr val="FFFF00"/>
                </a:solidFill>
              </a:rPr>
              <a:t> would take the appropriate instantaneous action and summon an ambulance for a suspected stroke</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lstStyle/>
          <a:p>
            <a:r>
              <a:rPr lang="en-US" b="1" dirty="0">
                <a:solidFill>
                  <a:srgbClr val="FFC000"/>
                </a:solidFill>
              </a:rPr>
              <a:t>Discussion</a:t>
            </a:r>
            <a:endParaRPr lang="en-US" b="1" dirty="0">
              <a:solidFill>
                <a:srgbClr val="FFC000"/>
              </a:solidFill>
              <a:ea typeface="ヒラギノ角ゴ ProN W6" charset="0"/>
              <a:cs typeface="ヒラギノ角ゴ ProN W6" charset="0"/>
            </a:endParaRPr>
          </a:p>
        </p:txBody>
      </p:sp>
      <p:sp>
        <p:nvSpPr>
          <p:cNvPr id="29698" name="Rectangle 2"/>
          <p:cNvSpPr>
            <a:spLocks noGrp="1" noChangeArrowheads="1"/>
          </p:cNvSpPr>
          <p:nvPr>
            <p:ph idx="1"/>
          </p:nvPr>
        </p:nvSpPr>
        <p:spPr>
          <a:xfrm>
            <a:off x="437555" y="1857375"/>
            <a:ext cx="8036719" cy="4018359"/>
          </a:xfrm>
          <a:ln/>
        </p:spPr>
        <p:txBody>
          <a:bodyPr/>
          <a:lstStyle/>
          <a:p>
            <a:r>
              <a:rPr lang="en-US" b="1" dirty="0">
                <a:solidFill>
                  <a:srgbClr val="FFFF00"/>
                </a:solidFill>
              </a:rPr>
              <a:t>This survey found out that public knowledge and awareness of stroke warning signs and symptoms and risk factors is </a:t>
            </a:r>
            <a:r>
              <a:rPr lang="en-US" b="1" u="sng" dirty="0">
                <a:solidFill>
                  <a:srgbClr val="FFFF00"/>
                </a:solidFill>
              </a:rPr>
              <a:t>poor. </a:t>
            </a:r>
            <a:endParaRPr lang="en-US" b="1" u="sng" dirty="0" smtClean="0">
              <a:solidFill>
                <a:srgbClr val="FFFF00"/>
              </a:solidFill>
            </a:endParaRPr>
          </a:p>
          <a:p>
            <a:endParaRPr lang="en-US" b="1" u="sng" dirty="0">
              <a:solidFill>
                <a:srgbClr val="FFFF00"/>
              </a:solidFill>
            </a:endParaRPr>
          </a:p>
          <a:p>
            <a:r>
              <a:rPr lang="en-US" b="1" dirty="0" smtClean="0">
                <a:solidFill>
                  <a:srgbClr val="FFFF00"/>
                </a:solidFill>
              </a:rPr>
              <a:t>Most</a:t>
            </a:r>
            <a:r>
              <a:rPr lang="en-US" dirty="0" smtClean="0">
                <a:solidFill>
                  <a:srgbClr val="FFFF00"/>
                </a:solidFill>
              </a:rPr>
              <a:t> </a:t>
            </a:r>
            <a:r>
              <a:rPr lang="en-US" dirty="0">
                <a:solidFill>
                  <a:srgbClr val="FFFF00"/>
                </a:solidFill>
              </a:rPr>
              <a:t>of the risk factors and alarming signs and symptoms of stroke were identified by </a:t>
            </a:r>
            <a:r>
              <a:rPr lang="en-US" b="1" u="sng" dirty="0">
                <a:solidFill>
                  <a:srgbClr val="FFFF00"/>
                </a:solidFill>
              </a:rPr>
              <a:t>less </a:t>
            </a:r>
            <a:r>
              <a:rPr lang="en-US" b="1" u="sng" dirty="0" smtClean="0">
                <a:solidFill>
                  <a:srgbClr val="FFFF00"/>
                </a:solidFill>
              </a:rPr>
              <a:t>than 40% </a:t>
            </a:r>
            <a:r>
              <a:rPr lang="en-US" b="1" u="sng" dirty="0">
                <a:solidFill>
                  <a:srgbClr val="FFFF00"/>
                </a:solidFill>
              </a:rPr>
              <a:t>of the sample</a:t>
            </a:r>
            <a:r>
              <a:rPr lang="en-US" u="sng" dirty="0">
                <a:solidFill>
                  <a:srgbClr val="FFFF00"/>
                </a:solidFill>
              </a:rPr>
              <a:t>.</a:t>
            </a:r>
          </a:p>
          <a:p>
            <a:endParaRPr lang="en-US" b="1" u="sng" dirty="0" smtClean="0">
              <a:solidFill>
                <a:srgbClr val="FFFF00"/>
              </a:solidFill>
            </a:endParaRPr>
          </a:p>
          <a:p>
            <a:endParaRPr lang="en-US" b="1" u="sng" dirty="0">
              <a:solidFill>
                <a:srgbClr val="FFFF00"/>
              </a:solidFill>
              <a:ea typeface="ヒラギノ角ゴ ProN W6" charset="0"/>
              <a:cs typeface="ヒラギノ角ゴ ProN W6" charset="0"/>
            </a:endParaRPr>
          </a:p>
          <a:p>
            <a:endParaRPr lang="en-US" b="1" u="sng" dirty="0">
              <a:solidFill>
                <a:srgbClr val="FFFF00"/>
              </a:solidFill>
              <a:ea typeface="ヒラギノ角ゴ ProN W6" charset="0"/>
              <a:cs typeface="ヒラギノ角ゴ ProN W6"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a:lstStyle/>
          <a:p>
            <a:r>
              <a:rPr lang="en-US" b="1" dirty="0">
                <a:solidFill>
                  <a:srgbClr val="FFC000"/>
                </a:solidFill>
              </a:rPr>
              <a:t>Limitation</a:t>
            </a:r>
            <a:endParaRPr lang="en-US" b="1" dirty="0">
              <a:solidFill>
                <a:srgbClr val="FFC000"/>
              </a:solidFill>
              <a:ea typeface="ヒラギノ角ゴ ProN W6" charset="0"/>
              <a:cs typeface="ヒラギノ角ゴ ProN W6" charset="0"/>
            </a:endParaRPr>
          </a:p>
        </p:txBody>
      </p:sp>
      <p:sp>
        <p:nvSpPr>
          <p:cNvPr id="31746" name="Rectangle 2"/>
          <p:cNvSpPr>
            <a:spLocks noGrp="1" noChangeArrowheads="1"/>
          </p:cNvSpPr>
          <p:nvPr>
            <p:ph idx="1"/>
          </p:nvPr>
        </p:nvSpPr>
        <p:spPr>
          <a:xfrm>
            <a:off x="383977" y="1857375"/>
            <a:ext cx="8277820" cy="4018359"/>
          </a:xfrm>
          <a:ln/>
        </p:spPr>
        <p:txBody>
          <a:bodyPr/>
          <a:lstStyle/>
          <a:p>
            <a:pPr marL="625056"/>
            <a:r>
              <a:rPr lang="en-US" b="1" dirty="0">
                <a:solidFill>
                  <a:srgbClr val="FFFF00"/>
                </a:solidFill>
              </a:rPr>
              <a:t>Variations</a:t>
            </a:r>
            <a:r>
              <a:rPr lang="en-US" dirty="0">
                <a:solidFill>
                  <a:srgbClr val="FFFF00"/>
                </a:solidFill>
              </a:rPr>
              <a:t> between interviewers.</a:t>
            </a:r>
          </a:p>
          <a:p>
            <a:pPr marL="625056">
              <a:spcBef>
                <a:spcPts val="5625"/>
              </a:spcBef>
            </a:pPr>
            <a:r>
              <a:rPr lang="en-US" dirty="0">
                <a:solidFill>
                  <a:srgbClr val="FFFF00"/>
                </a:solidFill>
              </a:rPr>
              <a:t>The use of a </a:t>
            </a:r>
            <a:r>
              <a:rPr lang="en-US" b="1" dirty="0">
                <a:solidFill>
                  <a:srgbClr val="FFFF00"/>
                </a:solidFill>
              </a:rPr>
              <a:t>list format</a:t>
            </a:r>
            <a:r>
              <a:rPr lang="en-US" dirty="0">
                <a:solidFill>
                  <a:srgbClr val="FFFF00"/>
                </a:solidFill>
              </a:rPr>
              <a:t> in identifying stroke risk factors and warning signs and symptoms may have resulted in an </a:t>
            </a:r>
            <a:r>
              <a:rPr lang="en-US" b="1" dirty="0">
                <a:solidFill>
                  <a:srgbClr val="FFFF00"/>
                </a:solidFill>
              </a:rPr>
              <a:t>over-estimation</a:t>
            </a:r>
            <a:r>
              <a:rPr lang="en-US" dirty="0">
                <a:solidFill>
                  <a:srgbClr val="FFFF00"/>
                </a:solidFill>
              </a:rPr>
              <a:t> of the actual knowledge of sample population.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ln/>
        </p:spPr>
        <p:txBody>
          <a:bodyPr/>
          <a:lstStyle/>
          <a:p>
            <a:r>
              <a:rPr lang="en-US" b="1" dirty="0">
                <a:solidFill>
                  <a:srgbClr val="FFC000"/>
                </a:solidFill>
              </a:rPr>
              <a:t>Conclusion</a:t>
            </a:r>
            <a:endParaRPr lang="en-US" b="1" dirty="0">
              <a:solidFill>
                <a:srgbClr val="FFC000"/>
              </a:solidFill>
              <a:ea typeface="ヒラギノ角ゴ ProN W6" charset="0"/>
              <a:cs typeface="ヒラギノ角ゴ ProN W6" charset="0"/>
            </a:endParaRPr>
          </a:p>
        </p:txBody>
      </p:sp>
      <p:sp>
        <p:nvSpPr>
          <p:cNvPr id="32770" name="Rectangle 2"/>
          <p:cNvSpPr>
            <a:spLocks noGrp="1" noChangeArrowheads="1"/>
          </p:cNvSpPr>
          <p:nvPr>
            <p:ph idx="1"/>
          </p:nvPr>
        </p:nvSpPr>
        <p:spPr>
          <a:xfrm>
            <a:off x="589359" y="1857375"/>
            <a:ext cx="7929563" cy="4018359"/>
          </a:xfrm>
          <a:ln/>
        </p:spPr>
        <p:txBody>
          <a:bodyPr/>
          <a:lstStyle/>
          <a:p>
            <a:r>
              <a:rPr lang="en-US" dirty="0">
                <a:solidFill>
                  <a:srgbClr val="FFFF00"/>
                </a:solidFill>
              </a:rPr>
              <a:t>There is an </a:t>
            </a:r>
            <a:r>
              <a:rPr lang="en-US" b="1" dirty="0">
                <a:solidFill>
                  <a:srgbClr val="FFFF00"/>
                </a:solidFill>
              </a:rPr>
              <a:t>alarming deficit</a:t>
            </a:r>
            <a:r>
              <a:rPr lang="en-US" dirty="0">
                <a:solidFill>
                  <a:srgbClr val="FFFF00"/>
                </a:solidFill>
              </a:rPr>
              <a:t> in the level of stroke awareness in the Saudi population. </a:t>
            </a:r>
          </a:p>
          <a:p>
            <a:pPr>
              <a:spcBef>
                <a:spcPts val="6187"/>
              </a:spcBef>
            </a:pPr>
            <a:r>
              <a:rPr lang="en-US" dirty="0">
                <a:solidFill>
                  <a:srgbClr val="FFFF00"/>
                </a:solidFill>
              </a:rPr>
              <a:t>This calls for an </a:t>
            </a:r>
            <a:r>
              <a:rPr lang="en-US" b="1" u="sng" dirty="0">
                <a:solidFill>
                  <a:srgbClr val="FFFF00"/>
                </a:solidFill>
              </a:rPr>
              <a:t>urgent</a:t>
            </a:r>
            <a:r>
              <a:rPr lang="en-US" dirty="0">
                <a:solidFill>
                  <a:srgbClr val="FFFF00"/>
                </a:solidFill>
              </a:rPr>
              <a:t> need to improve the knowledge and awareness levels of stroke.</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767953" y="1937742"/>
            <a:ext cx="7358063" cy="1812727"/>
          </a:xfrm>
          <a:ln/>
        </p:spPr>
        <p:txBody>
          <a:bodyPr/>
          <a:lstStyle/>
          <a:p>
            <a:r>
              <a:rPr lang="en-US" b="1" dirty="0">
                <a:solidFill>
                  <a:srgbClr val="FFC000"/>
                </a:solidFill>
              </a:rPr>
              <a:t>Thanks For Your Attention</a:t>
            </a:r>
            <a:endParaRPr lang="en-US" b="1" dirty="0">
              <a:solidFill>
                <a:srgbClr val="FFC000"/>
              </a:solidFill>
              <a:ea typeface="ヒラギノ角ゴ ProN W6" charset="0"/>
              <a:cs typeface="ヒラギノ角ゴ ProN W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Slide 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ccb5bfe4-d007-466e-b063-31d7adbac5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3895</Words>
  <Application>Microsoft Office PowerPoint</Application>
  <PresentationFormat>On-screen Show (4:3)</PresentationFormat>
  <Paragraphs>597</Paragraphs>
  <Slides>86</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Office Theme</vt:lpstr>
      <vt:lpstr>Image</vt:lpstr>
      <vt:lpstr>Slide 1</vt:lpstr>
      <vt:lpstr>The High Socioeconomic  Cost of Stroke</vt:lpstr>
      <vt:lpstr>The High Socioeconomic  Cost of Stroke</vt:lpstr>
      <vt:lpstr>The High Socioeconomic  Cost of Stroke</vt:lpstr>
      <vt:lpstr>Stroke Impact</vt:lpstr>
      <vt:lpstr>Slide 6</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Slide 10</vt:lpstr>
      <vt:lpstr>Perfusion/Diffusion MRI</vt:lpstr>
      <vt:lpstr>Hyperacute</vt:lpstr>
      <vt:lpstr>Penumbra</vt:lpstr>
      <vt:lpstr>Tissue Plasminogen Activator (t-PA)</vt:lpstr>
      <vt:lpstr>National Institute of Neurological Disorders and Stroke (NINDS) Trial</vt:lpstr>
      <vt:lpstr>National Institute of Neurological Disorders and Stroke (NINDS) Trial</vt:lpstr>
      <vt:lpstr>Slide 17</vt:lpstr>
      <vt:lpstr>National Institute of Neurological Disorders and Stroke (NINDS) Trial: </vt:lpstr>
      <vt:lpstr> National Institute of Neurological Disorders and Stroke (NINDS) Trial</vt:lpstr>
      <vt:lpstr>Slide 20</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Tissue Plasminogen Activator (t-PA)</vt:lpstr>
      <vt:lpstr>Acute Stroke Treatment</vt:lpstr>
      <vt:lpstr>Tissue Plasminogen Activator (t-PA)</vt:lpstr>
      <vt:lpstr>Tissue Plasminogen Activator (t-PA)</vt:lpstr>
      <vt:lpstr>Tissue Plasminogen Activator (t-PA) Challenges</vt:lpstr>
      <vt:lpstr>Tissue Plasminogen Activator (t-PA) Challenges</vt:lpstr>
      <vt:lpstr>Pharmacological Recanalization: intra-arterial</vt:lpstr>
      <vt:lpstr>PROACT II - Prolyse in Acute Cerebral Thromboembolism II  </vt:lpstr>
      <vt:lpstr>Thrombolysis</vt:lpstr>
      <vt:lpstr> Mechanical Recanalization</vt:lpstr>
      <vt:lpstr>Slide 37</vt:lpstr>
      <vt:lpstr>Slide 38</vt:lpstr>
      <vt:lpstr>Slide 39</vt:lpstr>
      <vt:lpstr>Slide 40</vt:lpstr>
      <vt:lpstr>MERCI retriever</vt:lpstr>
      <vt:lpstr>Acute Stroke Treatment: Mechanical Thrombolysis</vt:lpstr>
      <vt:lpstr>Mechanical Recanalization</vt:lpstr>
      <vt:lpstr>Penumbra </vt:lpstr>
      <vt:lpstr>Slide 45</vt:lpstr>
      <vt:lpstr>Slide 46</vt:lpstr>
      <vt:lpstr>Penumbra</vt:lpstr>
      <vt:lpstr>Penumbra</vt:lpstr>
      <vt:lpstr>Mechanical Recanalization</vt:lpstr>
      <vt:lpstr>MechanicalRecanalization</vt:lpstr>
      <vt:lpstr>Acute Stroke Treatment in 2012</vt:lpstr>
      <vt:lpstr>Acute Stroke Treatment in 2012</vt:lpstr>
      <vt:lpstr>Stroke Epidemiology</vt:lpstr>
      <vt:lpstr>Stroke Risk Factors</vt:lpstr>
      <vt:lpstr>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Stroke Awareness</vt:lpstr>
      <vt:lpstr>Stroke Awareness</vt:lpstr>
      <vt:lpstr>Stroke</vt:lpstr>
      <vt:lpstr>Stroke in Saudi Arabia</vt:lpstr>
      <vt:lpstr>GOAL</vt:lpstr>
      <vt:lpstr>Methodology</vt:lpstr>
      <vt:lpstr>Methodology</vt:lpstr>
      <vt:lpstr>Results</vt:lpstr>
      <vt:lpstr>Results</vt:lpstr>
      <vt:lpstr>Results</vt:lpstr>
      <vt:lpstr>Results</vt:lpstr>
      <vt:lpstr>Results</vt:lpstr>
      <vt:lpstr>Discussion</vt:lpstr>
      <vt:lpstr>Limitation</vt:lpstr>
      <vt:lpstr>Conclusion</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dr yousef</cp:lastModifiedBy>
  <cp:revision>207</cp:revision>
  <dcterms:created xsi:type="dcterms:W3CDTF">2011-11-22T17:53:27Z</dcterms:created>
  <dcterms:modified xsi:type="dcterms:W3CDTF">2016-02-29T12:39:39Z</dcterms:modified>
</cp:coreProperties>
</file>