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6" r:id="rId3"/>
    <p:sldId id="260" r:id="rId4"/>
    <p:sldId id="257" r:id="rId5"/>
    <p:sldId id="317" r:id="rId6"/>
    <p:sldId id="258" r:id="rId7"/>
    <p:sldId id="259" r:id="rId8"/>
    <p:sldId id="314" r:id="rId9"/>
    <p:sldId id="261" r:id="rId10"/>
    <p:sldId id="262" r:id="rId11"/>
    <p:sldId id="265" r:id="rId12"/>
    <p:sldId id="311" r:id="rId13"/>
    <p:sldId id="312" r:id="rId14"/>
    <p:sldId id="313" r:id="rId15"/>
    <p:sldId id="285" r:id="rId16"/>
    <p:sldId id="318" r:id="rId17"/>
    <p:sldId id="273" r:id="rId18"/>
    <p:sldId id="326" r:id="rId19"/>
    <p:sldId id="294" r:id="rId20"/>
    <p:sldId id="319" r:id="rId21"/>
    <p:sldId id="295" r:id="rId22"/>
    <p:sldId id="266" r:id="rId23"/>
    <p:sldId id="281" r:id="rId24"/>
    <p:sldId id="267" r:id="rId25"/>
    <p:sldId id="269" r:id="rId26"/>
    <p:sldId id="270" r:id="rId27"/>
    <p:sldId id="282" r:id="rId28"/>
    <p:sldId id="304" r:id="rId29"/>
    <p:sldId id="321" r:id="rId30"/>
    <p:sldId id="305" r:id="rId31"/>
    <p:sldId id="327" r:id="rId32"/>
    <p:sldId id="306" r:id="rId33"/>
    <p:sldId id="298" r:id="rId34"/>
    <p:sldId id="293" r:id="rId35"/>
    <p:sldId id="299" r:id="rId36"/>
    <p:sldId id="272" r:id="rId37"/>
    <p:sldId id="283" r:id="rId38"/>
    <p:sldId id="284" r:id="rId39"/>
    <p:sldId id="276" r:id="rId40"/>
    <p:sldId id="308" r:id="rId41"/>
    <p:sldId id="328" r:id="rId42"/>
    <p:sldId id="329" r:id="rId43"/>
    <p:sldId id="280" r:id="rId44"/>
    <p:sldId id="330" r:id="rId45"/>
    <p:sldId id="275" r:id="rId46"/>
    <p:sldId id="322" r:id="rId47"/>
    <p:sldId id="309" r:id="rId48"/>
    <p:sldId id="277" r:id="rId49"/>
    <p:sldId id="333" r:id="rId50"/>
    <p:sldId id="278" r:id="rId51"/>
    <p:sldId id="331" r:id="rId52"/>
    <p:sldId id="286" r:id="rId53"/>
    <p:sldId id="287" r:id="rId54"/>
    <p:sldId id="315" r:id="rId55"/>
    <p:sldId id="323" r:id="rId56"/>
    <p:sldId id="288" r:id="rId57"/>
    <p:sldId id="289" r:id="rId58"/>
    <p:sldId id="291" r:id="rId59"/>
    <p:sldId id="292" r:id="rId60"/>
    <p:sldId id="32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zqkfv3RSyFALVuMfqVPcg==" hashData="nMoZqDrNOetnidvM7tYs+H2ys/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6400" autoAdjust="0"/>
  </p:normalViewPr>
  <p:slideViewPr>
    <p:cSldViewPr>
      <p:cViewPr>
        <p:scale>
          <a:sx n="99" d="100"/>
          <a:sy n="99" d="100"/>
        </p:scale>
        <p:origin x="-16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87EC-F03A-2C42-A358-13E0DFA06D3C}" type="datetimeFigureOut">
              <a:rPr lang="en-US" smtClean="0"/>
              <a:t>2016-03-18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2338-E2DC-CB44-909E-1D1FFC94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3AF9-F9A5-D84C-BEC4-A28932286215}" type="datetimeFigureOut">
              <a:rPr lang="en-US" smtClean="0"/>
              <a:t>2016-03-18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49D7B-2D0F-7647-BEA8-1FB31490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8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3501-FF7E-E447-B10A-8AD19DEC1F1D}" type="datetime1">
              <a:rPr lang="en-CA" smtClean="0"/>
              <a:t>2016-03-18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78F3-C050-B84B-9B75-238393674DC2}" type="datetime1">
              <a:rPr lang="en-CA" smtClean="0"/>
              <a:t>2016-03-18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7F9-E316-CD47-B979-6D36659B13E9}" type="datetime1">
              <a:rPr lang="en-CA" smtClean="0"/>
              <a:t>2016-03-18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CE7-371E-0D45-87A3-9DF6ECCEF32F}" type="datetime1">
              <a:rPr lang="en-CA" smtClean="0"/>
              <a:t>2016-03-18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E7E4-FF31-AD46-98CC-31C3978191C0}" type="datetime1">
              <a:rPr lang="en-CA" smtClean="0"/>
              <a:t>2016-03-18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FB7-7F00-7F4F-AE25-EB509000C41A}" type="datetime1">
              <a:rPr lang="en-CA" smtClean="0"/>
              <a:t>2016-03-18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EDA3-8486-D046-83B4-11DFBD74F143}" type="datetime1">
              <a:rPr lang="en-CA" smtClean="0"/>
              <a:t>2016-03-18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5590-C168-9749-8E8E-4E4FC16AB0D7}" type="datetime1">
              <a:rPr lang="en-CA" smtClean="0"/>
              <a:t>2016-03-18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8E9-D426-BD48-9C05-D33DA93D118E}" type="datetime1">
              <a:rPr lang="en-CA" smtClean="0"/>
              <a:t>2016-03-18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B78-9229-974A-B0CB-0E46895044B6}" type="datetime1">
              <a:rPr lang="en-CA" smtClean="0"/>
              <a:t>2016-03-18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ED9-2F66-B74C-9533-44F7A5EA627D}" type="datetime1">
              <a:rPr lang="en-CA" smtClean="0"/>
              <a:t>2016-03-18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8CE566-02EB-0743-95F5-FC36D2C44792}" type="datetime1">
              <a:rPr lang="en-CA" smtClean="0"/>
              <a:t>2016-03-18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DEMYELINATING DISEASES</a:t>
            </a:r>
            <a:br>
              <a:rPr lang="en-US" dirty="0" smtClean="0"/>
            </a:br>
            <a:r>
              <a:rPr lang="en-US" dirty="0" smtClean="0"/>
              <a:t>(MULTIPLE SCLEROSIS)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732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DR. Nuha Alkhawajah</a:t>
            </a:r>
          </a:p>
          <a:p>
            <a:r>
              <a:rPr lang="en-US" sz="2400" b="1" i="1" dirty="0" smtClean="0"/>
              <a:t>Assistant Professor</a:t>
            </a:r>
          </a:p>
          <a:p>
            <a:r>
              <a:rPr lang="en-US" sz="2400" b="1" i="1" dirty="0" smtClean="0"/>
              <a:t>Consultant Neurologist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9496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133600"/>
            <a:ext cx="480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4038600"/>
          </a:xfrm>
        </p:spPr>
        <p:txBody>
          <a:bodyPr/>
          <a:lstStyle/>
          <a:p>
            <a:r>
              <a:rPr lang="en-US" dirty="0"/>
              <a:t>Among the most common neurological diseases in young </a:t>
            </a:r>
            <a:r>
              <a:rPr lang="en-US" dirty="0" smtClean="0"/>
              <a:t>adults</a:t>
            </a: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common in females (1.5-2.5:1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Mean age of presentation is 30 years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349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people with MS were born in May and fewer people were born in November.</a:t>
            </a:r>
          </a:p>
          <a:p>
            <a:endParaRPr lang="en-US" dirty="0" smtClean="0"/>
          </a:p>
          <a:p>
            <a:r>
              <a:rPr lang="en-US" dirty="0" smtClean="0"/>
              <a:t>First degree relatives are at 15-33 times greater risk.</a:t>
            </a:r>
          </a:p>
          <a:p>
            <a:endParaRPr lang="en-US" dirty="0"/>
          </a:p>
          <a:p>
            <a:r>
              <a:rPr lang="en-US" dirty="0" smtClean="0"/>
              <a:t>More common in North America and Europe</a:t>
            </a:r>
          </a:p>
          <a:p>
            <a:endParaRPr lang="en-US" dirty="0"/>
          </a:p>
          <a:p>
            <a:r>
              <a:rPr lang="en-US" dirty="0" smtClean="0"/>
              <a:t>Rare in the tropics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96000"/>
            <a:ext cx="3786691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297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86000"/>
            <a:ext cx="8458200" cy="44195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Infections:</a:t>
            </a:r>
            <a:r>
              <a:rPr lang="ar-sa" b="1" i="1" u="sng" dirty="0" smtClean="0"/>
              <a:t>  </a:t>
            </a:r>
            <a:endParaRPr lang="en-US" b="1" i="1" u="sng" dirty="0" smtClean="0"/>
          </a:p>
          <a:p>
            <a:pPr lvl="1"/>
            <a:r>
              <a:rPr lang="en-US" dirty="0" smtClean="0"/>
              <a:t>History of infectious mononucleosis (EBV) is associated with higher susceptibility to MS </a:t>
            </a:r>
            <a:endParaRPr lang="en-US" dirty="0" smtClean="0"/>
          </a:p>
          <a:p>
            <a:pPr lvl="1"/>
            <a:r>
              <a:rPr lang="en-US" dirty="0" smtClean="0"/>
              <a:t>Antibodies </a:t>
            </a:r>
            <a:r>
              <a:rPr lang="en-US" dirty="0"/>
              <a:t>to EBV </a:t>
            </a:r>
            <a:r>
              <a:rPr lang="en-US" dirty="0" smtClean="0"/>
              <a:t>were </a:t>
            </a:r>
            <a:r>
              <a:rPr lang="en-US" dirty="0"/>
              <a:t>higher in people who </a:t>
            </a:r>
            <a:r>
              <a:rPr lang="en-US" dirty="0" smtClean="0"/>
              <a:t> </a:t>
            </a:r>
            <a:r>
              <a:rPr lang="en-US" dirty="0"/>
              <a:t>developed MS than in control </a:t>
            </a:r>
            <a:r>
              <a:rPr lang="en-US" dirty="0" smtClean="0"/>
              <a:t>samples.</a:t>
            </a:r>
          </a:p>
          <a:p>
            <a:pPr lvl="1"/>
            <a:r>
              <a:rPr lang="en-US" dirty="0" smtClean="0"/>
              <a:t>HHV6: antibodies were </a:t>
            </a:r>
            <a:r>
              <a:rPr lang="en-US" dirty="0"/>
              <a:t>three times higher in women with progressive </a:t>
            </a:r>
            <a:r>
              <a:rPr lang="en-US" dirty="0" smtClean="0"/>
              <a:t>MS.</a:t>
            </a:r>
            <a:endParaRPr lang="en-US" dirty="0" smtClean="0"/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Vitamin D:</a:t>
            </a:r>
          </a:p>
          <a:p>
            <a:pPr lvl="1"/>
            <a:r>
              <a:rPr lang="en-US" dirty="0"/>
              <a:t>sunlight may be </a:t>
            </a:r>
            <a:r>
              <a:rPr lang="en-US" dirty="0" smtClean="0"/>
              <a:t>protective (ultraviolet </a:t>
            </a:r>
            <a:r>
              <a:rPr lang="en-US" dirty="0"/>
              <a:t>radiation or </a:t>
            </a:r>
            <a:r>
              <a:rPr lang="en-US" dirty="0" smtClean="0"/>
              <a:t>vitamin D)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un exposure &amp; </a:t>
            </a:r>
            <a:r>
              <a:rPr lang="en-US" dirty="0"/>
              <a:t>serum vitamin D </a:t>
            </a:r>
            <a:r>
              <a:rPr lang="en-US" dirty="0" smtClean="0"/>
              <a:t>are inversely related to risk/prevalence </a:t>
            </a:r>
            <a:r>
              <a:rPr lang="en-US" dirty="0"/>
              <a:t>of MS </a:t>
            </a:r>
            <a:endParaRPr lang="en-US" dirty="0" smtClean="0"/>
          </a:p>
          <a:p>
            <a:pPr lvl="1"/>
            <a:r>
              <a:rPr lang="en-US" dirty="0"/>
              <a:t>vitamin D levels are inversely related to MS disease </a:t>
            </a:r>
            <a:r>
              <a:rPr lang="en-US" dirty="0" smtClean="0"/>
              <a:t>activity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Risk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b="1" i="1" u="sng" dirty="0" smtClean="0"/>
              <a:t>Smoking:</a:t>
            </a:r>
          </a:p>
          <a:p>
            <a:pPr lvl="1"/>
            <a:r>
              <a:rPr lang="en-US" dirty="0"/>
              <a:t>a higher risk of MS in ever-smokers than in never-smokers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may also be a risk factor for disease </a:t>
            </a:r>
            <a:r>
              <a:rPr lang="en-US" dirty="0" smtClean="0"/>
              <a:t>progression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b="1" i="1" u="sng" dirty="0" smtClean="0"/>
              <a:t>Dietary Salt</a:t>
            </a:r>
          </a:p>
          <a:p>
            <a:pPr marL="457200" indent="-457200">
              <a:buFont typeface="+mj-lt"/>
              <a:buAutoNum type="arabicPeriod" startAt="4"/>
            </a:pPr>
            <a:endParaRPr lang="en-US" b="1" i="1" u="sng" dirty="0"/>
          </a:p>
          <a:p>
            <a:pPr marL="457200" indent="-457200">
              <a:buFont typeface="+mj-lt"/>
              <a:buAutoNum type="arabicPeriod" startAt="4"/>
            </a:pPr>
            <a:r>
              <a:rPr lang="en-US" b="1" i="1" u="sng" dirty="0" smtClean="0"/>
              <a:t>Obesity: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adolescence or early adulthood is associated with increased risk for </a:t>
            </a:r>
            <a:r>
              <a:rPr lang="en-US" dirty="0" smtClean="0"/>
              <a:t>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786691" cy="365125"/>
          </a:xfrm>
        </p:spPr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  <p:sp>
        <p:nvSpPr>
          <p:cNvPr id="6" name="Cloud Callout 5"/>
          <p:cNvSpPr/>
          <p:nvPr/>
        </p:nvSpPr>
        <p:spPr>
          <a:xfrm>
            <a:off x="1143000" y="2971800"/>
            <a:ext cx="6400800" cy="183184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leptin increases </a:t>
            </a:r>
            <a:r>
              <a:rPr lang="en-US" dirty="0" smtClean="0"/>
              <a:t>the proliferation </a:t>
            </a:r>
            <a:r>
              <a:rPr lang="en-US" dirty="0"/>
              <a:t>of auto-aggressive cells responsible for myelin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Pathologic </a:t>
            </a:r>
            <a:r>
              <a:rPr lang="en-US" dirty="0"/>
              <a:t>hallmark </a:t>
            </a:r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focal </a:t>
            </a:r>
            <a:r>
              <a:rPr lang="en-US" b="1" i="1" dirty="0">
                <a:solidFill>
                  <a:srgbClr val="FF0000"/>
                </a:solidFill>
              </a:rPr>
              <a:t>demyelinated </a:t>
            </a:r>
            <a:r>
              <a:rPr lang="en-US" b="1" i="1" dirty="0" smtClean="0">
                <a:solidFill>
                  <a:srgbClr val="FF0000"/>
                </a:solidFill>
              </a:rPr>
              <a:t>plaques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 smtClean="0"/>
              <a:t>Variable </a:t>
            </a:r>
            <a:r>
              <a:rPr lang="en-US" dirty="0"/>
              <a:t>degrees of inflammation, gliosis, and </a:t>
            </a:r>
            <a:r>
              <a:rPr lang="en-US" dirty="0" err="1" smtClean="0"/>
              <a:t>neuro</a:t>
            </a:r>
            <a:r>
              <a:rPr lang="en-US" dirty="0" smtClean="0"/>
              <a:t>-degeneration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Recurrent relapses lead to permanent myelin damage and </a:t>
            </a:r>
            <a:r>
              <a:rPr lang="en-US" dirty="0" err="1" smtClean="0"/>
              <a:t>oligodendrocytes</a:t>
            </a:r>
            <a:r>
              <a:rPr lang="en-US" dirty="0" smtClean="0"/>
              <a:t> loss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Relapsing remitting (RRMS)</a:t>
            </a:r>
          </a:p>
          <a:p>
            <a:endParaRPr lang="en-US" dirty="0"/>
          </a:p>
          <a:p>
            <a:r>
              <a:rPr lang="en-US" dirty="0" smtClean="0"/>
              <a:t>Secondary progressive (SPMS)</a:t>
            </a:r>
          </a:p>
          <a:p>
            <a:endParaRPr lang="en-US" dirty="0"/>
          </a:p>
          <a:p>
            <a:r>
              <a:rPr lang="en-US" dirty="0" smtClean="0"/>
              <a:t>Primary progressive (PPMS)</a:t>
            </a:r>
          </a:p>
          <a:p>
            <a:endParaRPr lang="en-US" dirty="0"/>
          </a:p>
          <a:p>
            <a:r>
              <a:rPr lang="en-US" dirty="0" smtClean="0"/>
              <a:t>Relapsing progressive (RPMS)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COURSE:</a:t>
            </a:r>
          </a:p>
        </p:txBody>
      </p:sp>
    </p:spTree>
    <p:extLst>
      <p:ext uri="{BB962C8B-B14F-4D97-AF65-F5344CB8AC3E}">
        <p14:creationId xmlns:p14="http://schemas.microsoft.com/office/powerpoint/2010/main" val="240364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205" y="2674938"/>
            <a:ext cx="439152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COURSE: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908462" y="2971800"/>
            <a:ext cx="1453738" cy="448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672" y="273293"/>
            <a:ext cx="6508377" cy="1143000"/>
          </a:xfrm>
        </p:spPr>
        <p:txBody>
          <a:bodyPr/>
          <a:lstStyle/>
          <a:p>
            <a:pPr algn="r"/>
            <a:r>
              <a:rPr lang="ar-sa" sz="4000" dirty="0" smtClean="0">
                <a:solidFill>
                  <a:srgbClr val="FFFF00"/>
                </a:solidFill>
              </a:rPr>
              <a:t>أنواع التصلب المتعدد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73" r="-21641"/>
          <a:stretch/>
        </p:blipFill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6551" y="2342508"/>
            <a:ext cx="1405584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الإنتكاسي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16551" y="3542871"/>
            <a:ext cx="1405584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التقدمي الثانوي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16551" y="4405901"/>
            <a:ext cx="1405584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التقدمي الإبتدائي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6550" y="5238107"/>
            <a:ext cx="1405585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الإنتكاسي التقدمي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0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Relapsing </a:t>
            </a:r>
            <a:r>
              <a:rPr lang="en-US" dirty="0" smtClean="0"/>
              <a:t>remitting (RRMS), </a:t>
            </a:r>
            <a:r>
              <a:rPr lang="en-US" dirty="0"/>
              <a:t>secondary </a:t>
            </a:r>
            <a:r>
              <a:rPr lang="en-US" dirty="0" smtClean="0"/>
              <a:t>progressive (SPMS), </a:t>
            </a:r>
            <a:r>
              <a:rPr lang="en-US" dirty="0"/>
              <a:t>primary progressive </a:t>
            </a:r>
            <a:r>
              <a:rPr lang="en-US" dirty="0" smtClean="0"/>
              <a:t>(PPMS) or </a:t>
            </a:r>
            <a:r>
              <a:rPr lang="en-US" dirty="0"/>
              <a:t>relapsing </a:t>
            </a:r>
            <a:r>
              <a:rPr lang="en-US" dirty="0" smtClean="0"/>
              <a:t>progressive (RPMS) MS</a:t>
            </a:r>
            <a:endParaRPr lang="en-US" dirty="0"/>
          </a:p>
          <a:p>
            <a:r>
              <a:rPr lang="en-US" dirty="0"/>
              <a:t>80% of the patients will have a relapsing remitting course</a:t>
            </a:r>
          </a:p>
          <a:p>
            <a:r>
              <a:rPr lang="en-US" dirty="0"/>
              <a:t>50% of the RRMS will become secondary progressive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3786691" cy="365125"/>
          </a:xfrm>
        </p:spPr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MYELIN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MS Symptoms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79023"/>
            <a:ext cx="8195733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95600"/>
            <a:ext cx="272614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5" y="3332162"/>
            <a:ext cx="217058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02455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2" y="4492624"/>
            <a:ext cx="2762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SYMPTOMS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5974"/>
            <a:ext cx="4060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1637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Blurred vision</a:t>
            </a:r>
            <a:endParaRPr lang="en-US" dirty="0"/>
          </a:p>
          <a:p>
            <a:r>
              <a:rPr lang="en-US" dirty="0" smtClean="0"/>
              <a:t>Pain exacerbated by eyes movement</a:t>
            </a:r>
          </a:p>
          <a:p>
            <a:r>
              <a:rPr lang="en-US" dirty="0" smtClean="0"/>
              <a:t>Reduced perception of colors</a:t>
            </a:r>
            <a:endParaRPr lang="en-US" dirty="0"/>
          </a:p>
          <a:p>
            <a:r>
              <a:rPr lang="en-US" dirty="0"/>
              <a:t>Flashes of light on moving the </a:t>
            </a:r>
            <a:r>
              <a:rPr lang="en-US" dirty="0" smtClean="0"/>
              <a:t>eyes</a:t>
            </a:r>
          </a:p>
          <a:p>
            <a:r>
              <a:rPr lang="en-US" dirty="0" smtClean="0"/>
              <a:t>Enlarged blind spot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NEURITIS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79932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STEM RELATED MS </a:t>
            </a:r>
            <a:r>
              <a:rPr lang="en-US" dirty="0"/>
              <a:t>SYMPTOMS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44700"/>
            <a:ext cx="3213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3276600"/>
            <a:ext cx="3245644" cy="28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08333" cy="4030133"/>
          </a:xfrm>
        </p:spPr>
        <p:txBody>
          <a:bodyPr/>
          <a:lstStyle/>
          <a:p>
            <a:r>
              <a:rPr lang="en-US" dirty="0" err="1" smtClean="0"/>
              <a:t>Oscillopsia</a:t>
            </a:r>
            <a:endParaRPr lang="en-US" dirty="0" smtClean="0"/>
          </a:p>
          <a:p>
            <a:r>
              <a:rPr lang="en-US" dirty="0" smtClean="0"/>
              <a:t>Dysarthria</a:t>
            </a:r>
            <a:endParaRPr lang="en-US" dirty="0" smtClean="0"/>
          </a:p>
          <a:p>
            <a:r>
              <a:rPr lang="en-US" dirty="0" smtClean="0"/>
              <a:t>Imbalance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CEREBELLUM RELATED MS SYMPTOMS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3622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7860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209800" y="990600"/>
            <a:ext cx="3200400" cy="2133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visual disturbance in which the object in the visual field appears to oscillate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Cognitive dysfunction: memory, concentration, depression, processing speed</a:t>
            </a:r>
          </a:p>
          <a:p>
            <a:r>
              <a:rPr lang="en-US" dirty="0" smtClean="0"/>
              <a:t>Weakness (</a:t>
            </a:r>
            <a:r>
              <a:rPr lang="en-US" dirty="0" err="1" smtClean="0"/>
              <a:t>monoparesis</a:t>
            </a:r>
            <a:r>
              <a:rPr lang="en-US" dirty="0" smtClean="0"/>
              <a:t>, </a:t>
            </a:r>
            <a:r>
              <a:rPr lang="en-US" dirty="0" err="1" smtClean="0"/>
              <a:t>paraparesis</a:t>
            </a:r>
            <a:r>
              <a:rPr lang="en-US" dirty="0" smtClean="0"/>
              <a:t>, </a:t>
            </a:r>
            <a:r>
              <a:rPr lang="en-US" dirty="0" err="1" smtClean="0"/>
              <a:t>quadriparesis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Sensory loss/numbness/pain</a:t>
            </a:r>
          </a:p>
          <a:p>
            <a:r>
              <a:rPr lang="en-US" dirty="0" err="1" smtClean="0"/>
              <a:t>Sphicteric</a:t>
            </a:r>
            <a:r>
              <a:rPr lang="en-US" dirty="0" smtClean="0"/>
              <a:t> dysfunction</a:t>
            </a:r>
          </a:p>
          <a:p>
            <a:r>
              <a:rPr lang="en-US" dirty="0" err="1"/>
              <a:t>Lhermitte’s</a:t>
            </a:r>
            <a:r>
              <a:rPr lang="en-US" dirty="0"/>
              <a:t> </a:t>
            </a:r>
            <a:r>
              <a:rPr lang="en-US" dirty="0" smtClean="0"/>
              <a:t>sign</a:t>
            </a:r>
            <a:r>
              <a:rPr lang="en-US" dirty="0" smtClean="0"/>
              <a:t>??</a:t>
            </a:r>
            <a:endParaRPr lang="en-US" i="1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AND SPINAL CORD MS SYMPTOMS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Lightning Bolt 4"/>
          <p:cNvSpPr/>
          <p:nvPr/>
        </p:nvSpPr>
        <p:spPr>
          <a:xfrm flipH="1">
            <a:off x="3962400" y="1752600"/>
            <a:ext cx="7315200" cy="3200400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Electric like sensation induced by neck flexion</a:t>
            </a:r>
            <a:endParaRPr lang="en-US" sz="1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3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 general term that indicates inflammation of the spinal cord</a:t>
            </a:r>
          </a:p>
          <a:p>
            <a:r>
              <a:rPr lang="en-US" dirty="0" smtClean="0"/>
              <a:t>Could be caused by MS, NMO, infections, connective tissue diseases…..</a:t>
            </a:r>
          </a:p>
          <a:p>
            <a:r>
              <a:rPr lang="en-US" dirty="0" smtClean="0"/>
              <a:t>Spinal cord related motor, sensory &amp;/or autonomic dysfunction</a:t>
            </a:r>
          </a:p>
          <a:p>
            <a:r>
              <a:rPr lang="en-US" dirty="0" smtClean="0"/>
              <a:t>Sensory level</a:t>
            </a:r>
          </a:p>
          <a:p>
            <a:r>
              <a:rPr lang="en-US" dirty="0" smtClean="0"/>
              <a:t>Unilateral or bilateral</a:t>
            </a:r>
          </a:p>
          <a:p>
            <a:r>
              <a:rPr lang="en-US" dirty="0" smtClean="0"/>
              <a:t>CSF: increased WBC count and proteins</a:t>
            </a:r>
          </a:p>
          <a:p>
            <a:pPr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</a:t>
            </a:r>
            <a:r>
              <a:rPr lang="en-US" dirty="0" smtClean="0"/>
              <a:t>myelitis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dysfunction</a:t>
            </a:r>
          </a:p>
          <a:p>
            <a:r>
              <a:rPr lang="en-US" dirty="0" smtClean="0"/>
              <a:t>Stereotyped</a:t>
            </a:r>
          </a:p>
          <a:p>
            <a:r>
              <a:rPr lang="en-US" dirty="0" smtClean="0"/>
              <a:t>Less </a:t>
            </a:r>
            <a:r>
              <a:rPr lang="en-US" dirty="0"/>
              <a:t>than 24 </a:t>
            </a:r>
            <a:r>
              <a:rPr lang="en-US" dirty="0" smtClean="0"/>
              <a:t>h </a:t>
            </a:r>
          </a:p>
          <a:p>
            <a:r>
              <a:rPr lang="en-US" dirty="0" smtClean="0"/>
              <a:t>Reversible</a:t>
            </a:r>
          </a:p>
          <a:p>
            <a:r>
              <a:rPr lang="en-US" dirty="0"/>
              <a:t>R</a:t>
            </a:r>
            <a:r>
              <a:rPr lang="en-US" dirty="0" smtClean="0"/>
              <a:t>elated </a:t>
            </a:r>
            <a:r>
              <a:rPr lang="en-US" dirty="0"/>
              <a:t>to </a:t>
            </a:r>
            <a:r>
              <a:rPr lang="en-US" dirty="0" smtClean="0"/>
              <a:t>fluctuations </a:t>
            </a:r>
            <a:r>
              <a:rPr lang="en-US" dirty="0"/>
              <a:t>in axonal conduction </a:t>
            </a:r>
            <a:r>
              <a:rPr lang="en-US" dirty="0" smtClean="0"/>
              <a:t>properties due to increasing body temperature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Uhthoff’s </a:t>
            </a:r>
            <a:r>
              <a:rPr lang="en-US" dirty="0" smtClean="0"/>
              <a:t>Phenomena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Patient-reported symptoms or </a:t>
            </a:r>
            <a:r>
              <a:rPr lang="en-US" dirty="0"/>
              <a:t>objectively observed signs</a:t>
            </a:r>
          </a:p>
          <a:p>
            <a:r>
              <a:rPr lang="en-US" dirty="0" smtClean="0"/>
              <a:t>Typical </a:t>
            </a:r>
            <a:r>
              <a:rPr lang="en-US" dirty="0"/>
              <a:t>of </a:t>
            </a:r>
            <a:r>
              <a:rPr lang="en-US" dirty="0" smtClean="0"/>
              <a:t>CNS </a:t>
            </a:r>
            <a:r>
              <a:rPr lang="en-US" dirty="0"/>
              <a:t>acute inflammatory </a:t>
            </a:r>
            <a:r>
              <a:rPr lang="en-US" dirty="0" smtClean="0"/>
              <a:t>demyelinating </a:t>
            </a:r>
            <a:r>
              <a:rPr lang="en-US" dirty="0" smtClean="0"/>
              <a:t>lesion</a:t>
            </a:r>
            <a:endParaRPr lang="en-US" dirty="0" smtClean="0"/>
          </a:p>
          <a:p>
            <a:r>
              <a:rPr lang="en-US" dirty="0" smtClean="0"/>
              <a:t>Lasting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i="1" dirty="0" smtClean="0">
                <a:solidFill>
                  <a:srgbClr val="FF0000"/>
                </a:solidFill>
              </a:rPr>
              <a:t>t </a:t>
            </a:r>
            <a:r>
              <a:rPr lang="en-US" b="1" i="1" dirty="0">
                <a:solidFill>
                  <a:srgbClr val="FF0000"/>
                </a:solidFill>
              </a:rPr>
              <a:t>least </a:t>
            </a:r>
            <a:r>
              <a:rPr lang="en-US" b="1" i="1" dirty="0" smtClean="0">
                <a:solidFill>
                  <a:srgbClr val="FF0000"/>
                </a:solidFill>
              </a:rPr>
              <a:t>24</a:t>
            </a:r>
            <a:r>
              <a:rPr lang="x-none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hrs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 smtClean="0"/>
              <a:t>No fever or 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Relapse </a:t>
            </a:r>
            <a:r>
              <a:rPr lang="en-US" dirty="0" smtClean="0"/>
              <a:t>or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lipid dense layer that surrounds the axon of the neuron</a:t>
            </a:r>
          </a:p>
          <a:p>
            <a:r>
              <a:rPr lang="en-US" dirty="0" smtClean="0"/>
              <a:t>Insulates the axon and allows continuous propagation of the electrical impulse</a:t>
            </a:r>
          </a:p>
          <a:p>
            <a:r>
              <a:rPr lang="en-US" dirty="0" smtClean="0"/>
              <a:t>Schwann cells         peripheral nervous system (PNS) neurons</a:t>
            </a:r>
          </a:p>
          <a:p>
            <a:r>
              <a:rPr lang="en-US" dirty="0" err="1" smtClean="0"/>
              <a:t>Oligodendrocytes</a:t>
            </a:r>
            <a:r>
              <a:rPr lang="en-US" dirty="0" smtClean="0"/>
              <a:t>          central nervous system (CNS).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124200" y="44839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26427" y="5288478"/>
            <a:ext cx="48194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5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962400"/>
          </a:xfrm>
        </p:spPr>
        <p:txBody>
          <a:bodyPr/>
          <a:lstStyle/>
          <a:p>
            <a:r>
              <a:rPr lang="en-US" dirty="0" smtClean="0"/>
              <a:t>McDonald diagnostic criteria: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time: history of at least two attacks</a:t>
            </a: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space</a:t>
            </a:r>
            <a:r>
              <a:rPr lang="en-US" dirty="0" smtClean="0"/>
              <a:t>: clinical </a:t>
            </a:r>
            <a:r>
              <a:rPr lang="en-US" dirty="0"/>
              <a:t>evidence of </a:t>
            </a:r>
            <a:r>
              <a:rPr lang="en-US" dirty="0" smtClean="0"/>
              <a:t>involvement of two </a:t>
            </a:r>
            <a:r>
              <a:rPr lang="en-US" dirty="0"/>
              <a:t>CNS sites </a:t>
            </a:r>
            <a:r>
              <a:rPr lang="en-US" i="1" dirty="0"/>
              <a:t>OR</a:t>
            </a:r>
            <a:r>
              <a:rPr lang="en-US" dirty="0"/>
              <a:t> </a:t>
            </a:r>
            <a:r>
              <a:rPr lang="en-US" dirty="0" smtClean="0"/>
              <a:t>of one lesion </a:t>
            </a:r>
            <a:r>
              <a:rPr lang="en-US" dirty="0"/>
              <a:t>with reasonable historical evidence of another site being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51816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History &amp; Exam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85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Clinically Isolated Syndrome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4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Imaging:  MRI of the brain and spinal 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1507"/>
            <a:ext cx="3414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6143"/>
            <a:ext cx="27860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0"/>
            <a:ext cx="8153399" cy="45720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Lumbar </a:t>
            </a:r>
            <a:r>
              <a:rPr lang="en-US" b="1" dirty="0"/>
              <a:t>puncture: </a:t>
            </a:r>
            <a:r>
              <a:rPr lang="en-US" b="1" dirty="0" err="1"/>
              <a:t>oligoclonal</a:t>
            </a:r>
            <a:r>
              <a:rPr lang="en-US" b="1" dirty="0"/>
              <a:t> </a:t>
            </a:r>
            <a:r>
              <a:rPr lang="en-US" b="1" dirty="0" smtClean="0"/>
              <a:t>bands and </a:t>
            </a:r>
            <a:r>
              <a:rPr lang="en-US" b="1" dirty="0" err="1"/>
              <a:t>IgG</a:t>
            </a:r>
            <a:r>
              <a:rPr lang="en-US" b="1" dirty="0"/>
              <a:t> </a:t>
            </a:r>
            <a:r>
              <a:rPr lang="en-US" b="1" dirty="0" smtClean="0"/>
              <a:t>index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/>
              <a:t>  Image from Wikipedia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Diagnosis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962400"/>
            <a:ext cx="4648201" cy="2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6400798"/>
            <a:ext cx="281940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Image from WISER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Fifty percent </a:t>
            </a:r>
            <a:r>
              <a:rPr lang="en-US" dirty="0" smtClean="0"/>
              <a:t>of patients will require a cane 28 years after disease onset</a:t>
            </a:r>
          </a:p>
          <a:p>
            <a:endParaRPr lang="en-US" dirty="0" smtClean="0"/>
          </a:p>
          <a:p>
            <a:r>
              <a:rPr lang="en-US" b="1" i="1" dirty="0" smtClean="0"/>
              <a:t>Twenty five percent </a:t>
            </a:r>
            <a:r>
              <a:rPr lang="en-US" dirty="0" smtClean="0"/>
              <a:t>will require a wheelchair 44 years after disease onset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78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5383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124987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09800"/>
            <a:ext cx="685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67337"/>
            <a:ext cx="5383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0"/>
            <a:ext cx="9906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181" y="2973963"/>
            <a:ext cx="6541575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DISABILITY STATUS SCALE (EDSS)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219200" cy="8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752599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i="1" u="sng" dirty="0" smtClean="0"/>
              <a:t>Acute treatment of </a:t>
            </a:r>
            <a:r>
              <a:rPr lang="en-US" b="1" i="1" u="sng" dirty="0" smtClean="0"/>
              <a:t>relapses</a:t>
            </a:r>
            <a:endParaRPr lang="en-US" dirty="0"/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i="1" u="sng" dirty="0" smtClean="0"/>
              <a:t>Disease Modifying treatments</a:t>
            </a:r>
            <a:endParaRPr lang="en-US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8674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i="1" u="sng" dirty="0"/>
              <a:t>Acute treatment of </a:t>
            </a:r>
            <a:r>
              <a:rPr lang="en-US" b="1" i="1" u="sng" dirty="0" smtClean="0"/>
              <a:t>relapses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Steroids for 3-5 days</a:t>
            </a:r>
          </a:p>
          <a:p>
            <a:r>
              <a:rPr lang="en-US" dirty="0" smtClean="0"/>
              <a:t>plasma </a:t>
            </a:r>
            <a:r>
              <a:rPr lang="en-US" dirty="0"/>
              <a:t>exchange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TREATMENT</a:t>
            </a:r>
          </a:p>
        </p:txBody>
      </p:sp>
    </p:spTree>
    <p:extLst>
      <p:ext uri="{BB962C8B-B14F-4D97-AF65-F5344CB8AC3E}">
        <p14:creationId xmlns:p14="http://schemas.microsoft.com/office/powerpoint/2010/main" val="177145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b="1" i="1" u="sng" dirty="0"/>
              <a:t>Disease Modifying </a:t>
            </a:r>
            <a:r>
              <a:rPr lang="en-US" b="1" i="1" u="sng" dirty="0" smtClean="0"/>
              <a:t>treatments</a:t>
            </a:r>
          </a:p>
          <a:p>
            <a:r>
              <a:rPr lang="en-US" dirty="0" smtClean="0"/>
              <a:t>Reduction of number of relapses per year</a:t>
            </a:r>
          </a:p>
          <a:p>
            <a:r>
              <a:rPr lang="en-US" dirty="0" smtClean="0"/>
              <a:t>Reduction of number of new MRI lesions</a:t>
            </a:r>
          </a:p>
          <a:p>
            <a:r>
              <a:rPr lang="en-US" dirty="0" smtClean="0"/>
              <a:t>Prolongation of time to development of secondary progressive disease</a:t>
            </a:r>
          </a:p>
          <a:p>
            <a:r>
              <a:rPr lang="en-US" dirty="0" smtClean="0"/>
              <a:t>Reduction of long term disability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 startAt="2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TREATMENT</a:t>
            </a:r>
          </a:p>
        </p:txBody>
      </p:sp>
    </p:spTree>
    <p:extLst>
      <p:ext uri="{BB962C8B-B14F-4D97-AF65-F5344CB8AC3E}">
        <p14:creationId xmlns:p14="http://schemas.microsoft.com/office/powerpoint/2010/main" val="226329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1980’s: Steroids </a:t>
            </a:r>
            <a:r>
              <a:rPr lang="en-US" dirty="0"/>
              <a:t>for relapses </a:t>
            </a:r>
            <a:r>
              <a:rPr lang="en-US" dirty="0" smtClean="0"/>
              <a:t>only</a:t>
            </a:r>
          </a:p>
          <a:p>
            <a:endParaRPr lang="en-US" dirty="0"/>
          </a:p>
          <a:p>
            <a:r>
              <a:rPr lang="en-US" dirty="0" smtClean="0"/>
              <a:t>1990’s: Disease </a:t>
            </a:r>
            <a:r>
              <a:rPr lang="en-US" dirty="0"/>
              <a:t>modifying therapies (interferon and </a:t>
            </a:r>
            <a:r>
              <a:rPr lang="en-US" dirty="0" err="1"/>
              <a:t>copaxone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2000’s: </a:t>
            </a:r>
            <a:r>
              <a:rPr lang="en-US" dirty="0" err="1" smtClean="0"/>
              <a:t>Mitoxantrone</a:t>
            </a:r>
            <a:r>
              <a:rPr lang="en-US" dirty="0" smtClean="0"/>
              <a:t> </a:t>
            </a:r>
            <a:r>
              <a:rPr lang="en-US" dirty="0"/>
              <a:t>for aggressive MS and </a:t>
            </a:r>
            <a:r>
              <a:rPr lang="en-US" dirty="0" err="1" smtClean="0"/>
              <a:t>Natalizumab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2010’s: Oral medications </a:t>
            </a:r>
            <a:r>
              <a:rPr lang="en-US" dirty="0"/>
              <a:t>now available </a:t>
            </a:r>
            <a:r>
              <a:rPr lang="en-US" dirty="0" smtClean="0"/>
              <a:t>(</a:t>
            </a:r>
            <a:r>
              <a:rPr lang="en-US" dirty="0" smtClean="0"/>
              <a:t>Fingolimod, </a:t>
            </a:r>
            <a:r>
              <a:rPr lang="en-US" dirty="0" err="1" smtClean="0"/>
              <a:t>teriflunomide</a:t>
            </a:r>
            <a:r>
              <a:rPr lang="en-US" dirty="0" smtClean="0"/>
              <a:t>, </a:t>
            </a:r>
            <a:r>
              <a:rPr lang="en-US" dirty="0" err="1" smtClean="0"/>
              <a:t>dimethylfumarate</a:t>
            </a:r>
            <a:r>
              <a:rPr lang="en-US" dirty="0" smtClean="0"/>
              <a:t>.. 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2-NEUROMYELITIS OPTICA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4506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Also known as </a:t>
            </a:r>
            <a:r>
              <a:rPr lang="en-US" dirty="0" err="1" smtClean="0"/>
              <a:t>Devic’s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common in females (</a:t>
            </a:r>
            <a:r>
              <a:rPr lang="en-US" b="1" i="1" dirty="0" smtClean="0">
                <a:solidFill>
                  <a:srgbClr val="008000"/>
                </a:solidFill>
              </a:rPr>
              <a:t>9:1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 </a:t>
            </a:r>
            <a:r>
              <a:rPr lang="en-US" b="1" i="1" dirty="0" smtClean="0">
                <a:solidFill>
                  <a:srgbClr val="008000"/>
                </a:solidFill>
              </a:rPr>
              <a:t>age</a:t>
            </a:r>
            <a:r>
              <a:rPr lang="en-US" dirty="0" smtClean="0"/>
              <a:t> is 10 years later than MS</a:t>
            </a:r>
          </a:p>
          <a:p>
            <a:r>
              <a:rPr lang="en-US" dirty="0" smtClean="0"/>
              <a:t>More common in </a:t>
            </a:r>
            <a:r>
              <a:rPr lang="en-US" b="1" i="1" dirty="0" smtClean="0">
                <a:solidFill>
                  <a:srgbClr val="008000"/>
                </a:solidFill>
              </a:rPr>
              <a:t>Asian and African </a:t>
            </a:r>
            <a:r>
              <a:rPr lang="en-US" dirty="0" smtClean="0"/>
              <a:t>populations</a:t>
            </a:r>
          </a:p>
          <a:p>
            <a:r>
              <a:rPr lang="en-US" dirty="0" smtClean="0"/>
              <a:t>Affects </a:t>
            </a:r>
            <a:r>
              <a:rPr lang="en-US" b="1" i="1" dirty="0" smtClean="0">
                <a:solidFill>
                  <a:srgbClr val="008000"/>
                </a:solidFill>
              </a:rPr>
              <a:t>mainly</a:t>
            </a:r>
            <a:r>
              <a:rPr lang="en-US" dirty="0" smtClean="0"/>
              <a:t> the optic nerves and the spinal cord</a:t>
            </a:r>
          </a:p>
          <a:p>
            <a:r>
              <a:rPr lang="en-US" dirty="0" smtClean="0"/>
              <a:t>More severe attacks than in 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2-NEUROMYELITIS OPTICA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874" r="-40874"/>
          <a:stretch>
            <a:fillRect/>
          </a:stretch>
        </p:blipFill>
        <p:spPr>
          <a:xfrm>
            <a:off x="871538" y="2674938"/>
            <a:ext cx="7408862" cy="34512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86400" y="26670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2286000" y="28956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29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890933" cy="4038600"/>
          </a:xfrm>
        </p:spPr>
        <p:txBody>
          <a:bodyPr/>
          <a:lstStyle/>
          <a:p>
            <a:r>
              <a:rPr lang="en-US" dirty="0" err="1" smtClean="0"/>
              <a:t>Astrocytopathy</a:t>
            </a:r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 err="1" smtClean="0"/>
              <a:t>aquaporine</a:t>
            </a:r>
            <a:r>
              <a:rPr lang="en-US" dirty="0" smtClean="0"/>
              <a:t> 4 (a water channel) rich </a:t>
            </a:r>
            <a:r>
              <a:rPr lang="en-US" dirty="0" smtClean="0"/>
              <a:t>areas (</a:t>
            </a:r>
            <a:r>
              <a:rPr lang="en-US" dirty="0" err="1" smtClean="0"/>
              <a:t>aquaporine</a:t>
            </a:r>
            <a:r>
              <a:rPr lang="en-US" dirty="0" smtClean="0"/>
              <a:t> 4 </a:t>
            </a:r>
            <a:r>
              <a:rPr lang="en-US" dirty="0" err="1" smtClean="0"/>
              <a:t>abd</a:t>
            </a:r>
            <a:r>
              <a:rPr lang="en-US" dirty="0" smtClean="0"/>
              <a:t> in 70%)</a:t>
            </a:r>
            <a:endParaRPr lang="en-US" dirty="0" smtClean="0"/>
          </a:p>
          <a:p>
            <a:r>
              <a:rPr lang="en-US" dirty="0" err="1"/>
              <a:t>Vasculocentric</a:t>
            </a:r>
            <a:r>
              <a:rPr lang="en-US" dirty="0"/>
              <a:t> deposition of immunoglobulin and complement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6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i="1" u="sng" dirty="0" smtClean="0"/>
              <a:t>Acute treatment of </a:t>
            </a:r>
            <a:r>
              <a:rPr lang="en-US" b="1" i="1" u="sng" dirty="0" smtClean="0"/>
              <a:t>relapses</a:t>
            </a:r>
          </a:p>
          <a:p>
            <a:r>
              <a:rPr lang="en-US" dirty="0"/>
              <a:t>steroids or plasma exchange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b="1" i="1" u="sng" dirty="0" smtClean="0"/>
              <a:t>Disease Modifying treatments</a:t>
            </a:r>
          </a:p>
          <a:p>
            <a:r>
              <a:rPr lang="en-US" dirty="0"/>
              <a:t>chronic immunosuppression with azathioprine</a:t>
            </a:r>
            <a:r>
              <a:rPr lang="en-US" dirty="0" smtClean="0"/>
              <a:t>, Rituximab, </a:t>
            </a:r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, cyclophosphamide….</a:t>
            </a:r>
          </a:p>
          <a:p>
            <a:endParaRPr lang="en-US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8674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DEMYELINATING DISEASAES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MS treatment may worsen NMO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194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3-ADEM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disseminated encephalomyelitis</a:t>
            </a:r>
          </a:p>
          <a:p>
            <a:r>
              <a:rPr lang="en-US" dirty="0" smtClean="0"/>
              <a:t>CNS inflammatory demyelinating disease</a:t>
            </a:r>
          </a:p>
          <a:p>
            <a:r>
              <a:rPr lang="en-US" dirty="0" smtClean="0"/>
              <a:t>Frequently </a:t>
            </a:r>
            <a:r>
              <a:rPr lang="en-US" b="1" i="1" dirty="0" smtClean="0">
                <a:solidFill>
                  <a:srgbClr val="008000"/>
                </a:solidFill>
              </a:rPr>
              <a:t>preceded by </a:t>
            </a:r>
            <a:r>
              <a:rPr lang="en-US" dirty="0" smtClean="0"/>
              <a:t>vaccination or infection</a:t>
            </a:r>
          </a:p>
          <a:p>
            <a:r>
              <a:rPr lang="en-US" dirty="0" smtClean="0"/>
              <a:t>More common in </a:t>
            </a:r>
            <a:r>
              <a:rPr lang="en-US" b="1" i="1" dirty="0" smtClean="0">
                <a:solidFill>
                  <a:srgbClr val="008000"/>
                </a:solidFill>
              </a:rPr>
              <a:t>children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Equal</a:t>
            </a:r>
            <a:r>
              <a:rPr lang="en-US" dirty="0" smtClean="0">
                <a:solidFill>
                  <a:srgbClr val="000000"/>
                </a:solidFill>
              </a:rPr>
              <a:t> males to females ratio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Affects </a:t>
            </a:r>
            <a:r>
              <a:rPr lang="en-US" b="1" i="1" dirty="0" smtClean="0">
                <a:solidFill>
                  <a:srgbClr val="008000"/>
                </a:solidFill>
              </a:rPr>
              <a:t>all </a:t>
            </a:r>
            <a:r>
              <a:rPr lang="en-US" dirty="0" smtClean="0">
                <a:solidFill>
                  <a:srgbClr val="000000"/>
                </a:solidFill>
              </a:rPr>
              <a:t>ethnicities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Usually a </a:t>
            </a:r>
            <a:r>
              <a:rPr lang="en-US" b="1" i="1" dirty="0" smtClean="0">
                <a:solidFill>
                  <a:srgbClr val="008000"/>
                </a:solidFill>
              </a:rPr>
              <a:t>monophasic</a:t>
            </a:r>
            <a:r>
              <a:rPr lang="en-US" dirty="0" smtClean="0"/>
              <a:t> illness (no relapses)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u="sng" dirty="0" smtClean="0"/>
          </a:p>
          <a:p>
            <a:pPr lvl="1"/>
            <a:r>
              <a:rPr lang="en-US" dirty="0" smtClean="0"/>
              <a:t>Wide spread white and gray matter </a:t>
            </a:r>
            <a:r>
              <a:rPr lang="en-US" dirty="0" err="1" smtClean="0"/>
              <a:t>perivenous</a:t>
            </a:r>
            <a:r>
              <a:rPr lang="en-US" dirty="0" smtClean="0"/>
              <a:t> </a:t>
            </a:r>
            <a:r>
              <a:rPr lang="en-US" dirty="0"/>
              <a:t>‘‘sleeves’’ of </a:t>
            </a:r>
            <a:r>
              <a:rPr lang="en-US" dirty="0" smtClean="0"/>
              <a:t>inflammation and demyelination</a:t>
            </a:r>
          </a:p>
          <a:p>
            <a:pPr lvl="1"/>
            <a:r>
              <a:rPr lang="en-US" dirty="0" smtClean="0"/>
              <a:t>Axons are relatively spared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SYMPTOMS:</a:t>
            </a:r>
          </a:p>
          <a:p>
            <a:pPr lvl="1"/>
            <a:r>
              <a:rPr lang="en-US" dirty="0" smtClean="0"/>
              <a:t>Encephalopathy (lethargy, stupor, coma)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ultifocal neurological deficit (visual symptoms, ataxia, TM..)</a:t>
            </a:r>
          </a:p>
          <a:p>
            <a:pPr lvl="1"/>
            <a:r>
              <a:rPr lang="en-US" dirty="0" smtClean="0"/>
              <a:t>May fluctuates over a 3 months period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3726" r="-73726"/>
          <a:stretch>
            <a:fillRect/>
          </a:stretch>
        </p:blipFill>
        <p:spPr>
          <a:xfrm>
            <a:off x="871538" y="2674938"/>
            <a:ext cx="7408862" cy="34512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Acute treatment: Steroids, plasma exchange and intravenous </a:t>
            </a:r>
            <a:r>
              <a:rPr lang="en-US" dirty="0" err="1" smtClean="0"/>
              <a:t>immunoglobulins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05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MS: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Can affect any part of the CNS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disease </a:t>
            </a:r>
            <a:r>
              <a:rPr lang="en-US" dirty="0"/>
              <a:t>of young </a:t>
            </a:r>
            <a:r>
              <a:rPr lang="en-US" dirty="0" smtClean="0"/>
              <a:t>adults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females</a:t>
            </a:r>
            <a:endParaRPr lang="en-US" dirty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 RR course is the most common initial course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NMO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/>
              <a:t>A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/>
              <a:t>Can affect any part of the </a:t>
            </a:r>
            <a:r>
              <a:rPr lang="en-US" dirty="0" smtClean="0"/>
              <a:t>CNS but mainly optic nerve and spinal cord</a:t>
            </a:r>
            <a:endParaRPr lang="en-US" dirty="0" smtClean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Older group in </a:t>
            </a:r>
            <a:r>
              <a:rPr lang="en-US" dirty="0" err="1" smtClean="0"/>
              <a:t>acomparison</a:t>
            </a:r>
            <a:r>
              <a:rPr lang="en-US" dirty="0" smtClean="0"/>
              <a:t> to MS</a:t>
            </a:r>
            <a:endParaRPr lang="en-US" dirty="0" smtClean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in females</a:t>
            </a:r>
            <a:endParaRPr lang="en-US" dirty="0" smtClean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Relapsing course</a:t>
            </a:r>
            <a:endParaRPr lang="en-US" dirty="0" smtClean="0"/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162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ADEM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ACUTE INFLAMMATORY DEMYELINATING DISEASE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MONOPHASIC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CHILDREN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FOLLOWS INFECTION OR VACCINATION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ENCEPHALOPATHY IS A PREREQUISTE FOR THE </a:t>
            </a:r>
            <a:r>
              <a:rPr lang="en-US" smtClean="0"/>
              <a:t>DIAGNOSIS IN CHILDREN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967133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Damage of the myelin</a:t>
            </a:r>
          </a:p>
          <a:p>
            <a:r>
              <a:rPr lang="en-US" dirty="0" smtClean="0"/>
              <a:t>PNS &amp; CNS</a:t>
            </a:r>
          </a:p>
          <a:p>
            <a:r>
              <a:rPr lang="en-US" dirty="0" smtClean="0"/>
              <a:t>Inherited or acquired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CNS:</a:t>
            </a:r>
            <a:r>
              <a:rPr lang="en-US" dirty="0" smtClean="0"/>
              <a:t> multiple </a:t>
            </a:r>
            <a:r>
              <a:rPr lang="en-US" dirty="0" smtClean="0"/>
              <a:t>sclerosis (MS), </a:t>
            </a:r>
            <a:r>
              <a:rPr lang="en-US" dirty="0" smtClean="0"/>
              <a:t>acute </a:t>
            </a:r>
            <a:r>
              <a:rPr lang="en-US" dirty="0" err="1" smtClean="0"/>
              <a:t>dissaminated</a:t>
            </a:r>
            <a:r>
              <a:rPr lang="en-US" dirty="0" smtClean="0"/>
              <a:t> </a:t>
            </a:r>
            <a:r>
              <a:rPr lang="en-US" dirty="0" smtClean="0"/>
              <a:t>encephalomyelitis (ADEM), </a:t>
            </a:r>
            <a:r>
              <a:rPr lang="en-US" dirty="0" err="1" smtClean="0"/>
              <a:t>neuromyelitis</a:t>
            </a:r>
            <a:r>
              <a:rPr lang="en-US" dirty="0" smtClean="0"/>
              <a:t> </a:t>
            </a:r>
            <a:r>
              <a:rPr lang="en-US" dirty="0" err="1" smtClean="0"/>
              <a:t>optica</a:t>
            </a:r>
            <a:r>
              <a:rPr lang="en-US" dirty="0" smtClean="0"/>
              <a:t> (NMO)</a:t>
            </a:r>
            <a:endParaRPr lang="en-US" dirty="0" smtClean="0"/>
          </a:p>
          <a:p>
            <a:r>
              <a:rPr lang="en-US" b="1" i="1" u="sng" dirty="0" smtClean="0">
                <a:solidFill>
                  <a:srgbClr val="FF0000"/>
                </a:solidFill>
              </a:rPr>
              <a:t>PNS:</a:t>
            </a:r>
            <a:r>
              <a:rPr lang="en-US" dirty="0" smtClean="0"/>
              <a:t> acute inflammatory demyelinating polyneuropathy (</a:t>
            </a:r>
            <a:r>
              <a:rPr lang="en-US" dirty="0" err="1" smtClean="0"/>
              <a:t>Guillain</a:t>
            </a:r>
            <a:r>
              <a:rPr lang="en-US" dirty="0" smtClean="0"/>
              <a:t> </a:t>
            </a:r>
            <a:r>
              <a:rPr lang="en-US" dirty="0" err="1" smtClean="0"/>
              <a:t>Barre</a:t>
            </a:r>
            <a:r>
              <a:rPr lang="en-US" dirty="0" smtClean="0"/>
              <a:t> syndrome), chronic inflammatory demyelinating </a:t>
            </a:r>
            <a:r>
              <a:rPr lang="en-US" dirty="0" smtClean="0"/>
              <a:t>polyneuropathy (CIDP).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DEMYELINATING DISEASAES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06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397827"/>
              </p:ext>
            </p:extLst>
          </p:nvPr>
        </p:nvGraphicFramePr>
        <p:xfrm>
          <a:off x="304800" y="1981200"/>
          <a:ext cx="85344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</a:p>
                    <a:p>
                      <a:r>
                        <a:rPr lang="en-US" dirty="0" smtClean="0"/>
                        <a:t>1:1.5-2.5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</a:p>
                    <a:p>
                      <a:r>
                        <a:rPr lang="en-US" dirty="0" smtClean="0"/>
                        <a:t>1:9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r>
                        <a:rPr lang="en-US" baseline="0" dirty="0" smtClean="0"/>
                        <a:t> or males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1-1.3:1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 and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 (ON AND TM)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RR/progressive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Relapsing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Monophasic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MYELITIS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&lt;3 v.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&gt; </a:t>
                      </a:r>
                      <a:r>
                        <a:rPr lang="en-US" dirty="0" smtClean="0"/>
                        <a:t>3 v.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segment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&lt;3 v.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segments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Streoids and 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Streoids and 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Streoids and PLEX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 Modifying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No need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</a:t>
            </a:r>
            <a:r>
              <a:rPr lang="en-US" dirty="0" err="1" smtClean="0"/>
              <a:t>vs</a:t>
            </a:r>
            <a:r>
              <a:rPr lang="en-US" dirty="0" smtClean="0"/>
              <a:t> NMO </a:t>
            </a:r>
            <a:r>
              <a:rPr lang="en-US" dirty="0" err="1" smtClean="0"/>
              <a:t>vs</a:t>
            </a:r>
            <a:r>
              <a:rPr lang="en-US" dirty="0" smtClean="0"/>
              <a:t> 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2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&amp; PNS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2766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1-Multiple Sclerosis</a:t>
            </a:r>
            <a:endParaRPr lang="en-US" sz="40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2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1-Multiple Sclerosis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146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4477</TotalTime>
  <Words>1492</Words>
  <Application>Microsoft Macintosh PowerPoint</Application>
  <PresentationFormat>On-screen Show (4:3)</PresentationFormat>
  <Paragraphs>343</Paragraphs>
  <Slides>60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Waveform</vt:lpstr>
      <vt:lpstr>DEMYELINATING DISEASES (MULTIPLE SCLEROSIS)</vt:lpstr>
      <vt:lpstr>PowerPoint Presentation</vt:lpstr>
      <vt:lpstr>MYELIN</vt:lpstr>
      <vt:lpstr>MYELIN</vt:lpstr>
      <vt:lpstr>PowerPoint Presentation</vt:lpstr>
      <vt:lpstr>DEMYELINATING DISEASAES</vt:lpstr>
      <vt:lpstr>CNS &amp; PNS</vt:lpstr>
      <vt:lpstr>PowerPoint Presentation</vt:lpstr>
      <vt:lpstr>1-Multiple Sclerosis</vt:lpstr>
      <vt:lpstr>PowerPoint Presentation</vt:lpstr>
      <vt:lpstr>MS Epidemiology</vt:lpstr>
      <vt:lpstr>MS Epidemiology</vt:lpstr>
      <vt:lpstr>Environmental Risk Factors</vt:lpstr>
      <vt:lpstr>Cont.</vt:lpstr>
      <vt:lpstr>MS Pathology</vt:lpstr>
      <vt:lpstr>MS COURSE:</vt:lpstr>
      <vt:lpstr>MS COURSE:</vt:lpstr>
      <vt:lpstr>أنواع التصلب المتعدد</vt:lpstr>
      <vt:lpstr>MS Course</vt:lpstr>
      <vt:lpstr>PowerPoint Presentation</vt:lpstr>
      <vt:lpstr>MS SYMPTOMS</vt:lpstr>
      <vt:lpstr>MS SYMPTOMS</vt:lpstr>
      <vt:lpstr>OPTIC NEURITIS</vt:lpstr>
      <vt:lpstr>BRAIN STEM RELATED MS SYMPTOMS</vt:lpstr>
      <vt:lpstr>CEREBELLUM RELATED MS SYMPTOMS</vt:lpstr>
      <vt:lpstr>BRAIN AND SPINAL CORD MS SYMPTOMS</vt:lpstr>
      <vt:lpstr>Transverse myelitis</vt:lpstr>
      <vt:lpstr>Uhthoff’s Phenomena</vt:lpstr>
      <vt:lpstr>MS Relapse or Attack</vt:lpstr>
      <vt:lpstr>Diagnosing MS</vt:lpstr>
      <vt:lpstr>Diagnosing MS</vt:lpstr>
      <vt:lpstr>PowerPoint Presentation</vt:lpstr>
      <vt:lpstr>DIAGNOSIS OF MS</vt:lpstr>
      <vt:lpstr>MS Diagnosis</vt:lpstr>
      <vt:lpstr>iik</vt:lpstr>
      <vt:lpstr>MS PROGNOSIS</vt:lpstr>
      <vt:lpstr>MS PROGNOSIS</vt:lpstr>
      <vt:lpstr>MS PROGNOSIS</vt:lpstr>
      <vt:lpstr>EXPANDED DISABILITY STATUS SCALE (EDSS)</vt:lpstr>
      <vt:lpstr>MS Treatment</vt:lpstr>
      <vt:lpstr>MS TREATMENT</vt:lpstr>
      <vt:lpstr>MS TREATMENT</vt:lpstr>
      <vt:lpstr>MS TREATMENT</vt:lpstr>
      <vt:lpstr>PowerPoint Presentation</vt:lpstr>
      <vt:lpstr>2-NEUROMYELITIS OPTICA</vt:lpstr>
      <vt:lpstr>PowerPoint Presentation</vt:lpstr>
      <vt:lpstr>PowerPoint Presentation</vt:lpstr>
      <vt:lpstr>NMO Pathology</vt:lpstr>
      <vt:lpstr>NMO Treatment</vt:lpstr>
      <vt:lpstr>NMO TREATMENT</vt:lpstr>
      <vt:lpstr>PowerPoint Presentation</vt:lpstr>
      <vt:lpstr>3-ADEM</vt:lpstr>
      <vt:lpstr>ADEM Pathology</vt:lpstr>
      <vt:lpstr>ADEM</vt:lpstr>
      <vt:lpstr>PowerPoint Presentation</vt:lpstr>
      <vt:lpstr>ADEM TREATMENT</vt:lpstr>
      <vt:lpstr>SUMMARY</vt:lpstr>
      <vt:lpstr>SUMMARY</vt:lpstr>
      <vt:lpstr>SUMMARY</vt:lpstr>
      <vt:lpstr>MS vs NMO vs ADEM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DEMYELINATING DISEASES (MULTIPLE SCLEROSIS)</dc:title>
  <dc:creator>pink</dc:creator>
  <cp:lastModifiedBy>Nuha</cp:lastModifiedBy>
  <cp:revision>116</cp:revision>
  <dcterms:created xsi:type="dcterms:W3CDTF">2014-03-22T02:51:54Z</dcterms:created>
  <dcterms:modified xsi:type="dcterms:W3CDTF">2016-03-19T20:35:24Z</dcterms:modified>
</cp:coreProperties>
</file>