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3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4" r:id="rId38"/>
    <p:sldId id="292" r:id="rId39"/>
    <p:sldId id="293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39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40" r:id="rId77"/>
    <p:sldId id="332" r:id="rId78"/>
    <p:sldId id="333" r:id="rId79"/>
    <p:sldId id="334" r:id="rId80"/>
    <p:sldId id="335" r:id="rId81"/>
    <p:sldId id="336" r:id="rId82"/>
    <p:sldId id="337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987"/>
  </p:normalViewPr>
  <p:slideViewPr>
    <p:cSldViewPr snapToGrid="0" snapToObjects="1">
      <p:cViewPr varScale="1">
        <p:scale>
          <a:sx n="70" d="100"/>
          <a:sy n="70" d="100"/>
        </p:scale>
        <p:origin x="2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5944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2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7840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4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9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725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626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5D73696-131B-3042-93E9-60727F9E446C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2D836CD-2A2C-1044-B76B-1B0D5949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878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Myopathy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Hana </a:t>
            </a:r>
            <a:r>
              <a:rPr lang="en-US" dirty="0" err="1"/>
              <a:t>Albulaihe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consultant Neurologist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01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47088"/>
            <a:ext cx="9601200" cy="402031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Onset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Course.</a:t>
            </a:r>
          </a:p>
          <a:p>
            <a:r>
              <a:rPr lang="en-US" sz="2800" dirty="0" smtClean="0"/>
              <a:t>Limbs involved.</a:t>
            </a:r>
          </a:p>
          <a:p>
            <a:r>
              <a:rPr lang="en-US" sz="2800" dirty="0" smtClean="0"/>
              <a:t>Muscle involved.</a:t>
            </a:r>
          </a:p>
          <a:p>
            <a:r>
              <a:rPr lang="en-US" sz="2800" dirty="0" smtClean="0"/>
              <a:t>Progression.</a:t>
            </a:r>
          </a:p>
          <a:p>
            <a:r>
              <a:rPr lang="en-US" sz="2800" dirty="0" smtClean="0"/>
              <a:t>Presence of sensory/ autonomic symptoms.</a:t>
            </a:r>
          </a:p>
        </p:txBody>
      </p:sp>
    </p:spTree>
    <p:extLst>
      <p:ext uri="{BB962C8B-B14F-4D97-AF65-F5344CB8AC3E}">
        <p14:creationId xmlns:p14="http://schemas.microsoft.com/office/powerpoint/2010/main" val="172584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56816"/>
            <a:ext cx="9601200" cy="3910584"/>
          </a:xfrm>
        </p:spPr>
        <p:txBody>
          <a:bodyPr>
            <a:noAutofit/>
          </a:bodyPr>
          <a:lstStyle/>
          <a:p>
            <a:r>
              <a:rPr lang="en-US" sz="2800" dirty="0" smtClean="0"/>
              <a:t>Define pattern of weakness:</a:t>
            </a:r>
          </a:p>
          <a:p>
            <a:r>
              <a:rPr lang="en-US" sz="2800" dirty="0" smtClean="0"/>
              <a:t>Proximal limb girdle.</a:t>
            </a:r>
          </a:p>
          <a:p>
            <a:r>
              <a:rPr lang="en-US" sz="2800" dirty="0" smtClean="0"/>
              <a:t>Distal distribution.</a:t>
            </a:r>
          </a:p>
          <a:p>
            <a:r>
              <a:rPr lang="en-US" sz="2800" dirty="0" err="1" smtClean="0"/>
              <a:t>Scapuloperoneal</a:t>
            </a:r>
            <a:r>
              <a:rPr lang="en-US" sz="2800" dirty="0" smtClean="0"/>
              <a:t> distribution.</a:t>
            </a:r>
          </a:p>
          <a:p>
            <a:r>
              <a:rPr lang="en-US" sz="2800" dirty="0" smtClean="0"/>
              <a:t>Distal arm and proximal lower limb.</a:t>
            </a:r>
          </a:p>
          <a:p>
            <a:r>
              <a:rPr lang="en-US" sz="2800" dirty="0" smtClean="0"/>
              <a:t>Associated symptoms: ptosis / </a:t>
            </a:r>
            <a:r>
              <a:rPr lang="en-US" sz="2800" dirty="0" err="1" smtClean="0"/>
              <a:t>ophthalmoplegia</a:t>
            </a:r>
            <a:r>
              <a:rPr lang="en-US" sz="2800" dirty="0" smtClean="0"/>
              <a:t> / cardiac/ respiratory.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6506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intolerance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less reliable negative symptom.</a:t>
            </a:r>
          </a:p>
          <a:p>
            <a:r>
              <a:rPr lang="en-US" sz="3200" dirty="0" smtClean="0"/>
              <a:t>Often reflects the general level of conditioning and health.</a:t>
            </a:r>
          </a:p>
          <a:p>
            <a:r>
              <a:rPr lang="en-US" sz="3200" dirty="0" smtClean="0"/>
              <a:t>In patients without any objective weakness, depression should be considered.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272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intolerance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Exclude certain metabolic myopathies or mitochondrial </a:t>
            </a:r>
            <a:r>
              <a:rPr lang="en-US" sz="2800" dirty="0" err="1" smtClean="0"/>
              <a:t>cytopathies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Ask </a:t>
            </a:r>
            <a:r>
              <a:rPr lang="en-US" sz="2800" dirty="0" smtClean="0"/>
              <a:t>if it is elicited by brief or long term exercise (carbohydrates or lipid metabolism).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91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Myalgia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Infrequent symptom.</a:t>
            </a:r>
          </a:p>
          <a:p>
            <a:r>
              <a:rPr lang="en-US" sz="2800" dirty="0" smtClean="0"/>
              <a:t>Orthopedic or rheumatologic conditions are more frequent causes.</a:t>
            </a:r>
          </a:p>
          <a:p>
            <a:r>
              <a:rPr lang="en-US" sz="2800" dirty="0" smtClean="0"/>
              <a:t>Constant proximal muscle pain often accompanies inflammatory myopathies.</a:t>
            </a:r>
          </a:p>
          <a:p>
            <a:r>
              <a:rPr lang="en-US" sz="2800" dirty="0" smtClean="0"/>
              <a:t>Episodic </a:t>
            </a:r>
            <a:r>
              <a:rPr lang="en-US" sz="2800" dirty="0" err="1" smtClean="0"/>
              <a:t>myalgias</a:t>
            </a:r>
            <a:r>
              <a:rPr lang="en-US" sz="2800" dirty="0" smtClean="0"/>
              <a:t> after exercise point to </a:t>
            </a:r>
            <a:r>
              <a:rPr lang="en-US" sz="2800" dirty="0" err="1" smtClean="0"/>
              <a:t>metabloic</a:t>
            </a:r>
            <a:r>
              <a:rPr lang="en-US" sz="2800" dirty="0" smtClean="0"/>
              <a:t> myopathies.</a:t>
            </a:r>
          </a:p>
          <a:p>
            <a:r>
              <a:rPr lang="en-US" sz="2800" dirty="0" smtClean="0"/>
              <a:t>In patients with waxing and waning diffuse </a:t>
            </a:r>
            <a:r>
              <a:rPr lang="en-US" sz="2800" dirty="0" err="1" smtClean="0"/>
              <a:t>myalgias</a:t>
            </a:r>
            <a:r>
              <a:rPr lang="en-US" sz="2800" dirty="0" smtClean="0"/>
              <a:t>, </a:t>
            </a:r>
            <a:r>
              <a:rPr lang="en-US" sz="2800" dirty="0" err="1" smtClean="0"/>
              <a:t>anexity</a:t>
            </a:r>
            <a:r>
              <a:rPr lang="en-US" sz="2800" dirty="0" smtClean="0"/>
              <a:t> should be ruled out.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2641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Cramps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Involuntary contractions of muscle that last for seconds to minutes.</a:t>
            </a:r>
          </a:p>
          <a:p>
            <a:r>
              <a:rPr lang="en-US" sz="2800" dirty="0" smtClean="0"/>
              <a:t>Most are benign and occur predominantly in calves.</a:t>
            </a:r>
          </a:p>
          <a:p>
            <a:r>
              <a:rPr lang="en-US" sz="2800" dirty="0" smtClean="0"/>
              <a:t>Risk factors are old age, dehydration, prolonged sitting, use of diuretics, </a:t>
            </a:r>
            <a:r>
              <a:rPr lang="en-US" sz="2800" dirty="0" err="1" smtClean="0"/>
              <a:t>hypothyrodism</a:t>
            </a:r>
            <a:r>
              <a:rPr lang="en-US" sz="2800" dirty="0" smtClean="0"/>
              <a:t> and DM.</a:t>
            </a:r>
          </a:p>
          <a:p>
            <a:r>
              <a:rPr lang="en-US" sz="2800" dirty="0" smtClean="0"/>
              <a:t>They are most common in motor neuron disease and chronic neuropathies rather than myopathies.</a:t>
            </a:r>
          </a:p>
          <a:p>
            <a:r>
              <a:rPr lang="en-US" sz="2800" dirty="0" smtClean="0"/>
              <a:t>Cramps are only common in </a:t>
            </a:r>
            <a:r>
              <a:rPr lang="en-US" sz="2800" dirty="0" err="1" smtClean="0"/>
              <a:t>metaboic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488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Myotonia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Impaired relaxation after sustained voluntary contractions.</a:t>
            </a:r>
          </a:p>
          <a:p>
            <a:r>
              <a:rPr lang="en-US" sz="2800" dirty="0" smtClean="0"/>
              <a:t>A painless phenomenon.</a:t>
            </a:r>
          </a:p>
          <a:p>
            <a:r>
              <a:rPr lang="en-US" sz="2800" dirty="0" smtClean="0"/>
              <a:t>Commonly involves </a:t>
            </a:r>
            <a:r>
              <a:rPr lang="en-US" sz="2800" dirty="0" err="1" smtClean="0"/>
              <a:t>intrinisic</a:t>
            </a:r>
            <a:r>
              <a:rPr lang="en-US" sz="2800" dirty="0" smtClean="0"/>
              <a:t> hand muscles and eyelids.</a:t>
            </a:r>
          </a:p>
          <a:p>
            <a:r>
              <a:rPr lang="en-US" sz="2800" dirty="0" smtClean="0"/>
              <a:t>It is due to repetitive depolarization of the muscle fibers.</a:t>
            </a:r>
          </a:p>
          <a:p>
            <a:r>
              <a:rPr lang="en-US" sz="2800" dirty="0" smtClean="0"/>
              <a:t>It improves with repeated exercise.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578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Myotonia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Clinically </a:t>
            </a:r>
            <a:r>
              <a:rPr lang="en-US" sz="2800" dirty="0" err="1" smtClean="0"/>
              <a:t>myotonia</a:t>
            </a:r>
            <a:r>
              <a:rPr lang="en-US" sz="2800" dirty="0" smtClean="0"/>
              <a:t> can be seen by tapping the muscle ( percussion </a:t>
            </a:r>
            <a:r>
              <a:rPr lang="en-US" sz="2800" dirty="0" err="1" smtClean="0"/>
              <a:t>myotonia</a:t>
            </a:r>
            <a:r>
              <a:rPr lang="en-US" sz="2800" dirty="0" smtClean="0"/>
              <a:t>) or by voluntary contractions of muscle groups ( action </a:t>
            </a:r>
            <a:r>
              <a:rPr lang="en-US" sz="2800" dirty="0" err="1" smtClean="0"/>
              <a:t>myotonia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Typical </a:t>
            </a:r>
            <a:r>
              <a:rPr lang="en-US" sz="2800" dirty="0" smtClean="0"/>
              <a:t>tests are squeezing the hand of the examiner or forceful closure of the eye.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2834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032" y="1243584"/>
            <a:ext cx="7095744" cy="4919472"/>
          </a:xfrm>
        </p:spPr>
      </p:pic>
    </p:spTree>
    <p:extLst>
      <p:ext uri="{BB962C8B-B14F-4D97-AF65-F5344CB8AC3E}">
        <p14:creationId xmlns:p14="http://schemas.microsoft.com/office/powerpoint/2010/main" val="2089661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032" y="1371600"/>
            <a:ext cx="7370064" cy="4352544"/>
          </a:xfrm>
        </p:spPr>
      </p:pic>
    </p:spTree>
    <p:extLst>
      <p:ext uri="{BB962C8B-B14F-4D97-AF65-F5344CB8AC3E}">
        <p14:creationId xmlns:p14="http://schemas.microsoft.com/office/powerpoint/2010/main" val="130658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MYO- is muscle , pathos is suffering in Greek.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Disorders in which there is a primary functional or structural impairment of skeletal muscle.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0339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Myoglobinuria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Excess myoglobin in urine resulting in a cola colored urine.</a:t>
            </a:r>
          </a:p>
          <a:p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 smtClean="0"/>
              <a:t>is an uncommon finding.</a:t>
            </a:r>
          </a:p>
          <a:p>
            <a:endParaRPr lang="en-US" sz="2800" dirty="0" smtClean="0"/>
          </a:p>
          <a:p>
            <a:r>
              <a:rPr lang="en-US" sz="2800" dirty="0" smtClean="0"/>
              <a:t>Severe and relatively acute muscle fiber damage.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96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Myoglobinuria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9344"/>
            <a:ext cx="9601200" cy="4901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Causes: </a:t>
            </a:r>
          </a:p>
          <a:p>
            <a:r>
              <a:rPr lang="en-US" sz="2800" dirty="0" smtClean="0"/>
              <a:t>Idiopathic.</a:t>
            </a:r>
          </a:p>
          <a:p>
            <a:r>
              <a:rPr lang="en-US" sz="2800" dirty="0" smtClean="0"/>
              <a:t>strenuous exercise.</a:t>
            </a:r>
          </a:p>
          <a:p>
            <a:r>
              <a:rPr lang="en-US" sz="2800" dirty="0" smtClean="0"/>
              <a:t>Drugs or toxin intake.</a:t>
            </a:r>
          </a:p>
          <a:p>
            <a:r>
              <a:rPr lang="en-US" sz="2800" dirty="0" smtClean="0"/>
              <a:t>Infections.</a:t>
            </a:r>
          </a:p>
          <a:p>
            <a:r>
              <a:rPr lang="en-US" sz="2800" dirty="0" smtClean="0"/>
              <a:t>Heat stroke.</a:t>
            </a:r>
          </a:p>
          <a:p>
            <a:r>
              <a:rPr lang="en-US" sz="2800" dirty="0" smtClean="0"/>
              <a:t>In case of recurrent </a:t>
            </a:r>
            <a:r>
              <a:rPr lang="en-US" sz="2800" dirty="0" err="1" smtClean="0"/>
              <a:t>myoglobinuria</a:t>
            </a:r>
            <a:r>
              <a:rPr lang="en-US" sz="2800" dirty="0" smtClean="0"/>
              <a:t>, </a:t>
            </a:r>
            <a:r>
              <a:rPr lang="en-US" sz="2800" dirty="0" err="1" smtClean="0"/>
              <a:t>glycogenoses</a:t>
            </a:r>
            <a:r>
              <a:rPr lang="en-US" sz="2800" dirty="0" smtClean="0"/>
              <a:t>, lipid storage myopathies or central core disease with malignant hyperthermia should be ruled out.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3141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investigations: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7632"/>
            <a:ext cx="96012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*Muscle </a:t>
            </a:r>
            <a:r>
              <a:rPr lang="en-US" sz="2800" b="1" u="sng" dirty="0" smtClean="0"/>
              <a:t>enzymes:</a:t>
            </a:r>
          </a:p>
          <a:p>
            <a:r>
              <a:rPr lang="en-US" sz="2800" dirty="0" smtClean="0"/>
              <a:t>CK.</a:t>
            </a:r>
          </a:p>
          <a:p>
            <a:r>
              <a:rPr lang="en-US" sz="2800" dirty="0" smtClean="0"/>
              <a:t>Aldolase.</a:t>
            </a:r>
          </a:p>
          <a:p>
            <a:r>
              <a:rPr lang="en-US" sz="2800" dirty="0" smtClean="0"/>
              <a:t>LDH.</a:t>
            </a:r>
          </a:p>
          <a:p>
            <a:r>
              <a:rPr lang="en-US" sz="2800" dirty="0" smtClean="0"/>
              <a:t>Aminotransferase.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*ANA</a:t>
            </a:r>
            <a:r>
              <a:rPr lang="en-US" sz="2800" dirty="0" smtClean="0"/>
              <a:t>, ENA antibodies( anti Ro/SSA, anti La/SSB, anti Sm, and anti RNP)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3067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investigations: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Myositis specific antibodies ( anti-</a:t>
            </a:r>
            <a:r>
              <a:rPr lang="en-US" sz="2800" dirty="0" err="1" smtClean="0"/>
              <a:t>histidyl</a:t>
            </a:r>
            <a:r>
              <a:rPr lang="en-US" sz="2800" dirty="0" smtClean="0"/>
              <a:t>-t-RNA </a:t>
            </a:r>
            <a:r>
              <a:rPr lang="en-US" sz="2800" dirty="0" err="1" smtClean="0"/>
              <a:t>aynthase</a:t>
            </a:r>
            <a:r>
              <a:rPr lang="en-US" sz="2800" dirty="0" smtClean="0"/>
              <a:t> anti Jo-1 ).</a:t>
            </a:r>
          </a:p>
          <a:p>
            <a:endParaRPr lang="en-US" sz="2800" dirty="0" smtClean="0"/>
          </a:p>
          <a:p>
            <a:r>
              <a:rPr lang="en-US" sz="2800" dirty="0" smtClean="0"/>
              <a:t>Genetic </a:t>
            </a:r>
            <a:r>
              <a:rPr lang="en-US" sz="2800" dirty="0" smtClean="0"/>
              <a:t>testing.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1503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Electromyography: </a:t>
            </a:r>
          </a:p>
          <a:p>
            <a:pPr marL="0" indent="0"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Electrodiagnostic</a:t>
            </a:r>
            <a:r>
              <a:rPr lang="en-US" sz="2800" dirty="0" smtClean="0"/>
              <a:t> </a:t>
            </a:r>
            <a:r>
              <a:rPr lang="en-US" sz="2800" dirty="0" smtClean="0"/>
              <a:t>technique for evaluating and recording the electrical activity produced by skeletal muscles, the signals can be analyzed to detect abnormalities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7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064" y="1627632"/>
            <a:ext cx="7498080" cy="4279392"/>
          </a:xfrm>
        </p:spPr>
      </p:pic>
    </p:spTree>
    <p:extLst>
      <p:ext uri="{BB962C8B-B14F-4D97-AF65-F5344CB8AC3E}">
        <p14:creationId xmlns:p14="http://schemas.microsoft.com/office/powerpoint/2010/main" val="2066090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1225296"/>
            <a:ext cx="7351776" cy="4553712"/>
          </a:xfrm>
        </p:spPr>
      </p:pic>
    </p:spTree>
    <p:extLst>
      <p:ext uri="{BB962C8B-B14F-4D97-AF65-F5344CB8AC3E}">
        <p14:creationId xmlns:p14="http://schemas.microsoft.com/office/powerpoint/2010/main" val="101725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MRI</a:t>
            </a:r>
          </a:p>
          <a:p>
            <a:endParaRPr lang="en-US" sz="2800" dirty="0"/>
          </a:p>
          <a:p>
            <a:r>
              <a:rPr lang="en-US" sz="2800" dirty="0" smtClean="0"/>
              <a:t>Muscle biopsy.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834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23744"/>
            <a:ext cx="9601200" cy="2194560"/>
          </a:xfrm>
        </p:spPr>
        <p:txBody>
          <a:bodyPr/>
          <a:lstStyle/>
          <a:p>
            <a:r>
              <a:rPr lang="en-US" smtClean="0"/>
              <a:t>                      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1999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63040"/>
            <a:ext cx="9601200" cy="440436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Congenital myopathies.</a:t>
            </a:r>
          </a:p>
          <a:p>
            <a:r>
              <a:rPr lang="en-US" sz="2800" dirty="0" smtClean="0"/>
              <a:t>Muscular dystrophies.</a:t>
            </a:r>
          </a:p>
          <a:p>
            <a:r>
              <a:rPr lang="en-US" sz="2800" dirty="0" err="1" smtClean="0"/>
              <a:t>Channelopathies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Metabolic myopathies.</a:t>
            </a:r>
          </a:p>
          <a:p>
            <a:r>
              <a:rPr lang="en-US" sz="2800" dirty="0" smtClean="0"/>
              <a:t>Mitochondrial myopathies.</a:t>
            </a:r>
          </a:p>
          <a:p>
            <a:r>
              <a:rPr lang="en-US" sz="2800" dirty="0" smtClean="0"/>
              <a:t>Inflammatory myopathies.</a:t>
            </a:r>
          </a:p>
          <a:p>
            <a:r>
              <a:rPr lang="en-US" sz="2800" dirty="0" smtClean="0"/>
              <a:t>Toxic, metabolic and infectious.</a:t>
            </a:r>
          </a:p>
        </p:txBody>
      </p:sp>
    </p:spTree>
    <p:extLst>
      <p:ext uri="{BB962C8B-B14F-4D97-AF65-F5344CB8AC3E}">
        <p14:creationId xmlns:p14="http://schemas.microsoft.com/office/powerpoint/2010/main" val="75875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myopathy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5648"/>
            <a:ext cx="9601200" cy="411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evaluation of the patient presenting with a complaint of “weakness” involves </a:t>
            </a:r>
            <a:r>
              <a:rPr lang="en-US" sz="2800" dirty="0" smtClean="0"/>
              <a:t>the following  </a:t>
            </a:r>
            <a:r>
              <a:rPr lang="en-US" sz="2800" dirty="0"/>
              <a:t>steps</a:t>
            </a:r>
            <a:r>
              <a:rPr lang="en-US" sz="2800" dirty="0" smtClean="0"/>
              <a:t>:</a:t>
            </a:r>
            <a:endParaRPr lang="ro-RO" sz="2800" dirty="0"/>
          </a:p>
          <a:p>
            <a:r>
              <a:rPr lang="ro-RO" sz="2800" dirty="0" err="1"/>
              <a:t>Distinguishing</a:t>
            </a:r>
            <a:r>
              <a:rPr lang="ro-RO" sz="2800" dirty="0"/>
              <a:t> </a:t>
            </a:r>
            <a:r>
              <a:rPr lang="ro-RO" sz="2800" dirty="0" err="1"/>
              <a:t>true</a:t>
            </a:r>
            <a:r>
              <a:rPr lang="ro-RO" sz="2800" dirty="0"/>
              <a:t> </a:t>
            </a:r>
            <a:r>
              <a:rPr lang="ro-RO" sz="2800" dirty="0" err="1"/>
              <a:t>muscle</a:t>
            </a:r>
            <a:r>
              <a:rPr lang="ro-RO" sz="2800" dirty="0"/>
              <a:t> </a:t>
            </a:r>
            <a:r>
              <a:rPr lang="ro-RO" sz="2800" dirty="0" err="1"/>
              <a:t>weakness</a:t>
            </a:r>
            <a:r>
              <a:rPr lang="ro-RO" sz="2800" dirty="0"/>
              <a:t> </a:t>
            </a:r>
            <a:r>
              <a:rPr lang="ro-RO" sz="2800" dirty="0" err="1"/>
              <a:t>from</a:t>
            </a:r>
            <a:r>
              <a:rPr lang="ro-RO" sz="2800" dirty="0"/>
              <a:t> </a:t>
            </a:r>
            <a:r>
              <a:rPr lang="ro-RO" sz="2800" dirty="0" err="1"/>
              <a:t>asthenia</a:t>
            </a:r>
            <a:r>
              <a:rPr lang="ro-RO" sz="2800" dirty="0"/>
              <a:t> or motor </a:t>
            </a:r>
            <a:r>
              <a:rPr lang="ro-RO" sz="2800" dirty="0" err="1"/>
              <a:t>impairment</a:t>
            </a:r>
            <a:r>
              <a:rPr lang="ro-RO" sz="2800" dirty="0"/>
              <a:t> </a:t>
            </a:r>
            <a:r>
              <a:rPr lang="ro-RO" sz="2800" dirty="0" err="1"/>
              <a:t>not</a:t>
            </a:r>
            <a:r>
              <a:rPr lang="ro-RO" sz="2800" dirty="0"/>
              <a:t> </a:t>
            </a:r>
            <a:r>
              <a:rPr lang="ro-RO" sz="2800" dirty="0" err="1"/>
              <a:t>due</a:t>
            </a:r>
            <a:r>
              <a:rPr lang="ro-RO" sz="2800" dirty="0"/>
              <a:t> </a:t>
            </a:r>
            <a:r>
              <a:rPr lang="ro-RO" sz="2800" dirty="0" err="1"/>
              <a:t>to</a:t>
            </a:r>
            <a:r>
              <a:rPr lang="ro-RO" sz="2800" dirty="0"/>
              <a:t> </a:t>
            </a:r>
            <a:r>
              <a:rPr lang="ro-RO" sz="2800" dirty="0" err="1"/>
              <a:t>loss</a:t>
            </a:r>
            <a:r>
              <a:rPr lang="ro-RO" sz="2800" dirty="0"/>
              <a:t> of </a:t>
            </a:r>
            <a:r>
              <a:rPr lang="ro-RO" sz="2800" dirty="0" err="1"/>
              <a:t>muscle</a:t>
            </a:r>
            <a:r>
              <a:rPr lang="ro-RO" sz="2800" dirty="0"/>
              <a:t> </a:t>
            </a:r>
            <a:r>
              <a:rPr lang="ro-RO" sz="2800" dirty="0" err="1" smtClean="0"/>
              <a:t>power</a:t>
            </a:r>
            <a:r>
              <a:rPr lang="ro-RO" sz="2800" dirty="0"/>
              <a:t>.</a:t>
            </a:r>
            <a:endParaRPr lang="ro-RO" sz="2800" dirty="0"/>
          </a:p>
          <a:p>
            <a:r>
              <a:rPr lang="ro-RO" sz="2800" dirty="0" err="1"/>
              <a:t>Localizing</a:t>
            </a:r>
            <a:r>
              <a:rPr lang="ro-RO" sz="2800" dirty="0"/>
              <a:t>, </a:t>
            </a:r>
            <a:r>
              <a:rPr lang="ro-RO" sz="2800" dirty="0" err="1"/>
              <a:t>within</a:t>
            </a:r>
            <a:r>
              <a:rPr lang="ro-RO" sz="2800" dirty="0"/>
              <a:t> </a:t>
            </a:r>
            <a:r>
              <a:rPr lang="ro-RO" sz="2800" dirty="0" err="1"/>
              <a:t>the</a:t>
            </a:r>
            <a:r>
              <a:rPr lang="ro-RO" sz="2800" dirty="0"/>
              <a:t> neuromuscular </a:t>
            </a:r>
            <a:r>
              <a:rPr lang="ro-RO" sz="2800" dirty="0" err="1"/>
              <a:t>system</a:t>
            </a:r>
            <a:r>
              <a:rPr lang="ro-RO" sz="2800" dirty="0"/>
              <a:t>, </a:t>
            </a:r>
            <a:r>
              <a:rPr lang="ro-RO" sz="2800" dirty="0" err="1"/>
              <a:t>the</a:t>
            </a:r>
            <a:r>
              <a:rPr lang="ro-RO" sz="2800" dirty="0"/>
              <a:t> site of </a:t>
            </a:r>
            <a:r>
              <a:rPr lang="ro-RO" sz="2800" dirty="0" err="1"/>
              <a:t>the</a:t>
            </a:r>
            <a:r>
              <a:rPr lang="ro-RO" sz="2800" dirty="0"/>
              <a:t> </a:t>
            </a:r>
            <a:r>
              <a:rPr lang="ro-RO" sz="2800" dirty="0" err="1"/>
              <a:t>lesion</a:t>
            </a:r>
            <a:r>
              <a:rPr lang="ro-RO" sz="2800" dirty="0"/>
              <a:t> </a:t>
            </a:r>
            <a:r>
              <a:rPr lang="ro-RO" sz="2800" dirty="0" err="1"/>
              <a:t>that</a:t>
            </a:r>
            <a:r>
              <a:rPr lang="ro-RO" sz="2800" dirty="0"/>
              <a:t> </a:t>
            </a:r>
            <a:r>
              <a:rPr lang="ro-RO" sz="2800" dirty="0" err="1"/>
              <a:t>is</a:t>
            </a:r>
            <a:r>
              <a:rPr lang="ro-RO" sz="2800" dirty="0"/>
              <a:t> </a:t>
            </a:r>
            <a:r>
              <a:rPr lang="ro-RO" sz="2800" dirty="0" err="1"/>
              <a:t>producing</a:t>
            </a:r>
            <a:r>
              <a:rPr lang="ro-RO" sz="2800" dirty="0"/>
              <a:t> </a:t>
            </a:r>
            <a:r>
              <a:rPr lang="ro-RO" sz="2800" dirty="0" err="1" smtClean="0"/>
              <a:t>weakness</a:t>
            </a:r>
            <a:r>
              <a:rPr lang="ro-RO" sz="2800" dirty="0"/>
              <a:t>.</a:t>
            </a:r>
            <a:endParaRPr lang="ro-RO" sz="2800" dirty="0"/>
          </a:p>
          <a:p>
            <a:r>
              <a:rPr lang="ro-RO" sz="2800" dirty="0" err="1"/>
              <a:t>Determining</a:t>
            </a:r>
            <a:r>
              <a:rPr lang="ro-RO" sz="2800" dirty="0"/>
              <a:t> </a:t>
            </a:r>
            <a:r>
              <a:rPr lang="ro-RO" sz="2800" dirty="0" err="1"/>
              <a:t>the</a:t>
            </a:r>
            <a:r>
              <a:rPr lang="ro-RO" sz="2800" dirty="0"/>
              <a:t> </a:t>
            </a:r>
            <a:r>
              <a:rPr lang="ro-RO" sz="2800" dirty="0" err="1"/>
              <a:t>cause</a:t>
            </a:r>
            <a:r>
              <a:rPr lang="ro-RO" sz="2800" dirty="0"/>
              <a:t> of </a:t>
            </a:r>
            <a:r>
              <a:rPr lang="ro-RO" sz="2800" dirty="0" err="1"/>
              <a:t>the</a:t>
            </a:r>
            <a:r>
              <a:rPr lang="ro-RO" sz="2800" dirty="0"/>
              <a:t> </a:t>
            </a:r>
            <a:r>
              <a:rPr lang="ro-RO" sz="2800" dirty="0" err="1"/>
              <a:t>lesion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6491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82112"/>
            <a:ext cx="9601200" cy="2048256"/>
          </a:xfrm>
        </p:spPr>
        <p:txBody>
          <a:bodyPr/>
          <a:lstStyle/>
          <a:p>
            <a:r>
              <a:rPr lang="en-US" smtClean="0"/>
              <a:t>               Congenital </a:t>
            </a:r>
            <a:r>
              <a:rPr lang="en-US" dirty="0" smtClean="0"/>
              <a:t>myopathies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09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myopathies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Clinical characteristics present from birth or prenatally.</a:t>
            </a:r>
          </a:p>
          <a:p>
            <a:r>
              <a:rPr lang="en-US" sz="2800" dirty="0" smtClean="0"/>
              <a:t>Prenatal: decreased fetal movement.</a:t>
            </a:r>
          </a:p>
          <a:p>
            <a:r>
              <a:rPr lang="en-US" sz="2800" dirty="0" smtClean="0"/>
              <a:t>Postnatal: </a:t>
            </a:r>
            <a:r>
              <a:rPr lang="en-US" sz="2800" dirty="0" err="1" smtClean="0"/>
              <a:t>hypotonia</a:t>
            </a:r>
            <a:r>
              <a:rPr lang="en-US" sz="2800" dirty="0" smtClean="0"/>
              <a:t>, poor respiratory effort, difficulty feeding, reduced muscle bulk, weakness.</a:t>
            </a:r>
          </a:p>
          <a:p>
            <a:r>
              <a:rPr lang="en-US" sz="2800" dirty="0" smtClean="0"/>
              <a:t>First year and beyond: </a:t>
            </a:r>
            <a:r>
              <a:rPr lang="en-US" sz="2800" dirty="0" err="1" smtClean="0"/>
              <a:t>hypotonia</a:t>
            </a:r>
            <a:r>
              <a:rPr lang="en-US" sz="2800" dirty="0" smtClean="0"/>
              <a:t>, weakness, delayed milestones, failure to thrive, recurrent respiratory infections, flaccid speech.</a:t>
            </a:r>
          </a:p>
          <a:p>
            <a:r>
              <a:rPr lang="en-US" sz="2800" dirty="0" smtClean="0"/>
              <a:t>Slow or non progressive course.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256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myopathies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Central core disease.</a:t>
            </a:r>
          </a:p>
          <a:p>
            <a:r>
              <a:rPr lang="en-US" sz="2800" dirty="0" smtClean="0"/>
              <a:t>Multicore (</a:t>
            </a:r>
            <a:r>
              <a:rPr lang="en-US" sz="2800" dirty="0" err="1" smtClean="0"/>
              <a:t>minicore</a:t>
            </a:r>
            <a:r>
              <a:rPr lang="en-US" sz="2800" dirty="0" smtClean="0"/>
              <a:t>) disease.</a:t>
            </a:r>
          </a:p>
          <a:p>
            <a:r>
              <a:rPr lang="en-US" sz="2800" dirty="0" err="1" smtClean="0"/>
              <a:t>Nemaline</a:t>
            </a:r>
            <a:r>
              <a:rPr lang="en-US" sz="2800" dirty="0" smtClean="0"/>
              <a:t> myopathy.</a:t>
            </a:r>
          </a:p>
          <a:p>
            <a:r>
              <a:rPr lang="en-US" sz="2800" dirty="0" err="1" smtClean="0"/>
              <a:t>Myotubular</a:t>
            </a:r>
            <a:r>
              <a:rPr lang="en-US" sz="2800" dirty="0" smtClean="0"/>
              <a:t> (</a:t>
            </a:r>
            <a:r>
              <a:rPr lang="en-US" sz="2800" dirty="0" err="1" smtClean="0"/>
              <a:t>centronuclear</a:t>
            </a:r>
            <a:r>
              <a:rPr lang="en-US" sz="2800" dirty="0" smtClean="0"/>
              <a:t>) myopathy.</a:t>
            </a:r>
          </a:p>
          <a:p>
            <a:r>
              <a:rPr lang="en-US" sz="2800" dirty="0" err="1" smtClean="0"/>
              <a:t>Myofibrillar</a:t>
            </a:r>
            <a:r>
              <a:rPr lang="en-US" sz="2800" dirty="0" smtClean="0"/>
              <a:t> myopathy.</a:t>
            </a:r>
          </a:p>
          <a:p>
            <a:r>
              <a:rPr lang="en-US" sz="2800" dirty="0" smtClean="0"/>
              <a:t>Congenital fiber type disproportion.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8664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myopathies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u="sng" dirty="0" err="1" smtClean="0"/>
              <a:t>Managemet</a:t>
            </a:r>
            <a:r>
              <a:rPr lang="en-US" sz="2800" b="1" u="sng" dirty="0" smtClean="0"/>
              <a:t>: </a:t>
            </a:r>
          </a:p>
          <a:p>
            <a:endParaRPr lang="en-US" sz="2800" dirty="0" smtClean="0"/>
          </a:p>
          <a:p>
            <a:r>
              <a:rPr lang="en-US" sz="2800" dirty="0" smtClean="0"/>
              <a:t>Genetic </a:t>
            </a:r>
            <a:r>
              <a:rPr lang="en-US" sz="2800" dirty="0" smtClean="0"/>
              <a:t>counseling.</a:t>
            </a:r>
          </a:p>
          <a:p>
            <a:endParaRPr lang="en-US" sz="2800" dirty="0" smtClean="0"/>
          </a:p>
          <a:p>
            <a:r>
              <a:rPr lang="en-US" sz="2800" dirty="0" smtClean="0"/>
              <a:t>Detection </a:t>
            </a:r>
            <a:r>
              <a:rPr lang="en-US" sz="2800" dirty="0" smtClean="0"/>
              <a:t>and treatment of orthopedic complication.</a:t>
            </a:r>
          </a:p>
          <a:p>
            <a:endParaRPr lang="en-US" sz="2800" dirty="0" smtClean="0"/>
          </a:p>
          <a:p>
            <a:r>
              <a:rPr lang="en-US" sz="2800" dirty="0" smtClean="0"/>
              <a:t>Prevention </a:t>
            </a:r>
            <a:r>
              <a:rPr lang="en-US" sz="2800" dirty="0" smtClean="0"/>
              <a:t>of complications ( general </a:t>
            </a:r>
            <a:r>
              <a:rPr lang="en-US" sz="2800" dirty="0" err="1" smtClean="0"/>
              <a:t>anaesthesia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2626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hyperthermia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Hypermetabolic crisis.</a:t>
            </a:r>
          </a:p>
          <a:p>
            <a:endParaRPr lang="en-US" sz="2800" dirty="0" smtClean="0"/>
          </a:p>
          <a:p>
            <a:r>
              <a:rPr lang="en-US" sz="2800" dirty="0" smtClean="0"/>
              <a:t>MH- </a:t>
            </a:r>
            <a:r>
              <a:rPr lang="en-US" sz="2800" dirty="0" smtClean="0"/>
              <a:t>susceptible individual is exposed to a volatile </a:t>
            </a:r>
            <a:r>
              <a:rPr lang="en-US" sz="2800" dirty="0" err="1" smtClean="0"/>
              <a:t>anaesthetic</a:t>
            </a:r>
            <a:r>
              <a:rPr lang="en-US" sz="2800" dirty="0" smtClean="0"/>
              <a:t> or succinylcholine.</a:t>
            </a:r>
          </a:p>
          <a:p>
            <a:endParaRPr lang="en-US" sz="2800" dirty="0" smtClean="0"/>
          </a:p>
          <a:p>
            <a:r>
              <a:rPr lang="en-US" sz="2800" dirty="0" smtClean="0"/>
              <a:t>Genetic </a:t>
            </a:r>
            <a:r>
              <a:rPr lang="en-US" sz="2800" dirty="0" smtClean="0"/>
              <a:t>skeletal muscle receptor abnormalities allowing excessive calcium accumulation in the presence of certain </a:t>
            </a:r>
            <a:r>
              <a:rPr lang="en-US" sz="2800" dirty="0" err="1" smtClean="0"/>
              <a:t>anaesthtic</a:t>
            </a:r>
            <a:r>
              <a:rPr lang="en-US" sz="2800" dirty="0" smtClean="0"/>
              <a:t> triggering agents.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7644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hyperthermia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2224"/>
            <a:ext cx="9601200" cy="4075176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Symptoms: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Masseter </a:t>
            </a:r>
            <a:r>
              <a:rPr lang="en-US" sz="2800" dirty="0" smtClean="0"/>
              <a:t>spasm immediately following </a:t>
            </a:r>
            <a:r>
              <a:rPr lang="en-US" sz="2800" dirty="0" err="1" smtClean="0"/>
              <a:t>anaesthetic</a:t>
            </a:r>
            <a:r>
              <a:rPr lang="en-US" sz="2800" dirty="0" smtClean="0"/>
              <a:t> induction.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Hypercarbia.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Sinus tachycardia.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Generalized muscular rigidity.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Tachypnea.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Cyanosis.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72214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Rapidly increasing temperature is a later sign of MH and is typically absent when the diagnosis is initially suspected.</a:t>
            </a:r>
          </a:p>
          <a:p>
            <a:r>
              <a:rPr lang="en-US" sz="2800" dirty="0" smtClean="0"/>
              <a:t>Sweating</a:t>
            </a:r>
          </a:p>
          <a:p>
            <a:r>
              <a:rPr lang="en-US" sz="2800" dirty="0" smtClean="0"/>
              <a:t>Cola- colored urine.</a:t>
            </a:r>
          </a:p>
          <a:p>
            <a:r>
              <a:rPr lang="en-US" sz="2800" dirty="0" smtClean="0"/>
              <a:t>Ventricular fibrillation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00400"/>
            <a:ext cx="9601200" cy="914400"/>
          </a:xfrm>
        </p:spPr>
        <p:txBody>
          <a:bodyPr/>
          <a:lstStyle/>
          <a:p>
            <a:r>
              <a:rPr lang="en-US" smtClean="0"/>
              <a:t>               Muscular </a:t>
            </a:r>
            <a:r>
              <a:rPr lang="en-US" dirty="0" smtClean="0"/>
              <a:t>dystrophies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53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Inherited myopathies.</a:t>
            </a:r>
          </a:p>
          <a:p>
            <a:endParaRPr lang="en-US" sz="2800" dirty="0" smtClean="0"/>
          </a:p>
          <a:p>
            <a:r>
              <a:rPr lang="en-US" sz="2800" dirty="0" smtClean="0"/>
              <a:t>Variable </a:t>
            </a:r>
            <a:r>
              <a:rPr lang="en-US" sz="2800" dirty="0" smtClean="0"/>
              <a:t>age at onset.</a:t>
            </a:r>
          </a:p>
          <a:p>
            <a:endParaRPr lang="en-US" sz="2800" dirty="0" smtClean="0"/>
          </a:p>
          <a:p>
            <a:r>
              <a:rPr lang="en-US" sz="2800" dirty="0" smtClean="0"/>
              <a:t>Progressive </a:t>
            </a:r>
            <a:r>
              <a:rPr lang="en-US" sz="2800" dirty="0" smtClean="0"/>
              <a:t>degeneration of the muscles with connective tissue replacing muscle fibers.</a:t>
            </a:r>
          </a:p>
          <a:p>
            <a:endParaRPr lang="en-US" sz="2800" dirty="0" smtClean="0"/>
          </a:p>
          <a:p>
            <a:r>
              <a:rPr lang="en-US" sz="2800" dirty="0" smtClean="0"/>
              <a:t>Systemic </a:t>
            </a:r>
            <a:r>
              <a:rPr lang="en-US" sz="2800" dirty="0" smtClean="0"/>
              <a:t>involvement.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8438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6464"/>
            <a:ext cx="9601200" cy="4440936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Dystrophinopathies</a:t>
            </a:r>
            <a:r>
              <a:rPr lang="en-US" sz="2800" dirty="0" smtClean="0"/>
              <a:t> </a:t>
            </a:r>
            <a:r>
              <a:rPr lang="en-US" sz="2800" dirty="0" smtClean="0"/>
              <a:t>( Duchenne and </a:t>
            </a:r>
            <a:r>
              <a:rPr lang="en-US" sz="2800" dirty="0" err="1" smtClean="0"/>
              <a:t>Beker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Emery- </a:t>
            </a:r>
            <a:r>
              <a:rPr lang="en-US" sz="2800" dirty="0" err="1" smtClean="0"/>
              <a:t>Dreifuss</a:t>
            </a:r>
            <a:r>
              <a:rPr lang="en-US" sz="2800" dirty="0" smtClean="0"/>
              <a:t> muscular dystrophy.</a:t>
            </a:r>
          </a:p>
          <a:p>
            <a:r>
              <a:rPr lang="en-US" sz="2800" dirty="0" smtClean="0"/>
              <a:t>Autosomal dominant dystrophies: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* </a:t>
            </a:r>
            <a:r>
              <a:rPr lang="en-US" sz="2800" dirty="0" err="1" smtClean="0"/>
              <a:t>fascioscapulohumeral</a:t>
            </a:r>
            <a:r>
              <a:rPr lang="en-US" sz="2800" dirty="0" smtClean="0"/>
              <a:t> MD.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* </a:t>
            </a:r>
            <a:r>
              <a:rPr lang="en-US" sz="2800" dirty="0" err="1" smtClean="0"/>
              <a:t>Oculopharyngeal</a:t>
            </a:r>
            <a:r>
              <a:rPr lang="en-US" sz="2800" dirty="0" smtClean="0"/>
              <a:t> MD.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* Congenital and proximal myotonic dystrophy.</a:t>
            </a:r>
          </a:p>
          <a:p>
            <a:r>
              <a:rPr lang="en-US" sz="2800" dirty="0" smtClean="0"/>
              <a:t>Limb girdle MD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184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0512"/>
            <a:ext cx="9601200" cy="4056888"/>
          </a:xfrm>
        </p:spPr>
        <p:txBody>
          <a:bodyPr/>
          <a:lstStyle/>
          <a:p>
            <a:r>
              <a:rPr lang="en-US" sz="2800" dirty="0" smtClean="0"/>
              <a:t>Distinguishing between myopathy and non </a:t>
            </a:r>
            <a:r>
              <a:rPr lang="en-US" sz="2800" dirty="0" err="1" smtClean="0"/>
              <a:t>myopathic</a:t>
            </a:r>
            <a:r>
              <a:rPr lang="en-US" sz="2800" dirty="0" smtClean="0"/>
              <a:t> pain or weakness is the first step in evaluating patients with muscle-related complaints.</a:t>
            </a:r>
          </a:p>
          <a:p>
            <a:endParaRPr lang="en-US" sz="2800" dirty="0" smtClean="0"/>
          </a:p>
          <a:p>
            <a:r>
              <a:rPr lang="en-US" sz="2800" dirty="0" smtClean="0"/>
              <a:t>SOB</a:t>
            </a:r>
            <a:r>
              <a:rPr lang="en-US" sz="2800" dirty="0" smtClean="0"/>
              <a:t>, joint pain, fatigue, poor exercise tolerance or paresthesia, rather than a true muscle weakness.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795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Dystrophinopathies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X linked recessive disorders.</a:t>
            </a:r>
          </a:p>
          <a:p>
            <a:r>
              <a:rPr lang="en-US" sz="2800" dirty="0" smtClean="0"/>
              <a:t>Duchenne and </a:t>
            </a:r>
            <a:r>
              <a:rPr lang="en-US" sz="2800" dirty="0" err="1" smtClean="0"/>
              <a:t>becker</a:t>
            </a:r>
            <a:r>
              <a:rPr lang="en-US" sz="2800" dirty="0" smtClean="0"/>
              <a:t> (DMD, BD).</a:t>
            </a:r>
          </a:p>
          <a:p>
            <a:r>
              <a:rPr lang="en-US" sz="2800" dirty="0" smtClean="0"/>
              <a:t>Caused by mutation in the dystrophin gene.</a:t>
            </a:r>
          </a:p>
          <a:p>
            <a:r>
              <a:rPr lang="en-US" sz="2800" dirty="0" smtClean="0"/>
              <a:t>Dystrophin provides mechanical reinforcement to the </a:t>
            </a:r>
            <a:r>
              <a:rPr lang="en-US" sz="2800" dirty="0" err="1" smtClean="0"/>
              <a:t>sacrolemma</a:t>
            </a:r>
            <a:r>
              <a:rPr lang="en-US" sz="2800" dirty="0" smtClean="0"/>
              <a:t> and stabilizes the glycoprotein complex.</a:t>
            </a:r>
          </a:p>
          <a:p>
            <a:r>
              <a:rPr lang="en-US" sz="2800" dirty="0" smtClean="0"/>
              <a:t>Its absence causes digestion of the glycoprotein complex.</a:t>
            </a:r>
          </a:p>
          <a:p>
            <a:r>
              <a:rPr lang="en-US" sz="2800" dirty="0" smtClean="0"/>
              <a:t>This initiates degeneration of the muscle fiber resulting in muscle weakness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077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Duchenne MD (DMD)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1328"/>
            <a:ext cx="9601200" cy="4386072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Motor developmental delay.</a:t>
            </a:r>
          </a:p>
          <a:p>
            <a:r>
              <a:rPr lang="en-US" sz="2800" dirty="0" smtClean="0"/>
              <a:t>Toe walking, as a compensation for the progressive weakness of the knee extensors.</a:t>
            </a:r>
          </a:p>
          <a:p>
            <a:r>
              <a:rPr lang="en-US" sz="2800" dirty="0" smtClean="0"/>
              <a:t>Difficulty rising from sitting position.</a:t>
            </a:r>
          </a:p>
          <a:p>
            <a:r>
              <a:rPr lang="en-US" sz="2800" dirty="0" smtClean="0"/>
              <a:t>Gower’s sign.</a:t>
            </a:r>
          </a:p>
          <a:p>
            <a:r>
              <a:rPr lang="en-US" sz="2800" dirty="0" smtClean="0"/>
              <a:t>Lumber lordosis, waddling gait, pseudo-hypertrophy of the calves.</a:t>
            </a:r>
          </a:p>
          <a:p>
            <a:r>
              <a:rPr lang="en-US" sz="2800" dirty="0" smtClean="0"/>
              <a:t>12 years: loss of ambulation, marked wasting of muscles, contractures, </a:t>
            </a:r>
            <a:r>
              <a:rPr lang="en-US" sz="2800" dirty="0" err="1" smtClean="0"/>
              <a:t>kypho</a:t>
            </a:r>
            <a:r>
              <a:rPr lang="en-US" sz="2800" dirty="0" smtClean="0"/>
              <a:t>-scoliosis, exaggerated lumber lordosis.</a:t>
            </a:r>
          </a:p>
          <a:p>
            <a:r>
              <a:rPr lang="en-US" sz="2800" dirty="0" smtClean="0"/>
              <a:t>Death due to respiratory complication between 15-30 years.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61993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Systemic involvement: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Cardiomyopathy: CHF and arrhythmias.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Malignant hyperthermia like reactions with rhabdomyolysis.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Intestinal pseudo-obstruction.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CNS involvement: mental retardation, learning disabilities.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96712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9344"/>
            <a:ext cx="9601200" cy="4258056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Investigation: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CK is markedly elevated early in the disease.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Electromyography: </a:t>
            </a:r>
            <a:r>
              <a:rPr lang="en-US" sz="2800" dirty="0" err="1" smtClean="0"/>
              <a:t>myopathic</a:t>
            </a:r>
            <a:r>
              <a:rPr lang="en-US" sz="2800" dirty="0" smtClean="0"/>
              <a:t> potentials.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Muscle biopsy: necrosis, replacement with connective tissue and fibrosis, variation in muscle fiber size, absent dystrophin.</a:t>
            </a:r>
          </a:p>
        </p:txBody>
      </p:sp>
    </p:spTree>
    <p:extLst>
      <p:ext uri="{BB962C8B-B14F-4D97-AF65-F5344CB8AC3E}">
        <p14:creationId xmlns:p14="http://schemas.microsoft.com/office/powerpoint/2010/main" val="7507321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9888"/>
            <a:ext cx="9601200" cy="4901184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Management: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Early detection of systemic involvement: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Assessing for evidence of cardiac dysfunction and treatment accordingly.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Screening for orthopedic complications to maintain function and prevent contractures.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Dietary calcium and vitamin D supplementation, and yearly DXA scanning.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Weight and growth monitoring.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Avoidance of </a:t>
            </a:r>
            <a:r>
              <a:rPr lang="en-US" sz="2800" dirty="0" err="1" smtClean="0"/>
              <a:t>anaesthesia</a:t>
            </a:r>
            <a:r>
              <a:rPr lang="en-US" sz="2800" dirty="0" smtClean="0"/>
              <a:t> and sedation if possible.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03001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00784"/>
            <a:ext cx="9601200" cy="4166616"/>
          </a:xfrm>
        </p:spPr>
        <p:txBody>
          <a:bodyPr>
            <a:noAutofit/>
          </a:bodyPr>
          <a:lstStyle/>
          <a:p>
            <a:r>
              <a:rPr lang="en-US" sz="2800" dirty="0" smtClean="0"/>
              <a:t>Glucocorticoids are the mainstay.</a:t>
            </a:r>
          </a:p>
          <a:p>
            <a:r>
              <a:rPr lang="en-US" sz="2800" dirty="0" smtClean="0"/>
              <a:t>Boys 5 years and older who are no longer gaining motor skills or whose motor skills are declining.</a:t>
            </a:r>
          </a:p>
          <a:p>
            <a:r>
              <a:rPr lang="en-US" sz="2800" dirty="0" smtClean="0"/>
              <a:t>It increases strength, muscle and pulmonary functions.</a:t>
            </a:r>
          </a:p>
          <a:p>
            <a:r>
              <a:rPr lang="en-US" sz="2800" dirty="0" smtClean="0"/>
              <a:t>Reduces cardiomyopathy and lower </a:t>
            </a:r>
            <a:r>
              <a:rPr lang="en-US" sz="2800" dirty="0" err="1" smtClean="0"/>
              <a:t>mortalitiy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Has an anabolic action in contrast to its catabolic action on normal skeletal muscle in unaffected people.</a:t>
            </a:r>
          </a:p>
          <a:p>
            <a:r>
              <a:rPr lang="en-US" sz="2800" dirty="0" smtClean="0"/>
              <a:t>Stabilizes </a:t>
            </a:r>
            <a:r>
              <a:rPr lang="en-US" sz="2800" dirty="0" err="1" smtClean="0"/>
              <a:t>sacrolemma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03338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u="sng" dirty="0" smtClean="0"/>
              <a:t>Side effects: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Weight gain.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/>
              <a:t>Cushinoid</a:t>
            </a:r>
            <a:r>
              <a:rPr lang="en-US" sz="2800" dirty="0" smtClean="0"/>
              <a:t> facial appearance, acne.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Short stature, compression fracture.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Delayed puberty.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Excessive hair growth.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Gastrointestinal bleeding.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Psychosis and behavioral changes.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6184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Becker 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Older age at onset.</a:t>
            </a:r>
          </a:p>
          <a:p>
            <a:endParaRPr lang="en-US" sz="2800" dirty="0" smtClean="0"/>
          </a:p>
          <a:p>
            <a:r>
              <a:rPr lang="en-US" sz="2800" dirty="0" smtClean="0"/>
              <a:t>Less severe symptoms.</a:t>
            </a:r>
          </a:p>
          <a:p>
            <a:endParaRPr lang="en-US" sz="2800" dirty="0" smtClean="0"/>
          </a:p>
          <a:p>
            <a:r>
              <a:rPr lang="en-US" sz="2800" dirty="0" smtClean="0"/>
              <a:t>Loss of ambulation is usually in the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decade.</a:t>
            </a:r>
          </a:p>
          <a:p>
            <a:endParaRPr lang="en-US" sz="2800" dirty="0" smtClean="0"/>
          </a:p>
          <a:p>
            <a:r>
              <a:rPr lang="en-US" sz="2800" dirty="0" smtClean="0"/>
              <a:t>Muscle biopsy shows decreased staining patterns rather than complete absence of dystrophin.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4317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Myotonic dystrophy (MD)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5648"/>
            <a:ext cx="9601200" cy="411175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most prevalent inherited neuromuscular disease in adults.</a:t>
            </a:r>
          </a:p>
          <a:p>
            <a:r>
              <a:rPr lang="en-US" sz="2800" dirty="0" smtClean="0"/>
              <a:t>Autosomal </a:t>
            </a:r>
            <a:r>
              <a:rPr lang="en-US" sz="2800" dirty="0" err="1" smtClean="0"/>
              <a:t>dominanat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Age of onset average is 29 years.</a:t>
            </a:r>
          </a:p>
          <a:p>
            <a:r>
              <a:rPr lang="en-US" sz="2800" dirty="0" err="1" smtClean="0"/>
              <a:t>Myotonia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Weakness of the forearms and peroneal muscles.</a:t>
            </a:r>
          </a:p>
          <a:p>
            <a:r>
              <a:rPr lang="en-US" sz="2800" dirty="0" smtClean="0"/>
              <a:t>Ptosis and weakness of other facial muscles.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82399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0512"/>
            <a:ext cx="9601200" cy="4056888"/>
          </a:xfrm>
        </p:spPr>
        <p:txBody>
          <a:bodyPr>
            <a:noAutofit/>
          </a:bodyPr>
          <a:lstStyle/>
          <a:p>
            <a:r>
              <a:rPr lang="en-US" sz="2800" dirty="0" smtClean="0"/>
              <a:t>Frontal bolding.</a:t>
            </a:r>
          </a:p>
          <a:p>
            <a:r>
              <a:rPr lang="en-US" sz="2800" dirty="0" smtClean="0"/>
              <a:t>Mild axonal neuropathy.</a:t>
            </a:r>
          </a:p>
          <a:p>
            <a:r>
              <a:rPr lang="en-US" sz="2800" dirty="0" smtClean="0"/>
              <a:t>Heart involvement.</a:t>
            </a:r>
          </a:p>
          <a:p>
            <a:r>
              <a:rPr lang="en-US" sz="2800" dirty="0" smtClean="0"/>
              <a:t>GIT </a:t>
            </a:r>
            <a:r>
              <a:rPr lang="en-US" sz="2800" dirty="0" err="1" smtClean="0"/>
              <a:t>dys</a:t>
            </a:r>
            <a:r>
              <a:rPr lang="en-US" sz="2800" dirty="0" smtClean="0"/>
              <a:t>-motility, constipation and diarrhea.</a:t>
            </a:r>
          </a:p>
          <a:p>
            <a:r>
              <a:rPr lang="en-US" sz="2800" dirty="0" smtClean="0"/>
              <a:t>Cataract.</a:t>
            </a:r>
          </a:p>
          <a:p>
            <a:r>
              <a:rPr lang="en-US" sz="2800" dirty="0" smtClean="0"/>
              <a:t>Endocrine abnormalities.</a:t>
            </a:r>
          </a:p>
          <a:p>
            <a:r>
              <a:rPr lang="en-US" sz="2800" dirty="0" smtClean="0"/>
              <a:t>Low IQ.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30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Symptoms:</a:t>
            </a:r>
          </a:p>
          <a:p>
            <a:pPr marL="0" indent="0">
              <a:buNone/>
            </a:pPr>
            <a:endParaRPr lang="en-US" sz="2800" b="1" i="1" dirty="0" smtClean="0"/>
          </a:p>
          <a:p>
            <a:pPr marL="0" indent="0">
              <a:buNone/>
            </a:pPr>
            <a:r>
              <a:rPr lang="en-US" sz="2800" b="1" i="1" dirty="0" smtClean="0"/>
              <a:t>Positive </a:t>
            </a:r>
            <a:r>
              <a:rPr lang="en-US" sz="2800" b="1" i="1" dirty="0" smtClean="0"/>
              <a:t>symptoms:</a:t>
            </a:r>
          </a:p>
          <a:p>
            <a:endParaRPr lang="en-US" sz="2800" dirty="0" smtClean="0"/>
          </a:p>
          <a:p>
            <a:r>
              <a:rPr lang="en-US" sz="2800" dirty="0" smtClean="0"/>
              <a:t>Myalgia</a:t>
            </a:r>
            <a:endParaRPr lang="en-US" sz="2800" dirty="0" smtClean="0"/>
          </a:p>
          <a:p>
            <a:r>
              <a:rPr lang="en-US" sz="2800" dirty="0" err="1" smtClean="0"/>
              <a:t>Myotonia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Cramps.</a:t>
            </a:r>
          </a:p>
          <a:p>
            <a:r>
              <a:rPr lang="en-US" sz="2800" dirty="0" smtClean="0"/>
              <a:t>Contractures.</a:t>
            </a:r>
          </a:p>
          <a:p>
            <a:r>
              <a:rPr lang="en-US" sz="2800" dirty="0" err="1" smtClean="0"/>
              <a:t>Myoglobinuria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054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88" y="685800"/>
            <a:ext cx="5157216" cy="593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671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16352"/>
            <a:ext cx="9601200" cy="2212848"/>
          </a:xfrm>
        </p:spPr>
        <p:txBody>
          <a:bodyPr/>
          <a:lstStyle/>
          <a:p>
            <a:r>
              <a:rPr lang="en-US" smtClean="0"/>
              <a:t>          Inflammatory </a:t>
            </a:r>
            <a:r>
              <a:rPr lang="en-US" dirty="0" smtClean="0"/>
              <a:t>myopathies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429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myopathies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Polymyositis.</a:t>
            </a:r>
          </a:p>
          <a:p>
            <a:endParaRPr lang="en-US" sz="2800" dirty="0" smtClean="0"/>
          </a:p>
          <a:p>
            <a:r>
              <a:rPr lang="en-US" sz="2800" dirty="0" smtClean="0"/>
              <a:t>Dermatomyositis.</a:t>
            </a:r>
          </a:p>
          <a:p>
            <a:endParaRPr lang="en-US" sz="2800" dirty="0" smtClean="0"/>
          </a:p>
          <a:p>
            <a:r>
              <a:rPr lang="en-US" sz="2800" dirty="0" smtClean="0"/>
              <a:t>Inclusion body myositis.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42640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2496"/>
            <a:ext cx="9601200" cy="418490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Epidemiology: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The combined incidence is 2/ 100.000 annually.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Female to male ratio of 2:1.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DM affects children and adults.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PM affects mainly adults.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The peak incidence in adults occurs between the ages of  40-50.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8076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3936"/>
            <a:ext cx="9601200" cy="4093464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Clinical features: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Multi-system disorders.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Sub-acute progressive proximal skeletal muscle weakness.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Mild </a:t>
            </a:r>
            <a:r>
              <a:rPr lang="en-US" sz="2800" dirty="0" err="1" smtClean="0"/>
              <a:t>myalgias</a:t>
            </a:r>
            <a:r>
              <a:rPr lang="en-US" sz="2800" dirty="0" smtClean="0"/>
              <a:t> and muscle tenderness.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Neck flexors are </a:t>
            </a:r>
            <a:r>
              <a:rPr lang="en-US" sz="2800" dirty="0" err="1" smtClean="0"/>
              <a:t>comonly</a:t>
            </a:r>
            <a:r>
              <a:rPr lang="en-US" sz="2800" dirty="0" smtClean="0"/>
              <a:t> involved.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Facial muscles are usually spared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08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Dysphagia due to pharyngeal and upper esophageal muscles involvement (30%).</a:t>
            </a:r>
          </a:p>
          <a:p>
            <a:r>
              <a:rPr lang="en-US" sz="2800" dirty="0" smtClean="0"/>
              <a:t>In advanced cases muscle wasting and </a:t>
            </a:r>
            <a:r>
              <a:rPr lang="en-US" sz="2800" dirty="0" err="1" smtClean="0"/>
              <a:t>hyporeflexia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Respiratory muscles weakness.</a:t>
            </a:r>
          </a:p>
          <a:p>
            <a:r>
              <a:rPr lang="en-US" sz="2800" dirty="0" smtClean="0"/>
              <a:t>Interstitial lung disease 10% (anti-</a:t>
            </a:r>
            <a:r>
              <a:rPr lang="en-US" sz="2800" dirty="0" err="1" smtClean="0"/>
              <a:t>tRNA</a:t>
            </a:r>
            <a:r>
              <a:rPr lang="en-US" sz="2800" dirty="0" smtClean="0"/>
              <a:t> </a:t>
            </a:r>
            <a:r>
              <a:rPr lang="en-US" sz="2800" dirty="0" err="1" smtClean="0"/>
              <a:t>synthetase</a:t>
            </a:r>
            <a:r>
              <a:rPr lang="en-US" sz="2800" dirty="0" smtClean="0"/>
              <a:t> or Jo-1).</a:t>
            </a:r>
          </a:p>
          <a:p>
            <a:r>
              <a:rPr lang="en-US" sz="2800" dirty="0" smtClean="0"/>
              <a:t>Cardiac arrhythmias, bundle branch block and ST changes.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42532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3936"/>
            <a:ext cx="9601200" cy="4093464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Polyarteritis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Raynaud phenomenon.</a:t>
            </a:r>
          </a:p>
          <a:p>
            <a:endParaRPr lang="en-US" sz="2800" dirty="0" smtClean="0"/>
          </a:p>
          <a:p>
            <a:r>
              <a:rPr lang="en-US" sz="2800" dirty="0" smtClean="0"/>
              <a:t>Cutaneous manifestations in DM that precedes or accompany weakness.</a:t>
            </a:r>
          </a:p>
          <a:p>
            <a:endParaRPr lang="en-US" sz="2800" dirty="0" smtClean="0"/>
          </a:p>
          <a:p>
            <a:r>
              <a:rPr lang="en-US" sz="2800" dirty="0" smtClean="0"/>
              <a:t>Malignancy.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3769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Malignancy: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Risk in DM is 30-40 % (ovarian and lung).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Risk in PM is 15% (non-</a:t>
            </a:r>
            <a:r>
              <a:rPr lang="en-US" sz="2800" dirty="0" err="1" smtClean="0"/>
              <a:t>hodgkin’s</a:t>
            </a:r>
            <a:r>
              <a:rPr lang="en-US" sz="2800" dirty="0" smtClean="0"/>
              <a:t> lymphoma and lung).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96203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Cutaneous manifestation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err="1" smtClean="0"/>
              <a:t>Gottron’s</a:t>
            </a:r>
            <a:r>
              <a:rPr lang="en-US" sz="2800" dirty="0" smtClean="0"/>
              <a:t> papules and the </a:t>
            </a:r>
            <a:r>
              <a:rPr lang="en-US" sz="2800" dirty="0" err="1" smtClean="0"/>
              <a:t>helitrope</a:t>
            </a:r>
            <a:r>
              <a:rPr lang="en-US" sz="2800" dirty="0" smtClean="0"/>
              <a:t> eruption are the hallmark and pathognomonic features. </a:t>
            </a:r>
          </a:p>
        </p:txBody>
      </p:sp>
    </p:spTree>
    <p:extLst>
      <p:ext uri="{BB962C8B-B14F-4D97-AF65-F5344CB8AC3E}">
        <p14:creationId xmlns:p14="http://schemas.microsoft.com/office/powerpoint/2010/main" val="7172639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1335024"/>
            <a:ext cx="5998464" cy="4590288"/>
          </a:xfrm>
        </p:spPr>
      </p:pic>
    </p:spTree>
    <p:extLst>
      <p:ext uri="{BB962C8B-B14F-4D97-AF65-F5344CB8AC3E}">
        <p14:creationId xmlns:p14="http://schemas.microsoft.com/office/powerpoint/2010/main" val="56001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4752"/>
            <a:ext cx="9601200" cy="4422648"/>
          </a:xfrm>
        </p:spPr>
        <p:txBody>
          <a:bodyPr/>
          <a:lstStyle/>
          <a:p>
            <a:pPr marL="0" indent="0">
              <a:buNone/>
            </a:pPr>
            <a:r>
              <a:rPr lang="en-US" sz="2800" i="1" u="sng" dirty="0" smtClean="0"/>
              <a:t>Negative symptoms:</a:t>
            </a:r>
          </a:p>
          <a:p>
            <a:endParaRPr lang="en-US" sz="2800" dirty="0" smtClean="0"/>
          </a:p>
          <a:p>
            <a:r>
              <a:rPr lang="en-US" sz="2800" dirty="0" smtClean="0"/>
              <a:t>Weakness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Atrophy.</a:t>
            </a:r>
          </a:p>
          <a:p>
            <a:r>
              <a:rPr lang="en-US" sz="2800" dirty="0" smtClean="0"/>
              <a:t>Exercise intolerance.</a:t>
            </a:r>
          </a:p>
          <a:p>
            <a:r>
              <a:rPr lang="en-US" sz="2800" dirty="0" smtClean="0"/>
              <a:t>Periodic paralysis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852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488" y="1042416"/>
            <a:ext cx="6217920" cy="4846320"/>
          </a:xfrm>
        </p:spPr>
      </p:pic>
    </p:spTree>
    <p:extLst>
      <p:ext uri="{BB962C8B-B14F-4D97-AF65-F5344CB8AC3E}">
        <p14:creationId xmlns:p14="http://schemas.microsoft.com/office/powerpoint/2010/main" val="15305110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52" y="1225296"/>
            <a:ext cx="7333488" cy="437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438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152" y="1408176"/>
            <a:ext cx="7754112" cy="4828032"/>
          </a:xfrm>
        </p:spPr>
      </p:pic>
    </p:spTree>
    <p:extLst>
      <p:ext uri="{BB962C8B-B14F-4D97-AF65-F5344CB8AC3E}">
        <p14:creationId xmlns:p14="http://schemas.microsoft.com/office/powerpoint/2010/main" val="9691515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Generalized erythroderma.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/>
              <a:t>Psoriasiform</a:t>
            </a:r>
            <a:r>
              <a:rPr lang="en-US" sz="2800" dirty="0" smtClean="0"/>
              <a:t> changes in scalp.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Calcinosis cutis.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Mechanic’s hands.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29199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5920"/>
            <a:ext cx="9601200" cy="4221480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Diagnosis 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Elevated levels of muscle enzymes (CK, LDH, aldolase, AST, ALT)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Autoantibodies, ANA, in up to 80% of patients.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Antibodies associated with primary myositis syndromes: anti-Jo1 (20%), anti SRP (5%), anti-Mi2 (15-35%) of DM and 5-9% PM).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Antibodies associated overlap syndrome: anti-PM/</a:t>
            </a:r>
            <a:r>
              <a:rPr lang="en-US" sz="2800" dirty="0" err="1" smtClean="0"/>
              <a:t>Scl</a:t>
            </a:r>
            <a:r>
              <a:rPr lang="en-US" sz="2800" dirty="0" smtClean="0"/>
              <a:t>, anti-Ro, anti-La, anti U1 </a:t>
            </a:r>
            <a:r>
              <a:rPr lang="en-US" sz="2800" dirty="0" err="1" smtClean="0"/>
              <a:t>snRNP</a:t>
            </a:r>
            <a:r>
              <a:rPr lang="en-US" sz="2800" dirty="0" smtClean="0"/>
              <a:t> (SLE, systemic scleroderma, RA or mixed CTD), anti U2 </a:t>
            </a:r>
            <a:r>
              <a:rPr lang="en-US" sz="2800" dirty="0" err="1" smtClean="0"/>
              <a:t>snRNP</a:t>
            </a:r>
            <a:r>
              <a:rPr lang="en-US" sz="2800" dirty="0" smtClean="0"/>
              <a:t> (scleroderma).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96697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Elevated levels of serum and urine myoglobin.</a:t>
            </a:r>
          </a:p>
          <a:p>
            <a:endParaRPr lang="en-US" sz="2800" dirty="0" smtClean="0"/>
          </a:p>
          <a:p>
            <a:r>
              <a:rPr lang="en-US" sz="2800" dirty="0" smtClean="0"/>
              <a:t>EMG.</a:t>
            </a:r>
          </a:p>
          <a:p>
            <a:endParaRPr lang="en-US" sz="2800" dirty="0" smtClean="0"/>
          </a:p>
          <a:p>
            <a:r>
              <a:rPr lang="en-US" sz="2800" dirty="0" smtClean="0"/>
              <a:t>MRI: inflammation, edema with active myosotis, fibrosis, and calcification.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6809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0512"/>
            <a:ext cx="9601200" cy="4056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Muscle biopsy: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Perifasicular</a:t>
            </a:r>
            <a:r>
              <a:rPr lang="en-US" sz="2800" dirty="0" smtClean="0"/>
              <a:t> atrophy.</a:t>
            </a:r>
          </a:p>
          <a:p>
            <a:r>
              <a:rPr lang="en-US" sz="2800" dirty="0" smtClean="0"/>
              <a:t>Microvascular injury and deposition of membrane attack complex, endothelial </a:t>
            </a:r>
            <a:r>
              <a:rPr lang="en-US" sz="2800" dirty="0" err="1" smtClean="0"/>
              <a:t>microtubular</a:t>
            </a:r>
            <a:r>
              <a:rPr lang="en-US" sz="2800" dirty="0" smtClean="0"/>
              <a:t> inclusions and hyperplasia.</a:t>
            </a:r>
          </a:p>
          <a:p>
            <a:r>
              <a:rPr lang="en-US" sz="2800" dirty="0" err="1" smtClean="0"/>
              <a:t>Perimysial</a:t>
            </a:r>
            <a:r>
              <a:rPr lang="en-US" sz="2800" dirty="0" smtClean="0"/>
              <a:t> inflammatory cells.</a:t>
            </a:r>
          </a:p>
        </p:txBody>
      </p:sp>
    </p:spTree>
    <p:extLst>
      <p:ext uri="{BB962C8B-B14F-4D97-AF65-F5344CB8AC3E}">
        <p14:creationId xmlns:p14="http://schemas.microsoft.com/office/powerpoint/2010/main" val="6971167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488" y="1353312"/>
            <a:ext cx="6729984" cy="466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485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3936"/>
            <a:ext cx="9601200" cy="4093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Muscle biopsy: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Endomysial,permysial</a:t>
            </a:r>
            <a:r>
              <a:rPr lang="en-US" sz="2800" dirty="0" smtClean="0"/>
              <a:t> and perivascular inflammatory infiltrates.</a:t>
            </a:r>
          </a:p>
          <a:p>
            <a:r>
              <a:rPr lang="en-US" sz="2800" dirty="0" smtClean="0"/>
              <a:t>Muscle destruction and regeneration, muscle fiber size variation.</a:t>
            </a:r>
          </a:p>
          <a:p>
            <a:r>
              <a:rPr lang="en-US" sz="2800" dirty="0" smtClean="0"/>
              <a:t>No </a:t>
            </a:r>
            <a:r>
              <a:rPr lang="en-US" sz="2800" dirty="0" err="1" smtClean="0"/>
              <a:t>perifascicular</a:t>
            </a:r>
            <a:r>
              <a:rPr lang="en-US" sz="2800" dirty="0" smtClean="0"/>
              <a:t> atrophy, microvascular injury, endothelial hyperplasia and inclusions. </a:t>
            </a:r>
          </a:p>
        </p:txBody>
      </p:sp>
    </p:spTree>
    <p:extLst>
      <p:ext uri="{BB962C8B-B14F-4D97-AF65-F5344CB8AC3E}">
        <p14:creationId xmlns:p14="http://schemas.microsoft.com/office/powerpoint/2010/main" val="3509796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112" y="1591056"/>
            <a:ext cx="6345936" cy="427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1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47088"/>
            <a:ext cx="9601200" cy="40203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Weakness is a cardinal symptom.</a:t>
            </a:r>
          </a:p>
          <a:p>
            <a:r>
              <a:rPr lang="en-US" sz="2800" dirty="0" smtClean="0"/>
              <a:t>The distribution of weakness is variable and may change over time.</a:t>
            </a:r>
          </a:p>
          <a:p>
            <a:r>
              <a:rPr lang="en-US" sz="2800" dirty="0" smtClean="0"/>
              <a:t>Complaints such as difficulty arising from a chair or low toilet, difficulty climbing stairs, a waddling gait, difficulty lifting objects over the head, combing hair or brushing teeth.</a:t>
            </a:r>
          </a:p>
          <a:p>
            <a:r>
              <a:rPr lang="en-US" sz="2800" dirty="0" smtClean="0"/>
              <a:t>Distal weakness is less common.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02789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u="sng" dirty="0" smtClean="0"/>
              <a:t>TREATMENT:</a:t>
            </a:r>
          </a:p>
          <a:p>
            <a:r>
              <a:rPr lang="en-US" sz="2800" dirty="0" smtClean="0"/>
              <a:t>Prednisone at 1mg/kg/day to be tapered slowly over 12 months.</a:t>
            </a:r>
          </a:p>
          <a:p>
            <a:r>
              <a:rPr lang="en-US" sz="2800" dirty="0" smtClean="0"/>
              <a:t>Vitamin D and calcium supplements.</a:t>
            </a:r>
          </a:p>
          <a:p>
            <a:r>
              <a:rPr lang="en-US" sz="2800" dirty="0" smtClean="0"/>
              <a:t>Glucocorticoids sparing agents: azathioprine and methotrexate. </a:t>
            </a:r>
          </a:p>
          <a:p>
            <a:r>
              <a:rPr lang="en-US" sz="2800" dirty="0" smtClean="0"/>
              <a:t>Physiotherapy and occupational therapy.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49826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and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Prevention of aspiration :swallowing assessment, elevation of the head of the bed, nasopharyngeal or gastric tube, semi thick diets.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Sun protection.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995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body myositis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Epidemiology:</a:t>
            </a:r>
          </a:p>
          <a:p>
            <a:endParaRPr lang="en-US" sz="2800" dirty="0" smtClean="0"/>
          </a:p>
          <a:p>
            <a:r>
              <a:rPr lang="en-US" sz="2800" dirty="0" smtClean="0"/>
              <a:t>Adults older than 50 (third to fifth decade).</a:t>
            </a:r>
          </a:p>
          <a:p>
            <a:r>
              <a:rPr lang="en-US" sz="2800" dirty="0" smtClean="0"/>
              <a:t>More common in men.</a:t>
            </a:r>
          </a:p>
          <a:p>
            <a:r>
              <a:rPr lang="en-US" sz="2800" dirty="0" smtClean="0"/>
              <a:t>More common in whites.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633277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1328"/>
            <a:ext cx="9601200" cy="4386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CLINICAL FEATURES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Proximal lower extremity weakness is usually the first sign.</a:t>
            </a:r>
          </a:p>
          <a:p>
            <a:r>
              <a:rPr lang="en-US" sz="2800" dirty="0" smtClean="0"/>
              <a:t>Chronic slowly progressive </a:t>
            </a:r>
            <a:r>
              <a:rPr lang="en-US" sz="2800" dirty="0" err="1" smtClean="0"/>
              <a:t>symmetic</a:t>
            </a:r>
            <a:r>
              <a:rPr lang="en-US" sz="2800" dirty="0" smtClean="0"/>
              <a:t> myopathy.</a:t>
            </a:r>
          </a:p>
          <a:p>
            <a:r>
              <a:rPr lang="en-US" sz="2800" dirty="0" smtClean="0"/>
              <a:t>Asymmetric weakness could occur.</a:t>
            </a:r>
          </a:p>
          <a:p>
            <a:r>
              <a:rPr lang="en-US" sz="2800" dirty="0" smtClean="0"/>
              <a:t>Myalgia in 40%.</a:t>
            </a:r>
          </a:p>
          <a:p>
            <a:r>
              <a:rPr lang="en-US" sz="2800" dirty="0" smtClean="0"/>
              <a:t>Wrist and finger flexors weakness, hip flexors and quadriceps muscles.</a:t>
            </a:r>
          </a:p>
          <a:p>
            <a:r>
              <a:rPr lang="en-US" sz="2800" dirty="0" smtClean="0"/>
              <a:t>Mild facial weakness in 60 %</a:t>
            </a:r>
          </a:p>
          <a:p>
            <a:r>
              <a:rPr lang="en-US" sz="2800" dirty="0" smtClean="0"/>
              <a:t>Esophageal </a:t>
            </a:r>
            <a:r>
              <a:rPr lang="en-US" sz="2800" dirty="0" err="1" smtClean="0"/>
              <a:t>dysmotility</a:t>
            </a:r>
            <a:r>
              <a:rPr lang="en-US" sz="2800" dirty="0" smtClean="0"/>
              <a:t> and dysphagia in 60%.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864210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u="sng" dirty="0" smtClean="0"/>
              <a:t>DIAGNOSIS:</a:t>
            </a:r>
          </a:p>
          <a:p>
            <a:r>
              <a:rPr lang="en-US" sz="2800" dirty="0" smtClean="0"/>
              <a:t>Muscle enzymes are typically normal or mildly elevated, CK is less than 10 times normal.</a:t>
            </a:r>
          </a:p>
          <a:p>
            <a:r>
              <a:rPr lang="en-US" sz="2800" dirty="0" smtClean="0"/>
              <a:t>Myositis-specific antibodies are typically absent.</a:t>
            </a:r>
          </a:p>
          <a:p>
            <a:r>
              <a:rPr lang="en-US" sz="2800" dirty="0" smtClean="0"/>
              <a:t>EMG.</a:t>
            </a:r>
          </a:p>
          <a:p>
            <a:r>
              <a:rPr lang="en-US" sz="2800" dirty="0" smtClean="0"/>
              <a:t>MRI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4513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BIOPSY: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/>
              <a:t>Endomysial</a:t>
            </a:r>
            <a:r>
              <a:rPr lang="en-US" sz="2800" dirty="0" smtClean="0"/>
              <a:t> inflammation 90%.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Basophilic rimmed vacuoles 70%.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Eosinophilic inclusions adjacent to the basophilic-rimmed vacuoles 50%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The definitive diagnostic feature is filamentous inclusions and vacuoles 90%.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309608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88" y="1188720"/>
            <a:ext cx="7552944" cy="5029200"/>
          </a:xfrm>
        </p:spPr>
      </p:pic>
    </p:spTree>
    <p:extLst>
      <p:ext uri="{BB962C8B-B14F-4D97-AF65-F5344CB8AC3E}">
        <p14:creationId xmlns:p14="http://schemas.microsoft.com/office/powerpoint/2010/main" val="13793094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1952"/>
            <a:ext cx="9601200" cy="396544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TREATMENT: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The response to therapy is generally poor.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Steroids and steroids sparing agents.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IVIG for dysphagia.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Physiotherapy and occupational therapy.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23244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myopathies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Alcohol, cocaine.</a:t>
            </a:r>
          </a:p>
          <a:p>
            <a:r>
              <a:rPr lang="en-US" sz="2800" dirty="0" smtClean="0"/>
              <a:t>Lipid lowering agents.</a:t>
            </a:r>
          </a:p>
          <a:p>
            <a:r>
              <a:rPr lang="en-US" sz="2800" dirty="0" smtClean="0"/>
              <a:t>Steroids.</a:t>
            </a:r>
          </a:p>
          <a:p>
            <a:r>
              <a:rPr lang="en-US" sz="2800" dirty="0" err="1" smtClean="0"/>
              <a:t>Antimalarials</a:t>
            </a:r>
            <a:r>
              <a:rPr lang="en-US" sz="2800" dirty="0" smtClean="0"/>
              <a:t>, antiretroviral.</a:t>
            </a:r>
          </a:p>
          <a:p>
            <a:r>
              <a:rPr lang="en-US" sz="2800" dirty="0" smtClean="0"/>
              <a:t>Antipsychotic.</a:t>
            </a:r>
          </a:p>
          <a:p>
            <a:r>
              <a:rPr lang="en-US" sz="2800" dirty="0" smtClean="0"/>
              <a:t>Chemotherapy.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13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 induced 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mechanism is not well understood.</a:t>
            </a:r>
          </a:p>
          <a:p>
            <a:r>
              <a:rPr lang="en-US" sz="2800" dirty="0" smtClean="0"/>
              <a:t>Myalgia 2-11%</a:t>
            </a:r>
          </a:p>
          <a:p>
            <a:r>
              <a:rPr lang="en-US" sz="2800" dirty="0" err="1" smtClean="0"/>
              <a:t>Myopathic</a:t>
            </a:r>
            <a:r>
              <a:rPr lang="en-US" sz="2800" dirty="0" smtClean="0"/>
              <a:t> weakness 2-11%</a:t>
            </a:r>
          </a:p>
          <a:p>
            <a:r>
              <a:rPr lang="en-US" sz="2800" dirty="0" smtClean="0"/>
              <a:t>Myositis.</a:t>
            </a:r>
          </a:p>
          <a:p>
            <a:r>
              <a:rPr lang="en-US" sz="2800" dirty="0" err="1" smtClean="0"/>
              <a:t>Myonecrosis</a:t>
            </a:r>
            <a:r>
              <a:rPr lang="en-US" sz="2800" dirty="0" smtClean="0"/>
              <a:t> 0.5%</a:t>
            </a:r>
          </a:p>
          <a:p>
            <a:r>
              <a:rPr lang="en-US" sz="2800" dirty="0" smtClean="0"/>
              <a:t>Rhabdomyolysis 0.1%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044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11680"/>
            <a:ext cx="9601200" cy="3855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Patients with proximal leg weakness may rise from sitting on the floor by climbing up their legs with their hands. This is called “ Gower’s Sign”.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945793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PREVENTION:</a:t>
            </a:r>
          </a:p>
          <a:p>
            <a:r>
              <a:rPr lang="en-US" sz="2800" dirty="0" smtClean="0"/>
              <a:t>Pravastatin and </a:t>
            </a:r>
            <a:r>
              <a:rPr lang="en-US" sz="2800" dirty="0" err="1" smtClean="0"/>
              <a:t>fluvastatin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baseline CK level prior to starting statin.</a:t>
            </a:r>
          </a:p>
          <a:p>
            <a:r>
              <a:rPr lang="en-US" sz="2800" dirty="0" smtClean="0"/>
              <a:t>Patients should be alerted to report the new onset of myalgia and weakness.</a:t>
            </a:r>
          </a:p>
          <a:p>
            <a:r>
              <a:rPr lang="en-US" sz="2800" dirty="0" smtClean="0"/>
              <a:t>Caution in patients with renal failure, hypothyroidism and liver failure.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5223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7360"/>
            <a:ext cx="9601200" cy="4130040"/>
          </a:xfrm>
        </p:spPr>
        <p:txBody>
          <a:bodyPr>
            <a:noAutofit/>
          </a:bodyPr>
          <a:lstStyle/>
          <a:p>
            <a:r>
              <a:rPr lang="en-US" sz="2800" dirty="0" smtClean="0"/>
              <a:t>History and physical examination are of great important for differentiation of weakness due to myopathy from the other causes.</a:t>
            </a:r>
          </a:p>
          <a:p>
            <a:r>
              <a:rPr lang="en-US" sz="2800" dirty="0" smtClean="0"/>
              <a:t>Myopathy could be inherited or acquired.</a:t>
            </a:r>
          </a:p>
          <a:p>
            <a:r>
              <a:rPr lang="en-US" sz="2800" dirty="0" smtClean="0"/>
              <a:t>There is a wide variation in the age of onset of different types of myopathies but in all the cardinal symptom is weakness.</a:t>
            </a:r>
          </a:p>
          <a:p>
            <a:r>
              <a:rPr lang="en-US" sz="2800" dirty="0" smtClean="0"/>
              <a:t>Screening for systemic involvement ( cardiac, pulmonary) early on diagnosis affect long term prognosis.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72152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smtClean="0"/>
              <a:t>                Thank </a:t>
            </a:r>
            <a:r>
              <a:rPr lang="en-US" sz="6000" dirty="0" smtClean="0"/>
              <a:t>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861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44" y="1188720"/>
            <a:ext cx="8065008" cy="4919472"/>
          </a:xfrm>
        </p:spPr>
      </p:pic>
    </p:spTree>
    <p:extLst>
      <p:ext uri="{BB962C8B-B14F-4D97-AF65-F5344CB8AC3E}">
        <p14:creationId xmlns:p14="http://schemas.microsoft.com/office/powerpoint/2010/main" val="9464732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247</TotalTime>
  <Words>2223</Words>
  <Application>Microsoft Macintosh PowerPoint</Application>
  <PresentationFormat>Widescreen</PresentationFormat>
  <Paragraphs>418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4" baseType="lpstr">
      <vt:lpstr>Franklin Gothic Book</vt:lpstr>
      <vt:lpstr>Crop</vt:lpstr>
      <vt:lpstr>Myopathy  </vt:lpstr>
      <vt:lpstr>MYOPATHY</vt:lpstr>
      <vt:lpstr>Approach to myopathy </vt:lpstr>
      <vt:lpstr>PowerPoint Presentation</vt:lpstr>
      <vt:lpstr>PowerPoint Presentation</vt:lpstr>
      <vt:lpstr>PowerPoint Presentation</vt:lpstr>
      <vt:lpstr>Weakness </vt:lpstr>
      <vt:lpstr>Weakness </vt:lpstr>
      <vt:lpstr>PowerPoint Presentation</vt:lpstr>
      <vt:lpstr>Weakness </vt:lpstr>
      <vt:lpstr>Weakness </vt:lpstr>
      <vt:lpstr>Exercise intolerance </vt:lpstr>
      <vt:lpstr>Exercise intolerance </vt:lpstr>
      <vt:lpstr>Myalgia </vt:lpstr>
      <vt:lpstr>Cramps </vt:lpstr>
      <vt:lpstr>Myotonia </vt:lpstr>
      <vt:lpstr>Myotonia </vt:lpstr>
      <vt:lpstr>PowerPoint Presentation</vt:lpstr>
      <vt:lpstr>PowerPoint Presentation</vt:lpstr>
      <vt:lpstr>Myoglobinuria </vt:lpstr>
      <vt:lpstr>Myoglobinuria </vt:lpstr>
      <vt:lpstr>Lab investigations:</vt:lpstr>
      <vt:lpstr>Lab investigations:</vt:lpstr>
      <vt:lpstr>PowerPoint Presentation</vt:lpstr>
      <vt:lpstr>NCS</vt:lpstr>
      <vt:lpstr>EMG</vt:lpstr>
      <vt:lpstr>PowerPoint Presentation</vt:lpstr>
      <vt:lpstr>                      Classification </vt:lpstr>
      <vt:lpstr>PowerPoint Presentation</vt:lpstr>
      <vt:lpstr>               Congenital myopathies </vt:lpstr>
      <vt:lpstr>Congenital myopathies</vt:lpstr>
      <vt:lpstr>Congenital myopathies</vt:lpstr>
      <vt:lpstr>Congenital myopathies</vt:lpstr>
      <vt:lpstr>Malignant hyperthermia</vt:lpstr>
      <vt:lpstr>Malignant hyperthermia</vt:lpstr>
      <vt:lpstr>MH</vt:lpstr>
      <vt:lpstr>               Muscular dystrophies </vt:lpstr>
      <vt:lpstr>MD</vt:lpstr>
      <vt:lpstr>MD</vt:lpstr>
      <vt:lpstr>Dystrophinopathies</vt:lpstr>
      <vt:lpstr>Duchenne MD (DMD)</vt:lpstr>
      <vt:lpstr>DMD</vt:lpstr>
      <vt:lpstr>DMD</vt:lpstr>
      <vt:lpstr>DMD</vt:lpstr>
      <vt:lpstr>DMD</vt:lpstr>
      <vt:lpstr>DMD</vt:lpstr>
      <vt:lpstr>Becker Dystrophy</vt:lpstr>
      <vt:lpstr>Myotonic dystrophy (MD)</vt:lpstr>
      <vt:lpstr>MD</vt:lpstr>
      <vt:lpstr>PowerPoint Presentation</vt:lpstr>
      <vt:lpstr>          Inflammatory myopathies </vt:lpstr>
      <vt:lpstr>Inflammatory myopathies</vt:lpstr>
      <vt:lpstr>PM and DM </vt:lpstr>
      <vt:lpstr>PM and DM</vt:lpstr>
      <vt:lpstr>PM and DM</vt:lpstr>
      <vt:lpstr>PM and DM</vt:lpstr>
      <vt:lpstr>PM and DM</vt:lpstr>
      <vt:lpstr>PM and DM</vt:lpstr>
      <vt:lpstr>PowerPoint Presentation</vt:lpstr>
      <vt:lpstr>PowerPoint Presentation</vt:lpstr>
      <vt:lpstr>PowerPoint Presentation</vt:lpstr>
      <vt:lpstr>PowerPoint Presentation</vt:lpstr>
      <vt:lpstr>PM and DM</vt:lpstr>
      <vt:lpstr>PM and DM</vt:lpstr>
      <vt:lpstr>PM and DM</vt:lpstr>
      <vt:lpstr>DM</vt:lpstr>
      <vt:lpstr>PowerPoint Presentation</vt:lpstr>
      <vt:lpstr>PM</vt:lpstr>
      <vt:lpstr>PM </vt:lpstr>
      <vt:lpstr>PM and DM</vt:lpstr>
      <vt:lpstr>PM and DM</vt:lpstr>
      <vt:lpstr>Inclusion body myositis</vt:lpstr>
      <vt:lpstr>IBM</vt:lpstr>
      <vt:lpstr>IBM</vt:lpstr>
      <vt:lpstr>IBM</vt:lpstr>
      <vt:lpstr>PowerPoint Presentation</vt:lpstr>
      <vt:lpstr>IBM</vt:lpstr>
      <vt:lpstr>Toxic myopathies</vt:lpstr>
      <vt:lpstr>Statin induced myopathy</vt:lpstr>
      <vt:lpstr>SIM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almaha a</dc:creator>
  <cp:lastModifiedBy>almaha a</cp:lastModifiedBy>
  <cp:revision>144</cp:revision>
  <dcterms:created xsi:type="dcterms:W3CDTF">2016-03-21T15:58:35Z</dcterms:created>
  <dcterms:modified xsi:type="dcterms:W3CDTF">2016-03-21T20:11:04Z</dcterms:modified>
</cp:coreProperties>
</file>