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57" r:id="rId3"/>
    <p:sldId id="258" r:id="rId4"/>
    <p:sldId id="259" r:id="rId5"/>
    <p:sldId id="261" r:id="rId6"/>
    <p:sldId id="262" r:id="rId7"/>
    <p:sldId id="263" r:id="rId8"/>
    <p:sldId id="264" r:id="rId9"/>
    <p:sldId id="260" r:id="rId10"/>
    <p:sldId id="265" r:id="rId11"/>
    <p:sldId id="319" r:id="rId12"/>
    <p:sldId id="266" r:id="rId13"/>
    <p:sldId id="323" r:id="rId14"/>
    <p:sldId id="268" r:id="rId15"/>
    <p:sldId id="269" r:id="rId16"/>
    <p:sldId id="270" r:id="rId17"/>
    <p:sldId id="271" r:id="rId18"/>
    <p:sldId id="322" r:id="rId19"/>
    <p:sldId id="320" r:id="rId20"/>
    <p:sldId id="272" r:id="rId21"/>
    <p:sldId id="281" r:id="rId22"/>
    <p:sldId id="321" r:id="rId23"/>
    <p:sldId id="312" r:id="rId24"/>
    <p:sldId id="325" r:id="rId25"/>
    <p:sldId id="326" r:id="rId26"/>
    <p:sldId id="327" r:id="rId27"/>
    <p:sldId id="328" r:id="rId28"/>
    <p:sldId id="275" r:id="rId29"/>
    <p:sldId id="278" r:id="rId30"/>
    <p:sldId id="279" r:id="rId31"/>
    <p:sldId id="329" r:id="rId32"/>
    <p:sldId id="282" r:id="rId33"/>
    <p:sldId id="283" r:id="rId34"/>
    <p:sldId id="285" r:id="rId35"/>
    <p:sldId id="314" r:id="rId36"/>
    <p:sldId id="287" r:id="rId37"/>
    <p:sldId id="291" r:id="rId38"/>
    <p:sldId id="288" r:id="rId39"/>
    <p:sldId id="289" r:id="rId40"/>
    <p:sldId id="290" r:id="rId41"/>
    <p:sldId id="292" r:id="rId42"/>
    <p:sldId id="296" r:id="rId43"/>
    <p:sldId id="295" r:id="rId44"/>
    <p:sldId id="298" r:id="rId45"/>
    <p:sldId id="330" r:id="rId46"/>
    <p:sldId id="299" r:id="rId47"/>
    <p:sldId id="315" r:id="rId48"/>
    <p:sldId id="286" r:id="rId49"/>
    <p:sldId id="316" r:id="rId50"/>
    <p:sldId id="317" r:id="rId51"/>
    <p:sldId id="318" r:id="rId52"/>
    <p:sldId id="300" r:id="rId53"/>
    <p:sldId id="301" r:id="rId54"/>
    <p:sldId id="331" r:id="rId55"/>
    <p:sldId id="311" r:id="rId56"/>
    <p:sldId id="334" r:id="rId57"/>
    <p:sldId id="303" r:id="rId58"/>
    <p:sldId id="304" r:id="rId59"/>
    <p:sldId id="305" r:id="rId60"/>
    <p:sldId id="306" r:id="rId61"/>
    <p:sldId id="307" r:id="rId62"/>
    <p:sldId id="308" r:id="rId63"/>
    <p:sldId id="309" r:id="rId64"/>
    <p:sldId id="310" r:id="rId65"/>
    <p:sldId id="33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ABE"/>
    <a:srgbClr val="F0A5EF"/>
    <a:srgbClr val="EE46DD"/>
    <a:srgbClr val="F7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p:restoredTop sz="94643"/>
  </p:normalViewPr>
  <p:slideViewPr>
    <p:cSldViewPr snapToGrid="0" snapToObjects="1">
      <p:cViewPr>
        <p:scale>
          <a:sx n="79" d="100"/>
          <a:sy n="79" d="100"/>
        </p:scale>
        <p:origin x="306" y="21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F2966-87BF-064C-9363-0A9E73226114}" type="datetimeFigureOut">
              <a:rPr lang="en-US" smtClean="0"/>
              <a:t>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91F2A-B731-6344-9FE1-03421E98C958}" type="slidenum">
              <a:rPr lang="en-US" smtClean="0"/>
              <a:t>‹#›</a:t>
            </a:fld>
            <a:endParaRPr lang="en-US"/>
          </a:p>
        </p:txBody>
      </p:sp>
    </p:spTree>
    <p:extLst>
      <p:ext uri="{BB962C8B-B14F-4D97-AF65-F5344CB8AC3E}">
        <p14:creationId xmlns:p14="http://schemas.microsoft.com/office/powerpoint/2010/main" val="141537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a:solidFill>
                  <a:srgbClr val="000000"/>
                </a:solidFill>
              </a:rPr>
              <a:t>Thrombosis background</a:t>
            </a:r>
          </a:p>
        </p:txBody>
      </p:sp>
      <p:sp>
        <p:nvSpPr>
          <p:cNvPr id="67587"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7F617A4-15D3-BA46-945F-DD5445DCDCB3}" type="slidenum">
              <a:rPr lang="en-GB" altLang="en-US">
                <a:solidFill>
                  <a:srgbClr val="000000"/>
                </a:solidFill>
              </a:rPr>
              <a:pPr eaLnBrk="1" hangingPunct="1"/>
              <a:t>11</a:t>
            </a:fld>
            <a:endParaRPr lang="en-GB" altLang="en-US">
              <a:solidFill>
                <a:srgbClr val="000000"/>
              </a:solidFill>
            </a:endParaRPr>
          </a:p>
        </p:txBody>
      </p:sp>
      <p:sp>
        <p:nvSpPr>
          <p:cNvPr id="67588" name="Rectangle 10"/>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9" name="Rectangle 1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tabLst>
                <a:tab pos="166688" algn="l"/>
              </a:tabLst>
            </a:pPr>
            <a:r>
              <a:rPr lang="en-US" altLang="en-US" b="1">
                <a:ea typeface="ＭＳ Ｐゴシック" charset="-128"/>
              </a:rPr>
              <a:t>Virchow’s triad revisited</a:t>
            </a:r>
            <a:endParaRPr lang="en-GB" altLang="en-US" b="1">
              <a:ea typeface="ＭＳ Ｐゴシック" charset="-128"/>
            </a:endParaRPr>
          </a:p>
          <a:p>
            <a:pPr eaLnBrk="1" hangingPunct="1">
              <a:spcBef>
                <a:spcPct val="0"/>
              </a:spcBef>
              <a:tabLst>
                <a:tab pos="166688" algn="l"/>
              </a:tabLst>
            </a:pPr>
            <a:r>
              <a:rPr lang="en-GB" altLang="en-US">
                <a:ea typeface="ＭＳ Ｐゴシック" charset="-128"/>
              </a:rPr>
              <a:t>In 1856, Virchow postulated a triad of conditions that predispose to thrombus formation.</a:t>
            </a:r>
            <a:r>
              <a:rPr lang="en-GB" altLang="en-US" baseline="30000">
                <a:ea typeface="ＭＳ Ｐゴシック" charset="-128"/>
              </a:rPr>
              <a:t>1</a:t>
            </a:r>
          </a:p>
          <a:p>
            <a:pPr eaLnBrk="1" hangingPunct="1">
              <a:spcBef>
                <a:spcPct val="0"/>
              </a:spcBef>
              <a:tabLst>
                <a:tab pos="166688" algn="l"/>
              </a:tabLst>
            </a:pPr>
            <a:r>
              <a:rPr lang="en-GB" altLang="en-US">
                <a:ea typeface="ＭＳ Ｐゴシック" charset="-128"/>
              </a:rPr>
              <a:t>Virchow’s triad describes three abnormalities that promote thrombus formation:</a:t>
            </a:r>
            <a:r>
              <a:rPr lang="en-GB" altLang="en-US" baseline="30000">
                <a:ea typeface="ＭＳ Ｐゴシック" charset="-128"/>
              </a:rPr>
              <a:t>2</a:t>
            </a:r>
          </a:p>
          <a:p>
            <a:pPr lvl="1" eaLnBrk="1" hangingPunct="1">
              <a:spcBef>
                <a:spcPct val="0"/>
              </a:spcBef>
              <a:tabLst>
                <a:tab pos="166688" algn="l"/>
              </a:tabLst>
            </a:pPr>
            <a:r>
              <a:rPr lang="en-GB" altLang="en-US">
                <a:ea typeface="ＭＳ Ｐゴシック" charset="-128"/>
              </a:rPr>
              <a:t>Abnormalities in the blood vessel wall (endothelial injury)</a:t>
            </a:r>
          </a:p>
          <a:p>
            <a:pPr lvl="1" eaLnBrk="1" hangingPunct="1">
              <a:spcBef>
                <a:spcPct val="0"/>
              </a:spcBef>
              <a:tabLst>
                <a:tab pos="166688" algn="l"/>
              </a:tabLst>
            </a:pPr>
            <a:r>
              <a:rPr lang="en-GB" altLang="en-US">
                <a:ea typeface="ＭＳ Ｐゴシック" charset="-128"/>
              </a:rPr>
              <a:t>Abnormalities in blood flow (circulatory stasis)</a:t>
            </a:r>
          </a:p>
          <a:p>
            <a:pPr lvl="1" eaLnBrk="1" hangingPunct="1">
              <a:spcBef>
                <a:spcPct val="0"/>
              </a:spcBef>
              <a:tabLst>
                <a:tab pos="166688" algn="l"/>
              </a:tabLst>
            </a:pPr>
            <a:r>
              <a:rPr lang="en-GB" altLang="en-US">
                <a:ea typeface="ＭＳ Ｐゴシック" charset="-128"/>
              </a:rPr>
              <a:t>Abnormalities in blood clotting components (hypercoagulable state). </a:t>
            </a:r>
          </a:p>
          <a:p>
            <a:pPr eaLnBrk="1" hangingPunct="1">
              <a:spcBef>
                <a:spcPct val="0"/>
              </a:spcBef>
              <a:tabLst>
                <a:tab pos="166688" algn="l"/>
              </a:tabLst>
            </a:pPr>
            <a:r>
              <a:rPr lang="en-GB" altLang="en-US">
                <a:ea typeface="ＭＳ Ｐゴシック" charset="-128"/>
              </a:rPr>
              <a:t>Various risk factors contribute to a different extent to the development of VTE.</a:t>
            </a: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r>
              <a:rPr lang="en-GB" altLang="en-US" b="1">
                <a:ea typeface="ＭＳ Ｐゴシック" charset="-128"/>
              </a:rPr>
              <a:t>References</a:t>
            </a:r>
          </a:p>
          <a:p>
            <a:pPr eaLnBrk="1" hangingPunct="1">
              <a:spcBef>
                <a:spcPct val="0"/>
              </a:spcBef>
              <a:tabLst>
                <a:tab pos="166688" algn="l"/>
              </a:tabLst>
            </a:pPr>
            <a:r>
              <a:rPr lang="en-GB" altLang="en-US">
                <a:ea typeface="ＭＳ Ｐゴシック" charset="-128"/>
              </a:rPr>
              <a:t>1. 	Virchow R, ed. </a:t>
            </a:r>
            <a:r>
              <a:rPr lang="en-GB" altLang="en-US" i="1">
                <a:ea typeface="ＭＳ Ｐゴシック" charset="-128"/>
              </a:rPr>
              <a:t>Gesammelte Abhandlungun zur Wissenschaftichen Medicin</a:t>
            </a:r>
            <a:r>
              <a:rPr lang="en-GB" altLang="en-US">
                <a:ea typeface="ＭＳ Ｐゴシック" charset="-128"/>
              </a:rPr>
              <a:t>. </a:t>
            </a:r>
            <a:br>
              <a:rPr lang="en-GB" altLang="en-US">
                <a:ea typeface="ＭＳ Ｐゴシック" charset="-128"/>
              </a:rPr>
            </a:br>
            <a:r>
              <a:rPr lang="en-GB" altLang="en-US">
                <a:ea typeface="ＭＳ Ｐゴシック" charset="-128"/>
              </a:rPr>
              <a:t>	Von Meidinger Sohn, Frankfurt, 1856.</a:t>
            </a:r>
          </a:p>
          <a:p>
            <a:pPr eaLnBrk="1" hangingPunct="1">
              <a:spcBef>
                <a:spcPct val="0"/>
              </a:spcBef>
              <a:tabLst>
                <a:tab pos="166688" algn="l"/>
              </a:tabLst>
            </a:pPr>
            <a:r>
              <a:rPr lang="en-GB" altLang="en-US">
                <a:ea typeface="ＭＳ Ｐゴシック" charset="-128"/>
              </a:rPr>
              <a:t>2. 	Blann AD, Lip GYH. </a:t>
            </a:r>
            <a:r>
              <a:rPr lang="en-GB" altLang="en-US" i="1">
                <a:ea typeface="ＭＳ Ｐゴシック" charset="-128"/>
              </a:rPr>
              <a:t>BMJ</a:t>
            </a:r>
            <a:r>
              <a:rPr lang="en-GB" altLang="en-US">
                <a:ea typeface="ＭＳ Ｐゴシック" charset="-128"/>
              </a:rPr>
              <a:t> 2006;332:215–219</a:t>
            </a:r>
          </a:p>
          <a:p>
            <a:pPr eaLnBrk="1" hangingPunct="1">
              <a:spcBef>
                <a:spcPct val="0"/>
              </a:spcBef>
              <a:tabLst>
                <a:tab pos="166688" algn="l"/>
              </a:tabLst>
            </a:pPr>
            <a:r>
              <a:rPr lang="de-DE" altLang="en-US">
                <a:ea typeface="ＭＳ Ｐゴシック" charset="-128"/>
              </a:rPr>
              <a:t>3.	</a:t>
            </a:r>
            <a:r>
              <a:rPr lang="en-GB" altLang="en-US">
                <a:ea typeface="ＭＳ Ｐゴシック" charset="-128"/>
              </a:rPr>
              <a:t>Geerts WH </a:t>
            </a:r>
            <a:r>
              <a:rPr lang="en-GB" altLang="en-US" i="1">
                <a:ea typeface="ＭＳ Ｐゴシック" charset="-128"/>
              </a:rPr>
              <a:t>et al</a:t>
            </a:r>
            <a:r>
              <a:rPr lang="en-GB" altLang="en-US">
                <a:ea typeface="ＭＳ Ｐゴシック" charset="-128"/>
              </a:rPr>
              <a:t>. </a:t>
            </a:r>
            <a:r>
              <a:rPr lang="en-GB" altLang="en-US" i="1">
                <a:ea typeface="ＭＳ Ｐゴシック" charset="-128"/>
              </a:rPr>
              <a:t>Chest</a:t>
            </a:r>
            <a:r>
              <a:rPr lang="en-GB" altLang="en-US">
                <a:ea typeface="ＭＳ Ｐゴシック" charset="-128"/>
              </a:rPr>
              <a:t> 2004;126:338S</a:t>
            </a:r>
            <a:r>
              <a:rPr lang="en-US" altLang="en-US">
                <a:ea typeface="ＭＳ Ｐゴシック" charset="-128"/>
              </a:rPr>
              <a:t>–</a:t>
            </a:r>
            <a:r>
              <a:rPr lang="en-GB" altLang="en-US">
                <a:ea typeface="ＭＳ Ｐゴシック" charset="-128"/>
              </a:rPr>
              <a:t>400S</a:t>
            </a:r>
          </a:p>
          <a:p>
            <a:pPr eaLnBrk="1" hangingPunct="1">
              <a:spcBef>
                <a:spcPct val="0"/>
              </a:spcBef>
              <a:tabLst>
                <a:tab pos="166688" algn="l"/>
              </a:tabLst>
            </a:pPr>
            <a:r>
              <a:rPr lang="en-GB" altLang="en-US">
                <a:ea typeface="ＭＳ Ｐゴシック" charset="-128"/>
              </a:rPr>
              <a:t>4.	</a:t>
            </a:r>
            <a:r>
              <a:rPr lang="de-DE" altLang="en-US">
                <a:ea typeface="ＭＳ Ｐゴシック" charset="-128"/>
              </a:rPr>
              <a:t>Bennet PC </a:t>
            </a:r>
            <a:r>
              <a:rPr lang="de-DE" altLang="en-US" i="1">
                <a:ea typeface="ＭＳ Ｐゴシック" charset="-128"/>
              </a:rPr>
              <a:t>et al. </a:t>
            </a:r>
            <a:r>
              <a:rPr lang="en-US" altLang="en-US" i="1">
                <a:ea typeface="ＭＳ Ｐゴシック" charset="-128"/>
              </a:rPr>
              <a:t>Thromb Haemost </a:t>
            </a:r>
            <a:r>
              <a:rPr lang="en-US" altLang="en-US">
                <a:ea typeface="ＭＳ Ｐゴシック" charset="-128"/>
              </a:rPr>
              <a:t>2009;101:1032–1040</a:t>
            </a:r>
          </a:p>
        </p:txBody>
      </p:sp>
    </p:spTree>
    <p:extLst>
      <p:ext uri="{BB962C8B-B14F-4D97-AF65-F5344CB8AC3E}">
        <p14:creationId xmlns:p14="http://schemas.microsoft.com/office/powerpoint/2010/main" val="132351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charset="0"/>
                <a:ea typeface="ＭＳ Ｐゴシック" charset="-128"/>
              </a:defRPr>
            </a:lvl1pPr>
            <a:lvl2pPr marL="742950" indent="-285750" defTabSz="920750" eaLnBrk="0" hangingPunct="0">
              <a:defRPr>
                <a:solidFill>
                  <a:schemeClr val="tx1"/>
                </a:solidFill>
                <a:latin typeface="Arial" charset="0"/>
                <a:ea typeface="ＭＳ Ｐゴシック" charset="-128"/>
              </a:defRPr>
            </a:lvl2pPr>
            <a:lvl3pPr marL="1143000" indent="-228600" defTabSz="920750" eaLnBrk="0" hangingPunct="0">
              <a:defRPr>
                <a:solidFill>
                  <a:schemeClr val="tx1"/>
                </a:solidFill>
                <a:latin typeface="Arial" charset="0"/>
                <a:ea typeface="ＭＳ Ｐゴシック" charset="-128"/>
              </a:defRPr>
            </a:lvl3pPr>
            <a:lvl4pPr marL="1600200" indent="-228600" defTabSz="920750" eaLnBrk="0" hangingPunct="0">
              <a:defRPr>
                <a:solidFill>
                  <a:schemeClr val="tx1"/>
                </a:solidFill>
                <a:latin typeface="Arial" charset="0"/>
                <a:ea typeface="ＭＳ Ｐゴシック" charset="-128"/>
              </a:defRPr>
            </a:lvl4pPr>
            <a:lvl5pPr marL="2057400" indent="-228600" defTabSz="920750" eaLnBrk="0" hangingPunct="0">
              <a:defRPr>
                <a:solidFill>
                  <a:schemeClr val="tx1"/>
                </a:solidFill>
                <a:latin typeface="Arial" charset="0"/>
                <a:ea typeface="ＭＳ Ｐゴシック" charset="-128"/>
              </a:defRPr>
            </a:lvl5pPr>
            <a:lvl6pPr marL="2514600" indent="-228600" defTabSz="9207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207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207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207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ACC88CA-2A26-2045-A986-D07F0769C30E}" type="slidenum">
              <a:rPr lang="en-GB" altLang="en-US">
                <a:solidFill>
                  <a:srgbClr val="000000"/>
                </a:solidFill>
              </a:rPr>
              <a:pPr eaLnBrk="1" hangingPunct="1"/>
              <a:t>65</a:t>
            </a:fld>
            <a:endParaRPr lang="en-GB" altLang="en-US">
              <a:solidFill>
                <a:srgbClr val="000000"/>
              </a:solidFill>
            </a:endParaRPr>
          </a:p>
        </p:txBody>
      </p:sp>
      <p:sp>
        <p:nvSpPr>
          <p:cNvPr id="81923" name="Rectangle 1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0750" eaLnBrk="0" hangingPunct="0">
              <a:defRPr>
                <a:solidFill>
                  <a:schemeClr val="tx1"/>
                </a:solidFill>
                <a:latin typeface="Arial" charset="0"/>
                <a:ea typeface="ＭＳ Ｐゴシック" charset="-128"/>
              </a:defRPr>
            </a:lvl1pPr>
            <a:lvl2pPr marL="742950" indent="-285750" defTabSz="920750" eaLnBrk="0" hangingPunct="0">
              <a:defRPr>
                <a:solidFill>
                  <a:schemeClr val="tx1"/>
                </a:solidFill>
                <a:latin typeface="Arial" charset="0"/>
                <a:ea typeface="ＭＳ Ｐゴシック" charset="-128"/>
              </a:defRPr>
            </a:lvl2pPr>
            <a:lvl3pPr marL="1143000" indent="-228600" defTabSz="920750" eaLnBrk="0" hangingPunct="0">
              <a:defRPr>
                <a:solidFill>
                  <a:schemeClr val="tx1"/>
                </a:solidFill>
                <a:latin typeface="Arial" charset="0"/>
                <a:ea typeface="ＭＳ Ｐゴシック" charset="-128"/>
              </a:defRPr>
            </a:lvl3pPr>
            <a:lvl4pPr marL="1600200" indent="-228600" defTabSz="920750" eaLnBrk="0" hangingPunct="0">
              <a:defRPr>
                <a:solidFill>
                  <a:schemeClr val="tx1"/>
                </a:solidFill>
                <a:latin typeface="Arial" charset="0"/>
                <a:ea typeface="ＭＳ Ｐゴシック" charset="-128"/>
              </a:defRPr>
            </a:lvl4pPr>
            <a:lvl5pPr marL="2057400" indent="-228600" defTabSz="920750" eaLnBrk="0" hangingPunct="0">
              <a:defRPr>
                <a:solidFill>
                  <a:schemeClr val="tx1"/>
                </a:solidFill>
                <a:latin typeface="Arial" charset="0"/>
                <a:ea typeface="ＭＳ Ｐゴシック" charset="-128"/>
              </a:defRPr>
            </a:lvl5pPr>
            <a:lvl6pPr marL="2514600" indent="-228600" defTabSz="9207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207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207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207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a:solidFill>
                  <a:srgbClr val="000000"/>
                </a:solidFill>
              </a:rPr>
              <a:t>Properties of rivaroxaban</a:t>
            </a:r>
          </a:p>
        </p:txBody>
      </p:sp>
      <p:sp>
        <p:nvSpPr>
          <p:cNvPr id="81924" name="Rectangle 26"/>
          <p:cNvSpPr txBox="1">
            <a:spLocks noGrp="1" noChangeArrowheads="1"/>
          </p:cNvSpPr>
          <p:nvPr/>
        </p:nvSpPr>
        <p:spPr bwMode="auto">
          <a:xfrm>
            <a:off x="1927225" y="8634413"/>
            <a:ext cx="2997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4" tIns="46061" rIns="92124" bIns="46061" anchor="b"/>
          <a:lstStyle>
            <a:lvl1pPr defTabSz="998538" eaLnBrk="0" hangingPunct="0">
              <a:defRPr>
                <a:solidFill>
                  <a:schemeClr val="tx1"/>
                </a:solidFill>
                <a:latin typeface="Arial" charset="0"/>
                <a:ea typeface="ＭＳ Ｐゴシック" charset="-128"/>
              </a:defRPr>
            </a:lvl1pPr>
            <a:lvl2pPr marL="742950" indent="-285750" defTabSz="998538" eaLnBrk="0" hangingPunct="0">
              <a:defRPr>
                <a:solidFill>
                  <a:schemeClr val="tx1"/>
                </a:solidFill>
                <a:latin typeface="Arial" charset="0"/>
                <a:ea typeface="ＭＳ Ｐゴシック" charset="-128"/>
              </a:defRPr>
            </a:lvl2pPr>
            <a:lvl3pPr marL="1143000" indent="-228600" defTabSz="998538" eaLnBrk="0" hangingPunct="0">
              <a:defRPr>
                <a:solidFill>
                  <a:schemeClr val="tx1"/>
                </a:solidFill>
                <a:latin typeface="Arial" charset="0"/>
                <a:ea typeface="ＭＳ Ｐゴシック" charset="-128"/>
              </a:defRPr>
            </a:lvl3pPr>
            <a:lvl4pPr marL="1600200" indent="-228600" defTabSz="998538" eaLnBrk="0" hangingPunct="0">
              <a:defRPr>
                <a:solidFill>
                  <a:schemeClr val="tx1"/>
                </a:solidFill>
                <a:latin typeface="Arial" charset="0"/>
                <a:ea typeface="ＭＳ Ｐゴシック" charset="-128"/>
              </a:defRPr>
            </a:lvl4pPr>
            <a:lvl5pPr marL="2057400" indent="-228600" defTabSz="998538" eaLnBrk="0" hangingPunct="0">
              <a:defRPr>
                <a:solidFill>
                  <a:schemeClr val="tx1"/>
                </a:solidFill>
                <a:latin typeface="Arial" charset="0"/>
                <a:ea typeface="ＭＳ Ｐゴシック" charset="-128"/>
              </a:defRPr>
            </a:lvl5pPr>
            <a:lvl6pPr marL="2514600" indent="-228600" defTabSz="998538" eaLnBrk="0" fontAlgn="base" hangingPunct="0">
              <a:spcBef>
                <a:spcPct val="0"/>
              </a:spcBef>
              <a:spcAft>
                <a:spcPct val="0"/>
              </a:spcAft>
              <a:defRPr>
                <a:solidFill>
                  <a:schemeClr val="tx1"/>
                </a:solidFill>
                <a:latin typeface="Arial" charset="0"/>
                <a:ea typeface="ＭＳ Ｐゴシック" charset="-128"/>
              </a:defRPr>
            </a:lvl6pPr>
            <a:lvl7pPr marL="2971800" indent="-228600" defTabSz="998538" eaLnBrk="0" fontAlgn="base" hangingPunct="0">
              <a:spcBef>
                <a:spcPct val="0"/>
              </a:spcBef>
              <a:spcAft>
                <a:spcPct val="0"/>
              </a:spcAft>
              <a:defRPr>
                <a:solidFill>
                  <a:schemeClr val="tx1"/>
                </a:solidFill>
                <a:latin typeface="Arial" charset="0"/>
                <a:ea typeface="ＭＳ Ｐゴシック" charset="-128"/>
              </a:defRPr>
            </a:lvl7pPr>
            <a:lvl8pPr marL="3429000" indent="-228600" defTabSz="998538" eaLnBrk="0" fontAlgn="base" hangingPunct="0">
              <a:spcBef>
                <a:spcPct val="0"/>
              </a:spcBef>
              <a:spcAft>
                <a:spcPct val="0"/>
              </a:spcAft>
              <a:defRPr>
                <a:solidFill>
                  <a:schemeClr val="tx1"/>
                </a:solidFill>
                <a:latin typeface="Arial" charset="0"/>
                <a:ea typeface="ＭＳ Ｐゴシック" charset="-128"/>
              </a:defRPr>
            </a:lvl8pPr>
            <a:lvl9pPr marL="3886200" indent="-228600" defTabSz="998538"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64C6404-A0F5-144D-8AA3-DA735FD97EC5}" type="slidenum">
              <a:rPr lang="en-GB" altLang="en-US" sz="1000"/>
              <a:pPr eaLnBrk="1" hangingPunct="1"/>
              <a:t>65</a:t>
            </a:fld>
            <a:endParaRPr lang="en-GB" altLang="en-US" sz="1000"/>
          </a:p>
        </p:txBody>
      </p:sp>
      <p:sp>
        <p:nvSpPr>
          <p:cNvPr id="81925" name="Rectangle 2"/>
          <p:cNvSpPr>
            <a:spLocks noGrp="1" noRot="1" noChangeAspect="1" noChangeArrowheads="1" noTextEdit="1"/>
          </p:cNvSpPr>
          <p:nvPr>
            <p:ph type="sldImg"/>
          </p:nvPr>
        </p:nvSpPr>
        <p:spPr bwMode="auto">
          <a:xfrm>
            <a:off x="658813" y="693738"/>
            <a:ext cx="5613400" cy="3159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tabLst>
                <a:tab pos="166688" algn="l"/>
              </a:tabLst>
            </a:pPr>
            <a:endParaRPr lang="en-US" altLang="en-US">
              <a:ea typeface="ＭＳ Ｐゴシック" charset="-128"/>
            </a:endParaRPr>
          </a:p>
        </p:txBody>
      </p:sp>
    </p:spTree>
    <p:extLst>
      <p:ext uri="{BB962C8B-B14F-4D97-AF65-F5344CB8AC3E}">
        <p14:creationId xmlns:p14="http://schemas.microsoft.com/office/powerpoint/2010/main" val="11845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a:solidFill>
                  <a:srgbClr val="000000"/>
                </a:solidFill>
              </a:rPr>
              <a:t>Thrombosis background</a:t>
            </a:r>
          </a:p>
        </p:txBody>
      </p:sp>
      <p:sp>
        <p:nvSpPr>
          <p:cNvPr id="68611"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9748D12-B80D-F34C-8C9F-FC3E0C6DE920}" type="slidenum">
              <a:rPr lang="en-GB" altLang="en-US">
                <a:solidFill>
                  <a:srgbClr val="000000"/>
                </a:solidFill>
              </a:rPr>
              <a:pPr eaLnBrk="1" hangingPunct="1"/>
              <a:t>19</a:t>
            </a:fld>
            <a:endParaRPr lang="en-GB" altLang="en-US">
              <a:solidFill>
                <a:srgbClr val="000000"/>
              </a:solidFill>
            </a:endParaRPr>
          </a:p>
        </p:txBody>
      </p:sp>
      <p:sp>
        <p:nvSpPr>
          <p:cNvPr id="68612" name="Rectangle 9"/>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3" name="Rectangle 10"/>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tabLst>
                <a:tab pos="166688" algn="l"/>
              </a:tabLst>
            </a:pPr>
            <a:r>
              <a:rPr lang="en-GB" altLang="en-US" b="1">
                <a:ea typeface="ＭＳ Ｐゴシック" charset="-128"/>
              </a:rPr>
              <a:t>VTE is a major cause of death in Europe</a:t>
            </a:r>
          </a:p>
          <a:p>
            <a:pPr eaLnBrk="1" hangingPunct="1">
              <a:spcBef>
                <a:spcPct val="0"/>
              </a:spcBef>
              <a:tabLst>
                <a:tab pos="166688" algn="l"/>
              </a:tabLst>
            </a:pPr>
            <a:r>
              <a:rPr lang="en-GB" altLang="en-US">
                <a:ea typeface="ＭＳ Ｐゴシック" charset="-128"/>
              </a:rPr>
              <a:t>A modified incidence model supported by other studies showed that VTE is a major cause of death in Europe.</a:t>
            </a:r>
          </a:p>
          <a:p>
            <a:pPr eaLnBrk="1" hangingPunct="1">
              <a:spcBef>
                <a:spcPct val="0"/>
              </a:spcBef>
              <a:tabLst>
                <a:tab pos="166688" algn="l"/>
              </a:tabLst>
            </a:pPr>
            <a:r>
              <a:rPr lang="en-GB" altLang="en-US">
                <a:ea typeface="ＭＳ Ｐゴシック" charset="-128"/>
              </a:rPr>
              <a:t>These data are from the VITAE study, in which an epidemiological model was constructed to estimate the number of venous thromboembolic events in six EU countries; this figure was then scaled up to include the whole of the EU.</a:t>
            </a:r>
          </a:p>
          <a:p>
            <a:pPr eaLnBrk="1" hangingPunct="1">
              <a:spcBef>
                <a:spcPct val="0"/>
              </a:spcBef>
              <a:tabLst>
                <a:tab pos="166688" algn="l"/>
              </a:tabLst>
            </a:pPr>
            <a:r>
              <a:rPr lang="en-GB" altLang="en-US">
                <a:ea typeface="ＭＳ Ｐゴシック" charset="-128"/>
              </a:rPr>
              <a:t>The total number of VTE-related deaths per year was easily more than double the combined number of deaths from some other common causes of death – road traffic accidents, prostate cancer, breast cancer and AIDS.</a:t>
            </a:r>
          </a:p>
          <a:p>
            <a:pPr eaLnBrk="1" hangingPunct="1">
              <a:spcBef>
                <a:spcPct val="0"/>
              </a:spcBef>
              <a:tabLst>
                <a:tab pos="166688" algn="l"/>
              </a:tabLst>
            </a:pPr>
            <a:r>
              <a:rPr lang="en-GB" altLang="en-US">
                <a:ea typeface="ＭＳ Ｐゴシック" charset="-128"/>
              </a:rPr>
              <a:t>The authors concluded that these figures suggested that there was an urgent need for healthcare policy makers to review their national guidelines for VTE prophylaxis and to ensure that they are consistently implemented.</a:t>
            </a: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r>
              <a:rPr lang="en-GB" altLang="en-US" b="1">
                <a:ea typeface="ＭＳ Ｐゴシック" charset="-128"/>
              </a:rPr>
              <a:t>Reference</a:t>
            </a:r>
          </a:p>
          <a:p>
            <a:pPr eaLnBrk="1" hangingPunct="1">
              <a:spcBef>
                <a:spcPct val="0"/>
              </a:spcBef>
              <a:tabLst>
                <a:tab pos="166688" algn="l"/>
              </a:tabLst>
            </a:pPr>
            <a:r>
              <a:rPr lang="en-GB" altLang="en-US">
                <a:ea typeface="ＭＳ Ｐゴシック" charset="-128"/>
              </a:rPr>
              <a:t>1.	Cohen AT </a:t>
            </a:r>
            <a:r>
              <a:rPr lang="en-GB" altLang="en-US" i="1">
                <a:ea typeface="ＭＳ Ｐゴシック" charset="-128"/>
              </a:rPr>
              <a:t>et al</a:t>
            </a:r>
            <a:r>
              <a:rPr lang="en-GB" altLang="en-US">
                <a:ea typeface="ＭＳ Ｐゴシック" charset="-128"/>
              </a:rPr>
              <a:t>. </a:t>
            </a:r>
            <a:r>
              <a:rPr lang="en-GB" altLang="en-US" i="1">
                <a:ea typeface="ＭＳ Ｐゴシック" charset="-128"/>
              </a:rPr>
              <a:t>Thromb Haemost</a:t>
            </a:r>
            <a:r>
              <a:rPr lang="en-GB" altLang="en-US">
                <a:ea typeface="ＭＳ Ｐゴシック" charset="-128"/>
              </a:rPr>
              <a:t> 2007;98:756–764</a:t>
            </a:r>
            <a:endParaRPr lang="en-US" altLang="en-US">
              <a:ea typeface="ＭＳ Ｐゴシック" charset="-128"/>
            </a:endParaRPr>
          </a:p>
        </p:txBody>
      </p:sp>
    </p:spTree>
    <p:extLst>
      <p:ext uri="{BB962C8B-B14F-4D97-AF65-F5344CB8AC3E}">
        <p14:creationId xmlns:p14="http://schemas.microsoft.com/office/powerpoint/2010/main" val="69243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a:solidFill>
                  <a:srgbClr val="000000"/>
                </a:solidFill>
              </a:rPr>
              <a:t>Thrombosis background</a:t>
            </a:r>
          </a:p>
        </p:txBody>
      </p:sp>
      <p:sp>
        <p:nvSpPr>
          <p:cNvPr id="65539"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11B5732-F2C2-6E47-93FD-1A9B6870DD18}" type="slidenum">
              <a:rPr lang="en-GB" altLang="en-US">
                <a:solidFill>
                  <a:srgbClr val="000000"/>
                </a:solidFill>
              </a:rPr>
              <a:pPr eaLnBrk="1" hangingPunct="1"/>
              <a:t>22</a:t>
            </a:fld>
            <a:endParaRPr lang="en-GB" altLang="en-US">
              <a:solidFill>
                <a:srgbClr val="000000"/>
              </a:solidFill>
            </a:endParaRPr>
          </a:p>
        </p:txBody>
      </p:sp>
      <p:sp>
        <p:nvSpPr>
          <p:cNvPr id="65540"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41"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tabLst>
                <a:tab pos="166688" algn="l"/>
              </a:tabLst>
            </a:pPr>
            <a:r>
              <a:rPr lang="en-US" altLang="en-US" b="1">
                <a:ea typeface="ＭＳ Ｐゴシック" charset="-128"/>
              </a:rPr>
              <a:t>VTE: deep vein thrombosis and pulmonary embolism</a:t>
            </a:r>
            <a:endParaRPr lang="en-GB" altLang="en-US" b="1">
              <a:ea typeface="ＭＳ Ｐゴシック" charset="-128"/>
            </a:endParaRPr>
          </a:p>
          <a:p>
            <a:pPr eaLnBrk="1" hangingPunct="1">
              <a:spcBef>
                <a:spcPct val="0"/>
              </a:spcBef>
              <a:tabLst>
                <a:tab pos="166688" algn="l"/>
              </a:tabLst>
            </a:pPr>
            <a:r>
              <a:rPr lang="en-GB" altLang="en-US">
                <a:ea typeface="ＭＳ Ｐゴシック" charset="-128"/>
              </a:rPr>
              <a:t>DVT and PE are referred to collectively as VTE.</a:t>
            </a:r>
          </a:p>
          <a:p>
            <a:pPr lvl="1" eaLnBrk="1" hangingPunct="1">
              <a:spcBef>
                <a:spcPct val="0"/>
              </a:spcBef>
              <a:tabLst>
                <a:tab pos="166688" algn="l"/>
              </a:tabLst>
            </a:pPr>
            <a:r>
              <a:rPr lang="en-US" altLang="en-US">
                <a:ea typeface="ＭＳ Ｐゴシック" charset="-128"/>
              </a:rPr>
              <a:t>Thrombosis is the formation of a blood clot (thrombus) inside a blood vessel</a:t>
            </a:r>
          </a:p>
          <a:p>
            <a:pPr lvl="1" eaLnBrk="1" hangingPunct="1">
              <a:spcBef>
                <a:spcPct val="0"/>
              </a:spcBef>
              <a:tabLst>
                <a:tab pos="166688" algn="l"/>
              </a:tabLst>
            </a:pPr>
            <a:r>
              <a:rPr lang="en-GB" altLang="en-US">
                <a:ea typeface="ＭＳ Ｐゴシック" charset="-128"/>
              </a:rPr>
              <a:t>DVT is the most common type of pathological obstruction, usually occurring in the deep veins of the leg </a:t>
            </a:r>
          </a:p>
          <a:p>
            <a:pPr lvl="1" eaLnBrk="1" hangingPunct="1">
              <a:spcBef>
                <a:spcPct val="0"/>
              </a:spcBef>
              <a:tabLst>
                <a:tab pos="166688" algn="l"/>
              </a:tabLst>
            </a:pPr>
            <a:r>
              <a:rPr lang="en-GB" altLang="en-US">
                <a:ea typeface="ＭＳ Ｐゴシック" charset="-128"/>
              </a:rPr>
              <a:t>DVT can develop into a chronic condition in which damage to the valves in the veins results in swelling of the leg, pain and venous hypertension (known as PTS)</a:t>
            </a:r>
          </a:p>
          <a:p>
            <a:pPr lvl="1" eaLnBrk="1" hangingPunct="1">
              <a:spcBef>
                <a:spcPct val="0"/>
              </a:spcBef>
              <a:tabLst>
                <a:tab pos="166688" algn="l"/>
              </a:tabLst>
            </a:pPr>
            <a:r>
              <a:rPr lang="en-GB" altLang="en-US">
                <a:ea typeface="ＭＳ Ｐゴシック" charset="-128"/>
              </a:rPr>
              <a:t>Embolism occurs when part or all of a thrombus breaks away from a blood vessel wall and this clot, now known as an embolus, enters the bloodstream. Emboli are potentially dangerous because they can occlude or obstruct blood vessels in vital organs</a:t>
            </a:r>
          </a:p>
          <a:p>
            <a:pPr lvl="1" eaLnBrk="1" hangingPunct="1">
              <a:spcBef>
                <a:spcPct val="0"/>
              </a:spcBef>
              <a:tabLst>
                <a:tab pos="166688" algn="l"/>
              </a:tabLst>
            </a:pPr>
            <a:r>
              <a:rPr lang="en-GB" altLang="en-US">
                <a:ea typeface="ＭＳ Ｐゴシック" charset="-128"/>
              </a:rPr>
              <a:t>Patients with DVT are at risk of PE, which occurs when emboli travel through the heart and lodge in an artery in the lungs. If less than 50% of the pulmonary circulation is blocked, symptoms are generally limited to shortness of breath or are absent altogether</a:t>
            </a:r>
          </a:p>
          <a:p>
            <a:pPr lvl="1" eaLnBrk="1" hangingPunct="1">
              <a:spcBef>
                <a:spcPct val="0"/>
              </a:spcBef>
              <a:tabLst>
                <a:tab pos="166688" algn="l"/>
              </a:tabLst>
            </a:pPr>
            <a:r>
              <a:rPr lang="en-GB" altLang="en-US">
                <a:ea typeface="ＭＳ Ｐゴシック" charset="-128"/>
              </a:rPr>
              <a:t>Very large emboli can cause a massive blockage of the pulmonary circulation, which may be fatal</a:t>
            </a: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r>
              <a:rPr lang="en-GB" altLang="en-US" b="1">
                <a:ea typeface="ＭＳ Ｐゴシック" charset="-128"/>
              </a:rPr>
              <a:t>Abbreviations</a:t>
            </a:r>
          </a:p>
          <a:p>
            <a:pPr eaLnBrk="1" hangingPunct="1">
              <a:spcBef>
                <a:spcPct val="0"/>
              </a:spcBef>
              <a:tabLst>
                <a:tab pos="166688" algn="l"/>
              </a:tabLst>
            </a:pPr>
            <a:r>
              <a:rPr lang="en-GB" altLang="en-US">
                <a:ea typeface="ＭＳ Ｐゴシック" charset="-128"/>
              </a:rPr>
              <a:t>DVT, deep vein thrombosis; PE, pulmonary embolism; PTS, post-thrombotic syndrome</a:t>
            </a: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endParaRPr lang="en-GB" altLang="en-US">
              <a:ea typeface="ＭＳ Ｐゴシック" charset="-128"/>
            </a:endParaRPr>
          </a:p>
        </p:txBody>
      </p:sp>
    </p:spTree>
    <p:extLst>
      <p:ext uri="{BB962C8B-B14F-4D97-AF65-F5344CB8AC3E}">
        <p14:creationId xmlns:p14="http://schemas.microsoft.com/office/powerpoint/2010/main" val="130757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ea typeface="ＭＳ Ｐゴシック" charset="-128"/>
              </a:rPr>
              <a:t>Discuss significance of location</a:t>
            </a:r>
          </a:p>
          <a:p>
            <a:pPr eaLnBrk="1" hangingPunct="1">
              <a:spcBef>
                <a:spcPct val="0"/>
              </a:spcBef>
            </a:pPr>
            <a:endParaRPr lang="en-GB" altLang="en-US">
              <a:ea typeface="ＭＳ Ｐゴシック" charset="-128"/>
            </a:endParaRPr>
          </a:p>
        </p:txBody>
      </p:sp>
    </p:spTree>
    <p:extLst>
      <p:ext uri="{BB962C8B-B14F-4D97-AF65-F5344CB8AC3E}">
        <p14:creationId xmlns:p14="http://schemas.microsoft.com/office/powerpoint/2010/main" val="195137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a:solidFill>
                  <a:srgbClr val="000000"/>
                </a:solidFill>
              </a:rPr>
              <a:t>Thrombosis background</a:t>
            </a:r>
          </a:p>
        </p:txBody>
      </p:sp>
      <p:sp>
        <p:nvSpPr>
          <p:cNvPr id="74755"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56DB58D-77E1-0141-9D40-4654265AD3DC}" type="slidenum">
              <a:rPr lang="en-GB" altLang="en-US">
                <a:solidFill>
                  <a:srgbClr val="000000"/>
                </a:solidFill>
              </a:rPr>
              <a:pPr eaLnBrk="1" hangingPunct="1"/>
              <a:t>24</a:t>
            </a:fld>
            <a:endParaRPr lang="en-GB" altLang="en-US">
              <a:solidFill>
                <a:srgbClr val="000000"/>
              </a:solidFill>
            </a:endParaRPr>
          </a:p>
        </p:txBody>
      </p:sp>
      <p:sp>
        <p:nvSpPr>
          <p:cNvPr id="74756" name="Rectangle 8"/>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7" name="Rectangle 9"/>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tabLst>
                <a:tab pos="166688" algn="l"/>
              </a:tabLst>
            </a:pPr>
            <a:r>
              <a:rPr lang="en-GB" altLang="en-US" b="1">
                <a:ea typeface="ＭＳ Ｐゴシック" charset="-128"/>
              </a:rPr>
              <a:t>Risk factors for VTE</a:t>
            </a:r>
          </a:p>
          <a:p>
            <a:pPr eaLnBrk="1" hangingPunct="1">
              <a:spcBef>
                <a:spcPct val="0"/>
              </a:spcBef>
              <a:tabLst>
                <a:tab pos="166688" algn="l"/>
              </a:tabLst>
            </a:pPr>
            <a:r>
              <a:rPr lang="en-GB" altLang="en-US">
                <a:ea typeface="ＭＳ Ｐゴシック" charset="-128"/>
              </a:rPr>
              <a:t>Several factors contribute to an increased risk of VTE. These can be divided into exposing risk factors (i.e. some medical conditions, acute trauma and surgical intervention) and predisposing risk factors (i.e. a patient’s characteristics).</a:t>
            </a:r>
          </a:p>
          <a:p>
            <a:pPr eaLnBrk="1" hangingPunct="1">
              <a:spcBef>
                <a:spcPct val="0"/>
              </a:spcBef>
              <a:tabLst>
                <a:tab pos="166688" algn="l"/>
              </a:tabLst>
            </a:pPr>
            <a:r>
              <a:rPr lang="en-GB" altLang="en-US">
                <a:ea typeface="ＭＳ Ｐゴシック" charset="-128"/>
              </a:rPr>
              <a:t>This slide shows the exposing and predisposing risk factors for VTE. Those in the middle can be both predisposing and exposing risk factors.</a:t>
            </a:r>
          </a:p>
          <a:p>
            <a:pPr eaLnBrk="1" hangingPunct="1">
              <a:spcBef>
                <a:spcPct val="0"/>
              </a:spcBef>
              <a:tabLst>
                <a:tab pos="166688" algn="l"/>
              </a:tabLst>
            </a:pPr>
            <a:r>
              <a:rPr lang="en-US" altLang="en-US">
                <a:ea typeface="ＭＳ Ｐゴシック" charset="-128"/>
              </a:rPr>
              <a:t>Many hospitalized patients have one or more of these risk factors; the risk is generally cumulative.</a:t>
            </a:r>
            <a:endParaRPr lang="en-GB" altLang="en-US">
              <a:ea typeface="ＭＳ Ｐゴシック" charset="-128"/>
            </a:endParaRP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r>
              <a:rPr lang="en-GB" altLang="en-US" b="1">
                <a:ea typeface="ＭＳ Ｐゴシック" charset="-128"/>
              </a:rPr>
              <a:t>Reference</a:t>
            </a:r>
          </a:p>
          <a:p>
            <a:pPr eaLnBrk="1" hangingPunct="1">
              <a:spcBef>
                <a:spcPct val="0"/>
              </a:spcBef>
              <a:tabLst>
                <a:tab pos="166688" algn="l"/>
              </a:tabLst>
            </a:pPr>
            <a:r>
              <a:rPr lang="en-GB" altLang="en-US">
                <a:ea typeface="ＭＳ Ｐゴシック" charset="-128"/>
              </a:rPr>
              <a:t>1.	Geerts WH </a:t>
            </a:r>
            <a:r>
              <a:rPr lang="en-GB" altLang="en-US" i="1">
                <a:ea typeface="ＭＳ Ｐゴシック" charset="-128"/>
              </a:rPr>
              <a:t>et al</a:t>
            </a:r>
            <a:r>
              <a:rPr lang="en-GB" altLang="en-US">
                <a:ea typeface="ＭＳ Ｐゴシック" charset="-128"/>
              </a:rPr>
              <a:t>. </a:t>
            </a:r>
            <a:r>
              <a:rPr lang="en-GB" altLang="en-US" i="1">
                <a:ea typeface="ＭＳ Ｐゴシック" charset="-128"/>
              </a:rPr>
              <a:t>Chest</a:t>
            </a:r>
            <a:r>
              <a:rPr lang="en-GB" altLang="en-US">
                <a:ea typeface="ＭＳ Ｐゴシック" charset="-128"/>
              </a:rPr>
              <a:t> 2004;126:338S</a:t>
            </a:r>
            <a:r>
              <a:rPr lang="en-US" altLang="en-US">
                <a:ea typeface="ＭＳ Ｐゴシック" charset="-128"/>
              </a:rPr>
              <a:t>–</a:t>
            </a:r>
            <a:r>
              <a:rPr lang="en-GB" altLang="en-US">
                <a:ea typeface="ＭＳ Ｐゴシック" charset="-128"/>
              </a:rPr>
              <a:t>400S</a:t>
            </a:r>
          </a:p>
        </p:txBody>
      </p:sp>
    </p:spTree>
    <p:extLst>
      <p:ext uri="{BB962C8B-B14F-4D97-AF65-F5344CB8AC3E}">
        <p14:creationId xmlns:p14="http://schemas.microsoft.com/office/powerpoint/2010/main" val="16319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a:solidFill>
                  <a:srgbClr val="000000"/>
                </a:solidFill>
              </a:rPr>
              <a:t>Thrombosis background</a:t>
            </a:r>
          </a:p>
        </p:txBody>
      </p:sp>
      <p:sp>
        <p:nvSpPr>
          <p:cNvPr id="75779"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ea typeface="ＭＳ Ｐゴシック" charset="-128"/>
              </a:defRPr>
            </a:lvl1pPr>
            <a:lvl2pPr marL="742950" indent="-285750" defTabSz="946150" eaLnBrk="0" hangingPunct="0">
              <a:defRPr>
                <a:solidFill>
                  <a:schemeClr val="tx1"/>
                </a:solidFill>
                <a:latin typeface="Arial" charset="0"/>
                <a:ea typeface="ＭＳ Ｐゴシック" charset="-128"/>
              </a:defRPr>
            </a:lvl2pPr>
            <a:lvl3pPr marL="1143000" indent="-228600" defTabSz="946150" eaLnBrk="0" hangingPunct="0">
              <a:defRPr>
                <a:solidFill>
                  <a:schemeClr val="tx1"/>
                </a:solidFill>
                <a:latin typeface="Arial" charset="0"/>
                <a:ea typeface="ＭＳ Ｐゴシック" charset="-128"/>
              </a:defRPr>
            </a:lvl3pPr>
            <a:lvl4pPr marL="1600200" indent="-228600" defTabSz="946150" eaLnBrk="0" hangingPunct="0">
              <a:defRPr>
                <a:solidFill>
                  <a:schemeClr val="tx1"/>
                </a:solidFill>
                <a:latin typeface="Arial" charset="0"/>
                <a:ea typeface="ＭＳ Ｐゴシック" charset="-128"/>
              </a:defRPr>
            </a:lvl4pPr>
            <a:lvl5pPr marL="2057400" indent="-228600" defTabSz="946150" eaLnBrk="0" hangingPunct="0">
              <a:defRPr>
                <a:solidFill>
                  <a:schemeClr val="tx1"/>
                </a:solidFill>
                <a:latin typeface="Arial" charset="0"/>
                <a:ea typeface="ＭＳ Ｐゴシック" charset="-128"/>
              </a:defRPr>
            </a:lvl5pPr>
            <a:lvl6pPr marL="2514600" indent="-228600" defTabSz="946150" eaLnBrk="0" fontAlgn="base" hangingPunct="0">
              <a:spcBef>
                <a:spcPct val="0"/>
              </a:spcBef>
              <a:spcAft>
                <a:spcPct val="0"/>
              </a:spcAft>
              <a:defRPr>
                <a:solidFill>
                  <a:schemeClr val="tx1"/>
                </a:solidFill>
                <a:latin typeface="Arial" charset="0"/>
                <a:ea typeface="ＭＳ Ｐゴシック" charset="-128"/>
              </a:defRPr>
            </a:lvl6pPr>
            <a:lvl7pPr marL="2971800" indent="-228600" defTabSz="946150" eaLnBrk="0" fontAlgn="base" hangingPunct="0">
              <a:spcBef>
                <a:spcPct val="0"/>
              </a:spcBef>
              <a:spcAft>
                <a:spcPct val="0"/>
              </a:spcAft>
              <a:defRPr>
                <a:solidFill>
                  <a:schemeClr val="tx1"/>
                </a:solidFill>
                <a:latin typeface="Arial" charset="0"/>
                <a:ea typeface="ＭＳ Ｐゴシック" charset="-128"/>
              </a:defRPr>
            </a:lvl7pPr>
            <a:lvl8pPr marL="3429000" indent="-228600" defTabSz="946150" eaLnBrk="0" fontAlgn="base" hangingPunct="0">
              <a:spcBef>
                <a:spcPct val="0"/>
              </a:spcBef>
              <a:spcAft>
                <a:spcPct val="0"/>
              </a:spcAft>
              <a:defRPr>
                <a:solidFill>
                  <a:schemeClr val="tx1"/>
                </a:solidFill>
                <a:latin typeface="Arial" charset="0"/>
                <a:ea typeface="ＭＳ Ｐゴシック" charset="-128"/>
              </a:defRPr>
            </a:lvl8pPr>
            <a:lvl9pPr marL="3886200" indent="-228600" defTabSz="94615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D13D17A-78FE-A545-9AA7-00C15E376F46}" type="slidenum">
              <a:rPr lang="en-GB" altLang="en-US">
                <a:solidFill>
                  <a:srgbClr val="000000"/>
                </a:solidFill>
              </a:rPr>
              <a:pPr eaLnBrk="1" hangingPunct="1"/>
              <a:t>25</a:t>
            </a:fld>
            <a:endParaRPr lang="en-GB" altLang="en-US">
              <a:solidFill>
                <a:srgbClr val="000000"/>
              </a:solidFill>
            </a:endParaRPr>
          </a:p>
        </p:txBody>
      </p:sp>
      <p:sp>
        <p:nvSpPr>
          <p:cNvPr id="75780" name="Rectangle 1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81" name="Rectangle 1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tabLst>
                <a:tab pos="166688" algn="l"/>
              </a:tabLst>
            </a:pPr>
            <a:r>
              <a:rPr lang="en-GB" altLang="en-US" b="1">
                <a:ea typeface="ＭＳ Ｐゴシック" charset="-128"/>
              </a:rPr>
              <a:t>Provoked and unprovoked VTE</a:t>
            </a:r>
          </a:p>
          <a:p>
            <a:pPr eaLnBrk="1" hangingPunct="1">
              <a:spcBef>
                <a:spcPct val="0"/>
              </a:spcBef>
              <a:tabLst>
                <a:tab pos="166688" algn="l"/>
              </a:tabLst>
            </a:pPr>
            <a:r>
              <a:rPr lang="en-GB" altLang="en-US">
                <a:ea typeface="ＭＳ Ｐゴシック" charset="-128"/>
              </a:rPr>
              <a:t>Provoked VTE can be attributed to either transient/reversible factors, such as surgery, trauma, immobilization, confinement to bed, lengthy travel, oestrogen therapy and pregnancy, or continuing/irreversible factors, such as cancer and the antiphospholipid syndrome.</a:t>
            </a:r>
            <a:r>
              <a:rPr lang="en-GB" altLang="en-US" baseline="30000">
                <a:ea typeface="ＭＳ Ｐゴシック" charset="-128"/>
              </a:rPr>
              <a:t>1,2</a:t>
            </a:r>
            <a:r>
              <a:rPr lang="en-GB" altLang="en-US">
                <a:ea typeface="ＭＳ Ｐゴシック" charset="-128"/>
              </a:rPr>
              <a:t> </a:t>
            </a:r>
          </a:p>
          <a:p>
            <a:pPr eaLnBrk="1" hangingPunct="1">
              <a:spcBef>
                <a:spcPct val="0"/>
              </a:spcBef>
              <a:tabLst>
                <a:tab pos="166688" algn="l"/>
              </a:tabLst>
            </a:pPr>
            <a:r>
              <a:rPr lang="en-GB" altLang="en-US">
                <a:ea typeface="ＭＳ Ｐゴシック" charset="-128"/>
              </a:rPr>
              <a:t>Unprovoked or idiopathic VTE has no identifiable cause.</a:t>
            </a: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r>
              <a:rPr lang="en-GB" altLang="en-US" b="1">
                <a:ea typeface="ＭＳ Ｐゴシック" charset="-128"/>
              </a:rPr>
              <a:t>Abbreviations</a:t>
            </a:r>
          </a:p>
          <a:p>
            <a:pPr eaLnBrk="1" hangingPunct="1">
              <a:spcBef>
                <a:spcPct val="0"/>
              </a:spcBef>
              <a:tabLst>
                <a:tab pos="166688" algn="l"/>
              </a:tabLst>
            </a:pPr>
            <a:r>
              <a:rPr lang="en-GB" altLang="en-US">
                <a:ea typeface="ＭＳ Ｐゴシック" charset="-128"/>
              </a:rPr>
              <a:t>ACCP, American College of Chest Physicians; VKA, vitamin K antagonist</a:t>
            </a:r>
          </a:p>
          <a:p>
            <a:pPr eaLnBrk="1" hangingPunct="1">
              <a:spcBef>
                <a:spcPct val="0"/>
              </a:spcBef>
              <a:tabLst>
                <a:tab pos="166688" algn="l"/>
              </a:tabLst>
            </a:pPr>
            <a:endParaRPr lang="en-GB" altLang="en-US">
              <a:ea typeface="ＭＳ Ｐゴシック" charset="-128"/>
            </a:endParaRPr>
          </a:p>
          <a:p>
            <a:pPr eaLnBrk="1" hangingPunct="1">
              <a:spcBef>
                <a:spcPct val="0"/>
              </a:spcBef>
              <a:tabLst>
                <a:tab pos="166688" algn="l"/>
              </a:tabLst>
            </a:pPr>
            <a:r>
              <a:rPr lang="en-GB" altLang="en-US" b="1">
                <a:ea typeface="ＭＳ Ｐゴシック" charset="-128"/>
              </a:rPr>
              <a:t>References</a:t>
            </a:r>
          </a:p>
          <a:p>
            <a:pPr eaLnBrk="1" hangingPunct="1">
              <a:spcBef>
                <a:spcPct val="0"/>
              </a:spcBef>
              <a:tabLst>
                <a:tab pos="166688" algn="l"/>
              </a:tabLst>
            </a:pPr>
            <a:r>
              <a:rPr lang="en-GB" altLang="en-US">
                <a:ea typeface="ＭＳ Ｐゴシック" charset="-128"/>
                <a:sym typeface="Symbol" charset="2"/>
              </a:rPr>
              <a:t>1.	Kearon C </a:t>
            </a:r>
            <a:r>
              <a:rPr lang="en-GB" altLang="en-US" i="1">
                <a:ea typeface="ＭＳ Ｐゴシック" charset="-128"/>
                <a:sym typeface="Symbol" charset="2"/>
              </a:rPr>
              <a:t>et al</a:t>
            </a:r>
            <a:r>
              <a:rPr lang="en-GB" altLang="en-US">
                <a:ea typeface="ＭＳ Ｐゴシック" charset="-128"/>
                <a:sym typeface="Symbol" charset="2"/>
              </a:rPr>
              <a:t>. </a:t>
            </a:r>
            <a:r>
              <a:rPr lang="en-GB" altLang="en-US" i="1">
                <a:ea typeface="ＭＳ Ｐゴシック" charset="-128"/>
                <a:sym typeface="Symbol" charset="2"/>
              </a:rPr>
              <a:t>Chest</a:t>
            </a:r>
            <a:r>
              <a:rPr lang="en-GB" altLang="en-US">
                <a:ea typeface="ＭＳ Ｐゴシック" charset="-128"/>
                <a:sym typeface="Symbol" charset="2"/>
              </a:rPr>
              <a:t> 2008;133:454S–545S</a:t>
            </a:r>
            <a:endParaRPr lang="en-US" altLang="en-US">
              <a:ea typeface="ＭＳ Ｐゴシック" charset="-128"/>
              <a:sym typeface="Symbol" charset="2"/>
            </a:endParaRPr>
          </a:p>
        </p:txBody>
      </p:sp>
    </p:spTree>
    <p:extLst>
      <p:ext uri="{BB962C8B-B14F-4D97-AF65-F5344CB8AC3E}">
        <p14:creationId xmlns:p14="http://schemas.microsoft.com/office/powerpoint/2010/main" val="69090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E9DF108-7C2A-DE41-A9E3-3977496162B0}" type="slidenum">
              <a:rPr lang="en-GB" altLang="en-US">
                <a:solidFill>
                  <a:srgbClr val="000000"/>
                </a:solidFill>
              </a:rPr>
              <a:pPr eaLnBrk="1" hangingPunct="1"/>
              <a:t>26</a:t>
            </a:fld>
            <a:endParaRPr lang="en-GB" altLang="en-US">
              <a:solidFill>
                <a:srgbClr val="000000"/>
              </a:solidFill>
            </a:endParaRPr>
          </a:p>
        </p:txBody>
      </p:sp>
      <p:sp>
        <p:nvSpPr>
          <p:cNvPr id="76803" name="Rectangle 7"/>
          <p:cNvSpPr txBox="1">
            <a:spLocks noGrp="1" noChangeArrowheads="1"/>
          </p:cNvSpPr>
          <p:nvPr/>
        </p:nvSpPr>
        <p:spPr bwMode="auto">
          <a:xfrm>
            <a:off x="2476500" y="8975725"/>
            <a:ext cx="1887538"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97B2E09-1200-B544-BDFC-E71CF03A4B9D}" type="slidenum">
              <a:rPr lang="en-GB" altLang="en-US" sz="1000">
                <a:solidFill>
                  <a:srgbClr val="000000"/>
                </a:solidFill>
              </a:rPr>
              <a:pPr eaLnBrk="1" hangingPunct="1"/>
              <a:t>26</a:t>
            </a:fld>
            <a:endParaRPr lang="en-GB" altLang="en-US" sz="1000">
              <a:solidFill>
                <a:srgbClr val="000000"/>
              </a:solidFill>
            </a:endParaRPr>
          </a:p>
        </p:txBody>
      </p:sp>
      <p:sp>
        <p:nvSpPr>
          <p:cNvPr id="7680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45" tIns="43772" rIns="87545" bIns="43772"/>
          <a:lstStyle>
            <a:lvl1pPr defTabSz="874713" eaLnBrk="0" hangingPunct="0">
              <a:defRPr>
                <a:solidFill>
                  <a:schemeClr val="tx1"/>
                </a:solidFill>
                <a:latin typeface="Arial" charset="0"/>
                <a:ea typeface="ＭＳ Ｐゴシック" charset="-128"/>
              </a:defRPr>
            </a:lvl1pPr>
            <a:lvl2pPr marL="742950" indent="-285750" defTabSz="874713" eaLnBrk="0" hangingPunct="0">
              <a:defRPr>
                <a:solidFill>
                  <a:schemeClr val="tx1"/>
                </a:solidFill>
                <a:latin typeface="Arial" charset="0"/>
                <a:ea typeface="ＭＳ Ｐゴシック" charset="-128"/>
              </a:defRPr>
            </a:lvl2pPr>
            <a:lvl3pPr marL="1143000" indent="-228600" defTabSz="874713" eaLnBrk="0" hangingPunct="0">
              <a:defRPr>
                <a:solidFill>
                  <a:schemeClr val="tx1"/>
                </a:solidFill>
                <a:latin typeface="Arial" charset="0"/>
                <a:ea typeface="ＭＳ Ｐゴシック" charset="-128"/>
              </a:defRPr>
            </a:lvl3pPr>
            <a:lvl4pPr marL="1600200" indent="-228600" defTabSz="874713" eaLnBrk="0" hangingPunct="0">
              <a:defRPr>
                <a:solidFill>
                  <a:schemeClr val="tx1"/>
                </a:solidFill>
                <a:latin typeface="Arial" charset="0"/>
                <a:ea typeface="ＭＳ Ｐゴシック" charset="-128"/>
              </a:defRPr>
            </a:lvl4pPr>
            <a:lvl5pPr marL="2057400" indent="-228600" defTabSz="874713" eaLnBrk="0" hangingPunct="0">
              <a:defRPr>
                <a:solidFill>
                  <a:schemeClr val="tx1"/>
                </a:solidFill>
                <a:latin typeface="Arial" charset="0"/>
                <a:ea typeface="ＭＳ Ｐゴシック" charset="-128"/>
              </a:defRPr>
            </a:lvl5pPr>
            <a:lvl6pPr marL="2514600" indent="-228600" defTabSz="8747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8747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8747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874713"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fld id="{93EAFF04-DB12-8A45-BA8C-E278C4C4FDBA}" type="slidenum">
              <a:rPr lang="en-US" altLang="zh-TW" sz="1700"/>
              <a:pPr eaLnBrk="1" hangingPunct="1">
                <a:spcBef>
                  <a:spcPct val="50000"/>
                </a:spcBef>
              </a:pPr>
              <a:t>26</a:t>
            </a:fld>
            <a:endParaRPr lang="en-US" altLang="zh-TW" sz="1700"/>
          </a:p>
        </p:txBody>
      </p:sp>
      <p:sp>
        <p:nvSpPr>
          <p:cNvPr id="76805"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27" tIns="43764" rIns="87527" bIns="43764" anchor="b"/>
          <a:lstStyle>
            <a:lvl1pPr defTabSz="874713" eaLnBrk="0" hangingPunct="0">
              <a:defRPr>
                <a:solidFill>
                  <a:schemeClr val="tx1"/>
                </a:solidFill>
                <a:latin typeface="Arial" charset="0"/>
                <a:ea typeface="ＭＳ Ｐゴシック" charset="-128"/>
              </a:defRPr>
            </a:lvl1pPr>
            <a:lvl2pPr marL="742950" indent="-285750" defTabSz="874713" eaLnBrk="0" hangingPunct="0">
              <a:defRPr>
                <a:solidFill>
                  <a:schemeClr val="tx1"/>
                </a:solidFill>
                <a:latin typeface="Arial" charset="0"/>
                <a:ea typeface="ＭＳ Ｐゴシック" charset="-128"/>
              </a:defRPr>
            </a:lvl2pPr>
            <a:lvl3pPr marL="1143000" indent="-228600" defTabSz="874713" eaLnBrk="0" hangingPunct="0">
              <a:defRPr>
                <a:solidFill>
                  <a:schemeClr val="tx1"/>
                </a:solidFill>
                <a:latin typeface="Arial" charset="0"/>
                <a:ea typeface="ＭＳ Ｐゴシック" charset="-128"/>
              </a:defRPr>
            </a:lvl3pPr>
            <a:lvl4pPr marL="1600200" indent="-228600" defTabSz="874713" eaLnBrk="0" hangingPunct="0">
              <a:defRPr>
                <a:solidFill>
                  <a:schemeClr val="tx1"/>
                </a:solidFill>
                <a:latin typeface="Arial" charset="0"/>
                <a:ea typeface="ＭＳ Ｐゴシック" charset="-128"/>
              </a:defRPr>
            </a:lvl4pPr>
            <a:lvl5pPr marL="2057400" indent="-228600" defTabSz="874713" eaLnBrk="0" hangingPunct="0">
              <a:defRPr>
                <a:solidFill>
                  <a:schemeClr val="tx1"/>
                </a:solidFill>
                <a:latin typeface="Arial" charset="0"/>
                <a:ea typeface="ＭＳ Ｐゴシック" charset="-128"/>
              </a:defRPr>
            </a:lvl5pPr>
            <a:lvl6pPr marL="2514600" indent="-228600" defTabSz="8747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8747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8747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874713"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50000"/>
              </a:spcBef>
            </a:pPr>
            <a:fld id="{2563C58D-843E-A046-A379-AB3D64CB05DD}" type="slidenum">
              <a:rPr lang="en-US" altLang="zh-TW" sz="1100"/>
              <a:pPr algn="r" eaLnBrk="1" hangingPunct="1">
                <a:spcBef>
                  <a:spcPct val="50000"/>
                </a:spcBef>
              </a:pPr>
              <a:t>26</a:t>
            </a:fld>
            <a:endParaRPr lang="en-US" altLang="zh-TW" sz="1100"/>
          </a:p>
        </p:txBody>
      </p:sp>
      <p:sp>
        <p:nvSpPr>
          <p:cNvPr id="76806"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27" tIns="43764" rIns="87527" bIns="43764" anchor="b"/>
          <a:lstStyle>
            <a:lvl1pPr defTabSz="874713" eaLnBrk="0" hangingPunct="0">
              <a:defRPr>
                <a:solidFill>
                  <a:schemeClr val="tx1"/>
                </a:solidFill>
                <a:latin typeface="Arial" charset="0"/>
                <a:ea typeface="ＭＳ Ｐゴシック" charset="-128"/>
              </a:defRPr>
            </a:lvl1pPr>
            <a:lvl2pPr marL="742950" indent="-285750" defTabSz="874713" eaLnBrk="0" hangingPunct="0">
              <a:defRPr>
                <a:solidFill>
                  <a:schemeClr val="tx1"/>
                </a:solidFill>
                <a:latin typeface="Arial" charset="0"/>
                <a:ea typeface="ＭＳ Ｐゴシック" charset="-128"/>
              </a:defRPr>
            </a:lvl2pPr>
            <a:lvl3pPr marL="1143000" indent="-228600" defTabSz="874713" eaLnBrk="0" hangingPunct="0">
              <a:defRPr>
                <a:solidFill>
                  <a:schemeClr val="tx1"/>
                </a:solidFill>
                <a:latin typeface="Arial" charset="0"/>
                <a:ea typeface="ＭＳ Ｐゴシック" charset="-128"/>
              </a:defRPr>
            </a:lvl3pPr>
            <a:lvl4pPr marL="1600200" indent="-228600" defTabSz="874713" eaLnBrk="0" hangingPunct="0">
              <a:defRPr>
                <a:solidFill>
                  <a:schemeClr val="tx1"/>
                </a:solidFill>
                <a:latin typeface="Arial" charset="0"/>
                <a:ea typeface="ＭＳ Ｐゴシック" charset="-128"/>
              </a:defRPr>
            </a:lvl4pPr>
            <a:lvl5pPr marL="2057400" indent="-228600" defTabSz="874713" eaLnBrk="0" hangingPunct="0">
              <a:defRPr>
                <a:solidFill>
                  <a:schemeClr val="tx1"/>
                </a:solidFill>
                <a:latin typeface="Arial" charset="0"/>
                <a:ea typeface="ＭＳ Ｐゴシック" charset="-128"/>
              </a:defRPr>
            </a:lvl5pPr>
            <a:lvl6pPr marL="2514600" indent="-228600" defTabSz="8747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8747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8747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874713"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50000"/>
              </a:spcBef>
            </a:pPr>
            <a:fld id="{2CFD6834-3496-4C47-A4A2-100884BC645F}" type="slidenum">
              <a:rPr lang="en-US" altLang="zh-TW" sz="1100"/>
              <a:pPr algn="r" eaLnBrk="1" hangingPunct="1">
                <a:spcBef>
                  <a:spcPct val="50000"/>
                </a:spcBef>
              </a:pPr>
              <a:t>26</a:t>
            </a:fld>
            <a:endParaRPr lang="en-US" altLang="zh-TW" sz="1100"/>
          </a:p>
        </p:txBody>
      </p:sp>
      <p:sp>
        <p:nvSpPr>
          <p:cNvPr id="76807" name="Rectangle 2"/>
          <p:cNvSpPr>
            <a:spLocks noGrp="1" noRot="1" noChangeAspect="1" noTextEdit="1"/>
          </p:cNvSpPr>
          <p:nvPr>
            <p:ph type="sldImg"/>
          </p:nvPr>
        </p:nvSpPr>
        <p:spPr bwMode="auto">
          <a:xfrm>
            <a:off x="382588" y="688975"/>
            <a:ext cx="6092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8" name="Rectangle 3"/>
          <p:cNvSpPr>
            <a:spLocks noGrp="1"/>
          </p:cNvSpPr>
          <p:nvPr>
            <p:ph type="body" idx="1"/>
          </p:nvPr>
        </p:nvSpPr>
        <p:spPr bwMode="auto">
          <a:xfrm>
            <a:off x="695325" y="4346575"/>
            <a:ext cx="5484813"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78" tIns="43739" rIns="87478" bIns="43739" numCol="1" anchor="t" anchorCtr="0" compatLnSpc="1">
            <a:prstTxWarp prst="textNoShape">
              <a:avLst/>
            </a:prstTxWarp>
          </a:bodyPr>
          <a:lstStyle/>
          <a:p>
            <a:pPr lvl="1" eaLnBrk="1" hangingPunct="1">
              <a:lnSpc>
                <a:spcPct val="95000"/>
              </a:lnSpc>
              <a:spcBef>
                <a:spcPct val="0"/>
              </a:spcBef>
              <a:buFont typeface="Symbol" charset="2"/>
              <a:buChar char="·"/>
            </a:pPr>
            <a:r>
              <a:rPr lang="en-US" altLang="zh-TW" sz="1400">
                <a:ea typeface="PMingLiU" charset="-120"/>
              </a:rPr>
              <a:t>After an initial DVT, ~80% of the recurrences are DVTs</a:t>
            </a:r>
            <a:r>
              <a:rPr lang="en-US" altLang="zh-TW" sz="1400" baseline="30000">
                <a:ea typeface="PMingLiU" charset="-120"/>
              </a:rPr>
              <a:t>3</a:t>
            </a:r>
          </a:p>
          <a:p>
            <a:pPr lvl="1" eaLnBrk="1" hangingPunct="1">
              <a:lnSpc>
                <a:spcPct val="95000"/>
              </a:lnSpc>
              <a:spcBef>
                <a:spcPct val="0"/>
              </a:spcBef>
              <a:buFont typeface="Symbol" charset="2"/>
              <a:buChar char="·"/>
            </a:pPr>
            <a:r>
              <a:rPr lang="en-US" altLang="zh-TW" sz="1400">
                <a:ea typeface="PMingLiU" charset="-120"/>
              </a:rPr>
              <a:t>After an initial PE, ~60% of the recurrences are PEs</a:t>
            </a:r>
            <a:r>
              <a:rPr lang="en-US" altLang="zh-TW" sz="1400" baseline="30000">
                <a:ea typeface="PMingLiU" charset="-120"/>
              </a:rPr>
              <a:t>3</a:t>
            </a:r>
          </a:p>
          <a:p>
            <a:pPr marL="228600" indent="-228600" eaLnBrk="1" hangingPunct="1">
              <a:spcBef>
                <a:spcPct val="50000"/>
              </a:spcBef>
            </a:pPr>
            <a:endParaRPr lang="en-GB" altLang="en-US" b="1">
              <a:ea typeface="ＭＳ Ｐゴシック" charset="-128"/>
            </a:endParaRPr>
          </a:p>
          <a:p>
            <a:pPr marL="228600" indent="-228600" eaLnBrk="1" hangingPunct="1">
              <a:spcBef>
                <a:spcPct val="50000"/>
              </a:spcBef>
            </a:pPr>
            <a:endParaRPr lang="en-GB" altLang="en-US" b="1">
              <a:ea typeface="ＭＳ Ｐゴシック" charset="-128"/>
            </a:endParaRPr>
          </a:p>
          <a:p>
            <a:pPr marL="228600" indent="-228600" eaLnBrk="1" hangingPunct="1">
              <a:spcBef>
                <a:spcPct val="50000"/>
              </a:spcBef>
            </a:pPr>
            <a:r>
              <a:rPr lang="en-GB" altLang="en-US" b="1">
                <a:ea typeface="ＭＳ Ｐゴシック" charset="-128"/>
              </a:rPr>
              <a:t>References</a:t>
            </a:r>
          </a:p>
          <a:p>
            <a:pPr marL="228600" indent="-228600" eaLnBrk="1" hangingPunct="1">
              <a:spcBef>
                <a:spcPct val="50000"/>
              </a:spcBef>
              <a:buFontTx/>
              <a:buAutoNum type="arabicPeriod"/>
            </a:pPr>
            <a:r>
              <a:rPr lang="en-GB" altLang="zh-TW">
                <a:ea typeface="PMingLiU" charset="-120"/>
              </a:rPr>
              <a:t>Line B. </a:t>
            </a:r>
            <a:r>
              <a:rPr lang="en-GB" altLang="zh-TW" i="1">
                <a:ea typeface="PMingLiU" charset="-120"/>
              </a:rPr>
              <a:t>Semin Nucl Med</a:t>
            </a:r>
            <a:r>
              <a:rPr lang="en-GB" altLang="zh-TW">
                <a:ea typeface="PMingLiU" charset="-120"/>
              </a:rPr>
              <a:t>. 2001;31:90–101</a:t>
            </a:r>
          </a:p>
          <a:p>
            <a:pPr marL="228600" indent="-228600" eaLnBrk="1" hangingPunct="1">
              <a:spcBef>
                <a:spcPct val="50000"/>
              </a:spcBef>
              <a:buFontTx/>
              <a:buAutoNum type="arabicPeriod"/>
            </a:pPr>
            <a:r>
              <a:rPr lang="en-GB" altLang="zh-TW">
                <a:ea typeface="PMingLiU" charset="-120"/>
              </a:rPr>
              <a:t>Agnelli G, Becattii C. </a:t>
            </a:r>
            <a:r>
              <a:rPr lang="en-US" altLang="zh-TW" i="1">
                <a:ea typeface="PMingLiU" charset="-120"/>
              </a:rPr>
              <a:t>J</a:t>
            </a:r>
            <a:r>
              <a:rPr lang="en-US" altLang="zh-TW">
                <a:ea typeface="PMingLiU" charset="-120"/>
              </a:rPr>
              <a:t> </a:t>
            </a:r>
            <a:r>
              <a:rPr lang="en-US" altLang="zh-TW" i="1">
                <a:ea typeface="PMingLiU" charset="-120"/>
              </a:rPr>
              <a:t>Thromb Thrombolysis</a:t>
            </a:r>
            <a:r>
              <a:rPr lang="en-US" altLang="zh-TW">
                <a:ea typeface="PMingLiU" charset="-120"/>
              </a:rPr>
              <a:t> 2008;25:37–44</a:t>
            </a:r>
            <a:endParaRPr lang="en-GB" altLang="zh-TW">
              <a:ea typeface="PMingLiU" charset="-120"/>
            </a:endParaRPr>
          </a:p>
          <a:p>
            <a:pPr marL="228600" indent="-228600" eaLnBrk="1" hangingPunct="1">
              <a:spcBef>
                <a:spcPct val="50000"/>
              </a:spcBef>
              <a:buFontTx/>
              <a:buAutoNum type="arabicPeriod"/>
            </a:pPr>
            <a:r>
              <a:rPr lang="en-GB" altLang="zh-TW">
                <a:ea typeface="PMingLiU" charset="-120"/>
              </a:rPr>
              <a:t>Kearon C. </a:t>
            </a:r>
            <a:r>
              <a:rPr lang="en-GB" altLang="zh-TW" i="1">
                <a:ea typeface="PMingLiU" charset="-120"/>
              </a:rPr>
              <a:t>Circulation</a:t>
            </a:r>
            <a:r>
              <a:rPr lang="en-GB" altLang="zh-TW">
                <a:ea typeface="PMingLiU" charset="-120"/>
              </a:rPr>
              <a:t> 2003;107:I22–I30</a:t>
            </a:r>
          </a:p>
          <a:p>
            <a:pPr marL="228600" indent="-228600" eaLnBrk="1" hangingPunct="1">
              <a:spcBef>
                <a:spcPct val="0"/>
              </a:spcBef>
            </a:pPr>
            <a:endParaRPr lang="en-GB" altLang="zh-TW">
              <a:ea typeface="PMingLiU" charset="-120"/>
            </a:endParaRPr>
          </a:p>
        </p:txBody>
      </p:sp>
    </p:spTree>
    <p:extLst>
      <p:ext uri="{BB962C8B-B14F-4D97-AF65-F5344CB8AC3E}">
        <p14:creationId xmlns:p14="http://schemas.microsoft.com/office/powerpoint/2010/main" val="1585881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103547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2"/>
          <p:cNvSpPr>
            <a:spLocks noGrp="1" noChangeArrowheads="1"/>
          </p:cNvSpPr>
          <p:nvPr>
            <p:ph type="hdr" sz="quarter"/>
          </p:nvPr>
        </p:nvSpPr>
        <p:spPr bwMode="auto">
          <a:xfrm>
            <a:off x="0" y="0"/>
            <a:ext cx="2973388"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545" tIns="43772" rIns="87545" bIns="43772" numCol="1" anchor="t"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altLang="en-US" b="1">
                <a:solidFill>
                  <a:srgbClr val="000000"/>
                </a:solidFill>
              </a:rPr>
              <a:t>Current management guidelines</a:t>
            </a:r>
          </a:p>
        </p:txBody>
      </p:sp>
      <p:sp>
        <p:nvSpPr>
          <p:cNvPr id="78851"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F3F134F-4D30-024E-B47C-4B2E80988301}" type="slidenum">
              <a:rPr lang="en-GB" altLang="en-US">
                <a:solidFill>
                  <a:srgbClr val="000000"/>
                </a:solidFill>
              </a:rPr>
              <a:pPr eaLnBrk="1" hangingPunct="1"/>
              <a:t>54</a:t>
            </a:fld>
            <a:endParaRPr lang="en-GB" altLang="en-US">
              <a:solidFill>
                <a:srgbClr val="000000"/>
              </a:solidFill>
            </a:endParaRPr>
          </a:p>
        </p:txBody>
      </p:sp>
      <p:sp>
        <p:nvSpPr>
          <p:cNvPr id="788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tabLst>
                <a:tab pos="173038" algn="l"/>
              </a:tabLst>
            </a:pPr>
            <a:r>
              <a:rPr lang="en-GB" altLang="en-US" b="1">
                <a:ea typeface="ＭＳ Ｐゴシック" charset="-128"/>
              </a:rPr>
              <a:t>References</a:t>
            </a:r>
          </a:p>
          <a:p>
            <a:pPr eaLnBrk="1" hangingPunct="1">
              <a:spcBef>
                <a:spcPct val="0"/>
              </a:spcBef>
              <a:tabLst>
                <a:tab pos="173038" algn="l"/>
              </a:tabLst>
            </a:pPr>
            <a:r>
              <a:rPr lang="en-GB" altLang="en-US">
                <a:ea typeface="ＭＳ Ｐゴシック" charset="-128"/>
              </a:rPr>
              <a:t>1.	Hirsh J </a:t>
            </a:r>
            <a:r>
              <a:rPr lang="en-GB" altLang="en-US" i="1">
                <a:ea typeface="ＭＳ Ｐゴシック" charset="-128"/>
              </a:rPr>
              <a:t>et al</a:t>
            </a:r>
            <a:r>
              <a:rPr lang="en-GB" altLang="en-US">
                <a:ea typeface="ＭＳ Ｐゴシック" charset="-128"/>
              </a:rPr>
              <a:t>. </a:t>
            </a:r>
            <a:r>
              <a:rPr lang="en-GB" altLang="en-US" i="1">
                <a:ea typeface="ＭＳ Ｐゴシック" charset="-128"/>
              </a:rPr>
              <a:t>Chest</a:t>
            </a:r>
            <a:r>
              <a:rPr lang="en-GB" altLang="en-US">
                <a:ea typeface="ＭＳ Ｐゴシック" charset="-128"/>
              </a:rPr>
              <a:t> 2008;133;141S–159S</a:t>
            </a:r>
          </a:p>
          <a:p>
            <a:pPr eaLnBrk="1" hangingPunct="1">
              <a:spcBef>
                <a:spcPct val="0"/>
              </a:spcBef>
              <a:tabLst>
                <a:tab pos="173038" algn="l"/>
              </a:tabLst>
            </a:pPr>
            <a:r>
              <a:rPr lang="en-GB" altLang="en-US">
                <a:ea typeface="ＭＳ Ｐゴシック" charset="-128"/>
              </a:rPr>
              <a:t>2.	Ansell J </a:t>
            </a:r>
            <a:r>
              <a:rPr lang="en-GB" altLang="en-US" i="1">
                <a:ea typeface="ＭＳ Ｐゴシック" charset="-128"/>
              </a:rPr>
              <a:t>et al</a:t>
            </a:r>
            <a:r>
              <a:rPr lang="en-GB" altLang="en-US">
                <a:ea typeface="ＭＳ Ｐゴシック" charset="-128"/>
              </a:rPr>
              <a:t>. </a:t>
            </a:r>
            <a:r>
              <a:rPr lang="en-GB" altLang="en-US" i="1">
                <a:ea typeface="ＭＳ Ｐゴシック" charset="-128"/>
              </a:rPr>
              <a:t>Chest</a:t>
            </a:r>
            <a:r>
              <a:rPr lang="en-GB" altLang="en-US">
                <a:ea typeface="ＭＳ Ｐゴシック" charset="-128"/>
              </a:rPr>
              <a:t> 2008;133;160S–198S</a:t>
            </a:r>
          </a:p>
        </p:txBody>
      </p:sp>
    </p:spTree>
    <p:extLst>
      <p:ext uri="{BB962C8B-B14F-4D97-AF65-F5344CB8AC3E}">
        <p14:creationId xmlns:p14="http://schemas.microsoft.com/office/powerpoint/2010/main" val="129765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10E6E0-447F-8844-AB09-83955501B943}"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08461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10E6E0-447F-8844-AB09-83955501B943}"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91975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10E6E0-447F-8844-AB09-83955501B943}"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518375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ＭＳ Ｐゴシック" charset="0"/>
              </a:defRPr>
            </a:lvl1pPr>
          </a:lstStyle>
          <a:p>
            <a:pPr>
              <a:defRPr/>
            </a:pPr>
            <a:endParaRPr lang="en-GB"/>
          </a:p>
        </p:txBody>
      </p:sp>
      <p:sp>
        <p:nvSpPr>
          <p:cNvPr id="4" name="Rectangle 5"/>
          <p:cNvSpPr>
            <a:spLocks noGrp="1" noChangeArrowheads="1"/>
          </p:cNvSpPr>
          <p:nvPr>
            <p:ph type="ftr" sz="quarter" idx="11"/>
          </p:nvPr>
        </p:nvSpPr>
        <p:spPr>
          <a:xfrm>
            <a:off x="4165600" y="6356351"/>
            <a:ext cx="3860800" cy="365125"/>
          </a:xfrm>
          <a:prstGeom prst="rect">
            <a:avLst/>
          </a:prstGeom>
        </p:spPr>
        <p:txBody>
          <a:bodyPr/>
          <a:lstStyle>
            <a:lvl1pPr>
              <a:defRPr>
                <a:latin typeface="Arial" charset="0"/>
                <a:ea typeface="ＭＳ Ｐゴシック"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fld id="{572D3927-5307-F041-8FAC-CCA0CC88B655}" type="slidenum">
              <a:rPr lang="en-GB" altLang="en-US"/>
              <a:pPr/>
              <a:t>‹#›</a:t>
            </a:fld>
            <a:endParaRPr lang="en-GB" altLang="en-US"/>
          </a:p>
        </p:txBody>
      </p:sp>
    </p:spTree>
    <p:extLst>
      <p:ext uri="{BB962C8B-B14F-4D97-AF65-F5344CB8AC3E}">
        <p14:creationId xmlns:p14="http://schemas.microsoft.com/office/powerpoint/2010/main" val="115370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10E6E0-447F-8844-AB09-83955501B943}"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3458921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10E6E0-447F-8844-AB09-83955501B943}"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96486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10E6E0-447F-8844-AB09-83955501B943}" type="datetimeFigureOut">
              <a:rPr lang="en-US" smtClean="0"/>
              <a:t>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87928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10E6E0-447F-8844-AB09-83955501B943}" type="datetimeFigureOut">
              <a:rPr lang="en-US" smtClean="0"/>
              <a:t>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38030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10E6E0-447F-8844-AB09-83955501B943}" type="datetimeFigureOut">
              <a:rPr lang="en-US" smtClean="0"/>
              <a:t>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69971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0E6E0-447F-8844-AB09-83955501B943}" type="datetimeFigureOut">
              <a:rPr lang="en-US" smtClean="0"/>
              <a:t>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255742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10E6E0-447F-8844-AB09-83955501B943}" type="datetimeFigureOut">
              <a:rPr lang="en-US" smtClean="0"/>
              <a:t>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93816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10E6E0-447F-8844-AB09-83955501B943}" type="datetimeFigureOut">
              <a:rPr lang="en-US" smtClean="0"/>
              <a:t>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DB03C-EAE7-7B44-9E6E-BBED5130DDC6}" type="slidenum">
              <a:rPr lang="en-US" smtClean="0"/>
              <a:t>‹#›</a:t>
            </a:fld>
            <a:endParaRPr lang="en-US"/>
          </a:p>
        </p:txBody>
      </p:sp>
    </p:spTree>
    <p:extLst>
      <p:ext uri="{BB962C8B-B14F-4D97-AF65-F5344CB8AC3E}">
        <p14:creationId xmlns:p14="http://schemas.microsoft.com/office/powerpoint/2010/main" val="167470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0E6E0-447F-8844-AB09-83955501B943}" type="datetimeFigureOut">
              <a:rPr lang="en-US" smtClean="0"/>
              <a:t>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DB03C-EAE7-7B44-9E6E-BBED5130DDC6}" type="slidenum">
              <a:rPr lang="en-US" smtClean="0"/>
              <a:t>‹#›</a:t>
            </a:fld>
            <a:endParaRPr lang="en-US"/>
          </a:p>
        </p:txBody>
      </p:sp>
    </p:spTree>
    <p:extLst>
      <p:ext uri="{BB962C8B-B14F-4D97-AF65-F5344CB8AC3E}">
        <p14:creationId xmlns:p14="http://schemas.microsoft.com/office/powerpoint/2010/main" val="40229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Hypercoagulable</a:t>
            </a:r>
            <a:r>
              <a:rPr lang="en-US" dirty="0" smtClean="0"/>
              <a:t> state</a:t>
            </a:r>
            <a:endParaRPr lang="en-US" dirty="0"/>
          </a:p>
        </p:txBody>
      </p:sp>
      <p:sp>
        <p:nvSpPr>
          <p:cNvPr id="3" name="Subtitle 2"/>
          <p:cNvSpPr>
            <a:spLocks noGrp="1"/>
          </p:cNvSpPr>
          <p:nvPr>
            <p:ph type="subTitle" idx="1"/>
          </p:nvPr>
        </p:nvSpPr>
        <p:spPr/>
        <p:txBody>
          <a:bodyPr/>
          <a:lstStyle/>
          <a:p>
            <a:r>
              <a:rPr lang="en-US" dirty="0" err="1" smtClean="0"/>
              <a:t>Dr</a:t>
            </a:r>
            <a:r>
              <a:rPr lang="en-US" dirty="0" smtClean="0"/>
              <a:t> </a:t>
            </a:r>
            <a:r>
              <a:rPr lang="en-US" dirty="0" err="1" smtClean="0"/>
              <a:t>farrukh</a:t>
            </a:r>
            <a:r>
              <a:rPr lang="en-US" dirty="0" smtClean="0"/>
              <a:t> shah</a:t>
            </a:r>
          </a:p>
          <a:p>
            <a:r>
              <a:rPr lang="en-US" dirty="0" err="1" smtClean="0"/>
              <a:t>Haematology</a:t>
            </a:r>
            <a:r>
              <a:rPr lang="en-US" dirty="0" smtClean="0"/>
              <a:t> consultant</a:t>
            </a:r>
            <a:endParaRPr lang="en-US" dirty="0"/>
          </a:p>
        </p:txBody>
      </p:sp>
    </p:spTree>
    <p:extLst>
      <p:ext uri="{BB962C8B-B14F-4D97-AF65-F5344CB8AC3E}">
        <p14:creationId xmlns:p14="http://schemas.microsoft.com/office/powerpoint/2010/main" val="1362555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ChangeArrowheads="1"/>
          </p:cNvSpPr>
          <p:nvPr/>
        </p:nvSpPr>
        <p:spPr bwMode="auto">
          <a:xfrm>
            <a:off x="22098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GB" altLang="en-US" sz="4400" dirty="0">
                <a:latin typeface="Arial" charset="0"/>
              </a:rPr>
              <a:t>Testing coagulation in vitro</a:t>
            </a:r>
          </a:p>
        </p:txBody>
      </p:sp>
      <p:sp>
        <p:nvSpPr>
          <p:cNvPr id="36870" name="Text Box 1030"/>
          <p:cNvSpPr txBox="1">
            <a:spLocks noChangeArrowheads="1"/>
          </p:cNvSpPr>
          <p:nvPr/>
        </p:nvSpPr>
        <p:spPr bwMode="auto">
          <a:xfrm>
            <a:off x="2590801" y="914400"/>
            <a:ext cx="1941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latin typeface="Arial" charset="0"/>
              </a:rPr>
              <a:t>Contact Factors</a:t>
            </a:r>
          </a:p>
        </p:txBody>
      </p:sp>
      <p:sp>
        <p:nvSpPr>
          <p:cNvPr id="36871" name="Text Box 1031"/>
          <p:cNvSpPr txBox="1">
            <a:spLocks noChangeArrowheads="1"/>
          </p:cNvSpPr>
          <p:nvPr/>
        </p:nvSpPr>
        <p:spPr bwMode="auto">
          <a:xfrm>
            <a:off x="6248401" y="914400"/>
            <a:ext cx="1680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latin typeface="Arial" charset="0"/>
              </a:rPr>
              <a:t>Tissue Factor</a:t>
            </a:r>
          </a:p>
        </p:txBody>
      </p:sp>
      <p:sp>
        <p:nvSpPr>
          <p:cNvPr id="36872" name="Text Box 1032"/>
          <p:cNvSpPr txBox="1">
            <a:spLocks noChangeArrowheads="1"/>
          </p:cNvSpPr>
          <p:nvPr/>
        </p:nvSpPr>
        <p:spPr bwMode="auto">
          <a:xfrm>
            <a:off x="4419601" y="1447800"/>
            <a:ext cx="9156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solidFill>
                  <a:schemeClr val="accent1"/>
                </a:solidFill>
                <a:latin typeface="Arial" charset="0"/>
              </a:rPr>
              <a:t>XI</a:t>
            </a:r>
          </a:p>
          <a:p>
            <a:r>
              <a:rPr lang="en-GB" altLang="en-US" b="1">
                <a:solidFill>
                  <a:schemeClr val="accent1"/>
                </a:solidFill>
                <a:latin typeface="Arial" charset="0"/>
              </a:rPr>
              <a:t>   IX</a:t>
            </a:r>
          </a:p>
          <a:p>
            <a:r>
              <a:rPr lang="en-GB" altLang="en-US" b="1">
                <a:solidFill>
                  <a:schemeClr val="accent1"/>
                </a:solidFill>
                <a:latin typeface="Arial" charset="0"/>
              </a:rPr>
              <a:t>      VIII</a:t>
            </a:r>
          </a:p>
        </p:txBody>
      </p:sp>
      <p:sp>
        <p:nvSpPr>
          <p:cNvPr id="36873" name="Text Box 1033"/>
          <p:cNvSpPr txBox="1">
            <a:spLocks noChangeArrowheads="1"/>
          </p:cNvSpPr>
          <p:nvPr/>
        </p:nvSpPr>
        <p:spPr bwMode="auto">
          <a:xfrm>
            <a:off x="6477001" y="19812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36874" name="Text Box 1034"/>
          <p:cNvSpPr txBox="1">
            <a:spLocks noChangeArrowheads="1"/>
          </p:cNvSpPr>
          <p:nvPr/>
        </p:nvSpPr>
        <p:spPr bwMode="auto">
          <a:xfrm>
            <a:off x="6172200" y="1600200"/>
            <a:ext cx="4667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solidFill>
                  <a:schemeClr val="accent1"/>
                </a:solidFill>
                <a:latin typeface="Arial" charset="0"/>
              </a:rPr>
              <a:t>VII</a:t>
            </a:r>
          </a:p>
        </p:txBody>
      </p:sp>
      <p:sp>
        <p:nvSpPr>
          <p:cNvPr id="36875" name="Text Box 1035"/>
          <p:cNvSpPr txBox="1">
            <a:spLocks noChangeArrowheads="1"/>
          </p:cNvSpPr>
          <p:nvPr/>
        </p:nvSpPr>
        <p:spPr bwMode="auto">
          <a:xfrm>
            <a:off x="2514601" y="1828800"/>
            <a:ext cx="16893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dirty="0">
                <a:solidFill>
                  <a:schemeClr val="tx2"/>
                </a:solidFill>
                <a:latin typeface="Arial" charset="0"/>
              </a:rPr>
              <a:t>INTRINSIC</a:t>
            </a:r>
          </a:p>
          <a:p>
            <a:r>
              <a:rPr lang="en-GB" altLang="en-US" b="1" dirty="0">
                <a:solidFill>
                  <a:srgbClr val="FF0000"/>
                </a:solidFill>
                <a:latin typeface="Arial" charset="0"/>
              </a:rPr>
              <a:t>       Heparin </a:t>
            </a:r>
          </a:p>
          <a:p>
            <a:r>
              <a:rPr lang="en-GB" altLang="en-US" b="1" dirty="0">
                <a:solidFill>
                  <a:srgbClr val="FF0000"/>
                </a:solidFill>
                <a:latin typeface="Arial" charset="0"/>
              </a:rPr>
              <a:t>              APPT</a:t>
            </a:r>
          </a:p>
        </p:txBody>
      </p:sp>
      <p:sp>
        <p:nvSpPr>
          <p:cNvPr id="36876" name="Text Box 1036"/>
          <p:cNvSpPr txBox="1">
            <a:spLocks noChangeArrowheads="1"/>
          </p:cNvSpPr>
          <p:nvPr/>
        </p:nvSpPr>
        <p:spPr bwMode="auto">
          <a:xfrm>
            <a:off x="6477001" y="1828800"/>
            <a:ext cx="25511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altLang="en-US" b="1" dirty="0">
                <a:latin typeface="Arial" charset="0"/>
              </a:rPr>
              <a:t>       </a:t>
            </a:r>
            <a:r>
              <a:rPr lang="en-GB" altLang="en-US" b="1" dirty="0">
                <a:solidFill>
                  <a:schemeClr val="tx2"/>
                </a:solidFill>
                <a:latin typeface="Arial" charset="0"/>
              </a:rPr>
              <a:t>EXTRINSIC</a:t>
            </a:r>
          </a:p>
          <a:p>
            <a:r>
              <a:rPr lang="en-GB" altLang="en-US" b="1" dirty="0">
                <a:solidFill>
                  <a:schemeClr val="tx2"/>
                </a:solidFill>
                <a:latin typeface="Arial" charset="0"/>
              </a:rPr>
              <a:t>     </a:t>
            </a:r>
            <a:r>
              <a:rPr lang="en-GB" altLang="en-US" b="1" dirty="0">
                <a:solidFill>
                  <a:srgbClr val="FF0000"/>
                </a:solidFill>
                <a:latin typeface="Arial" charset="0"/>
              </a:rPr>
              <a:t>Warfarin</a:t>
            </a:r>
          </a:p>
          <a:p>
            <a:r>
              <a:rPr lang="en-GB" altLang="en-US" b="1" dirty="0">
                <a:solidFill>
                  <a:srgbClr val="FF0000"/>
                </a:solidFill>
                <a:latin typeface="Arial" charset="0"/>
              </a:rPr>
              <a:t>PT(INR)</a:t>
            </a:r>
          </a:p>
        </p:txBody>
      </p:sp>
      <p:sp>
        <p:nvSpPr>
          <p:cNvPr id="36877" name="Text Box 1037"/>
          <p:cNvSpPr txBox="1">
            <a:spLocks noChangeArrowheads="1"/>
          </p:cNvSpPr>
          <p:nvPr/>
        </p:nvSpPr>
        <p:spPr bwMode="auto">
          <a:xfrm>
            <a:off x="4800306" y="3276600"/>
            <a:ext cx="65434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GB" altLang="en-US" b="1">
                <a:solidFill>
                  <a:schemeClr val="accent1"/>
                </a:solidFill>
                <a:latin typeface="Arial" charset="0"/>
              </a:rPr>
              <a:t>X</a:t>
            </a:r>
          </a:p>
          <a:p>
            <a:pPr algn="r"/>
            <a:r>
              <a:rPr lang="en-GB" altLang="en-US" b="1">
                <a:solidFill>
                  <a:schemeClr val="accent1"/>
                </a:solidFill>
                <a:latin typeface="Arial" charset="0"/>
              </a:rPr>
              <a:t>V</a:t>
            </a:r>
          </a:p>
          <a:p>
            <a:pPr algn="r"/>
            <a:r>
              <a:rPr lang="en-GB" altLang="en-US" b="1">
                <a:solidFill>
                  <a:schemeClr val="accent1"/>
                </a:solidFill>
                <a:latin typeface="Arial" charset="0"/>
              </a:rPr>
              <a:t>Ca</a:t>
            </a:r>
            <a:r>
              <a:rPr lang="en-GB" altLang="en-US" b="1" baseline="30000">
                <a:solidFill>
                  <a:schemeClr val="accent1"/>
                </a:solidFill>
                <a:latin typeface="Arial" charset="0"/>
              </a:rPr>
              <a:t>2+</a:t>
            </a:r>
          </a:p>
        </p:txBody>
      </p:sp>
      <p:sp>
        <p:nvSpPr>
          <p:cNvPr id="36878" name="Text Box 1038"/>
          <p:cNvSpPr txBox="1">
            <a:spLocks noChangeArrowheads="1"/>
          </p:cNvSpPr>
          <p:nvPr/>
        </p:nvSpPr>
        <p:spPr bwMode="auto">
          <a:xfrm>
            <a:off x="2438400" y="4343400"/>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latin typeface="Arial" charset="0"/>
              </a:rPr>
              <a:t>Prothrombin</a:t>
            </a:r>
          </a:p>
        </p:txBody>
      </p:sp>
      <p:sp>
        <p:nvSpPr>
          <p:cNvPr id="36879" name="Text Box 1039"/>
          <p:cNvSpPr txBox="1">
            <a:spLocks noChangeArrowheads="1"/>
          </p:cNvSpPr>
          <p:nvPr/>
        </p:nvSpPr>
        <p:spPr bwMode="auto">
          <a:xfrm>
            <a:off x="6934200" y="4343400"/>
            <a:ext cx="1739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altLang="en-US" b="1">
                <a:latin typeface="Arial" charset="0"/>
              </a:rPr>
              <a:t>Thrombin</a:t>
            </a:r>
          </a:p>
        </p:txBody>
      </p:sp>
      <p:sp>
        <p:nvSpPr>
          <p:cNvPr id="36880" name="Text Box 1040"/>
          <p:cNvSpPr txBox="1">
            <a:spLocks noChangeArrowheads="1"/>
          </p:cNvSpPr>
          <p:nvPr/>
        </p:nvSpPr>
        <p:spPr bwMode="auto">
          <a:xfrm>
            <a:off x="5029200" y="5105400"/>
            <a:ext cx="1377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latin typeface="Arial" charset="0"/>
              </a:rPr>
              <a:t>Fibrinogen</a:t>
            </a:r>
          </a:p>
        </p:txBody>
      </p:sp>
      <p:sp>
        <p:nvSpPr>
          <p:cNvPr id="36881" name="Text Box 1041"/>
          <p:cNvSpPr txBox="1">
            <a:spLocks noChangeArrowheads="1"/>
          </p:cNvSpPr>
          <p:nvPr/>
        </p:nvSpPr>
        <p:spPr bwMode="auto">
          <a:xfrm>
            <a:off x="8991601" y="5105400"/>
            <a:ext cx="825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latin typeface="Arial" charset="0"/>
              </a:rPr>
              <a:t>Fibrin</a:t>
            </a:r>
          </a:p>
        </p:txBody>
      </p:sp>
      <p:sp>
        <p:nvSpPr>
          <p:cNvPr id="36882" name="Text Box 1042"/>
          <p:cNvSpPr txBox="1">
            <a:spLocks noChangeArrowheads="1"/>
          </p:cNvSpPr>
          <p:nvPr/>
        </p:nvSpPr>
        <p:spPr bwMode="auto">
          <a:xfrm>
            <a:off x="7391400" y="5486400"/>
            <a:ext cx="4667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dirty="0">
                <a:solidFill>
                  <a:srgbClr val="FF0000"/>
                </a:solidFill>
                <a:latin typeface="Arial" charset="0"/>
              </a:rPr>
              <a:t>TT</a:t>
            </a:r>
          </a:p>
        </p:txBody>
      </p:sp>
      <p:sp>
        <p:nvSpPr>
          <p:cNvPr id="36883" name="Text Box 1043"/>
          <p:cNvSpPr txBox="1">
            <a:spLocks noChangeArrowheads="1"/>
          </p:cNvSpPr>
          <p:nvPr/>
        </p:nvSpPr>
        <p:spPr bwMode="auto">
          <a:xfrm>
            <a:off x="7678738" y="6400800"/>
            <a:ext cx="23134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latin typeface="Arial" charset="0"/>
              </a:rPr>
              <a:t>Insoluble fibrin clot</a:t>
            </a:r>
          </a:p>
        </p:txBody>
      </p:sp>
      <p:sp>
        <p:nvSpPr>
          <p:cNvPr id="36884" name="Text Box 1044"/>
          <p:cNvSpPr txBox="1">
            <a:spLocks noChangeArrowheads="1"/>
          </p:cNvSpPr>
          <p:nvPr/>
        </p:nvSpPr>
        <p:spPr bwMode="auto">
          <a:xfrm>
            <a:off x="9753601" y="5715000"/>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en-US" b="1">
                <a:solidFill>
                  <a:schemeClr val="accent1"/>
                </a:solidFill>
                <a:latin typeface="Arial" charset="0"/>
              </a:rPr>
              <a:t>XIII</a:t>
            </a:r>
          </a:p>
        </p:txBody>
      </p:sp>
      <p:sp>
        <p:nvSpPr>
          <p:cNvPr id="36889" name="AutoShape 1049"/>
          <p:cNvSpPr>
            <a:spLocks noChangeArrowheads="1"/>
          </p:cNvSpPr>
          <p:nvPr/>
        </p:nvSpPr>
        <p:spPr bwMode="auto">
          <a:xfrm>
            <a:off x="5486400" y="3429001"/>
            <a:ext cx="228600" cy="976313"/>
          </a:xfrm>
          <a:prstGeom prst="downArrow">
            <a:avLst>
              <a:gd name="adj1" fmla="val 50000"/>
              <a:gd name="adj2" fmla="val 10677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91" name="AutoShape 1051"/>
          <p:cNvSpPr>
            <a:spLocks noChangeArrowheads="1"/>
          </p:cNvSpPr>
          <p:nvPr/>
        </p:nvSpPr>
        <p:spPr bwMode="auto">
          <a:xfrm>
            <a:off x="4495800" y="4495800"/>
            <a:ext cx="2514600" cy="228600"/>
          </a:xfrm>
          <a:prstGeom prst="rightArrow">
            <a:avLst>
              <a:gd name="adj1" fmla="val 50000"/>
              <a:gd name="adj2" fmla="val 2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92" name="AutoShape 1052"/>
          <p:cNvSpPr>
            <a:spLocks noChangeArrowheads="1"/>
          </p:cNvSpPr>
          <p:nvPr/>
        </p:nvSpPr>
        <p:spPr bwMode="auto">
          <a:xfrm>
            <a:off x="6858000" y="5257800"/>
            <a:ext cx="2133600" cy="228600"/>
          </a:xfrm>
          <a:prstGeom prst="rightArrow">
            <a:avLst>
              <a:gd name="adj1" fmla="val 50000"/>
              <a:gd name="adj2" fmla="val 2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93" name="AutoShape 1053"/>
          <p:cNvSpPr>
            <a:spLocks noChangeArrowheads="1"/>
          </p:cNvSpPr>
          <p:nvPr/>
        </p:nvSpPr>
        <p:spPr bwMode="auto">
          <a:xfrm>
            <a:off x="9448800" y="5562600"/>
            <a:ext cx="228600" cy="914400"/>
          </a:xfrm>
          <a:prstGeom prst="downArrow">
            <a:avLst>
              <a:gd name="adj1" fmla="val 50000"/>
              <a:gd name="adj2" fmla="val 1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94" name="AutoShape 1054"/>
          <p:cNvSpPr>
            <a:spLocks noChangeArrowheads="1"/>
          </p:cNvSpPr>
          <p:nvPr/>
        </p:nvSpPr>
        <p:spPr bwMode="auto">
          <a:xfrm>
            <a:off x="7620000" y="4800601"/>
            <a:ext cx="228600" cy="442913"/>
          </a:xfrm>
          <a:prstGeom prst="downArrow">
            <a:avLst>
              <a:gd name="adj1" fmla="val 50000"/>
              <a:gd name="adj2" fmla="val 48438"/>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95" name="AutoShape 1055"/>
          <p:cNvSpPr>
            <a:spLocks noChangeArrowheads="1"/>
          </p:cNvSpPr>
          <p:nvPr/>
        </p:nvSpPr>
        <p:spPr bwMode="auto">
          <a:xfrm rot="-2407675">
            <a:off x="4567239" y="1114425"/>
            <a:ext cx="276225" cy="2590800"/>
          </a:xfrm>
          <a:prstGeom prst="downArrow">
            <a:avLst>
              <a:gd name="adj1" fmla="val 50000"/>
              <a:gd name="adj2" fmla="val 23448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96" name="AutoShape 1056"/>
          <p:cNvSpPr>
            <a:spLocks noChangeArrowheads="1"/>
          </p:cNvSpPr>
          <p:nvPr/>
        </p:nvSpPr>
        <p:spPr bwMode="auto">
          <a:xfrm rot="2337883">
            <a:off x="6324601" y="1066800"/>
            <a:ext cx="276225" cy="2590800"/>
          </a:xfrm>
          <a:prstGeom prst="downArrow">
            <a:avLst>
              <a:gd name="adj1" fmla="val 50000"/>
              <a:gd name="adj2" fmla="val 23448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720970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4079876" y="1268413"/>
            <a:ext cx="4240213" cy="3200400"/>
          </a:xfrm>
          <a:prstGeom prst="triangle">
            <a:avLst/>
          </a:prstGeom>
          <a:solidFill>
            <a:srgbClr val="CC3AB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35" name="Rectangle 23"/>
          <p:cNvSpPr>
            <a:spLocks noGrp="1" noChangeArrowheads="1"/>
          </p:cNvSpPr>
          <p:nvPr>
            <p:ph type="title" idx="4294967295"/>
          </p:nvPr>
        </p:nvSpPr>
        <p:spPr>
          <a:xfrm>
            <a:off x="678657" y="263791"/>
            <a:ext cx="10515600" cy="1325563"/>
          </a:xfrm>
        </p:spPr>
        <p:txBody>
          <a:bodyPr/>
          <a:lstStyle/>
          <a:p>
            <a:pPr eaLnBrk="1" hangingPunct="1"/>
            <a:r>
              <a:rPr lang="en-US" altLang="en-US">
                <a:latin typeface="Arial" charset="0"/>
                <a:ea typeface="Arial" charset="0"/>
                <a:cs typeface="Arial" charset="0"/>
              </a:rPr>
              <a:t>Virchow’s triad</a:t>
            </a:r>
            <a:endParaRPr lang="en-GB" altLang="en-US" dirty="0">
              <a:latin typeface="Arial" charset="0"/>
              <a:ea typeface="Arial" charset="0"/>
              <a:cs typeface="Arial" charset="0"/>
            </a:endParaRPr>
          </a:p>
        </p:txBody>
      </p:sp>
      <p:sp>
        <p:nvSpPr>
          <p:cNvPr id="18436" name="Rectangle 5"/>
          <p:cNvSpPr>
            <a:spLocks noChangeArrowheads="1"/>
          </p:cNvSpPr>
          <p:nvPr/>
        </p:nvSpPr>
        <p:spPr bwMode="auto">
          <a:xfrm>
            <a:off x="7375526" y="1666876"/>
            <a:ext cx="26066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defTabSz="457200"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45720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4572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4572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4572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spcAft>
                <a:spcPct val="25000"/>
              </a:spcAft>
              <a:buClr>
                <a:srgbClr val="EC008C"/>
              </a:buClr>
              <a:buFontTx/>
              <a:buChar char="•"/>
            </a:pPr>
            <a:r>
              <a:rPr lang="en-GB" altLang="en-US" sz="1600" b="1">
                <a:latin typeface="Arial" charset="0"/>
              </a:rPr>
              <a:t>Venous disorders</a:t>
            </a:r>
          </a:p>
          <a:p>
            <a:pPr eaLnBrk="1" hangingPunct="1">
              <a:spcBef>
                <a:spcPct val="0"/>
              </a:spcBef>
              <a:spcAft>
                <a:spcPct val="25000"/>
              </a:spcAft>
              <a:buClr>
                <a:srgbClr val="EC008C"/>
              </a:buClr>
              <a:buFontTx/>
              <a:buChar char="•"/>
            </a:pPr>
            <a:r>
              <a:rPr lang="en-GB" altLang="en-US" sz="1600" b="1">
                <a:latin typeface="Arial" charset="0"/>
              </a:rPr>
              <a:t>Venous valvular damage</a:t>
            </a:r>
          </a:p>
          <a:p>
            <a:pPr eaLnBrk="1" hangingPunct="1">
              <a:spcBef>
                <a:spcPct val="0"/>
              </a:spcBef>
              <a:spcAft>
                <a:spcPct val="25000"/>
              </a:spcAft>
              <a:buClr>
                <a:srgbClr val="EC008C"/>
              </a:buClr>
              <a:buFontTx/>
              <a:buChar char="•"/>
            </a:pPr>
            <a:r>
              <a:rPr lang="en-GB" altLang="en-US" sz="1600" b="1">
                <a:latin typeface="Arial" charset="0"/>
              </a:rPr>
              <a:t>Trauma or surgery</a:t>
            </a:r>
          </a:p>
          <a:p>
            <a:pPr eaLnBrk="1" hangingPunct="1">
              <a:spcBef>
                <a:spcPct val="0"/>
              </a:spcBef>
              <a:spcAft>
                <a:spcPct val="25000"/>
              </a:spcAft>
              <a:buClr>
                <a:srgbClr val="EC008C"/>
              </a:buClr>
              <a:buFontTx/>
              <a:buChar char="•"/>
            </a:pPr>
            <a:r>
              <a:rPr lang="en-GB" altLang="en-US" sz="1600" b="1">
                <a:latin typeface="Arial" charset="0"/>
              </a:rPr>
              <a:t>Indwelling catheters</a:t>
            </a:r>
          </a:p>
        </p:txBody>
      </p:sp>
      <p:sp>
        <p:nvSpPr>
          <p:cNvPr id="18437" name="AutoShape 2"/>
          <p:cNvSpPr>
            <a:spLocks noChangeArrowheads="1"/>
          </p:cNvSpPr>
          <p:nvPr/>
        </p:nvSpPr>
        <p:spPr bwMode="auto">
          <a:xfrm>
            <a:off x="3700463" y="1066801"/>
            <a:ext cx="4070350" cy="3222625"/>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defTabSz="457200"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45720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4572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4572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4572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p:txBody>
      </p:sp>
      <p:sp>
        <p:nvSpPr>
          <p:cNvPr id="10247" name="Text Box 9"/>
          <p:cNvSpPr txBox="1">
            <a:spLocks noChangeArrowheads="1"/>
          </p:cNvSpPr>
          <p:nvPr/>
        </p:nvSpPr>
        <p:spPr bwMode="auto">
          <a:xfrm>
            <a:off x="4946651" y="4071938"/>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rgbClr val="FFFF00"/>
                </a:solidFill>
                <a:latin typeface="Arial" charset="0"/>
                <a:cs typeface="Arial" charset="0"/>
              </a:defRPr>
            </a:lvl1pPr>
            <a:lvl2pPr marL="742950" indent="-285750" defTabSz="457200" eaLnBrk="0" hangingPunct="0">
              <a:defRPr>
                <a:solidFill>
                  <a:srgbClr val="FFFF00"/>
                </a:solidFill>
                <a:latin typeface="Arial" charset="0"/>
                <a:cs typeface="Arial" charset="0"/>
              </a:defRPr>
            </a:lvl2pPr>
            <a:lvl3pPr marL="1143000" indent="-228600" defTabSz="457200" eaLnBrk="0" hangingPunct="0">
              <a:defRPr>
                <a:solidFill>
                  <a:srgbClr val="FFFF00"/>
                </a:solidFill>
                <a:latin typeface="Arial" charset="0"/>
                <a:cs typeface="Arial" charset="0"/>
              </a:defRPr>
            </a:lvl3pPr>
            <a:lvl4pPr marL="1600200" indent="-228600" defTabSz="457200" eaLnBrk="0" hangingPunct="0">
              <a:defRPr>
                <a:solidFill>
                  <a:srgbClr val="FFFF00"/>
                </a:solidFill>
                <a:latin typeface="Arial" charset="0"/>
                <a:cs typeface="Arial" charset="0"/>
              </a:defRPr>
            </a:lvl4pPr>
            <a:lvl5pPr marL="2057400" indent="-228600" defTabSz="457200" eaLnBrk="0" hangingPunct="0">
              <a:defRPr>
                <a:solidFill>
                  <a:srgbClr val="FFFF00"/>
                </a:solidFill>
                <a:latin typeface="Arial" charset="0"/>
                <a:cs typeface="Arial" charset="0"/>
              </a:defRPr>
            </a:lvl5pPr>
            <a:lvl6pPr marL="2514600" indent="-228600" defTabSz="457200" eaLnBrk="0" fontAlgn="base" hangingPunct="0">
              <a:spcBef>
                <a:spcPct val="0"/>
              </a:spcBef>
              <a:spcAft>
                <a:spcPct val="0"/>
              </a:spcAft>
              <a:defRPr>
                <a:solidFill>
                  <a:srgbClr val="FFFF00"/>
                </a:solidFill>
                <a:latin typeface="Arial" charset="0"/>
                <a:cs typeface="Arial" charset="0"/>
              </a:defRPr>
            </a:lvl6pPr>
            <a:lvl7pPr marL="2971800" indent="-228600" defTabSz="457200" eaLnBrk="0" fontAlgn="base" hangingPunct="0">
              <a:spcBef>
                <a:spcPct val="0"/>
              </a:spcBef>
              <a:spcAft>
                <a:spcPct val="0"/>
              </a:spcAft>
              <a:defRPr>
                <a:solidFill>
                  <a:srgbClr val="FFFF00"/>
                </a:solidFill>
                <a:latin typeface="Arial" charset="0"/>
                <a:cs typeface="Arial" charset="0"/>
              </a:defRPr>
            </a:lvl7pPr>
            <a:lvl8pPr marL="3429000" indent="-228600" defTabSz="457200" eaLnBrk="0" fontAlgn="base" hangingPunct="0">
              <a:spcBef>
                <a:spcPct val="0"/>
              </a:spcBef>
              <a:spcAft>
                <a:spcPct val="0"/>
              </a:spcAft>
              <a:defRPr>
                <a:solidFill>
                  <a:srgbClr val="FFFF00"/>
                </a:solidFill>
                <a:latin typeface="Arial" charset="0"/>
                <a:cs typeface="Arial" charset="0"/>
              </a:defRPr>
            </a:lvl8pPr>
            <a:lvl9pPr marL="3886200" indent="-228600" defTabSz="457200" eaLnBrk="0" fontAlgn="base" hangingPunct="0">
              <a:spcBef>
                <a:spcPct val="0"/>
              </a:spcBef>
              <a:spcAft>
                <a:spcPct val="0"/>
              </a:spcAft>
              <a:defRPr>
                <a:solidFill>
                  <a:srgbClr val="FFFF00"/>
                </a:solidFill>
                <a:latin typeface="Arial" charset="0"/>
                <a:cs typeface="Arial" charset="0"/>
              </a:defRPr>
            </a:lvl9pPr>
          </a:lstStyle>
          <a:p>
            <a:pPr algn="ctr" eaLnBrk="1" hangingPunct="1">
              <a:defRPr/>
            </a:pPr>
            <a:r>
              <a:rPr lang="en-GB" sz="2000" b="1" dirty="0">
                <a:solidFill>
                  <a:schemeClr val="bg1"/>
                </a:solidFill>
                <a:latin typeface="+mn-lt"/>
                <a:ea typeface="ＭＳ Ｐゴシック" pitchFamily="34" charset="-128"/>
              </a:rPr>
              <a:t>Circulatory stasis</a:t>
            </a:r>
          </a:p>
        </p:txBody>
      </p:sp>
      <p:sp>
        <p:nvSpPr>
          <p:cNvPr id="10249" name="Text Box 11"/>
          <p:cNvSpPr txBox="1">
            <a:spLocks noChangeArrowheads="1"/>
          </p:cNvSpPr>
          <p:nvPr/>
        </p:nvSpPr>
        <p:spPr bwMode="auto">
          <a:xfrm rot="18263309">
            <a:off x="3659189" y="2857501"/>
            <a:ext cx="3013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rgbClr val="FFFF00"/>
                </a:solidFill>
                <a:latin typeface="Arial" charset="0"/>
                <a:cs typeface="Arial" charset="0"/>
              </a:defRPr>
            </a:lvl1pPr>
            <a:lvl2pPr marL="742950" indent="-285750" defTabSz="457200" eaLnBrk="0" hangingPunct="0">
              <a:defRPr>
                <a:solidFill>
                  <a:srgbClr val="FFFF00"/>
                </a:solidFill>
                <a:latin typeface="Arial" charset="0"/>
                <a:cs typeface="Arial" charset="0"/>
              </a:defRPr>
            </a:lvl2pPr>
            <a:lvl3pPr marL="1143000" indent="-228600" defTabSz="457200" eaLnBrk="0" hangingPunct="0">
              <a:defRPr>
                <a:solidFill>
                  <a:srgbClr val="FFFF00"/>
                </a:solidFill>
                <a:latin typeface="Arial" charset="0"/>
                <a:cs typeface="Arial" charset="0"/>
              </a:defRPr>
            </a:lvl3pPr>
            <a:lvl4pPr marL="1600200" indent="-228600" defTabSz="457200" eaLnBrk="0" hangingPunct="0">
              <a:defRPr>
                <a:solidFill>
                  <a:srgbClr val="FFFF00"/>
                </a:solidFill>
                <a:latin typeface="Arial" charset="0"/>
                <a:cs typeface="Arial" charset="0"/>
              </a:defRPr>
            </a:lvl4pPr>
            <a:lvl5pPr marL="2057400" indent="-228600" defTabSz="457200" eaLnBrk="0" hangingPunct="0">
              <a:defRPr>
                <a:solidFill>
                  <a:srgbClr val="FFFF00"/>
                </a:solidFill>
                <a:latin typeface="Arial" charset="0"/>
                <a:cs typeface="Arial" charset="0"/>
              </a:defRPr>
            </a:lvl5pPr>
            <a:lvl6pPr marL="2514600" indent="-228600" defTabSz="457200" eaLnBrk="0" fontAlgn="base" hangingPunct="0">
              <a:spcBef>
                <a:spcPct val="0"/>
              </a:spcBef>
              <a:spcAft>
                <a:spcPct val="0"/>
              </a:spcAft>
              <a:defRPr>
                <a:solidFill>
                  <a:srgbClr val="FFFF00"/>
                </a:solidFill>
                <a:latin typeface="Arial" charset="0"/>
                <a:cs typeface="Arial" charset="0"/>
              </a:defRPr>
            </a:lvl6pPr>
            <a:lvl7pPr marL="2971800" indent="-228600" defTabSz="457200" eaLnBrk="0" fontAlgn="base" hangingPunct="0">
              <a:spcBef>
                <a:spcPct val="0"/>
              </a:spcBef>
              <a:spcAft>
                <a:spcPct val="0"/>
              </a:spcAft>
              <a:defRPr>
                <a:solidFill>
                  <a:srgbClr val="FFFF00"/>
                </a:solidFill>
                <a:latin typeface="Arial" charset="0"/>
                <a:cs typeface="Arial" charset="0"/>
              </a:defRPr>
            </a:lvl7pPr>
            <a:lvl8pPr marL="3429000" indent="-228600" defTabSz="457200" eaLnBrk="0" fontAlgn="base" hangingPunct="0">
              <a:spcBef>
                <a:spcPct val="0"/>
              </a:spcBef>
              <a:spcAft>
                <a:spcPct val="0"/>
              </a:spcAft>
              <a:defRPr>
                <a:solidFill>
                  <a:srgbClr val="FFFF00"/>
                </a:solidFill>
                <a:latin typeface="Arial" charset="0"/>
                <a:cs typeface="Arial" charset="0"/>
              </a:defRPr>
            </a:lvl8pPr>
            <a:lvl9pPr marL="3886200" indent="-228600" defTabSz="457200" eaLnBrk="0" fontAlgn="base" hangingPunct="0">
              <a:spcBef>
                <a:spcPct val="0"/>
              </a:spcBef>
              <a:spcAft>
                <a:spcPct val="0"/>
              </a:spcAft>
              <a:defRPr>
                <a:solidFill>
                  <a:srgbClr val="FFFF00"/>
                </a:solidFill>
                <a:latin typeface="Arial" charset="0"/>
                <a:cs typeface="Arial" charset="0"/>
              </a:defRPr>
            </a:lvl9pPr>
          </a:lstStyle>
          <a:p>
            <a:pPr algn="ctr" eaLnBrk="1" hangingPunct="1">
              <a:defRPr/>
            </a:pPr>
            <a:r>
              <a:rPr lang="en-GB" sz="2000" b="1" dirty="0" err="1">
                <a:solidFill>
                  <a:schemeClr val="bg1"/>
                </a:solidFill>
                <a:latin typeface="+mn-lt"/>
                <a:ea typeface="ＭＳ Ｐゴシック" pitchFamily="34" charset="-128"/>
              </a:rPr>
              <a:t>Hypercoagulable</a:t>
            </a:r>
            <a:r>
              <a:rPr lang="en-GB" sz="2000" b="1" dirty="0">
                <a:solidFill>
                  <a:schemeClr val="bg1"/>
                </a:solidFill>
                <a:latin typeface="+mn-lt"/>
                <a:ea typeface="ＭＳ Ｐゴシック" pitchFamily="34" charset="-128"/>
              </a:rPr>
              <a:t> state</a:t>
            </a:r>
          </a:p>
        </p:txBody>
      </p:sp>
      <p:sp>
        <p:nvSpPr>
          <p:cNvPr id="10251" name="Text Box 13"/>
          <p:cNvSpPr txBox="1">
            <a:spLocks noChangeArrowheads="1"/>
          </p:cNvSpPr>
          <p:nvPr/>
        </p:nvSpPr>
        <p:spPr bwMode="auto">
          <a:xfrm rot="3371040">
            <a:off x="5872957" y="2790032"/>
            <a:ext cx="2068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rgbClr val="FFFF00"/>
                </a:solidFill>
                <a:latin typeface="Arial" charset="0"/>
                <a:cs typeface="Arial" charset="0"/>
              </a:defRPr>
            </a:lvl1pPr>
            <a:lvl2pPr marL="742950" indent="-285750" defTabSz="457200" eaLnBrk="0" hangingPunct="0">
              <a:defRPr>
                <a:solidFill>
                  <a:srgbClr val="FFFF00"/>
                </a:solidFill>
                <a:latin typeface="Arial" charset="0"/>
                <a:cs typeface="Arial" charset="0"/>
              </a:defRPr>
            </a:lvl2pPr>
            <a:lvl3pPr marL="1143000" indent="-228600" defTabSz="457200" eaLnBrk="0" hangingPunct="0">
              <a:defRPr>
                <a:solidFill>
                  <a:srgbClr val="FFFF00"/>
                </a:solidFill>
                <a:latin typeface="Arial" charset="0"/>
                <a:cs typeface="Arial" charset="0"/>
              </a:defRPr>
            </a:lvl3pPr>
            <a:lvl4pPr marL="1600200" indent="-228600" defTabSz="457200" eaLnBrk="0" hangingPunct="0">
              <a:defRPr>
                <a:solidFill>
                  <a:srgbClr val="FFFF00"/>
                </a:solidFill>
                <a:latin typeface="Arial" charset="0"/>
                <a:cs typeface="Arial" charset="0"/>
              </a:defRPr>
            </a:lvl4pPr>
            <a:lvl5pPr marL="2057400" indent="-228600" defTabSz="457200" eaLnBrk="0" hangingPunct="0">
              <a:defRPr>
                <a:solidFill>
                  <a:srgbClr val="FFFF00"/>
                </a:solidFill>
                <a:latin typeface="Arial" charset="0"/>
                <a:cs typeface="Arial" charset="0"/>
              </a:defRPr>
            </a:lvl5pPr>
            <a:lvl6pPr marL="2514600" indent="-228600" defTabSz="457200" eaLnBrk="0" fontAlgn="base" hangingPunct="0">
              <a:spcBef>
                <a:spcPct val="0"/>
              </a:spcBef>
              <a:spcAft>
                <a:spcPct val="0"/>
              </a:spcAft>
              <a:defRPr>
                <a:solidFill>
                  <a:srgbClr val="FFFF00"/>
                </a:solidFill>
                <a:latin typeface="Arial" charset="0"/>
                <a:cs typeface="Arial" charset="0"/>
              </a:defRPr>
            </a:lvl6pPr>
            <a:lvl7pPr marL="2971800" indent="-228600" defTabSz="457200" eaLnBrk="0" fontAlgn="base" hangingPunct="0">
              <a:spcBef>
                <a:spcPct val="0"/>
              </a:spcBef>
              <a:spcAft>
                <a:spcPct val="0"/>
              </a:spcAft>
              <a:defRPr>
                <a:solidFill>
                  <a:srgbClr val="FFFF00"/>
                </a:solidFill>
                <a:latin typeface="Arial" charset="0"/>
                <a:cs typeface="Arial" charset="0"/>
              </a:defRPr>
            </a:lvl7pPr>
            <a:lvl8pPr marL="3429000" indent="-228600" defTabSz="457200" eaLnBrk="0" fontAlgn="base" hangingPunct="0">
              <a:spcBef>
                <a:spcPct val="0"/>
              </a:spcBef>
              <a:spcAft>
                <a:spcPct val="0"/>
              </a:spcAft>
              <a:defRPr>
                <a:solidFill>
                  <a:srgbClr val="FFFF00"/>
                </a:solidFill>
                <a:latin typeface="Arial" charset="0"/>
                <a:cs typeface="Arial" charset="0"/>
              </a:defRPr>
            </a:lvl8pPr>
            <a:lvl9pPr marL="3886200" indent="-228600" defTabSz="457200" eaLnBrk="0" fontAlgn="base" hangingPunct="0">
              <a:spcBef>
                <a:spcPct val="0"/>
              </a:spcBef>
              <a:spcAft>
                <a:spcPct val="0"/>
              </a:spcAft>
              <a:defRPr>
                <a:solidFill>
                  <a:srgbClr val="FFFF00"/>
                </a:solidFill>
                <a:latin typeface="Arial" charset="0"/>
                <a:cs typeface="Arial" charset="0"/>
              </a:defRPr>
            </a:lvl9pPr>
          </a:lstStyle>
          <a:p>
            <a:pPr algn="ctr" eaLnBrk="1" hangingPunct="1">
              <a:defRPr/>
            </a:pPr>
            <a:r>
              <a:rPr lang="en-GB" sz="2000" b="1" dirty="0">
                <a:solidFill>
                  <a:schemeClr val="bg1"/>
                </a:solidFill>
                <a:latin typeface="+mn-lt"/>
                <a:ea typeface="ＭＳ Ｐゴシック" pitchFamily="34" charset="-128"/>
              </a:rPr>
              <a:t>Endothelial injury</a:t>
            </a:r>
          </a:p>
        </p:txBody>
      </p:sp>
      <p:sp>
        <p:nvSpPr>
          <p:cNvPr id="18441" name="Rectangle 5"/>
          <p:cNvSpPr>
            <a:spLocks noChangeArrowheads="1"/>
          </p:cNvSpPr>
          <p:nvPr/>
        </p:nvSpPr>
        <p:spPr bwMode="auto">
          <a:xfrm>
            <a:off x="1943100" y="1668463"/>
            <a:ext cx="36195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defTabSz="457200"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45720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4572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4572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4572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spcAft>
                <a:spcPct val="25000"/>
              </a:spcAft>
              <a:buClr>
                <a:srgbClr val="EC008C"/>
              </a:buClr>
              <a:buFontTx/>
              <a:buChar char="•"/>
            </a:pPr>
            <a:r>
              <a:rPr lang="en-GB" altLang="en-US" sz="1600" b="1" dirty="0">
                <a:latin typeface="Arial" charset="0"/>
              </a:rPr>
              <a:t>Malignancy</a:t>
            </a:r>
          </a:p>
          <a:p>
            <a:pPr eaLnBrk="1" hangingPunct="1">
              <a:spcBef>
                <a:spcPct val="0"/>
              </a:spcBef>
              <a:spcAft>
                <a:spcPct val="25000"/>
              </a:spcAft>
              <a:buClr>
                <a:srgbClr val="EC008C"/>
              </a:buClr>
              <a:buFontTx/>
              <a:buChar char="•"/>
            </a:pPr>
            <a:r>
              <a:rPr lang="en-GB" altLang="en-US" sz="1600" b="1" dirty="0">
                <a:latin typeface="Arial" charset="0"/>
              </a:rPr>
              <a:t>Pregnancy and </a:t>
            </a:r>
            <a:br>
              <a:rPr lang="en-GB" altLang="en-US" sz="1600" b="1" dirty="0">
                <a:latin typeface="Arial" charset="0"/>
              </a:rPr>
            </a:br>
            <a:r>
              <a:rPr lang="en-GB" altLang="en-US" sz="1600" b="1" dirty="0" err="1">
                <a:latin typeface="Arial" charset="0"/>
              </a:rPr>
              <a:t>peripartum</a:t>
            </a:r>
            <a:r>
              <a:rPr lang="en-GB" altLang="en-US" sz="1600" b="1" dirty="0">
                <a:latin typeface="Arial" charset="0"/>
              </a:rPr>
              <a:t> period</a:t>
            </a:r>
          </a:p>
          <a:p>
            <a:pPr eaLnBrk="1" hangingPunct="1">
              <a:spcBef>
                <a:spcPct val="0"/>
              </a:spcBef>
              <a:spcAft>
                <a:spcPct val="25000"/>
              </a:spcAft>
              <a:buClr>
                <a:srgbClr val="EC008C"/>
              </a:buClr>
              <a:buFontTx/>
              <a:buChar char="•"/>
            </a:pPr>
            <a:r>
              <a:rPr lang="en-GB" altLang="en-US" sz="1600" b="1" dirty="0">
                <a:latin typeface="Arial" charset="0"/>
              </a:rPr>
              <a:t>Oestrogen therapy</a:t>
            </a:r>
          </a:p>
          <a:p>
            <a:pPr eaLnBrk="1" hangingPunct="1">
              <a:spcBef>
                <a:spcPct val="0"/>
              </a:spcBef>
              <a:spcAft>
                <a:spcPct val="25000"/>
              </a:spcAft>
              <a:buClr>
                <a:srgbClr val="EC008C"/>
              </a:buClr>
              <a:buFontTx/>
              <a:buChar char="•"/>
            </a:pPr>
            <a:r>
              <a:rPr lang="en-GB" altLang="en-US" sz="1600" b="1" dirty="0">
                <a:latin typeface="Arial" charset="0"/>
              </a:rPr>
              <a:t>Inflammatory bowel disease</a:t>
            </a:r>
          </a:p>
          <a:p>
            <a:pPr eaLnBrk="1" hangingPunct="1">
              <a:spcBef>
                <a:spcPct val="0"/>
              </a:spcBef>
              <a:spcAft>
                <a:spcPct val="25000"/>
              </a:spcAft>
              <a:buClr>
                <a:srgbClr val="EC008C"/>
              </a:buClr>
              <a:buFontTx/>
              <a:buChar char="•"/>
            </a:pPr>
            <a:r>
              <a:rPr lang="en-GB" altLang="en-US" sz="1600" b="1" dirty="0">
                <a:latin typeface="Arial" charset="0"/>
              </a:rPr>
              <a:t>Sepsis</a:t>
            </a:r>
          </a:p>
          <a:p>
            <a:pPr eaLnBrk="1" hangingPunct="1">
              <a:spcBef>
                <a:spcPct val="0"/>
              </a:spcBef>
              <a:spcAft>
                <a:spcPct val="25000"/>
              </a:spcAft>
              <a:buClr>
                <a:srgbClr val="EC008C"/>
              </a:buClr>
              <a:buFontTx/>
              <a:buChar char="•"/>
            </a:pPr>
            <a:r>
              <a:rPr lang="en-GB" altLang="en-US" sz="1600" b="1" dirty="0">
                <a:latin typeface="Arial" charset="0"/>
              </a:rPr>
              <a:t>Thrombophilia</a:t>
            </a:r>
          </a:p>
        </p:txBody>
      </p:sp>
      <p:sp>
        <p:nvSpPr>
          <p:cNvPr id="18442" name="Rectangle 5"/>
          <p:cNvSpPr>
            <a:spLocks noChangeArrowheads="1"/>
          </p:cNvSpPr>
          <p:nvPr/>
        </p:nvSpPr>
        <p:spPr bwMode="auto">
          <a:xfrm>
            <a:off x="4095751" y="4508501"/>
            <a:ext cx="611981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defTabSz="457200"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45720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4572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4572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4572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spcAft>
                <a:spcPct val="25000"/>
              </a:spcAft>
              <a:buClr>
                <a:srgbClr val="EC008C"/>
              </a:buClr>
              <a:buFontTx/>
              <a:buChar char="•"/>
            </a:pPr>
            <a:r>
              <a:rPr lang="en-GB" altLang="en-US" sz="1600" b="1">
                <a:latin typeface="Arial" charset="0"/>
              </a:rPr>
              <a:t>Left ventricular dysfunction</a:t>
            </a:r>
          </a:p>
          <a:p>
            <a:pPr eaLnBrk="1" hangingPunct="1">
              <a:spcBef>
                <a:spcPct val="0"/>
              </a:spcBef>
              <a:spcAft>
                <a:spcPct val="25000"/>
              </a:spcAft>
              <a:buClr>
                <a:srgbClr val="EC008C"/>
              </a:buClr>
              <a:buFontTx/>
              <a:buChar char="•"/>
            </a:pPr>
            <a:r>
              <a:rPr lang="en-GB" altLang="en-US" sz="1600" b="1">
                <a:latin typeface="Arial" charset="0"/>
              </a:rPr>
              <a:t>Immobility or paralysis</a:t>
            </a:r>
          </a:p>
          <a:p>
            <a:pPr eaLnBrk="1" hangingPunct="1">
              <a:spcBef>
                <a:spcPct val="0"/>
              </a:spcBef>
              <a:spcAft>
                <a:spcPct val="25000"/>
              </a:spcAft>
              <a:buClr>
                <a:srgbClr val="EC008C"/>
              </a:buClr>
              <a:buFontTx/>
              <a:buChar char="•"/>
            </a:pPr>
            <a:r>
              <a:rPr lang="en-GB" altLang="en-US" sz="1600" b="1">
                <a:latin typeface="Arial" charset="0"/>
              </a:rPr>
              <a:t>Venous insufficiency or varicose veins</a:t>
            </a:r>
          </a:p>
          <a:p>
            <a:pPr eaLnBrk="1" hangingPunct="1">
              <a:spcBef>
                <a:spcPct val="0"/>
              </a:spcBef>
              <a:spcAft>
                <a:spcPct val="35000"/>
              </a:spcAft>
              <a:buClr>
                <a:srgbClr val="EC008C"/>
              </a:buClr>
              <a:buFontTx/>
              <a:buChar char="•"/>
            </a:pPr>
            <a:r>
              <a:rPr lang="en-GB" altLang="en-US" sz="1600" b="1">
                <a:latin typeface="Arial" charset="0"/>
              </a:rPr>
              <a:t>Venous obstruction from tumour, obesity or pregnancy</a:t>
            </a:r>
          </a:p>
        </p:txBody>
      </p:sp>
      <p:sp>
        <p:nvSpPr>
          <p:cNvPr id="18443" name="Rectangle 14"/>
          <p:cNvSpPr>
            <a:spLocks noChangeArrowheads="1"/>
          </p:cNvSpPr>
          <p:nvPr/>
        </p:nvSpPr>
        <p:spPr bwMode="auto">
          <a:xfrm>
            <a:off x="1221446" y="6247394"/>
            <a:ext cx="89941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Clr>
                <a:srgbClr val="000000"/>
              </a:buClr>
              <a:buFont typeface="Wingdings 2" charset="2"/>
              <a:buNone/>
            </a:pPr>
            <a:r>
              <a:rPr lang="de-DE" altLang="en-US" sz="1000" dirty="0">
                <a:latin typeface="Arial" charset="0"/>
              </a:rPr>
              <a:t>Virchow R, </a:t>
            </a:r>
            <a:r>
              <a:rPr lang="de-DE" altLang="en-US" sz="1000" dirty="0" err="1">
                <a:latin typeface="Arial" charset="0"/>
              </a:rPr>
              <a:t>ed</a:t>
            </a:r>
            <a:r>
              <a:rPr lang="de-DE" altLang="en-US" sz="1000" dirty="0">
                <a:latin typeface="Arial" charset="0"/>
              </a:rPr>
              <a:t>. Gesammelte </a:t>
            </a:r>
            <a:r>
              <a:rPr lang="de-DE" altLang="en-US" sz="1000" dirty="0" err="1">
                <a:latin typeface="Arial" charset="0"/>
              </a:rPr>
              <a:t>Abhandlungun</a:t>
            </a:r>
            <a:r>
              <a:rPr lang="de-DE" altLang="en-US" sz="1000" dirty="0">
                <a:latin typeface="Arial" charset="0"/>
              </a:rPr>
              <a:t> zur </a:t>
            </a:r>
            <a:r>
              <a:rPr lang="de-DE" altLang="en-US" sz="1000" dirty="0" err="1">
                <a:latin typeface="Arial" charset="0"/>
              </a:rPr>
              <a:t>Wissenschaftichen</a:t>
            </a:r>
            <a:r>
              <a:rPr lang="de-DE" altLang="en-US" sz="1000" dirty="0">
                <a:latin typeface="Arial" charset="0"/>
              </a:rPr>
              <a:t> </a:t>
            </a:r>
            <a:r>
              <a:rPr lang="de-DE" altLang="en-US" sz="1000" dirty="0" err="1">
                <a:latin typeface="Arial" charset="0"/>
              </a:rPr>
              <a:t>Medicin</a:t>
            </a:r>
            <a:r>
              <a:rPr lang="de-DE" altLang="en-US" sz="1000" dirty="0">
                <a:latin typeface="Arial" charset="0"/>
              </a:rPr>
              <a:t>. Von </a:t>
            </a:r>
            <a:r>
              <a:rPr lang="de-DE" altLang="en-US" sz="1000" dirty="0" err="1">
                <a:latin typeface="Arial" charset="0"/>
              </a:rPr>
              <a:t>Meidinger</a:t>
            </a:r>
            <a:r>
              <a:rPr lang="de-DE" altLang="en-US" sz="1000" dirty="0">
                <a:latin typeface="Arial" charset="0"/>
              </a:rPr>
              <a:t> Sohn, Frankfurt, 1856; </a:t>
            </a:r>
            <a:br>
              <a:rPr lang="de-DE" altLang="en-US" sz="1000" dirty="0">
                <a:latin typeface="Arial" charset="0"/>
              </a:rPr>
            </a:br>
            <a:r>
              <a:rPr lang="de-DE" altLang="en-US" sz="1000" dirty="0" err="1">
                <a:latin typeface="Arial" charset="0"/>
              </a:rPr>
              <a:t>Blann</a:t>
            </a:r>
            <a:r>
              <a:rPr lang="de-DE" altLang="en-US" sz="1000" dirty="0">
                <a:latin typeface="Arial" charset="0"/>
              </a:rPr>
              <a:t> AD, </a:t>
            </a:r>
            <a:r>
              <a:rPr lang="de-DE" altLang="en-US" sz="1000" dirty="0" err="1">
                <a:latin typeface="Arial" charset="0"/>
              </a:rPr>
              <a:t>Lip</a:t>
            </a:r>
            <a:r>
              <a:rPr lang="de-DE" altLang="en-US" sz="1000" dirty="0">
                <a:latin typeface="Arial" charset="0"/>
              </a:rPr>
              <a:t> GYH. BMJ 2006;332:215–219; </a:t>
            </a:r>
            <a:r>
              <a:rPr lang="en-GB" altLang="en-US" sz="1000" dirty="0" err="1">
                <a:latin typeface="Arial" charset="0"/>
              </a:rPr>
              <a:t>Geerts</a:t>
            </a:r>
            <a:r>
              <a:rPr lang="en-GB" altLang="en-US" sz="1000" dirty="0">
                <a:latin typeface="Arial" charset="0"/>
              </a:rPr>
              <a:t> WH et al. Chest 2004;126:338S</a:t>
            </a:r>
            <a:r>
              <a:rPr lang="en-US" altLang="en-US" sz="1000" dirty="0">
                <a:latin typeface="Arial" charset="0"/>
              </a:rPr>
              <a:t>–</a:t>
            </a:r>
            <a:r>
              <a:rPr lang="en-GB" altLang="en-US" sz="1000" dirty="0">
                <a:latin typeface="Arial" charset="0"/>
              </a:rPr>
              <a:t>400S; </a:t>
            </a:r>
            <a:r>
              <a:rPr lang="de-DE" altLang="en-US" sz="1000" dirty="0">
                <a:latin typeface="Arial" charset="0"/>
              </a:rPr>
              <a:t>Bennet PC et al. </a:t>
            </a:r>
            <a:r>
              <a:rPr lang="en-US" altLang="en-US" sz="1000" dirty="0" err="1">
                <a:latin typeface="Arial" charset="0"/>
              </a:rPr>
              <a:t>Thromb</a:t>
            </a:r>
            <a:r>
              <a:rPr lang="en-US" altLang="en-US" sz="1000" dirty="0">
                <a:latin typeface="Arial" charset="0"/>
              </a:rPr>
              <a:t> </a:t>
            </a:r>
            <a:r>
              <a:rPr lang="en-US" altLang="en-US" sz="1000" dirty="0" err="1">
                <a:latin typeface="Arial" charset="0"/>
              </a:rPr>
              <a:t>Haemost</a:t>
            </a:r>
            <a:r>
              <a:rPr lang="en-US" altLang="en-US" sz="1000" dirty="0">
                <a:latin typeface="Arial" charset="0"/>
              </a:rPr>
              <a:t> 2009;101:1032–1040</a:t>
            </a:r>
            <a:endParaRPr lang="de-DE" altLang="en-US" sz="1000" dirty="0">
              <a:latin typeface="Arial" charset="0"/>
            </a:endParaRPr>
          </a:p>
        </p:txBody>
      </p:sp>
    </p:spTree>
    <p:extLst>
      <p:ext uri="{BB962C8B-B14F-4D97-AF65-F5344CB8AC3E}">
        <p14:creationId xmlns:p14="http://schemas.microsoft.com/office/powerpoint/2010/main" val="198638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ltLang="en-US">
                <a:latin typeface="Arial" charset="0"/>
              </a:rPr>
              <a:t>Thrombosis</a:t>
            </a:r>
          </a:p>
        </p:txBody>
      </p:sp>
      <p:sp>
        <p:nvSpPr>
          <p:cNvPr id="10243" name="Rectangle 3"/>
          <p:cNvSpPr>
            <a:spLocks noGrp="1" noChangeArrowheads="1"/>
          </p:cNvSpPr>
          <p:nvPr>
            <p:ph idx="1"/>
          </p:nvPr>
        </p:nvSpPr>
        <p:spPr/>
        <p:txBody>
          <a:bodyPr/>
          <a:lstStyle/>
          <a:p>
            <a:pPr>
              <a:lnSpc>
                <a:spcPct val="110000"/>
              </a:lnSpc>
            </a:pPr>
            <a:r>
              <a:rPr lang="en-GB" altLang="en-US" dirty="0">
                <a:latin typeface="Arial" charset="0"/>
              </a:rPr>
              <a:t>Thrombosis is abnormal</a:t>
            </a:r>
          </a:p>
          <a:p>
            <a:pPr>
              <a:lnSpc>
                <a:spcPct val="110000"/>
              </a:lnSpc>
            </a:pPr>
            <a:r>
              <a:rPr lang="en-GB" altLang="en-US" dirty="0">
                <a:latin typeface="Arial" charset="0"/>
              </a:rPr>
              <a:t>A thrombus is a mass in the vascular lumen which is made up of fibrin and blood constituents</a:t>
            </a:r>
          </a:p>
          <a:p>
            <a:pPr>
              <a:lnSpc>
                <a:spcPct val="110000"/>
              </a:lnSpc>
            </a:pPr>
            <a:r>
              <a:rPr lang="en-GB" altLang="en-US" dirty="0">
                <a:latin typeface="Arial" charset="0"/>
              </a:rPr>
              <a:t>Proportions of red cells, white cells and platelets in the thrombus vary enormously</a:t>
            </a:r>
            <a:endParaRPr lang="en-GB" altLang="en-US" i="1" dirty="0">
              <a:latin typeface="Arial" charset="0"/>
            </a:endParaRPr>
          </a:p>
          <a:p>
            <a:pPr>
              <a:lnSpc>
                <a:spcPct val="110000"/>
              </a:lnSpc>
            </a:pPr>
            <a:r>
              <a:rPr lang="en-GB" altLang="en-US" dirty="0">
                <a:latin typeface="Arial" charset="0"/>
              </a:rPr>
              <a:t>Venous thrombi - largely red cells</a:t>
            </a:r>
          </a:p>
          <a:p>
            <a:pPr>
              <a:lnSpc>
                <a:spcPct val="110000"/>
              </a:lnSpc>
            </a:pPr>
            <a:r>
              <a:rPr lang="en-GB" altLang="en-US" dirty="0">
                <a:latin typeface="Arial" charset="0"/>
              </a:rPr>
              <a:t>Arterial thrombi - largely platelets</a:t>
            </a:r>
          </a:p>
          <a:p>
            <a:pPr>
              <a:lnSpc>
                <a:spcPct val="90000"/>
              </a:lnSpc>
            </a:pPr>
            <a:endParaRPr lang="en-GB" altLang="en-US" dirty="0"/>
          </a:p>
        </p:txBody>
      </p:sp>
    </p:spTree>
    <p:extLst>
      <p:ext uri="{BB962C8B-B14F-4D97-AF65-F5344CB8AC3E}">
        <p14:creationId xmlns:p14="http://schemas.microsoft.com/office/powerpoint/2010/main" val="436867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1904" y="1245257"/>
            <a:ext cx="9753600" cy="5092700"/>
          </a:xfrm>
          <a:prstGeom prst="rect">
            <a:avLst/>
          </a:prstGeom>
        </p:spPr>
      </p:pic>
    </p:spTree>
    <p:extLst>
      <p:ext uri="{BB962C8B-B14F-4D97-AF65-F5344CB8AC3E}">
        <p14:creationId xmlns:p14="http://schemas.microsoft.com/office/powerpoint/2010/main" val="832973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altLang="en-US">
                <a:latin typeface="Arial" charset="0"/>
              </a:rPr>
              <a:t>Arterial thromboembolism</a:t>
            </a:r>
          </a:p>
        </p:txBody>
      </p:sp>
      <p:sp>
        <p:nvSpPr>
          <p:cNvPr id="30723" name="Rectangle 3"/>
          <p:cNvSpPr>
            <a:spLocks noGrp="1" noChangeArrowheads="1"/>
          </p:cNvSpPr>
          <p:nvPr>
            <p:ph idx="1"/>
          </p:nvPr>
        </p:nvSpPr>
        <p:spPr/>
        <p:txBody>
          <a:bodyPr/>
          <a:lstStyle/>
          <a:p>
            <a:pPr>
              <a:lnSpc>
                <a:spcPct val="90000"/>
              </a:lnSpc>
            </a:pPr>
            <a:r>
              <a:rPr lang="en-GB" altLang="en-US">
                <a:latin typeface="Arial" charset="0"/>
              </a:rPr>
              <a:t>Almost invariably associated with </a:t>
            </a:r>
            <a:r>
              <a:rPr lang="en-GB" altLang="en-US" dirty="0" err="1">
                <a:latin typeface="Arial" charset="0"/>
              </a:rPr>
              <a:t>atheromatous</a:t>
            </a:r>
            <a:r>
              <a:rPr lang="en-GB" altLang="en-US" dirty="0">
                <a:latin typeface="Arial" charset="0"/>
              </a:rPr>
              <a:t> plaques</a:t>
            </a:r>
          </a:p>
          <a:p>
            <a:pPr>
              <a:lnSpc>
                <a:spcPct val="90000"/>
              </a:lnSpc>
            </a:pPr>
            <a:endParaRPr lang="en-GB" altLang="en-US" dirty="0">
              <a:latin typeface="Arial" charset="0"/>
            </a:endParaRPr>
          </a:p>
          <a:p>
            <a:pPr>
              <a:lnSpc>
                <a:spcPct val="90000"/>
              </a:lnSpc>
            </a:pPr>
            <a:r>
              <a:rPr lang="en-GB" altLang="en-US" dirty="0">
                <a:latin typeface="Arial" charset="0"/>
              </a:rPr>
              <a:t>Platelets central to thrombus formation</a:t>
            </a:r>
          </a:p>
          <a:p>
            <a:pPr>
              <a:lnSpc>
                <a:spcPct val="90000"/>
              </a:lnSpc>
            </a:pPr>
            <a:endParaRPr lang="en-GB" altLang="en-US" dirty="0">
              <a:latin typeface="Arial" charset="0"/>
            </a:endParaRPr>
          </a:p>
          <a:p>
            <a:pPr>
              <a:lnSpc>
                <a:spcPct val="90000"/>
              </a:lnSpc>
            </a:pPr>
            <a:r>
              <a:rPr lang="en-GB" altLang="en-US" dirty="0">
                <a:latin typeface="Arial" charset="0"/>
              </a:rPr>
              <a:t>Thrombi – platelet rich, pale, friable</a:t>
            </a:r>
          </a:p>
          <a:p>
            <a:pPr>
              <a:lnSpc>
                <a:spcPct val="90000"/>
              </a:lnSpc>
            </a:pPr>
            <a:endParaRPr lang="en-GB" altLang="en-US" dirty="0">
              <a:latin typeface="Arial" charset="0"/>
            </a:endParaRPr>
          </a:p>
          <a:p>
            <a:pPr>
              <a:lnSpc>
                <a:spcPct val="90000"/>
              </a:lnSpc>
            </a:pPr>
            <a:r>
              <a:rPr lang="en-GB" altLang="en-US" dirty="0">
                <a:latin typeface="Arial" charset="0"/>
              </a:rPr>
              <a:t>Anti-platelet agents central to treatment</a:t>
            </a:r>
            <a:r>
              <a:rPr lang="en-GB" altLang="en-US" dirty="0"/>
              <a:t> </a:t>
            </a:r>
          </a:p>
          <a:p>
            <a:pPr>
              <a:lnSpc>
                <a:spcPct val="90000"/>
              </a:lnSpc>
            </a:pPr>
            <a:endParaRPr lang="en-GB" altLang="en-US" dirty="0"/>
          </a:p>
        </p:txBody>
      </p:sp>
    </p:spTree>
    <p:extLst>
      <p:ext uri="{BB962C8B-B14F-4D97-AF65-F5344CB8AC3E}">
        <p14:creationId xmlns:p14="http://schemas.microsoft.com/office/powerpoint/2010/main" val="463250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GB" altLang="en-US" dirty="0">
                <a:latin typeface="Arial" charset="0"/>
              </a:rPr>
              <a:t>Main risk factors for </a:t>
            </a:r>
            <a:r>
              <a:rPr lang="en-GB" altLang="en-US" dirty="0" smtClean="0">
                <a:latin typeface="Arial" charset="0"/>
              </a:rPr>
              <a:t>arterial thromboembolism</a:t>
            </a:r>
            <a:endParaRPr lang="en-GB" altLang="en-US" dirty="0">
              <a:latin typeface="Arial" charset="0"/>
            </a:endParaRPr>
          </a:p>
        </p:txBody>
      </p:sp>
      <p:sp>
        <p:nvSpPr>
          <p:cNvPr id="46083" name="Rectangle 3"/>
          <p:cNvSpPr>
            <a:spLocks noGrp="1" noChangeArrowheads="1"/>
          </p:cNvSpPr>
          <p:nvPr>
            <p:ph idx="1"/>
          </p:nvPr>
        </p:nvSpPr>
        <p:spPr/>
        <p:txBody>
          <a:bodyPr/>
          <a:lstStyle/>
          <a:p>
            <a:pPr>
              <a:lnSpc>
                <a:spcPct val="90000"/>
              </a:lnSpc>
            </a:pPr>
            <a:endParaRPr lang="en-GB" altLang="en-US"/>
          </a:p>
          <a:p>
            <a:pPr>
              <a:lnSpc>
                <a:spcPct val="120000"/>
              </a:lnSpc>
            </a:pPr>
            <a:r>
              <a:rPr lang="en-GB" altLang="en-US" dirty="0">
                <a:latin typeface="Arial" charset="0"/>
              </a:rPr>
              <a:t>Smoking</a:t>
            </a:r>
          </a:p>
          <a:p>
            <a:pPr>
              <a:lnSpc>
                <a:spcPct val="120000"/>
              </a:lnSpc>
            </a:pPr>
            <a:r>
              <a:rPr lang="en-GB" altLang="en-US" dirty="0">
                <a:latin typeface="Arial" charset="0"/>
              </a:rPr>
              <a:t>Hypertension</a:t>
            </a:r>
          </a:p>
          <a:p>
            <a:pPr>
              <a:lnSpc>
                <a:spcPct val="120000"/>
              </a:lnSpc>
            </a:pPr>
            <a:r>
              <a:rPr lang="en-GB" altLang="en-US" dirty="0" err="1">
                <a:latin typeface="Arial" charset="0"/>
              </a:rPr>
              <a:t>Hypercholesterolaemia</a:t>
            </a:r>
            <a:endParaRPr lang="en-GB" altLang="en-US" dirty="0">
              <a:latin typeface="Arial" charset="0"/>
            </a:endParaRPr>
          </a:p>
          <a:p>
            <a:pPr>
              <a:lnSpc>
                <a:spcPct val="120000"/>
              </a:lnSpc>
            </a:pPr>
            <a:r>
              <a:rPr lang="en-GB" altLang="en-US" dirty="0">
                <a:latin typeface="Arial" charset="0"/>
              </a:rPr>
              <a:t>Diet</a:t>
            </a:r>
          </a:p>
          <a:p>
            <a:pPr>
              <a:lnSpc>
                <a:spcPct val="120000"/>
              </a:lnSpc>
            </a:pPr>
            <a:r>
              <a:rPr lang="en-GB" altLang="en-US" dirty="0">
                <a:latin typeface="Arial" charset="0"/>
              </a:rPr>
              <a:t>Diabetes mellitus</a:t>
            </a:r>
          </a:p>
          <a:p>
            <a:pPr>
              <a:lnSpc>
                <a:spcPct val="120000"/>
              </a:lnSpc>
            </a:pPr>
            <a:r>
              <a:rPr lang="en-GB" altLang="en-US" dirty="0">
                <a:latin typeface="Arial" charset="0"/>
              </a:rPr>
              <a:t>Personal or family history</a:t>
            </a:r>
            <a:endParaRPr lang="en-GB" altLang="en-US" sz="2400" dirty="0"/>
          </a:p>
          <a:p>
            <a:pPr>
              <a:lnSpc>
                <a:spcPct val="90000"/>
              </a:lnSpc>
            </a:pPr>
            <a:endParaRPr lang="en-GB" altLang="en-US" sz="2400" dirty="0"/>
          </a:p>
        </p:txBody>
      </p:sp>
    </p:spTree>
    <p:extLst>
      <p:ext uri="{BB962C8B-B14F-4D97-AF65-F5344CB8AC3E}">
        <p14:creationId xmlns:p14="http://schemas.microsoft.com/office/powerpoint/2010/main" val="67638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GB" altLang="en-US">
                <a:latin typeface="Arial" charset="0"/>
              </a:rPr>
              <a:t>Less common risk factors for arterial thromboembolism</a:t>
            </a:r>
          </a:p>
        </p:txBody>
      </p:sp>
      <p:sp>
        <p:nvSpPr>
          <p:cNvPr id="47107" name="Rectangle 3"/>
          <p:cNvSpPr>
            <a:spLocks noGrp="1" noChangeArrowheads="1"/>
          </p:cNvSpPr>
          <p:nvPr>
            <p:ph idx="1"/>
          </p:nvPr>
        </p:nvSpPr>
        <p:spPr/>
        <p:txBody>
          <a:bodyPr/>
          <a:lstStyle/>
          <a:p>
            <a:pPr>
              <a:lnSpc>
                <a:spcPct val="90000"/>
              </a:lnSpc>
              <a:buFontTx/>
              <a:buNone/>
            </a:pPr>
            <a:endParaRPr lang="en-GB" altLang="en-US" sz="2400" dirty="0"/>
          </a:p>
          <a:p>
            <a:pPr>
              <a:lnSpc>
                <a:spcPct val="120000"/>
              </a:lnSpc>
            </a:pPr>
            <a:r>
              <a:rPr lang="en-GB" altLang="en-US" dirty="0" err="1">
                <a:latin typeface="Arial" charset="0"/>
              </a:rPr>
              <a:t>Hyperhomocystinaemia</a:t>
            </a:r>
            <a:endParaRPr lang="en-GB" altLang="en-US" dirty="0">
              <a:latin typeface="Arial" charset="0"/>
            </a:endParaRPr>
          </a:p>
          <a:p>
            <a:pPr>
              <a:lnSpc>
                <a:spcPct val="120000"/>
              </a:lnSpc>
            </a:pPr>
            <a:r>
              <a:rPr lang="en-GB" altLang="en-US" dirty="0">
                <a:latin typeface="Arial" charset="0"/>
              </a:rPr>
              <a:t>Anti-phospholipid syndrome</a:t>
            </a:r>
          </a:p>
          <a:p>
            <a:pPr>
              <a:lnSpc>
                <a:spcPct val="120000"/>
              </a:lnSpc>
            </a:pPr>
            <a:r>
              <a:rPr lang="en-GB" altLang="en-US" dirty="0">
                <a:latin typeface="Arial" charset="0"/>
              </a:rPr>
              <a:t>Raised fibrinogen</a:t>
            </a:r>
          </a:p>
          <a:p>
            <a:pPr>
              <a:lnSpc>
                <a:spcPct val="120000"/>
              </a:lnSpc>
            </a:pPr>
            <a:r>
              <a:rPr lang="en-GB" altLang="en-US" dirty="0">
                <a:latin typeface="Arial" charset="0"/>
              </a:rPr>
              <a:t>Raised factor VII </a:t>
            </a:r>
          </a:p>
          <a:p>
            <a:pPr>
              <a:lnSpc>
                <a:spcPct val="120000"/>
              </a:lnSpc>
            </a:pPr>
            <a:r>
              <a:rPr lang="en-GB" altLang="en-US" dirty="0">
                <a:latin typeface="Arial" charset="0"/>
              </a:rPr>
              <a:t>Raised factor VIII</a:t>
            </a:r>
          </a:p>
          <a:p>
            <a:pPr>
              <a:lnSpc>
                <a:spcPct val="90000"/>
              </a:lnSpc>
              <a:buFontTx/>
              <a:buNone/>
            </a:pPr>
            <a:endParaRPr lang="en-GB" altLang="en-US" dirty="0"/>
          </a:p>
        </p:txBody>
      </p:sp>
    </p:spTree>
    <p:extLst>
      <p:ext uri="{BB962C8B-B14F-4D97-AF65-F5344CB8AC3E}">
        <p14:creationId xmlns:p14="http://schemas.microsoft.com/office/powerpoint/2010/main" val="1338712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p:txBody>
          <a:bodyPr/>
          <a:lstStyle/>
          <a:p>
            <a:r>
              <a:rPr lang="en-GB" altLang="en-US" dirty="0">
                <a:latin typeface="Arial" charset="0"/>
              </a:rPr>
              <a:t>Clinical syndromes of </a:t>
            </a:r>
            <a:r>
              <a:rPr lang="en-GB" altLang="en-US" dirty="0" smtClean="0">
                <a:latin typeface="Arial" charset="0"/>
              </a:rPr>
              <a:t>arterial </a:t>
            </a:r>
            <a:r>
              <a:rPr lang="en-GB" altLang="en-US" dirty="0">
                <a:latin typeface="Arial" charset="0"/>
              </a:rPr>
              <a:t>thromboembolism</a:t>
            </a:r>
          </a:p>
        </p:txBody>
      </p:sp>
      <p:sp>
        <p:nvSpPr>
          <p:cNvPr id="48131" name="Rectangle 1027"/>
          <p:cNvSpPr>
            <a:spLocks noGrp="1" noChangeArrowheads="1"/>
          </p:cNvSpPr>
          <p:nvPr>
            <p:ph idx="1"/>
          </p:nvPr>
        </p:nvSpPr>
        <p:spPr/>
        <p:txBody>
          <a:bodyPr/>
          <a:lstStyle/>
          <a:p>
            <a:pPr>
              <a:lnSpc>
                <a:spcPct val="90000"/>
              </a:lnSpc>
              <a:buFontTx/>
              <a:buNone/>
            </a:pPr>
            <a:endParaRPr lang="en-GB" altLang="en-US" sz="2400" dirty="0"/>
          </a:p>
          <a:p>
            <a:pPr>
              <a:lnSpc>
                <a:spcPct val="120000"/>
              </a:lnSpc>
            </a:pPr>
            <a:r>
              <a:rPr lang="en-GB" altLang="en-US" dirty="0">
                <a:latin typeface="Arial" charset="0"/>
              </a:rPr>
              <a:t>Unstable angina</a:t>
            </a:r>
          </a:p>
          <a:p>
            <a:pPr>
              <a:lnSpc>
                <a:spcPct val="120000"/>
              </a:lnSpc>
            </a:pPr>
            <a:r>
              <a:rPr lang="en-GB" altLang="en-US" dirty="0">
                <a:latin typeface="Arial" charset="0"/>
              </a:rPr>
              <a:t>Myocardial infarction</a:t>
            </a:r>
          </a:p>
          <a:p>
            <a:pPr>
              <a:lnSpc>
                <a:spcPct val="120000"/>
              </a:lnSpc>
            </a:pPr>
            <a:r>
              <a:rPr lang="en-GB" altLang="en-US" dirty="0">
                <a:latin typeface="Arial" charset="0"/>
              </a:rPr>
              <a:t>Transient ischaemic attack</a:t>
            </a:r>
          </a:p>
          <a:p>
            <a:pPr>
              <a:lnSpc>
                <a:spcPct val="120000"/>
              </a:lnSpc>
            </a:pPr>
            <a:r>
              <a:rPr lang="en-GB" altLang="en-US" dirty="0">
                <a:latin typeface="Arial" charset="0"/>
              </a:rPr>
              <a:t>Thrombotic stroke</a:t>
            </a:r>
          </a:p>
          <a:p>
            <a:pPr>
              <a:lnSpc>
                <a:spcPct val="120000"/>
              </a:lnSpc>
            </a:pPr>
            <a:r>
              <a:rPr lang="en-GB" altLang="en-US" dirty="0">
                <a:latin typeface="Arial" charset="0"/>
              </a:rPr>
              <a:t>Acute peripheral vascular occlusion</a:t>
            </a:r>
          </a:p>
          <a:p>
            <a:pPr>
              <a:lnSpc>
                <a:spcPct val="90000"/>
              </a:lnSpc>
              <a:buFontTx/>
              <a:buNone/>
            </a:pPr>
            <a:endParaRPr lang="en-GB" altLang="en-US" dirty="0"/>
          </a:p>
        </p:txBody>
      </p:sp>
    </p:spTree>
    <p:extLst>
      <p:ext uri="{BB962C8B-B14F-4D97-AF65-F5344CB8AC3E}">
        <p14:creationId xmlns:p14="http://schemas.microsoft.com/office/powerpoint/2010/main" val="1658787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55641"/>
            <a:ext cx="12192000" cy="4946718"/>
          </a:xfrm>
          <a:prstGeom prst="rect">
            <a:avLst/>
          </a:prstGeom>
        </p:spPr>
      </p:pic>
    </p:spTree>
    <p:extLst>
      <p:ext uri="{BB962C8B-B14F-4D97-AF65-F5344CB8AC3E}">
        <p14:creationId xmlns:p14="http://schemas.microsoft.com/office/powerpoint/2010/main" val="14692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9"/>
          <p:cNvSpPr>
            <a:spLocks noGrp="1" noChangeArrowheads="1"/>
          </p:cNvSpPr>
          <p:nvPr>
            <p:ph type="title" idx="4294967295"/>
          </p:nvPr>
        </p:nvSpPr>
        <p:spPr>
          <a:xfrm>
            <a:off x="812801" y="158750"/>
            <a:ext cx="10515600" cy="1325563"/>
          </a:xfrm>
        </p:spPr>
        <p:txBody>
          <a:bodyPr/>
          <a:lstStyle/>
          <a:p>
            <a:pPr eaLnBrk="1" hangingPunct="1"/>
            <a:r>
              <a:rPr lang="en-GB" altLang="en-US">
                <a:latin typeface="Arial" charset="0"/>
                <a:ea typeface="Arial" charset="0"/>
                <a:cs typeface="Arial" charset="0"/>
              </a:rPr>
              <a:t>VTE is a major cause of death in Europe</a:t>
            </a:r>
            <a:endParaRPr lang="en-US" altLang="en-US" dirty="0">
              <a:latin typeface="Arial" charset="0"/>
              <a:ea typeface="Arial" charset="0"/>
              <a:cs typeface="Arial" charset="0"/>
            </a:endParaRPr>
          </a:p>
        </p:txBody>
      </p:sp>
      <p:sp>
        <p:nvSpPr>
          <p:cNvPr id="19459" name="Text Box 3"/>
          <p:cNvSpPr txBox="1">
            <a:spLocks noChangeArrowheads="1"/>
          </p:cNvSpPr>
          <p:nvPr/>
        </p:nvSpPr>
        <p:spPr bwMode="auto">
          <a:xfrm>
            <a:off x="4383088" y="6021389"/>
            <a:ext cx="33528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it-IT" altLang="en-US" sz="1000"/>
              <a:t>Cohen AT et al. Thromb Haemost 2007;98:756–764</a:t>
            </a:r>
          </a:p>
        </p:txBody>
      </p:sp>
      <p:sp>
        <p:nvSpPr>
          <p:cNvPr id="9220" name="Text Box 6"/>
          <p:cNvSpPr txBox="1">
            <a:spLocks noChangeArrowheads="1"/>
          </p:cNvSpPr>
          <p:nvPr/>
        </p:nvSpPr>
        <p:spPr bwMode="auto">
          <a:xfrm>
            <a:off x="4219576" y="3638550"/>
            <a:ext cx="2409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algn="ctr" eaLnBrk="1" hangingPunct="1">
              <a:spcBef>
                <a:spcPct val="50000"/>
              </a:spcBef>
              <a:defRPr/>
            </a:pPr>
            <a:r>
              <a:rPr lang="en-GB" b="1">
                <a:solidFill>
                  <a:schemeClr val="tx1"/>
                </a:solidFill>
                <a:latin typeface="+mn-lt"/>
                <a:ea typeface="ＭＳ Ｐゴシック" charset="0"/>
              </a:rPr>
              <a:t>Combined deaths</a:t>
            </a:r>
            <a:br>
              <a:rPr lang="en-GB" b="1">
                <a:solidFill>
                  <a:schemeClr val="tx1"/>
                </a:solidFill>
                <a:latin typeface="+mn-lt"/>
                <a:ea typeface="ＭＳ Ｐゴシック" charset="0"/>
              </a:rPr>
            </a:br>
            <a:r>
              <a:rPr lang="en-GB" b="1">
                <a:solidFill>
                  <a:schemeClr val="tx1"/>
                </a:solidFill>
                <a:latin typeface="+mn-lt"/>
                <a:ea typeface="ＭＳ Ｐゴシック" charset="0"/>
              </a:rPr>
              <a:t>209,926</a:t>
            </a:r>
            <a:endParaRPr lang="en-US" b="1">
              <a:solidFill>
                <a:schemeClr val="tx1"/>
              </a:solidFill>
              <a:latin typeface="+mn-lt"/>
              <a:ea typeface="ＭＳ Ｐゴシック" charset="0"/>
            </a:endParaRPr>
          </a:p>
        </p:txBody>
      </p:sp>
      <p:sp>
        <p:nvSpPr>
          <p:cNvPr id="9221" name="Text Box 7"/>
          <p:cNvSpPr txBox="1">
            <a:spLocks noChangeArrowheads="1"/>
          </p:cNvSpPr>
          <p:nvPr/>
        </p:nvSpPr>
        <p:spPr bwMode="auto">
          <a:xfrm>
            <a:off x="6784975" y="1482725"/>
            <a:ext cx="314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algn="ctr" eaLnBrk="1" hangingPunct="1">
              <a:spcBef>
                <a:spcPct val="50000"/>
              </a:spcBef>
              <a:defRPr/>
            </a:pPr>
            <a:r>
              <a:rPr lang="en-GB" b="1">
                <a:solidFill>
                  <a:schemeClr val="tx1"/>
                </a:solidFill>
                <a:latin typeface="+mn-lt"/>
                <a:ea typeface="ＭＳ Ｐゴシック" charset="0"/>
              </a:rPr>
              <a:t>Deaths resulting from VTE</a:t>
            </a:r>
            <a:br>
              <a:rPr lang="en-GB" b="1">
                <a:solidFill>
                  <a:schemeClr val="tx1"/>
                </a:solidFill>
                <a:latin typeface="+mn-lt"/>
                <a:ea typeface="ＭＳ Ｐゴシック" charset="0"/>
              </a:rPr>
            </a:br>
            <a:r>
              <a:rPr lang="en-GB" b="1">
                <a:solidFill>
                  <a:schemeClr val="tx1"/>
                </a:solidFill>
                <a:latin typeface="+mn-lt"/>
                <a:ea typeface="ＭＳ Ｐゴシック" charset="0"/>
              </a:rPr>
              <a:t>543,454</a:t>
            </a:r>
            <a:endParaRPr lang="en-US" b="1">
              <a:solidFill>
                <a:schemeClr val="tx1"/>
              </a:solidFill>
              <a:latin typeface="+mn-lt"/>
              <a:ea typeface="ＭＳ Ｐゴシック" charset="0"/>
            </a:endParaRPr>
          </a:p>
        </p:txBody>
      </p:sp>
      <p:sp>
        <p:nvSpPr>
          <p:cNvPr id="9223" name="Text Box 18"/>
          <p:cNvSpPr txBox="1">
            <a:spLocks noChangeArrowheads="1"/>
          </p:cNvSpPr>
          <p:nvPr/>
        </p:nvSpPr>
        <p:spPr bwMode="auto">
          <a:xfrm>
            <a:off x="6022976" y="4679950"/>
            <a:ext cx="1381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eaLnBrk="1" hangingPunct="1">
              <a:spcBef>
                <a:spcPct val="50000"/>
              </a:spcBef>
              <a:defRPr/>
            </a:pPr>
            <a:r>
              <a:rPr lang="en-GB" sz="1200" b="1">
                <a:solidFill>
                  <a:schemeClr val="tx1"/>
                </a:solidFill>
                <a:latin typeface="+mn-lt"/>
                <a:ea typeface="ＭＳ Ｐゴシック" charset="0"/>
              </a:rPr>
              <a:t>Prostate cancer</a:t>
            </a:r>
            <a:endParaRPr lang="en-US" sz="1200" b="1">
              <a:solidFill>
                <a:schemeClr val="tx1"/>
              </a:solidFill>
              <a:latin typeface="+mn-lt"/>
              <a:ea typeface="ＭＳ Ｐゴシック" charset="0"/>
            </a:endParaRPr>
          </a:p>
        </p:txBody>
      </p:sp>
      <p:sp>
        <p:nvSpPr>
          <p:cNvPr id="19463" name="Text Box 20"/>
          <p:cNvSpPr txBox="1">
            <a:spLocks noChangeArrowheads="1"/>
          </p:cNvSpPr>
          <p:nvPr/>
        </p:nvSpPr>
        <p:spPr bwMode="auto">
          <a:xfrm rot="10800000">
            <a:off x="2365525" y="1782763"/>
            <a:ext cx="46166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GB" altLang="en-US" sz="1800" b="1">
                <a:latin typeface="Arial" charset="0"/>
              </a:rPr>
              <a:t>Number of deaths per annum </a:t>
            </a:r>
            <a:endParaRPr lang="en-US" altLang="en-US" sz="1800" b="1">
              <a:latin typeface="Arial" charset="0"/>
            </a:endParaRPr>
          </a:p>
        </p:txBody>
      </p:sp>
      <p:sp>
        <p:nvSpPr>
          <p:cNvPr id="19464" name="AutoShape 24"/>
          <p:cNvSpPr>
            <a:spLocks noChangeAspect="1" noChangeArrowheads="1" noTextEdit="1"/>
          </p:cNvSpPr>
          <p:nvPr/>
        </p:nvSpPr>
        <p:spPr bwMode="auto">
          <a:xfrm>
            <a:off x="2795589" y="1371601"/>
            <a:ext cx="721042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5" name="Rectangle 26"/>
          <p:cNvSpPr>
            <a:spLocks noChangeArrowheads="1"/>
          </p:cNvSpPr>
          <p:nvPr/>
        </p:nvSpPr>
        <p:spPr bwMode="auto">
          <a:xfrm>
            <a:off x="4791076" y="5603875"/>
            <a:ext cx="1185863" cy="38100"/>
          </a:xfrm>
          <a:prstGeom prst="rect">
            <a:avLst/>
          </a:prstGeom>
          <a:gradFill rotWithShape="1">
            <a:gsLst>
              <a:gs pos="0">
                <a:srgbClr val="760076"/>
              </a:gs>
              <a:gs pos="50000">
                <a:srgbClr val="FF00FF"/>
              </a:gs>
              <a:gs pos="100000">
                <a:srgbClr val="760076"/>
              </a:gs>
            </a:gsLst>
            <a:lin ang="0" scaled="1"/>
          </a:gradFill>
          <a:ln w="12700">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19466" name="Rectangle 27"/>
          <p:cNvSpPr>
            <a:spLocks noChangeArrowheads="1"/>
          </p:cNvSpPr>
          <p:nvPr/>
        </p:nvSpPr>
        <p:spPr bwMode="auto">
          <a:xfrm>
            <a:off x="4791076" y="5029201"/>
            <a:ext cx="1185863" cy="574675"/>
          </a:xfrm>
          <a:prstGeom prst="rect">
            <a:avLst/>
          </a:prstGeom>
          <a:gradFill rotWithShape="1">
            <a:gsLst>
              <a:gs pos="0">
                <a:srgbClr val="005E76"/>
              </a:gs>
              <a:gs pos="50000">
                <a:srgbClr val="00CCFF"/>
              </a:gs>
              <a:gs pos="100000">
                <a:srgbClr val="005E76"/>
              </a:gs>
            </a:gsLst>
            <a:lin ang="0" scaled="1"/>
          </a:gradFill>
          <a:ln w="12700">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19467" name="Rectangle 28"/>
          <p:cNvSpPr>
            <a:spLocks noChangeArrowheads="1"/>
          </p:cNvSpPr>
          <p:nvPr/>
        </p:nvSpPr>
        <p:spPr bwMode="auto">
          <a:xfrm>
            <a:off x="4791076" y="4618038"/>
            <a:ext cx="1185863" cy="411162"/>
          </a:xfrm>
          <a:prstGeom prst="rect">
            <a:avLst/>
          </a:prstGeom>
          <a:gradFill rotWithShape="1">
            <a:gsLst>
              <a:gs pos="0">
                <a:srgbClr val="472F76"/>
              </a:gs>
              <a:gs pos="50000">
                <a:srgbClr val="9966FF"/>
              </a:gs>
              <a:gs pos="100000">
                <a:srgbClr val="472F76"/>
              </a:gs>
            </a:gsLst>
            <a:lin ang="0" scaled="1"/>
          </a:gradFill>
          <a:ln w="12700">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19468" name="Rectangle 29"/>
          <p:cNvSpPr>
            <a:spLocks noChangeArrowheads="1"/>
          </p:cNvSpPr>
          <p:nvPr/>
        </p:nvSpPr>
        <p:spPr bwMode="auto">
          <a:xfrm>
            <a:off x="4791076" y="4268788"/>
            <a:ext cx="1185863" cy="349250"/>
          </a:xfrm>
          <a:prstGeom prst="rect">
            <a:avLst/>
          </a:prstGeom>
          <a:gradFill rotWithShape="1">
            <a:gsLst>
              <a:gs pos="0">
                <a:srgbClr val="764700"/>
              </a:gs>
              <a:gs pos="50000">
                <a:srgbClr val="FF9900"/>
              </a:gs>
              <a:gs pos="100000">
                <a:srgbClr val="764700"/>
              </a:gs>
            </a:gsLst>
            <a:lin ang="0" scaled="1"/>
          </a:gradFill>
          <a:ln w="12700">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19469" name="Rectangle 30"/>
          <p:cNvSpPr>
            <a:spLocks noChangeArrowheads="1"/>
          </p:cNvSpPr>
          <p:nvPr/>
        </p:nvSpPr>
        <p:spPr bwMode="auto">
          <a:xfrm>
            <a:off x="7748589" y="2095501"/>
            <a:ext cx="1184275" cy="3546475"/>
          </a:xfrm>
          <a:prstGeom prst="rect">
            <a:avLst/>
          </a:prstGeom>
          <a:gradFill rotWithShape="1">
            <a:gsLst>
              <a:gs pos="0">
                <a:srgbClr val="767600"/>
              </a:gs>
              <a:gs pos="50000">
                <a:srgbClr val="FFFF00"/>
              </a:gs>
              <a:gs pos="100000">
                <a:srgbClr val="767600"/>
              </a:gs>
            </a:gsLst>
            <a:lin ang="0" scaled="1"/>
          </a:gradFill>
          <a:ln w="12700">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19470" name="Line 31"/>
          <p:cNvSpPr>
            <a:spLocks noChangeShapeType="1"/>
          </p:cNvSpPr>
          <p:nvPr/>
        </p:nvSpPr>
        <p:spPr bwMode="auto">
          <a:xfrm>
            <a:off x="3905250" y="1720851"/>
            <a:ext cx="0" cy="39211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1" name="Line 32"/>
          <p:cNvSpPr>
            <a:spLocks noChangeShapeType="1"/>
          </p:cNvSpPr>
          <p:nvPr/>
        </p:nvSpPr>
        <p:spPr bwMode="auto">
          <a:xfrm>
            <a:off x="3843338" y="5641975"/>
            <a:ext cx="61912"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2" name="Line 33"/>
          <p:cNvSpPr>
            <a:spLocks noChangeShapeType="1"/>
          </p:cNvSpPr>
          <p:nvPr/>
        </p:nvSpPr>
        <p:spPr bwMode="auto">
          <a:xfrm>
            <a:off x="3843338" y="4992688"/>
            <a:ext cx="6191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3" name="Line 34"/>
          <p:cNvSpPr>
            <a:spLocks noChangeShapeType="1"/>
          </p:cNvSpPr>
          <p:nvPr/>
        </p:nvSpPr>
        <p:spPr bwMode="auto">
          <a:xfrm>
            <a:off x="3843338" y="4330700"/>
            <a:ext cx="6191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4" name="Line 35"/>
          <p:cNvSpPr>
            <a:spLocks noChangeShapeType="1"/>
          </p:cNvSpPr>
          <p:nvPr/>
        </p:nvSpPr>
        <p:spPr bwMode="auto">
          <a:xfrm>
            <a:off x="3843338" y="3681413"/>
            <a:ext cx="6191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5" name="Line 36"/>
          <p:cNvSpPr>
            <a:spLocks noChangeShapeType="1"/>
          </p:cNvSpPr>
          <p:nvPr/>
        </p:nvSpPr>
        <p:spPr bwMode="auto">
          <a:xfrm>
            <a:off x="3843338" y="3032125"/>
            <a:ext cx="6191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6" name="Line 37"/>
          <p:cNvSpPr>
            <a:spLocks noChangeShapeType="1"/>
          </p:cNvSpPr>
          <p:nvPr/>
        </p:nvSpPr>
        <p:spPr bwMode="auto">
          <a:xfrm>
            <a:off x="3843338" y="2370138"/>
            <a:ext cx="6191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Line 38"/>
          <p:cNvSpPr>
            <a:spLocks noChangeShapeType="1"/>
          </p:cNvSpPr>
          <p:nvPr/>
        </p:nvSpPr>
        <p:spPr bwMode="auto">
          <a:xfrm>
            <a:off x="3843338" y="1720850"/>
            <a:ext cx="61912"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8" name="Line 39"/>
          <p:cNvSpPr>
            <a:spLocks noChangeShapeType="1"/>
          </p:cNvSpPr>
          <p:nvPr/>
        </p:nvSpPr>
        <p:spPr bwMode="auto">
          <a:xfrm>
            <a:off x="3905250" y="5641975"/>
            <a:ext cx="5913438"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9" name="Rectangle 40"/>
          <p:cNvSpPr>
            <a:spLocks noChangeArrowheads="1"/>
          </p:cNvSpPr>
          <p:nvPr/>
        </p:nvSpPr>
        <p:spPr bwMode="auto">
          <a:xfrm>
            <a:off x="3615706" y="5516564"/>
            <a:ext cx="1282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0</a:t>
            </a:r>
          </a:p>
        </p:txBody>
      </p:sp>
      <p:sp>
        <p:nvSpPr>
          <p:cNvPr id="19480" name="Rectangle 41"/>
          <p:cNvSpPr>
            <a:spLocks noChangeArrowheads="1"/>
          </p:cNvSpPr>
          <p:nvPr/>
        </p:nvSpPr>
        <p:spPr bwMode="auto">
          <a:xfrm>
            <a:off x="2956657" y="4867276"/>
            <a:ext cx="833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100,000</a:t>
            </a:r>
          </a:p>
        </p:txBody>
      </p:sp>
      <p:sp>
        <p:nvSpPr>
          <p:cNvPr id="19481" name="Rectangle 42"/>
          <p:cNvSpPr>
            <a:spLocks noChangeArrowheads="1"/>
          </p:cNvSpPr>
          <p:nvPr/>
        </p:nvSpPr>
        <p:spPr bwMode="auto">
          <a:xfrm>
            <a:off x="2956657" y="4205289"/>
            <a:ext cx="833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200,000</a:t>
            </a:r>
          </a:p>
        </p:txBody>
      </p:sp>
      <p:sp>
        <p:nvSpPr>
          <p:cNvPr id="19482" name="Rectangle 43"/>
          <p:cNvSpPr>
            <a:spLocks noChangeArrowheads="1"/>
          </p:cNvSpPr>
          <p:nvPr/>
        </p:nvSpPr>
        <p:spPr bwMode="auto">
          <a:xfrm>
            <a:off x="2956657" y="3556001"/>
            <a:ext cx="833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300,000</a:t>
            </a:r>
          </a:p>
        </p:txBody>
      </p:sp>
      <p:sp>
        <p:nvSpPr>
          <p:cNvPr id="19483" name="Rectangle 44"/>
          <p:cNvSpPr>
            <a:spLocks noChangeArrowheads="1"/>
          </p:cNvSpPr>
          <p:nvPr/>
        </p:nvSpPr>
        <p:spPr bwMode="auto">
          <a:xfrm>
            <a:off x="2956657" y="2906714"/>
            <a:ext cx="833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400,000</a:t>
            </a:r>
          </a:p>
        </p:txBody>
      </p:sp>
      <p:sp>
        <p:nvSpPr>
          <p:cNvPr id="19484" name="Rectangle 45"/>
          <p:cNvSpPr>
            <a:spLocks noChangeArrowheads="1"/>
          </p:cNvSpPr>
          <p:nvPr/>
        </p:nvSpPr>
        <p:spPr bwMode="auto">
          <a:xfrm>
            <a:off x="2956657" y="2244726"/>
            <a:ext cx="833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500,000</a:t>
            </a:r>
          </a:p>
        </p:txBody>
      </p:sp>
      <p:sp>
        <p:nvSpPr>
          <p:cNvPr id="19485" name="Rectangle 46"/>
          <p:cNvSpPr>
            <a:spLocks noChangeArrowheads="1"/>
          </p:cNvSpPr>
          <p:nvPr/>
        </p:nvSpPr>
        <p:spPr bwMode="auto">
          <a:xfrm>
            <a:off x="2956657" y="1595439"/>
            <a:ext cx="833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latin typeface="Arial" charset="0"/>
              </a:rPr>
              <a:t>600,000</a:t>
            </a:r>
          </a:p>
        </p:txBody>
      </p:sp>
      <p:sp>
        <p:nvSpPr>
          <p:cNvPr id="9247" name="Text Box 19"/>
          <p:cNvSpPr txBox="1">
            <a:spLocks noChangeArrowheads="1"/>
          </p:cNvSpPr>
          <p:nvPr/>
        </p:nvSpPr>
        <p:spPr bwMode="auto">
          <a:xfrm>
            <a:off x="6022976" y="42989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eaLnBrk="1" hangingPunct="1">
              <a:spcBef>
                <a:spcPct val="50000"/>
              </a:spcBef>
              <a:defRPr/>
            </a:pPr>
            <a:r>
              <a:rPr lang="en-GB" sz="1200" b="1">
                <a:solidFill>
                  <a:schemeClr val="tx1"/>
                </a:solidFill>
                <a:latin typeface="+mn-lt"/>
                <a:ea typeface="ＭＳ Ｐゴシック" charset="0"/>
              </a:rPr>
              <a:t>Transport accident</a:t>
            </a:r>
            <a:endParaRPr lang="en-US" sz="1200" b="1">
              <a:solidFill>
                <a:schemeClr val="tx1"/>
              </a:solidFill>
              <a:latin typeface="+mn-lt"/>
              <a:ea typeface="ＭＳ Ｐゴシック" charset="0"/>
            </a:endParaRPr>
          </a:p>
        </p:txBody>
      </p:sp>
      <p:sp>
        <p:nvSpPr>
          <p:cNvPr id="9248" name="Text Box 16"/>
          <p:cNvSpPr txBox="1">
            <a:spLocks noChangeArrowheads="1"/>
          </p:cNvSpPr>
          <p:nvPr/>
        </p:nvSpPr>
        <p:spPr bwMode="auto">
          <a:xfrm>
            <a:off x="6022975" y="5383214"/>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eaLnBrk="1" hangingPunct="1">
              <a:spcBef>
                <a:spcPct val="50000"/>
              </a:spcBef>
              <a:defRPr/>
            </a:pPr>
            <a:r>
              <a:rPr lang="en-GB" sz="1200" b="1">
                <a:solidFill>
                  <a:schemeClr val="tx1"/>
                </a:solidFill>
                <a:latin typeface="+mn-lt"/>
                <a:ea typeface="ＭＳ Ｐゴシック" charset="0"/>
              </a:rPr>
              <a:t>AIDS</a:t>
            </a:r>
            <a:endParaRPr lang="en-US" sz="1200" b="1">
              <a:solidFill>
                <a:schemeClr val="tx1"/>
              </a:solidFill>
              <a:latin typeface="+mn-lt"/>
              <a:ea typeface="ＭＳ Ｐゴシック" charset="0"/>
            </a:endParaRPr>
          </a:p>
        </p:txBody>
      </p:sp>
      <p:sp>
        <p:nvSpPr>
          <p:cNvPr id="9249" name="Text Box 17"/>
          <p:cNvSpPr txBox="1">
            <a:spLocks noChangeArrowheads="1"/>
          </p:cNvSpPr>
          <p:nvPr/>
        </p:nvSpPr>
        <p:spPr bwMode="auto">
          <a:xfrm>
            <a:off x="6022975" y="5083175"/>
            <a:ext cx="133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eaLnBrk="1" hangingPunct="1">
              <a:spcBef>
                <a:spcPct val="50000"/>
              </a:spcBef>
              <a:defRPr/>
            </a:pPr>
            <a:r>
              <a:rPr lang="en-GB" sz="1200" b="1">
                <a:solidFill>
                  <a:schemeClr val="tx1"/>
                </a:solidFill>
                <a:latin typeface="+mn-lt"/>
                <a:ea typeface="ＭＳ Ｐゴシック" charset="0"/>
              </a:rPr>
              <a:t>Breast cancer</a:t>
            </a:r>
            <a:endParaRPr lang="en-US" sz="1200" b="1">
              <a:solidFill>
                <a:schemeClr val="tx1"/>
              </a:solidFill>
              <a:latin typeface="+mn-lt"/>
              <a:ea typeface="ＭＳ Ｐゴシック" charset="0"/>
            </a:endParaRPr>
          </a:p>
        </p:txBody>
      </p:sp>
      <p:sp>
        <p:nvSpPr>
          <p:cNvPr id="19489" name="Line 39"/>
          <p:cNvSpPr>
            <a:spLocks noChangeShapeType="1"/>
          </p:cNvSpPr>
          <p:nvPr/>
        </p:nvSpPr>
        <p:spPr bwMode="auto">
          <a:xfrm flipH="1">
            <a:off x="5821364" y="4437063"/>
            <a:ext cx="23812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0" name="Line 40"/>
          <p:cNvSpPr>
            <a:spLocks noChangeShapeType="1"/>
          </p:cNvSpPr>
          <p:nvPr/>
        </p:nvSpPr>
        <p:spPr bwMode="auto">
          <a:xfrm flipH="1">
            <a:off x="5821364" y="4816475"/>
            <a:ext cx="23812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1" name="Line 41"/>
          <p:cNvSpPr>
            <a:spLocks noChangeShapeType="1"/>
          </p:cNvSpPr>
          <p:nvPr/>
        </p:nvSpPr>
        <p:spPr bwMode="auto">
          <a:xfrm flipH="1">
            <a:off x="5821364" y="5221288"/>
            <a:ext cx="23812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2" name="Line 42"/>
          <p:cNvSpPr>
            <a:spLocks noChangeShapeType="1"/>
          </p:cNvSpPr>
          <p:nvPr/>
        </p:nvSpPr>
        <p:spPr bwMode="auto">
          <a:xfrm flipH="1">
            <a:off x="5832476" y="5537200"/>
            <a:ext cx="238125" cy="841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09832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GB" altLang="en-US" dirty="0">
                <a:latin typeface="Arial" charset="0"/>
              </a:rPr>
              <a:t>Aims and Objectives</a:t>
            </a:r>
          </a:p>
        </p:txBody>
      </p:sp>
      <p:sp>
        <p:nvSpPr>
          <p:cNvPr id="3075" name="Rectangle 3"/>
          <p:cNvSpPr>
            <a:spLocks noGrp="1" noChangeArrowheads="1"/>
          </p:cNvSpPr>
          <p:nvPr>
            <p:ph idx="1"/>
          </p:nvPr>
        </p:nvSpPr>
        <p:spPr/>
        <p:txBody>
          <a:bodyPr/>
          <a:lstStyle/>
          <a:p>
            <a:r>
              <a:rPr lang="en-GB" altLang="en-US">
                <a:latin typeface="Arial" charset="0"/>
              </a:rPr>
              <a:t>Normal haemostasis</a:t>
            </a:r>
          </a:p>
          <a:p>
            <a:r>
              <a:rPr lang="en-GB" altLang="en-US" dirty="0">
                <a:latin typeface="Arial" charset="0"/>
              </a:rPr>
              <a:t>Aetiology of thrombosis: Virchow’s triad</a:t>
            </a:r>
          </a:p>
          <a:p>
            <a:r>
              <a:rPr lang="en-GB" altLang="en-US" dirty="0">
                <a:latin typeface="Arial" charset="0"/>
              </a:rPr>
              <a:t>Heritable thrombophilia</a:t>
            </a:r>
          </a:p>
          <a:p>
            <a:r>
              <a:rPr lang="en-GB" altLang="en-US" dirty="0">
                <a:latin typeface="Arial" charset="0"/>
              </a:rPr>
              <a:t>Deep vein thrombosis and pulmonary embolism</a:t>
            </a:r>
          </a:p>
          <a:p>
            <a:r>
              <a:rPr lang="en-GB" altLang="en-US" dirty="0">
                <a:latin typeface="Arial" charset="0"/>
              </a:rPr>
              <a:t>Principles of anticoagulation</a:t>
            </a:r>
          </a:p>
          <a:p>
            <a:r>
              <a:rPr lang="en-GB" altLang="en-US" dirty="0">
                <a:latin typeface="Arial" charset="0"/>
              </a:rPr>
              <a:t>Emergency reversal of anticoagulation</a:t>
            </a:r>
          </a:p>
          <a:p>
            <a:pPr>
              <a:buFontTx/>
              <a:buNone/>
            </a:pPr>
            <a:r>
              <a:rPr lang="en-GB" altLang="en-US" dirty="0"/>
              <a:t>	</a:t>
            </a:r>
            <a:endParaRPr lang="en-GB" altLang="en-US" dirty="0">
              <a:solidFill>
                <a:schemeClr val="tx2"/>
              </a:solidFill>
            </a:endParaRPr>
          </a:p>
        </p:txBody>
      </p:sp>
    </p:spTree>
    <p:extLst>
      <p:ext uri="{BB962C8B-B14F-4D97-AF65-F5344CB8AC3E}">
        <p14:creationId xmlns:p14="http://schemas.microsoft.com/office/powerpoint/2010/main" val="243110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GB" altLang="en-US">
                <a:latin typeface="Arial" charset="0"/>
              </a:rPr>
              <a:t>Venous thrombosis</a:t>
            </a:r>
          </a:p>
        </p:txBody>
      </p:sp>
      <p:sp>
        <p:nvSpPr>
          <p:cNvPr id="49155" name="Rectangle 3"/>
          <p:cNvSpPr>
            <a:spLocks noGrp="1" noChangeArrowheads="1"/>
          </p:cNvSpPr>
          <p:nvPr>
            <p:ph idx="1"/>
          </p:nvPr>
        </p:nvSpPr>
        <p:spPr/>
        <p:txBody>
          <a:bodyPr/>
          <a:lstStyle/>
          <a:p>
            <a:pPr>
              <a:lnSpc>
                <a:spcPct val="90000"/>
              </a:lnSpc>
              <a:buFontTx/>
              <a:buNone/>
            </a:pPr>
            <a:endParaRPr lang="en-GB" altLang="en-US" sz="2400" dirty="0"/>
          </a:p>
          <a:p>
            <a:pPr>
              <a:lnSpc>
                <a:spcPct val="120000"/>
              </a:lnSpc>
            </a:pPr>
            <a:r>
              <a:rPr lang="en-GB" altLang="en-US" dirty="0">
                <a:latin typeface="Arial" charset="0"/>
              </a:rPr>
              <a:t>Stasis plays a bigger part</a:t>
            </a:r>
          </a:p>
          <a:p>
            <a:pPr>
              <a:lnSpc>
                <a:spcPct val="120000"/>
              </a:lnSpc>
            </a:pPr>
            <a:r>
              <a:rPr lang="en-GB" altLang="en-US" dirty="0">
                <a:latin typeface="Arial" charset="0"/>
              </a:rPr>
              <a:t>Thrombus red cell rich, platelet poor</a:t>
            </a:r>
          </a:p>
          <a:p>
            <a:pPr>
              <a:lnSpc>
                <a:spcPct val="120000"/>
              </a:lnSpc>
            </a:pPr>
            <a:r>
              <a:rPr lang="en-GB" altLang="en-US" dirty="0">
                <a:latin typeface="Arial" charset="0"/>
              </a:rPr>
              <a:t>Antiplatelet agents have limited role in treatment</a:t>
            </a:r>
          </a:p>
          <a:p>
            <a:pPr>
              <a:lnSpc>
                <a:spcPct val="120000"/>
              </a:lnSpc>
            </a:pPr>
            <a:r>
              <a:rPr lang="en-GB" altLang="en-US" dirty="0">
                <a:latin typeface="Arial" charset="0"/>
              </a:rPr>
              <a:t>Warfarin is commonest drug for long-term management</a:t>
            </a:r>
          </a:p>
          <a:p>
            <a:pPr>
              <a:lnSpc>
                <a:spcPct val="120000"/>
              </a:lnSpc>
              <a:buFontTx/>
              <a:buNone/>
            </a:pPr>
            <a:endParaRPr lang="en-GB" altLang="en-US" dirty="0">
              <a:latin typeface="Arial" charset="0"/>
            </a:endParaRPr>
          </a:p>
        </p:txBody>
      </p:sp>
    </p:spTree>
    <p:extLst>
      <p:ext uri="{BB962C8B-B14F-4D97-AF65-F5344CB8AC3E}">
        <p14:creationId xmlns:p14="http://schemas.microsoft.com/office/powerpoint/2010/main" val="1378111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p:txBody>
          <a:bodyPr/>
          <a:lstStyle/>
          <a:p>
            <a:r>
              <a:rPr lang="en-GB" altLang="en-US" dirty="0" smtClean="0">
                <a:latin typeface="Arial" charset="0"/>
              </a:rPr>
              <a:t>venous </a:t>
            </a:r>
            <a:r>
              <a:rPr lang="en-GB" altLang="en-US" dirty="0">
                <a:latin typeface="Arial" charset="0"/>
              </a:rPr>
              <a:t>thrombosis</a:t>
            </a:r>
          </a:p>
        </p:txBody>
      </p:sp>
      <p:sp>
        <p:nvSpPr>
          <p:cNvPr id="52227" name="Rectangle 1027"/>
          <p:cNvSpPr>
            <a:spLocks noGrp="1" noChangeArrowheads="1"/>
          </p:cNvSpPr>
          <p:nvPr>
            <p:ph type="body" idx="1"/>
          </p:nvPr>
        </p:nvSpPr>
        <p:spPr/>
        <p:txBody>
          <a:bodyPr>
            <a:normAutofit fontScale="92500" lnSpcReduction="20000"/>
          </a:bodyPr>
          <a:lstStyle/>
          <a:p>
            <a:pPr>
              <a:lnSpc>
                <a:spcPct val="120000"/>
              </a:lnSpc>
            </a:pPr>
            <a:r>
              <a:rPr lang="en-GB" altLang="en-US" dirty="0">
                <a:latin typeface="Arial" charset="0"/>
              </a:rPr>
              <a:t>Frequent and important clinical problem</a:t>
            </a:r>
          </a:p>
          <a:p>
            <a:pPr>
              <a:lnSpc>
                <a:spcPct val="120000"/>
              </a:lnSpc>
            </a:pPr>
            <a:r>
              <a:rPr lang="en-GB" altLang="en-US" dirty="0">
                <a:latin typeface="Arial" charset="0"/>
              </a:rPr>
              <a:t>Annual incidence: </a:t>
            </a:r>
            <a:r>
              <a:rPr lang="en-GB" altLang="en-US" dirty="0" smtClean="0">
                <a:latin typeface="Arial" charset="0"/>
              </a:rPr>
              <a:t>DVT 0.5-1.2 </a:t>
            </a:r>
            <a:r>
              <a:rPr lang="en-GB" altLang="en-US" dirty="0">
                <a:latin typeface="Arial" charset="0"/>
              </a:rPr>
              <a:t>per </a:t>
            </a:r>
            <a:r>
              <a:rPr lang="en-GB" altLang="en-US" dirty="0" smtClean="0">
                <a:latin typeface="Arial" charset="0"/>
              </a:rPr>
              <a:t>thousand </a:t>
            </a:r>
          </a:p>
          <a:p>
            <a:pPr>
              <a:lnSpc>
                <a:spcPct val="120000"/>
              </a:lnSpc>
            </a:pPr>
            <a:r>
              <a:rPr lang="en-GB" altLang="en-US" dirty="0" smtClean="0">
                <a:latin typeface="Arial" charset="0"/>
                <a:ea typeface="Arial" charset="0"/>
                <a:cs typeface="Arial" charset="0"/>
              </a:rPr>
              <a:t>Annual incidence : PE 0.2-0.6 per thousand</a:t>
            </a:r>
            <a:endParaRPr lang="en-GB" altLang="en-US" dirty="0">
              <a:latin typeface="Arial" charset="0"/>
            </a:endParaRPr>
          </a:p>
          <a:p>
            <a:pPr>
              <a:lnSpc>
                <a:spcPct val="130000"/>
              </a:lnSpc>
            </a:pPr>
            <a:r>
              <a:rPr lang="en-GB" altLang="en-US" dirty="0">
                <a:latin typeface="Arial" charset="0"/>
              </a:rPr>
              <a:t>Significant </a:t>
            </a:r>
            <a:r>
              <a:rPr lang="en-GB" altLang="en-US" dirty="0" smtClean="0">
                <a:latin typeface="Arial" charset="0"/>
              </a:rPr>
              <a:t>morbidity: DVT present in 70% of patients presenting with a proven PE</a:t>
            </a:r>
          </a:p>
          <a:p>
            <a:pPr>
              <a:lnSpc>
                <a:spcPct val="130000"/>
              </a:lnSpc>
            </a:pPr>
            <a:r>
              <a:rPr lang="en-GB" altLang="en-US" dirty="0" smtClean="0">
                <a:latin typeface="Arial" charset="0"/>
              </a:rPr>
              <a:t>Silent PE present in 50% of patients with proximal DVT </a:t>
            </a:r>
            <a:endParaRPr lang="en-GB" altLang="en-US" dirty="0">
              <a:latin typeface="Arial" charset="0"/>
            </a:endParaRPr>
          </a:p>
          <a:p>
            <a:pPr>
              <a:lnSpc>
                <a:spcPct val="120000"/>
              </a:lnSpc>
            </a:pPr>
            <a:r>
              <a:rPr lang="en-GB" altLang="en-US" dirty="0">
                <a:latin typeface="Arial" charset="0"/>
              </a:rPr>
              <a:t>Potential </a:t>
            </a:r>
            <a:r>
              <a:rPr lang="en-GB" altLang="en-US" dirty="0" smtClean="0">
                <a:latin typeface="Arial" charset="0"/>
              </a:rPr>
              <a:t>mortality: seen in up to 30% of post mortems  </a:t>
            </a:r>
            <a:endParaRPr lang="en-GB" altLang="en-US" dirty="0">
              <a:latin typeface="Arial" charset="0"/>
            </a:endParaRPr>
          </a:p>
          <a:p>
            <a:pPr>
              <a:lnSpc>
                <a:spcPct val="120000"/>
              </a:lnSpc>
            </a:pPr>
            <a:r>
              <a:rPr lang="en-GB" altLang="en-US" dirty="0">
                <a:latin typeface="Arial" charset="0"/>
              </a:rPr>
              <a:t>May involve unusual sites  </a:t>
            </a:r>
          </a:p>
        </p:txBody>
      </p:sp>
    </p:spTree>
    <p:extLst>
      <p:ext uri="{BB962C8B-B14F-4D97-AF65-F5344CB8AC3E}">
        <p14:creationId xmlns:p14="http://schemas.microsoft.com/office/powerpoint/2010/main" val="1142199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372600" y="5737226"/>
            <a:ext cx="1295400" cy="112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 name="Rectangle 1"/>
          <p:cNvSpPr/>
          <p:nvPr/>
        </p:nvSpPr>
        <p:spPr>
          <a:xfrm>
            <a:off x="841375" y="1481932"/>
            <a:ext cx="9535511" cy="5068887"/>
          </a:xfrm>
          <a:prstGeom prst="rect">
            <a:avLst/>
          </a:prstGeom>
          <a:solidFill>
            <a:srgbClr val="CC3ABE"/>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2000">
              <a:solidFill>
                <a:prstClr val="white"/>
              </a:solidFill>
            </a:endParaRPr>
          </a:p>
        </p:txBody>
      </p:sp>
      <p:pic>
        <p:nvPicPr>
          <p:cNvPr id="16388" name="Picture 12" descr="klausner thrombusa.png"/>
          <p:cNvPicPr>
            <a:picLocks noChangeAspect="1"/>
          </p:cNvPicPr>
          <p:nvPr/>
        </p:nvPicPr>
        <p:blipFill>
          <a:blip r:embed="rId3">
            <a:extLst>
              <a:ext uri="{28A0092B-C50C-407E-A947-70E740481C1C}">
                <a14:useLocalDpi xmlns:a14="http://schemas.microsoft.com/office/drawing/2010/main" val="0"/>
              </a:ext>
            </a:extLst>
          </a:blip>
          <a:srcRect l="6645"/>
          <a:stretch>
            <a:fillRect/>
          </a:stretch>
        </p:blipFill>
        <p:spPr bwMode="auto">
          <a:xfrm>
            <a:off x="841375" y="1"/>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2"/>
          <p:cNvSpPr>
            <a:spLocks noGrp="1" noChangeArrowheads="1"/>
          </p:cNvSpPr>
          <p:nvPr>
            <p:ph type="title" idx="4294967295"/>
          </p:nvPr>
        </p:nvSpPr>
        <p:spPr>
          <a:xfrm>
            <a:off x="811213" y="175448"/>
            <a:ext cx="10515600" cy="1325563"/>
          </a:xfrm>
        </p:spPr>
        <p:txBody>
          <a:bodyPr/>
          <a:lstStyle/>
          <a:p>
            <a:pPr eaLnBrk="1" hangingPunct="1"/>
            <a:r>
              <a:rPr lang="en-US" altLang="en-US" sz="3200">
                <a:latin typeface="Arial" charset="0"/>
                <a:ea typeface="Arial" charset="0"/>
                <a:cs typeface="Arial" charset="0"/>
              </a:rPr>
              <a:t>Venous Thromboembolism (VTE): Deep Vein Thrombosis (DVT) and Pulmonary Embolism (PE)</a:t>
            </a:r>
          </a:p>
        </p:txBody>
      </p:sp>
      <p:sp>
        <p:nvSpPr>
          <p:cNvPr id="6148" name="TextBox 24"/>
          <p:cNvSpPr txBox="1">
            <a:spLocks noChangeArrowheads="1"/>
          </p:cNvSpPr>
          <p:nvPr/>
        </p:nvSpPr>
        <p:spPr bwMode="auto">
          <a:xfrm>
            <a:off x="6069013" y="1447800"/>
            <a:ext cx="3962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310" tIns="32155" rIns="64310" bIns="32155">
            <a:spAutoFit/>
          </a:bodyPr>
          <a:lstStyle>
            <a:lvl1pPr defTabSz="642938" eaLnBrk="0" hangingPunct="0">
              <a:defRPr>
                <a:solidFill>
                  <a:srgbClr val="FFFF00"/>
                </a:solidFill>
                <a:latin typeface="Arial" charset="0"/>
                <a:cs typeface="Arial" charset="0"/>
              </a:defRPr>
            </a:lvl1pPr>
            <a:lvl2pPr marL="742950" indent="-285750" defTabSz="642938" eaLnBrk="0" hangingPunct="0">
              <a:defRPr>
                <a:solidFill>
                  <a:srgbClr val="FFFF00"/>
                </a:solidFill>
                <a:latin typeface="Arial" charset="0"/>
                <a:cs typeface="Arial" charset="0"/>
              </a:defRPr>
            </a:lvl2pPr>
            <a:lvl3pPr marL="1143000" indent="-228600" defTabSz="642938" eaLnBrk="0" hangingPunct="0">
              <a:defRPr>
                <a:solidFill>
                  <a:srgbClr val="FFFF00"/>
                </a:solidFill>
                <a:latin typeface="Arial" charset="0"/>
                <a:cs typeface="Arial" charset="0"/>
              </a:defRPr>
            </a:lvl3pPr>
            <a:lvl4pPr marL="1600200" indent="-228600" defTabSz="642938" eaLnBrk="0" hangingPunct="0">
              <a:defRPr>
                <a:solidFill>
                  <a:srgbClr val="FFFF00"/>
                </a:solidFill>
                <a:latin typeface="Arial" charset="0"/>
                <a:cs typeface="Arial" charset="0"/>
              </a:defRPr>
            </a:lvl4pPr>
            <a:lvl5pPr marL="2057400" indent="-228600" defTabSz="642938" eaLnBrk="0" hangingPunct="0">
              <a:defRPr>
                <a:solidFill>
                  <a:srgbClr val="FFFF00"/>
                </a:solidFill>
                <a:latin typeface="Arial" charset="0"/>
                <a:cs typeface="Arial" charset="0"/>
              </a:defRPr>
            </a:lvl5pPr>
            <a:lvl6pPr marL="2514600" indent="-228600" defTabSz="642938" eaLnBrk="0" fontAlgn="base" hangingPunct="0">
              <a:spcBef>
                <a:spcPct val="0"/>
              </a:spcBef>
              <a:spcAft>
                <a:spcPct val="0"/>
              </a:spcAft>
              <a:defRPr>
                <a:solidFill>
                  <a:srgbClr val="FFFF00"/>
                </a:solidFill>
                <a:latin typeface="Arial" charset="0"/>
                <a:cs typeface="Arial" charset="0"/>
              </a:defRPr>
            </a:lvl6pPr>
            <a:lvl7pPr marL="2971800" indent="-228600" defTabSz="642938" eaLnBrk="0" fontAlgn="base" hangingPunct="0">
              <a:spcBef>
                <a:spcPct val="0"/>
              </a:spcBef>
              <a:spcAft>
                <a:spcPct val="0"/>
              </a:spcAft>
              <a:defRPr>
                <a:solidFill>
                  <a:srgbClr val="FFFF00"/>
                </a:solidFill>
                <a:latin typeface="Arial" charset="0"/>
                <a:cs typeface="Arial" charset="0"/>
              </a:defRPr>
            </a:lvl7pPr>
            <a:lvl8pPr marL="3429000" indent="-228600" defTabSz="642938" eaLnBrk="0" fontAlgn="base" hangingPunct="0">
              <a:spcBef>
                <a:spcPct val="0"/>
              </a:spcBef>
              <a:spcAft>
                <a:spcPct val="0"/>
              </a:spcAft>
              <a:defRPr>
                <a:solidFill>
                  <a:srgbClr val="FFFF00"/>
                </a:solidFill>
                <a:latin typeface="Arial" charset="0"/>
                <a:cs typeface="Arial" charset="0"/>
              </a:defRPr>
            </a:lvl8pPr>
            <a:lvl9pPr marL="3886200" indent="-228600" defTabSz="642938" eaLnBrk="0" fontAlgn="base" hangingPunct="0">
              <a:spcBef>
                <a:spcPct val="0"/>
              </a:spcBef>
              <a:spcAft>
                <a:spcPct val="0"/>
              </a:spcAft>
              <a:defRPr>
                <a:solidFill>
                  <a:srgbClr val="FFFF00"/>
                </a:solidFill>
                <a:latin typeface="Arial" charset="0"/>
                <a:cs typeface="Arial" charset="0"/>
              </a:defRPr>
            </a:lvl9pPr>
          </a:lstStyle>
          <a:p>
            <a:pPr algn="r">
              <a:defRPr/>
            </a:pPr>
            <a:r>
              <a:rPr lang="en-US" dirty="0">
                <a:solidFill>
                  <a:prstClr val="white"/>
                </a:solidFill>
                <a:latin typeface="Calibri"/>
              </a:rPr>
              <a:t>PE occurs when parts of the clot detach and travel in the blood  to block vessels in the lungs</a:t>
            </a:r>
          </a:p>
        </p:txBody>
      </p:sp>
      <p:sp>
        <p:nvSpPr>
          <p:cNvPr id="6149" name="TextBox 25"/>
          <p:cNvSpPr txBox="1">
            <a:spLocks noChangeArrowheads="1"/>
          </p:cNvSpPr>
          <p:nvPr/>
        </p:nvSpPr>
        <p:spPr bwMode="auto">
          <a:xfrm>
            <a:off x="2034977" y="4910932"/>
            <a:ext cx="23320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310" tIns="0" rIns="64310" bIns="0">
            <a:spAutoFit/>
          </a:bodyPr>
          <a:lstStyle>
            <a:lvl1pPr defTabSz="642938" eaLnBrk="0" hangingPunct="0">
              <a:defRPr>
                <a:solidFill>
                  <a:srgbClr val="FFFF00"/>
                </a:solidFill>
                <a:latin typeface="Arial" charset="0"/>
                <a:cs typeface="Arial" charset="0"/>
              </a:defRPr>
            </a:lvl1pPr>
            <a:lvl2pPr marL="742950" indent="-285750" defTabSz="642938" eaLnBrk="0" hangingPunct="0">
              <a:defRPr>
                <a:solidFill>
                  <a:srgbClr val="FFFF00"/>
                </a:solidFill>
                <a:latin typeface="Arial" charset="0"/>
                <a:cs typeface="Arial" charset="0"/>
              </a:defRPr>
            </a:lvl2pPr>
            <a:lvl3pPr marL="1143000" indent="-228600" defTabSz="642938" eaLnBrk="0" hangingPunct="0">
              <a:defRPr>
                <a:solidFill>
                  <a:srgbClr val="FFFF00"/>
                </a:solidFill>
                <a:latin typeface="Arial" charset="0"/>
                <a:cs typeface="Arial" charset="0"/>
              </a:defRPr>
            </a:lvl3pPr>
            <a:lvl4pPr marL="1600200" indent="-228600" defTabSz="642938" eaLnBrk="0" hangingPunct="0">
              <a:defRPr>
                <a:solidFill>
                  <a:srgbClr val="FFFF00"/>
                </a:solidFill>
                <a:latin typeface="Arial" charset="0"/>
                <a:cs typeface="Arial" charset="0"/>
              </a:defRPr>
            </a:lvl4pPr>
            <a:lvl5pPr marL="2057400" indent="-228600" defTabSz="642938" eaLnBrk="0" hangingPunct="0">
              <a:defRPr>
                <a:solidFill>
                  <a:srgbClr val="FFFF00"/>
                </a:solidFill>
                <a:latin typeface="Arial" charset="0"/>
                <a:cs typeface="Arial" charset="0"/>
              </a:defRPr>
            </a:lvl5pPr>
            <a:lvl6pPr marL="2514600" indent="-228600" defTabSz="642938" eaLnBrk="0" fontAlgn="base" hangingPunct="0">
              <a:spcBef>
                <a:spcPct val="0"/>
              </a:spcBef>
              <a:spcAft>
                <a:spcPct val="0"/>
              </a:spcAft>
              <a:defRPr>
                <a:solidFill>
                  <a:srgbClr val="FFFF00"/>
                </a:solidFill>
                <a:latin typeface="Arial" charset="0"/>
                <a:cs typeface="Arial" charset="0"/>
              </a:defRPr>
            </a:lvl6pPr>
            <a:lvl7pPr marL="2971800" indent="-228600" defTabSz="642938" eaLnBrk="0" fontAlgn="base" hangingPunct="0">
              <a:spcBef>
                <a:spcPct val="0"/>
              </a:spcBef>
              <a:spcAft>
                <a:spcPct val="0"/>
              </a:spcAft>
              <a:defRPr>
                <a:solidFill>
                  <a:srgbClr val="FFFF00"/>
                </a:solidFill>
                <a:latin typeface="Arial" charset="0"/>
                <a:cs typeface="Arial" charset="0"/>
              </a:defRPr>
            </a:lvl7pPr>
            <a:lvl8pPr marL="3429000" indent="-228600" defTabSz="642938" eaLnBrk="0" fontAlgn="base" hangingPunct="0">
              <a:spcBef>
                <a:spcPct val="0"/>
              </a:spcBef>
              <a:spcAft>
                <a:spcPct val="0"/>
              </a:spcAft>
              <a:defRPr>
                <a:solidFill>
                  <a:srgbClr val="FFFF00"/>
                </a:solidFill>
                <a:latin typeface="Arial" charset="0"/>
                <a:cs typeface="Arial" charset="0"/>
              </a:defRPr>
            </a:lvl8pPr>
            <a:lvl9pPr marL="3886200" indent="-228600" defTabSz="642938" eaLnBrk="0" fontAlgn="base" hangingPunct="0">
              <a:spcBef>
                <a:spcPct val="0"/>
              </a:spcBef>
              <a:spcAft>
                <a:spcPct val="0"/>
              </a:spcAft>
              <a:defRPr>
                <a:solidFill>
                  <a:srgbClr val="FFFF00"/>
                </a:solidFill>
                <a:latin typeface="Arial" charset="0"/>
                <a:cs typeface="Arial" charset="0"/>
              </a:defRPr>
            </a:lvl9pPr>
          </a:lstStyle>
          <a:p>
            <a:pPr algn="r">
              <a:defRPr/>
            </a:pPr>
            <a:r>
              <a:rPr lang="en-US" dirty="0">
                <a:solidFill>
                  <a:prstClr val="white"/>
                </a:solidFill>
                <a:latin typeface="Calibri"/>
              </a:rPr>
              <a:t>As the venous clot grows, it extends along the vein</a:t>
            </a:r>
          </a:p>
          <a:p>
            <a:pPr algn="r">
              <a:defRPr/>
            </a:pPr>
            <a:endParaRPr lang="en-US" dirty="0">
              <a:solidFill>
                <a:prstClr val="white"/>
              </a:solidFill>
              <a:latin typeface="Calibri"/>
            </a:endParaRPr>
          </a:p>
        </p:txBody>
      </p:sp>
      <p:sp>
        <p:nvSpPr>
          <p:cNvPr id="6150" name="TextBox 26"/>
          <p:cNvSpPr txBox="1">
            <a:spLocks noChangeArrowheads="1"/>
          </p:cNvSpPr>
          <p:nvPr/>
        </p:nvSpPr>
        <p:spPr bwMode="auto">
          <a:xfrm>
            <a:off x="1249958" y="1535143"/>
            <a:ext cx="15700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310" tIns="32155" rIns="64310" bIns="32155">
            <a:spAutoFit/>
          </a:bodyPr>
          <a:lstStyle>
            <a:lvl1pPr defTabSz="642938" eaLnBrk="0" hangingPunct="0">
              <a:defRPr>
                <a:solidFill>
                  <a:srgbClr val="FFFF00"/>
                </a:solidFill>
                <a:latin typeface="Arial" charset="0"/>
                <a:cs typeface="Arial" charset="0"/>
              </a:defRPr>
            </a:lvl1pPr>
            <a:lvl2pPr marL="742950" indent="-285750" defTabSz="642938" eaLnBrk="0" hangingPunct="0">
              <a:defRPr>
                <a:solidFill>
                  <a:srgbClr val="FFFF00"/>
                </a:solidFill>
                <a:latin typeface="Arial" charset="0"/>
                <a:cs typeface="Arial" charset="0"/>
              </a:defRPr>
            </a:lvl2pPr>
            <a:lvl3pPr marL="1143000" indent="-228600" defTabSz="642938" eaLnBrk="0" hangingPunct="0">
              <a:defRPr>
                <a:solidFill>
                  <a:srgbClr val="FFFF00"/>
                </a:solidFill>
                <a:latin typeface="Arial" charset="0"/>
                <a:cs typeface="Arial" charset="0"/>
              </a:defRPr>
            </a:lvl3pPr>
            <a:lvl4pPr marL="1600200" indent="-228600" defTabSz="642938" eaLnBrk="0" hangingPunct="0">
              <a:defRPr>
                <a:solidFill>
                  <a:srgbClr val="FFFF00"/>
                </a:solidFill>
                <a:latin typeface="Arial" charset="0"/>
                <a:cs typeface="Arial" charset="0"/>
              </a:defRPr>
            </a:lvl4pPr>
            <a:lvl5pPr marL="2057400" indent="-228600" defTabSz="642938" eaLnBrk="0" hangingPunct="0">
              <a:defRPr>
                <a:solidFill>
                  <a:srgbClr val="FFFF00"/>
                </a:solidFill>
                <a:latin typeface="Arial" charset="0"/>
                <a:cs typeface="Arial" charset="0"/>
              </a:defRPr>
            </a:lvl5pPr>
            <a:lvl6pPr marL="2514600" indent="-228600" defTabSz="642938" eaLnBrk="0" fontAlgn="base" hangingPunct="0">
              <a:spcBef>
                <a:spcPct val="0"/>
              </a:spcBef>
              <a:spcAft>
                <a:spcPct val="0"/>
              </a:spcAft>
              <a:defRPr>
                <a:solidFill>
                  <a:srgbClr val="FFFF00"/>
                </a:solidFill>
                <a:latin typeface="Arial" charset="0"/>
                <a:cs typeface="Arial" charset="0"/>
              </a:defRPr>
            </a:lvl6pPr>
            <a:lvl7pPr marL="2971800" indent="-228600" defTabSz="642938" eaLnBrk="0" fontAlgn="base" hangingPunct="0">
              <a:spcBef>
                <a:spcPct val="0"/>
              </a:spcBef>
              <a:spcAft>
                <a:spcPct val="0"/>
              </a:spcAft>
              <a:defRPr>
                <a:solidFill>
                  <a:srgbClr val="FFFF00"/>
                </a:solidFill>
                <a:latin typeface="Arial" charset="0"/>
                <a:cs typeface="Arial" charset="0"/>
              </a:defRPr>
            </a:lvl7pPr>
            <a:lvl8pPr marL="3429000" indent="-228600" defTabSz="642938" eaLnBrk="0" fontAlgn="base" hangingPunct="0">
              <a:spcBef>
                <a:spcPct val="0"/>
              </a:spcBef>
              <a:spcAft>
                <a:spcPct val="0"/>
              </a:spcAft>
              <a:defRPr>
                <a:solidFill>
                  <a:srgbClr val="FFFF00"/>
                </a:solidFill>
                <a:latin typeface="Arial" charset="0"/>
                <a:cs typeface="Arial" charset="0"/>
              </a:defRPr>
            </a:lvl8pPr>
            <a:lvl9pPr marL="3886200" indent="-228600" defTabSz="642938" eaLnBrk="0" fontAlgn="base" hangingPunct="0">
              <a:spcBef>
                <a:spcPct val="0"/>
              </a:spcBef>
              <a:spcAft>
                <a:spcPct val="0"/>
              </a:spcAft>
              <a:defRPr>
                <a:solidFill>
                  <a:srgbClr val="FFFF00"/>
                </a:solidFill>
                <a:latin typeface="Arial" charset="0"/>
                <a:cs typeface="Arial" charset="0"/>
              </a:defRPr>
            </a:lvl9pPr>
          </a:lstStyle>
          <a:p>
            <a:pPr algn="ctr">
              <a:defRPr/>
            </a:pPr>
            <a:r>
              <a:rPr lang="en-US" sz="2000" b="1" dirty="0">
                <a:solidFill>
                  <a:prstClr val="white"/>
                </a:solidFill>
                <a:latin typeface="Calibri"/>
              </a:rPr>
              <a:t>PE</a:t>
            </a:r>
          </a:p>
        </p:txBody>
      </p:sp>
      <p:sp>
        <p:nvSpPr>
          <p:cNvPr id="6151" name="TextBox 27"/>
          <p:cNvSpPr txBox="1">
            <a:spLocks noChangeArrowheads="1"/>
          </p:cNvSpPr>
          <p:nvPr/>
        </p:nvSpPr>
        <p:spPr bwMode="auto">
          <a:xfrm>
            <a:off x="5645150" y="3261548"/>
            <a:ext cx="15176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310" tIns="32155" rIns="64310" bIns="32155">
            <a:spAutoFit/>
          </a:bodyPr>
          <a:lstStyle>
            <a:lvl1pPr defTabSz="642938" eaLnBrk="0" hangingPunct="0">
              <a:defRPr>
                <a:solidFill>
                  <a:srgbClr val="FFFF00"/>
                </a:solidFill>
                <a:latin typeface="Arial" charset="0"/>
                <a:cs typeface="Arial" charset="0"/>
              </a:defRPr>
            </a:lvl1pPr>
            <a:lvl2pPr marL="742950" indent="-285750" defTabSz="642938" eaLnBrk="0" hangingPunct="0">
              <a:defRPr>
                <a:solidFill>
                  <a:srgbClr val="FFFF00"/>
                </a:solidFill>
                <a:latin typeface="Arial" charset="0"/>
                <a:cs typeface="Arial" charset="0"/>
              </a:defRPr>
            </a:lvl2pPr>
            <a:lvl3pPr marL="1143000" indent="-228600" defTabSz="642938" eaLnBrk="0" hangingPunct="0">
              <a:defRPr>
                <a:solidFill>
                  <a:srgbClr val="FFFF00"/>
                </a:solidFill>
                <a:latin typeface="Arial" charset="0"/>
                <a:cs typeface="Arial" charset="0"/>
              </a:defRPr>
            </a:lvl3pPr>
            <a:lvl4pPr marL="1600200" indent="-228600" defTabSz="642938" eaLnBrk="0" hangingPunct="0">
              <a:defRPr>
                <a:solidFill>
                  <a:srgbClr val="FFFF00"/>
                </a:solidFill>
                <a:latin typeface="Arial" charset="0"/>
                <a:cs typeface="Arial" charset="0"/>
              </a:defRPr>
            </a:lvl4pPr>
            <a:lvl5pPr marL="2057400" indent="-228600" defTabSz="642938" eaLnBrk="0" hangingPunct="0">
              <a:defRPr>
                <a:solidFill>
                  <a:srgbClr val="FFFF00"/>
                </a:solidFill>
                <a:latin typeface="Arial" charset="0"/>
                <a:cs typeface="Arial" charset="0"/>
              </a:defRPr>
            </a:lvl5pPr>
            <a:lvl6pPr marL="2514600" indent="-228600" defTabSz="642938" eaLnBrk="0" fontAlgn="base" hangingPunct="0">
              <a:spcBef>
                <a:spcPct val="0"/>
              </a:spcBef>
              <a:spcAft>
                <a:spcPct val="0"/>
              </a:spcAft>
              <a:defRPr>
                <a:solidFill>
                  <a:srgbClr val="FFFF00"/>
                </a:solidFill>
                <a:latin typeface="Arial" charset="0"/>
                <a:cs typeface="Arial" charset="0"/>
              </a:defRPr>
            </a:lvl6pPr>
            <a:lvl7pPr marL="2971800" indent="-228600" defTabSz="642938" eaLnBrk="0" fontAlgn="base" hangingPunct="0">
              <a:spcBef>
                <a:spcPct val="0"/>
              </a:spcBef>
              <a:spcAft>
                <a:spcPct val="0"/>
              </a:spcAft>
              <a:defRPr>
                <a:solidFill>
                  <a:srgbClr val="FFFF00"/>
                </a:solidFill>
                <a:latin typeface="Arial" charset="0"/>
                <a:cs typeface="Arial" charset="0"/>
              </a:defRPr>
            </a:lvl7pPr>
            <a:lvl8pPr marL="3429000" indent="-228600" defTabSz="642938" eaLnBrk="0" fontAlgn="base" hangingPunct="0">
              <a:spcBef>
                <a:spcPct val="0"/>
              </a:spcBef>
              <a:spcAft>
                <a:spcPct val="0"/>
              </a:spcAft>
              <a:defRPr>
                <a:solidFill>
                  <a:srgbClr val="FFFF00"/>
                </a:solidFill>
                <a:latin typeface="Arial" charset="0"/>
                <a:cs typeface="Arial" charset="0"/>
              </a:defRPr>
            </a:lvl8pPr>
            <a:lvl9pPr marL="3886200" indent="-228600" defTabSz="642938" eaLnBrk="0" fontAlgn="base" hangingPunct="0">
              <a:spcBef>
                <a:spcPct val="0"/>
              </a:spcBef>
              <a:spcAft>
                <a:spcPct val="0"/>
              </a:spcAft>
              <a:defRPr>
                <a:solidFill>
                  <a:srgbClr val="FFFF00"/>
                </a:solidFill>
                <a:latin typeface="Arial" charset="0"/>
                <a:cs typeface="Arial" charset="0"/>
              </a:defRPr>
            </a:lvl9pPr>
          </a:lstStyle>
          <a:p>
            <a:pPr algn="ctr">
              <a:defRPr/>
            </a:pPr>
            <a:r>
              <a:rPr lang="en-US" sz="2000" b="1" dirty="0">
                <a:solidFill>
                  <a:prstClr val="white"/>
                </a:solidFill>
                <a:latin typeface="Calibri"/>
              </a:rPr>
              <a:t>Migration</a:t>
            </a:r>
          </a:p>
        </p:txBody>
      </p:sp>
      <p:sp>
        <p:nvSpPr>
          <p:cNvPr id="6152" name="TextBox 28"/>
          <p:cNvSpPr txBox="1">
            <a:spLocks noChangeArrowheads="1"/>
          </p:cNvSpPr>
          <p:nvPr/>
        </p:nvSpPr>
        <p:spPr bwMode="auto">
          <a:xfrm>
            <a:off x="7921625" y="2929817"/>
            <a:ext cx="15176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310" tIns="32155" rIns="64310" bIns="32155">
            <a:spAutoFit/>
          </a:bodyPr>
          <a:lstStyle>
            <a:lvl1pPr defTabSz="642938" eaLnBrk="0" hangingPunct="0">
              <a:defRPr>
                <a:solidFill>
                  <a:srgbClr val="FFFF00"/>
                </a:solidFill>
                <a:latin typeface="Arial" charset="0"/>
                <a:cs typeface="Arial" charset="0"/>
              </a:defRPr>
            </a:lvl1pPr>
            <a:lvl2pPr marL="742950" indent="-285750" defTabSz="642938" eaLnBrk="0" hangingPunct="0">
              <a:defRPr>
                <a:solidFill>
                  <a:srgbClr val="FFFF00"/>
                </a:solidFill>
                <a:latin typeface="Arial" charset="0"/>
                <a:cs typeface="Arial" charset="0"/>
              </a:defRPr>
            </a:lvl2pPr>
            <a:lvl3pPr marL="1143000" indent="-228600" defTabSz="642938" eaLnBrk="0" hangingPunct="0">
              <a:defRPr>
                <a:solidFill>
                  <a:srgbClr val="FFFF00"/>
                </a:solidFill>
                <a:latin typeface="Arial" charset="0"/>
                <a:cs typeface="Arial" charset="0"/>
              </a:defRPr>
            </a:lvl3pPr>
            <a:lvl4pPr marL="1600200" indent="-228600" defTabSz="642938" eaLnBrk="0" hangingPunct="0">
              <a:defRPr>
                <a:solidFill>
                  <a:srgbClr val="FFFF00"/>
                </a:solidFill>
                <a:latin typeface="Arial" charset="0"/>
                <a:cs typeface="Arial" charset="0"/>
              </a:defRPr>
            </a:lvl4pPr>
            <a:lvl5pPr marL="2057400" indent="-228600" defTabSz="642938" eaLnBrk="0" hangingPunct="0">
              <a:defRPr>
                <a:solidFill>
                  <a:srgbClr val="FFFF00"/>
                </a:solidFill>
                <a:latin typeface="Arial" charset="0"/>
                <a:cs typeface="Arial" charset="0"/>
              </a:defRPr>
            </a:lvl5pPr>
            <a:lvl6pPr marL="2514600" indent="-228600" defTabSz="642938" eaLnBrk="0" fontAlgn="base" hangingPunct="0">
              <a:spcBef>
                <a:spcPct val="0"/>
              </a:spcBef>
              <a:spcAft>
                <a:spcPct val="0"/>
              </a:spcAft>
              <a:defRPr>
                <a:solidFill>
                  <a:srgbClr val="FFFF00"/>
                </a:solidFill>
                <a:latin typeface="Arial" charset="0"/>
                <a:cs typeface="Arial" charset="0"/>
              </a:defRPr>
            </a:lvl6pPr>
            <a:lvl7pPr marL="2971800" indent="-228600" defTabSz="642938" eaLnBrk="0" fontAlgn="base" hangingPunct="0">
              <a:spcBef>
                <a:spcPct val="0"/>
              </a:spcBef>
              <a:spcAft>
                <a:spcPct val="0"/>
              </a:spcAft>
              <a:defRPr>
                <a:solidFill>
                  <a:srgbClr val="FFFF00"/>
                </a:solidFill>
                <a:latin typeface="Arial" charset="0"/>
                <a:cs typeface="Arial" charset="0"/>
              </a:defRPr>
            </a:lvl7pPr>
            <a:lvl8pPr marL="3429000" indent="-228600" defTabSz="642938" eaLnBrk="0" fontAlgn="base" hangingPunct="0">
              <a:spcBef>
                <a:spcPct val="0"/>
              </a:spcBef>
              <a:spcAft>
                <a:spcPct val="0"/>
              </a:spcAft>
              <a:defRPr>
                <a:solidFill>
                  <a:srgbClr val="FFFF00"/>
                </a:solidFill>
                <a:latin typeface="Arial" charset="0"/>
                <a:cs typeface="Arial" charset="0"/>
              </a:defRPr>
            </a:lvl8pPr>
            <a:lvl9pPr marL="3886200" indent="-228600" defTabSz="642938" eaLnBrk="0" fontAlgn="base" hangingPunct="0">
              <a:spcBef>
                <a:spcPct val="0"/>
              </a:spcBef>
              <a:spcAft>
                <a:spcPct val="0"/>
              </a:spcAft>
              <a:defRPr>
                <a:solidFill>
                  <a:srgbClr val="FFFF00"/>
                </a:solidFill>
                <a:latin typeface="Arial" charset="0"/>
                <a:cs typeface="Arial" charset="0"/>
              </a:defRPr>
            </a:lvl9pPr>
          </a:lstStyle>
          <a:p>
            <a:pPr algn="ctr">
              <a:defRPr/>
            </a:pPr>
            <a:r>
              <a:rPr lang="en-US" sz="2000" b="1" dirty="0">
                <a:solidFill>
                  <a:prstClr val="white"/>
                </a:solidFill>
                <a:latin typeface="Calibri"/>
              </a:rPr>
              <a:t>Embolus</a:t>
            </a:r>
          </a:p>
        </p:txBody>
      </p:sp>
      <p:sp>
        <p:nvSpPr>
          <p:cNvPr id="6153" name="TextBox 29"/>
          <p:cNvSpPr txBox="1">
            <a:spLocks noChangeArrowheads="1"/>
          </p:cNvSpPr>
          <p:nvPr/>
        </p:nvSpPr>
        <p:spPr bwMode="auto">
          <a:xfrm>
            <a:off x="7162800" y="4724401"/>
            <a:ext cx="15176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310" tIns="32155" rIns="64310" bIns="32155">
            <a:spAutoFit/>
          </a:bodyPr>
          <a:lstStyle>
            <a:lvl1pPr defTabSz="642938" eaLnBrk="0" hangingPunct="0">
              <a:defRPr>
                <a:solidFill>
                  <a:srgbClr val="FFFF00"/>
                </a:solidFill>
                <a:latin typeface="Arial" charset="0"/>
                <a:cs typeface="Arial" charset="0"/>
              </a:defRPr>
            </a:lvl1pPr>
            <a:lvl2pPr marL="742950" indent="-285750" defTabSz="642938" eaLnBrk="0" hangingPunct="0">
              <a:defRPr>
                <a:solidFill>
                  <a:srgbClr val="FFFF00"/>
                </a:solidFill>
                <a:latin typeface="Arial" charset="0"/>
                <a:cs typeface="Arial" charset="0"/>
              </a:defRPr>
            </a:lvl2pPr>
            <a:lvl3pPr marL="1143000" indent="-228600" defTabSz="642938" eaLnBrk="0" hangingPunct="0">
              <a:defRPr>
                <a:solidFill>
                  <a:srgbClr val="FFFF00"/>
                </a:solidFill>
                <a:latin typeface="Arial" charset="0"/>
                <a:cs typeface="Arial" charset="0"/>
              </a:defRPr>
            </a:lvl3pPr>
            <a:lvl4pPr marL="1600200" indent="-228600" defTabSz="642938" eaLnBrk="0" hangingPunct="0">
              <a:defRPr>
                <a:solidFill>
                  <a:srgbClr val="FFFF00"/>
                </a:solidFill>
                <a:latin typeface="Arial" charset="0"/>
                <a:cs typeface="Arial" charset="0"/>
              </a:defRPr>
            </a:lvl4pPr>
            <a:lvl5pPr marL="2057400" indent="-228600" defTabSz="642938" eaLnBrk="0" hangingPunct="0">
              <a:defRPr>
                <a:solidFill>
                  <a:srgbClr val="FFFF00"/>
                </a:solidFill>
                <a:latin typeface="Arial" charset="0"/>
                <a:cs typeface="Arial" charset="0"/>
              </a:defRPr>
            </a:lvl5pPr>
            <a:lvl6pPr marL="2514600" indent="-228600" defTabSz="642938" eaLnBrk="0" fontAlgn="base" hangingPunct="0">
              <a:spcBef>
                <a:spcPct val="0"/>
              </a:spcBef>
              <a:spcAft>
                <a:spcPct val="0"/>
              </a:spcAft>
              <a:defRPr>
                <a:solidFill>
                  <a:srgbClr val="FFFF00"/>
                </a:solidFill>
                <a:latin typeface="Arial" charset="0"/>
                <a:cs typeface="Arial" charset="0"/>
              </a:defRPr>
            </a:lvl6pPr>
            <a:lvl7pPr marL="2971800" indent="-228600" defTabSz="642938" eaLnBrk="0" fontAlgn="base" hangingPunct="0">
              <a:spcBef>
                <a:spcPct val="0"/>
              </a:spcBef>
              <a:spcAft>
                <a:spcPct val="0"/>
              </a:spcAft>
              <a:defRPr>
                <a:solidFill>
                  <a:srgbClr val="FFFF00"/>
                </a:solidFill>
                <a:latin typeface="Arial" charset="0"/>
                <a:cs typeface="Arial" charset="0"/>
              </a:defRPr>
            </a:lvl7pPr>
            <a:lvl8pPr marL="3429000" indent="-228600" defTabSz="642938" eaLnBrk="0" fontAlgn="base" hangingPunct="0">
              <a:spcBef>
                <a:spcPct val="0"/>
              </a:spcBef>
              <a:spcAft>
                <a:spcPct val="0"/>
              </a:spcAft>
              <a:defRPr>
                <a:solidFill>
                  <a:srgbClr val="FFFF00"/>
                </a:solidFill>
                <a:latin typeface="Arial" charset="0"/>
                <a:cs typeface="Arial" charset="0"/>
              </a:defRPr>
            </a:lvl8pPr>
            <a:lvl9pPr marL="3886200" indent="-228600" defTabSz="642938" eaLnBrk="0" fontAlgn="base" hangingPunct="0">
              <a:spcBef>
                <a:spcPct val="0"/>
              </a:spcBef>
              <a:spcAft>
                <a:spcPct val="0"/>
              </a:spcAft>
              <a:defRPr>
                <a:solidFill>
                  <a:srgbClr val="FFFF00"/>
                </a:solidFill>
                <a:latin typeface="Arial" charset="0"/>
                <a:cs typeface="Arial" charset="0"/>
              </a:defRPr>
            </a:lvl9pPr>
          </a:lstStyle>
          <a:p>
            <a:pPr algn="ctr">
              <a:defRPr/>
            </a:pPr>
            <a:r>
              <a:rPr lang="en-US" sz="2000" b="1" dirty="0">
                <a:solidFill>
                  <a:prstClr val="white"/>
                </a:solidFill>
                <a:latin typeface="Calibri"/>
              </a:rPr>
              <a:t>Thrombus</a:t>
            </a:r>
          </a:p>
        </p:txBody>
      </p:sp>
      <p:sp>
        <p:nvSpPr>
          <p:cNvPr id="6154" name="Line 10"/>
          <p:cNvSpPr>
            <a:spLocks noChangeShapeType="1"/>
          </p:cNvSpPr>
          <p:nvPr/>
        </p:nvSpPr>
        <p:spPr bwMode="auto">
          <a:xfrm flipV="1">
            <a:off x="2306639" y="2441576"/>
            <a:ext cx="714375" cy="11113"/>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lstStyle/>
          <a:p>
            <a:pPr>
              <a:defRPr/>
            </a:pPr>
            <a:endParaRPr lang="en-GB" sz="2000">
              <a:solidFill>
                <a:prstClr val="black"/>
              </a:solidFill>
              <a:latin typeface="Calibri"/>
            </a:endParaRPr>
          </a:p>
        </p:txBody>
      </p:sp>
      <p:sp>
        <p:nvSpPr>
          <p:cNvPr id="6155" name="Line 11"/>
          <p:cNvSpPr>
            <a:spLocks noChangeShapeType="1"/>
          </p:cNvSpPr>
          <p:nvPr/>
        </p:nvSpPr>
        <p:spPr bwMode="auto">
          <a:xfrm flipV="1">
            <a:off x="2306638" y="1676401"/>
            <a:ext cx="11112" cy="785813"/>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nchor="ctr"/>
          <a:lstStyle/>
          <a:p>
            <a:pPr>
              <a:defRPr/>
            </a:pPr>
            <a:endParaRPr lang="en-GB" sz="2000">
              <a:solidFill>
                <a:prstClr val="black"/>
              </a:solidFill>
              <a:latin typeface="Calibri"/>
            </a:endParaRPr>
          </a:p>
        </p:txBody>
      </p:sp>
    </p:spTree>
    <p:extLst>
      <p:ext uri="{BB962C8B-B14F-4D97-AF65-F5344CB8AC3E}">
        <p14:creationId xmlns:p14="http://schemas.microsoft.com/office/powerpoint/2010/main" val="95390450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72600" y="5737226"/>
            <a:ext cx="1295400" cy="112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p:cNvSpPr/>
          <p:nvPr/>
        </p:nvSpPr>
        <p:spPr>
          <a:xfrm>
            <a:off x="7075831" y="1286471"/>
            <a:ext cx="3941141" cy="4829175"/>
          </a:xfrm>
          <a:prstGeom prst="rect">
            <a:avLst/>
          </a:prstGeom>
          <a:solidFill>
            <a:srgbClr val="CC3ABE"/>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2000"/>
          </a:p>
        </p:txBody>
      </p:sp>
      <p:sp>
        <p:nvSpPr>
          <p:cNvPr id="17412" name="Content Placeholder 2"/>
          <p:cNvSpPr>
            <a:spLocks noGrp="1"/>
          </p:cNvSpPr>
          <p:nvPr>
            <p:ph idx="1"/>
          </p:nvPr>
        </p:nvSpPr>
        <p:spPr>
          <a:xfrm>
            <a:off x="612914" y="1871317"/>
            <a:ext cx="6170818" cy="4453283"/>
          </a:xfrm>
        </p:spPr>
        <p:txBody>
          <a:bodyPr>
            <a:noAutofit/>
          </a:bodyPr>
          <a:lstStyle/>
          <a:p>
            <a:pPr eaLnBrk="1" hangingPunct="1">
              <a:buSzPct val="130000"/>
            </a:pPr>
            <a:r>
              <a:rPr lang="en-US" altLang="en-US" sz="2400" dirty="0">
                <a:ea typeface="ＭＳ Ｐゴシック" charset="-128"/>
              </a:rPr>
              <a:t>Definition: Formation of thrombi within the lumen of the vessels that make up the deep venous system </a:t>
            </a:r>
          </a:p>
          <a:p>
            <a:pPr eaLnBrk="1" hangingPunct="1">
              <a:buSzPct val="130000"/>
              <a:buFont typeface="Wingdings" charset="2"/>
              <a:buChar char="§"/>
            </a:pPr>
            <a:endParaRPr lang="en-US" altLang="en-US" sz="2400" dirty="0">
              <a:ea typeface="ＭＳ Ｐゴシック" charset="-128"/>
            </a:endParaRPr>
          </a:p>
          <a:p>
            <a:pPr eaLnBrk="1" hangingPunct="1">
              <a:buSzPct val="130000"/>
            </a:pPr>
            <a:r>
              <a:rPr lang="en-US" altLang="en-US" sz="2400" b="1" dirty="0">
                <a:ea typeface="ＭＳ Ｐゴシック" charset="-128"/>
              </a:rPr>
              <a:t>Distal</a:t>
            </a:r>
            <a:r>
              <a:rPr lang="en-US" altLang="en-US" sz="2400" dirty="0">
                <a:ea typeface="ＭＳ Ｐゴシック" charset="-128"/>
              </a:rPr>
              <a:t> vein thrombosis refers to DVT of the calves</a:t>
            </a:r>
          </a:p>
          <a:p>
            <a:pPr eaLnBrk="1" hangingPunct="1">
              <a:buSzPct val="130000"/>
              <a:buFont typeface="Wingdings" charset="2"/>
              <a:buChar char="§"/>
            </a:pPr>
            <a:endParaRPr lang="en-US" altLang="en-US" sz="2400" dirty="0">
              <a:ea typeface="ＭＳ Ｐゴシック" charset="-128"/>
            </a:endParaRPr>
          </a:p>
          <a:p>
            <a:pPr eaLnBrk="1" hangingPunct="1">
              <a:buSzPct val="130000"/>
            </a:pPr>
            <a:r>
              <a:rPr lang="en-US" altLang="en-US" sz="2400" b="1" dirty="0">
                <a:ea typeface="ＭＳ Ｐゴシック" charset="-128"/>
              </a:rPr>
              <a:t>Proximal</a:t>
            </a:r>
            <a:r>
              <a:rPr lang="en-US" altLang="en-US" sz="2400" dirty="0">
                <a:ea typeface="ＭＳ Ｐゴシック" charset="-128"/>
              </a:rPr>
              <a:t> vein thrombosis refers to DVT of the popliteal vein or the femoral vein. These </a:t>
            </a:r>
            <a:r>
              <a:rPr lang="en-US" altLang="en-US" sz="2400" dirty="0" err="1">
                <a:ea typeface="ＭＳ Ｐゴシック" charset="-128"/>
              </a:rPr>
              <a:t>thromboses</a:t>
            </a:r>
            <a:r>
              <a:rPr lang="en-US" altLang="en-US" sz="2400" dirty="0">
                <a:ea typeface="ＭＳ Ｐゴシック" charset="-128"/>
              </a:rPr>
              <a:t> are termed 'proximal' because they are closer to the heart</a:t>
            </a:r>
          </a:p>
        </p:txBody>
      </p:sp>
      <p:sp>
        <p:nvSpPr>
          <p:cNvPr id="17413" name="Title 1"/>
          <p:cNvSpPr>
            <a:spLocks noGrp="1"/>
          </p:cNvSpPr>
          <p:nvPr>
            <p:ph type="title"/>
          </p:nvPr>
        </p:nvSpPr>
        <p:spPr>
          <a:xfrm>
            <a:off x="612913" y="140493"/>
            <a:ext cx="10515600" cy="1325563"/>
          </a:xfrm>
        </p:spPr>
        <p:txBody>
          <a:bodyPr/>
          <a:lstStyle/>
          <a:p>
            <a:r>
              <a:rPr lang="en-GB" altLang="en-US" dirty="0">
                <a:latin typeface="Arial" charset="0"/>
                <a:ea typeface="Arial" charset="0"/>
                <a:cs typeface="Arial" charset="0"/>
              </a:rPr>
              <a:t>DVT</a:t>
            </a:r>
          </a:p>
        </p:txBody>
      </p:sp>
      <p:grpSp>
        <p:nvGrpSpPr>
          <p:cNvPr id="17414" name="Group 49"/>
          <p:cNvGrpSpPr>
            <a:grpSpLocks/>
          </p:cNvGrpSpPr>
          <p:nvPr/>
        </p:nvGrpSpPr>
        <p:grpSpPr bwMode="auto">
          <a:xfrm>
            <a:off x="7075831" y="1178521"/>
            <a:ext cx="3706813" cy="5219700"/>
            <a:chOff x="2856" y="614"/>
            <a:chExt cx="2335" cy="3288"/>
          </a:xfrm>
        </p:grpSpPr>
        <p:sp>
          <p:nvSpPr>
            <p:cNvPr id="17415" name="TextBox 5"/>
            <p:cNvSpPr txBox="1">
              <a:spLocks noChangeArrowheads="1"/>
            </p:cNvSpPr>
            <p:nvPr/>
          </p:nvSpPr>
          <p:spPr bwMode="auto">
            <a:xfrm>
              <a:off x="3182" y="1146"/>
              <a:ext cx="8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External iliac</a:t>
              </a:r>
              <a:endParaRPr lang="en-US" altLang="en-US" sz="1400" b="1">
                <a:solidFill>
                  <a:schemeClr val="bg1"/>
                </a:solidFill>
                <a:latin typeface="Arial" charset="0"/>
              </a:endParaRPr>
            </a:p>
          </p:txBody>
        </p:sp>
        <p:sp>
          <p:nvSpPr>
            <p:cNvPr id="17416" name="TextBox 6"/>
            <p:cNvSpPr txBox="1">
              <a:spLocks noChangeArrowheads="1"/>
            </p:cNvSpPr>
            <p:nvPr/>
          </p:nvSpPr>
          <p:spPr bwMode="auto">
            <a:xfrm>
              <a:off x="3139" y="2681"/>
              <a:ext cx="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Anterior tibial</a:t>
              </a:r>
              <a:endParaRPr lang="en-US" altLang="en-US" sz="1400" b="1">
                <a:solidFill>
                  <a:schemeClr val="bg1"/>
                </a:solidFill>
                <a:latin typeface="Arial" charset="0"/>
              </a:endParaRPr>
            </a:p>
          </p:txBody>
        </p:sp>
        <p:sp>
          <p:nvSpPr>
            <p:cNvPr id="17417" name="TextBox 7"/>
            <p:cNvSpPr txBox="1">
              <a:spLocks noChangeArrowheads="1"/>
            </p:cNvSpPr>
            <p:nvPr/>
          </p:nvSpPr>
          <p:spPr bwMode="auto">
            <a:xfrm>
              <a:off x="3407" y="2193"/>
              <a:ext cx="6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Popliteal</a:t>
              </a:r>
              <a:endParaRPr lang="en-US" altLang="en-US" sz="1400" b="1">
                <a:solidFill>
                  <a:schemeClr val="bg1"/>
                </a:solidFill>
                <a:latin typeface="Arial" charset="0"/>
              </a:endParaRPr>
            </a:p>
          </p:txBody>
        </p:sp>
        <p:sp>
          <p:nvSpPr>
            <p:cNvPr id="17418" name="TextBox 8"/>
            <p:cNvSpPr txBox="1">
              <a:spLocks noChangeArrowheads="1"/>
            </p:cNvSpPr>
            <p:nvPr/>
          </p:nvSpPr>
          <p:spPr bwMode="auto">
            <a:xfrm>
              <a:off x="2967" y="1880"/>
              <a:ext cx="10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Great saphenous</a:t>
              </a:r>
              <a:endParaRPr lang="en-US" altLang="en-US" sz="1400" b="1">
                <a:solidFill>
                  <a:schemeClr val="bg1"/>
                </a:solidFill>
                <a:latin typeface="Arial" charset="0"/>
              </a:endParaRPr>
            </a:p>
          </p:txBody>
        </p:sp>
        <p:sp>
          <p:nvSpPr>
            <p:cNvPr id="17419" name="TextBox 9"/>
            <p:cNvSpPr txBox="1">
              <a:spLocks noChangeArrowheads="1"/>
            </p:cNvSpPr>
            <p:nvPr/>
          </p:nvSpPr>
          <p:spPr bwMode="auto">
            <a:xfrm>
              <a:off x="3160" y="1629"/>
              <a:ext cx="8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Deep femoral</a:t>
              </a:r>
              <a:endParaRPr lang="en-US" altLang="en-US" sz="1400" b="1">
                <a:solidFill>
                  <a:schemeClr val="bg1"/>
                </a:solidFill>
                <a:latin typeface="Arial" charset="0"/>
              </a:endParaRPr>
            </a:p>
          </p:txBody>
        </p:sp>
        <p:sp>
          <p:nvSpPr>
            <p:cNvPr id="17420" name="TextBox 10"/>
            <p:cNvSpPr txBox="1">
              <a:spLocks noChangeArrowheads="1"/>
            </p:cNvSpPr>
            <p:nvPr/>
          </p:nvSpPr>
          <p:spPr bwMode="auto">
            <a:xfrm>
              <a:off x="3097" y="2875"/>
              <a:ext cx="9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Posterior tibial</a:t>
              </a:r>
              <a:endParaRPr lang="en-US" altLang="en-US" sz="1400" b="1">
                <a:solidFill>
                  <a:schemeClr val="bg1"/>
                </a:solidFill>
                <a:latin typeface="Arial" charset="0"/>
              </a:endParaRPr>
            </a:p>
          </p:txBody>
        </p:sp>
        <p:sp>
          <p:nvSpPr>
            <p:cNvPr id="17421" name="TextBox 11"/>
            <p:cNvSpPr txBox="1">
              <a:spLocks noChangeArrowheads="1"/>
            </p:cNvSpPr>
            <p:nvPr/>
          </p:nvSpPr>
          <p:spPr bwMode="auto">
            <a:xfrm>
              <a:off x="2856" y="3532"/>
              <a:ext cx="11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Dorsal venous arch</a:t>
              </a:r>
              <a:endParaRPr lang="en-US" altLang="en-US" sz="1400" b="1">
                <a:solidFill>
                  <a:schemeClr val="bg1"/>
                </a:solidFill>
                <a:latin typeface="Arial" charset="0"/>
              </a:endParaRPr>
            </a:p>
          </p:txBody>
        </p:sp>
        <p:sp>
          <p:nvSpPr>
            <p:cNvPr id="17422" name="TextBox 12"/>
            <p:cNvSpPr txBox="1">
              <a:spLocks noChangeArrowheads="1"/>
            </p:cNvSpPr>
            <p:nvPr/>
          </p:nvSpPr>
          <p:spPr bwMode="auto">
            <a:xfrm rot="5400000">
              <a:off x="4427" y="2918"/>
              <a:ext cx="1335"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Distal</a:t>
              </a:r>
              <a:endParaRPr lang="en-US" altLang="en-US" sz="1400" b="1">
                <a:solidFill>
                  <a:schemeClr val="bg1"/>
                </a:solidFill>
                <a:latin typeface="Arial" charset="0"/>
              </a:endParaRPr>
            </a:p>
          </p:txBody>
        </p:sp>
        <p:sp>
          <p:nvSpPr>
            <p:cNvPr id="17423" name="TextBox 13"/>
            <p:cNvSpPr txBox="1">
              <a:spLocks noChangeArrowheads="1"/>
            </p:cNvSpPr>
            <p:nvPr/>
          </p:nvSpPr>
          <p:spPr bwMode="auto">
            <a:xfrm rot="5400000">
              <a:off x="4307" y="1438"/>
              <a:ext cx="157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400" b="1">
                  <a:solidFill>
                    <a:schemeClr val="bg1"/>
                  </a:solidFill>
                  <a:latin typeface="Arial" charset="0"/>
                </a:rPr>
                <a:t>Proximal</a:t>
              </a:r>
              <a:endParaRPr lang="en-US" altLang="en-US" sz="1400" b="1">
                <a:solidFill>
                  <a:schemeClr val="bg1"/>
                </a:solidFill>
                <a:latin typeface="Arial" charset="0"/>
              </a:endParaRPr>
            </a:p>
          </p:txBody>
        </p:sp>
        <p:pic>
          <p:nvPicPr>
            <p:cNvPr id="17424" name="Picture 5" descr="MT775_Lower_leg(3).gif"/>
            <p:cNvPicPr>
              <a:picLocks noChangeAspect="1"/>
            </p:cNvPicPr>
            <p:nvPr/>
          </p:nvPicPr>
          <p:blipFill>
            <a:blip r:embed="rId3">
              <a:extLst>
                <a:ext uri="{28A0092B-C50C-407E-A947-70E740481C1C}">
                  <a14:useLocalDpi xmlns:a14="http://schemas.microsoft.com/office/drawing/2010/main" val="0"/>
                </a:ext>
              </a:extLst>
            </a:blip>
            <a:srcRect l="42319" r="6332"/>
            <a:stretch>
              <a:fillRect/>
            </a:stretch>
          </p:blipFill>
          <p:spPr bwMode="auto">
            <a:xfrm>
              <a:off x="3964" y="614"/>
              <a:ext cx="1058" cy="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Line 23"/>
            <p:cNvSpPr>
              <a:spLocks noChangeShapeType="1"/>
            </p:cNvSpPr>
            <p:nvPr/>
          </p:nvSpPr>
          <p:spPr bwMode="auto">
            <a:xfrm>
              <a:off x="3991" y="2304"/>
              <a:ext cx="408"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6" name="Line 24"/>
            <p:cNvSpPr>
              <a:spLocks noChangeShapeType="1"/>
            </p:cNvSpPr>
            <p:nvPr/>
          </p:nvSpPr>
          <p:spPr bwMode="auto">
            <a:xfrm>
              <a:off x="3974" y="1993"/>
              <a:ext cx="314"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7" name="Line 25"/>
            <p:cNvSpPr>
              <a:spLocks noChangeShapeType="1"/>
            </p:cNvSpPr>
            <p:nvPr/>
          </p:nvSpPr>
          <p:spPr bwMode="auto">
            <a:xfrm>
              <a:off x="3992" y="2791"/>
              <a:ext cx="444"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Line 26"/>
            <p:cNvSpPr>
              <a:spLocks noChangeShapeType="1"/>
            </p:cNvSpPr>
            <p:nvPr/>
          </p:nvSpPr>
          <p:spPr bwMode="auto">
            <a:xfrm>
              <a:off x="3967" y="3024"/>
              <a:ext cx="41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9" name="Line 29"/>
            <p:cNvSpPr>
              <a:spLocks noChangeShapeType="1"/>
            </p:cNvSpPr>
            <p:nvPr/>
          </p:nvSpPr>
          <p:spPr bwMode="auto">
            <a:xfrm>
              <a:off x="3990" y="3651"/>
              <a:ext cx="514"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0" name="Line 30"/>
            <p:cNvSpPr>
              <a:spLocks noChangeShapeType="1"/>
            </p:cNvSpPr>
            <p:nvPr/>
          </p:nvSpPr>
          <p:spPr bwMode="auto">
            <a:xfrm>
              <a:off x="3982" y="1740"/>
              <a:ext cx="4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1" name="Line 31"/>
            <p:cNvSpPr>
              <a:spLocks noChangeShapeType="1"/>
            </p:cNvSpPr>
            <p:nvPr/>
          </p:nvSpPr>
          <p:spPr bwMode="auto">
            <a:xfrm>
              <a:off x="3981" y="1251"/>
              <a:ext cx="4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2" name="Line 33"/>
            <p:cNvSpPr>
              <a:spLocks noChangeShapeType="1"/>
            </p:cNvSpPr>
            <p:nvPr/>
          </p:nvSpPr>
          <p:spPr bwMode="auto">
            <a:xfrm>
              <a:off x="4886" y="743"/>
              <a:ext cx="78"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3" name="Line 34"/>
            <p:cNvSpPr>
              <a:spLocks noChangeShapeType="1"/>
            </p:cNvSpPr>
            <p:nvPr/>
          </p:nvSpPr>
          <p:spPr bwMode="auto">
            <a:xfrm flipH="1">
              <a:off x="4951" y="740"/>
              <a:ext cx="3" cy="1561"/>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4" name="Line 36"/>
            <p:cNvSpPr>
              <a:spLocks noChangeShapeType="1"/>
            </p:cNvSpPr>
            <p:nvPr/>
          </p:nvSpPr>
          <p:spPr bwMode="auto">
            <a:xfrm>
              <a:off x="4884" y="2302"/>
              <a:ext cx="78"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435" name="Group 40"/>
            <p:cNvGrpSpPr>
              <a:grpSpLocks/>
            </p:cNvGrpSpPr>
            <p:nvPr/>
          </p:nvGrpSpPr>
          <p:grpSpPr bwMode="auto">
            <a:xfrm>
              <a:off x="4885" y="2363"/>
              <a:ext cx="80" cy="1312"/>
              <a:chOff x="5376" y="2115"/>
              <a:chExt cx="80" cy="1562"/>
            </a:xfrm>
          </p:grpSpPr>
          <p:sp>
            <p:nvSpPr>
              <p:cNvPr id="17436" name="Line 37"/>
              <p:cNvSpPr>
                <a:spLocks noChangeShapeType="1"/>
              </p:cNvSpPr>
              <p:nvPr/>
            </p:nvSpPr>
            <p:spPr bwMode="auto">
              <a:xfrm>
                <a:off x="5378" y="2118"/>
                <a:ext cx="78"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7" name="Line 38"/>
              <p:cNvSpPr>
                <a:spLocks noChangeShapeType="1"/>
              </p:cNvSpPr>
              <p:nvPr/>
            </p:nvSpPr>
            <p:spPr bwMode="auto">
              <a:xfrm flipH="1">
                <a:off x="5443" y="2115"/>
                <a:ext cx="3" cy="1561"/>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Line 39"/>
              <p:cNvSpPr>
                <a:spLocks noChangeShapeType="1"/>
              </p:cNvSpPr>
              <p:nvPr/>
            </p:nvSpPr>
            <p:spPr bwMode="auto">
              <a:xfrm>
                <a:off x="5376" y="3677"/>
                <a:ext cx="78"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188029828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48788" y="5626100"/>
            <a:ext cx="1295400" cy="1231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0" name="AutoShape 2"/>
          <p:cNvSpPr>
            <a:spLocks noChangeArrowheads="1"/>
          </p:cNvSpPr>
          <p:nvPr/>
        </p:nvSpPr>
        <p:spPr bwMode="auto">
          <a:xfrm>
            <a:off x="1809751" y="2239566"/>
            <a:ext cx="5329237" cy="4152900"/>
          </a:xfrm>
          <a:prstGeom prst="homePlate">
            <a:avLst>
              <a:gd name="adj" fmla="val 30855"/>
            </a:avLst>
          </a:prstGeom>
          <a:solidFill>
            <a:srgbClr val="F0A5EF">
              <a:alpha val="38039"/>
            </a:srgbClr>
          </a:solidFill>
          <a:ln w="38100">
            <a:solidFill>
              <a:srgbClr val="CC3ABE"/>
            </a:solidFill>
            <a:miter lim="800000"/>
            <a:headEnd/>
            <a:tailEnd/>
          </a:ln>
        </p:spPr>
        <p:txBody>
          <a:bodyPr wrap="none" anchor="ctr"/>
          <a:lstStyle/>
          <a:p>
            <a:pPr algn="ctr">
              <a:defRPr/>
            </a:pPr>
            <a:endParaRPr lang="en-GB">
              <a:ea typeface="ＭＳ Ｐゴシック" charset="0"/>
            </a:endParaRPr>
          </a:p>
        </p:txBody>
      </p:sp>
      <p:sp>
        <p:nvSpPr>
          <p:cNvPr id="12291" name="AutoShape 3"/>
          <p:cNvSpPr>
            <a:spLocks noChangeArrowheads="1"/>
          </p:cNvSpPr>
          <p:nvPr/>
        </p:nvSpPr>
        <p:spPr bwMode="auto">
          <a:xfrm flipH="1">
            <a:off x="4836319" y="2216830"/>
            <a:ext cx="5584825" cy="4152900"/>
          </a:xfrm>
          <a:prstGeom prst="homePlate">
            <a:avLst>
              <a:gd name="adj" fmla="val 32335"/>
            </a:avLst>
          </a:prstGeom>
          <a:solidFill>
            <a:srgbClr val="EE46DD">
              <a:alpha val="47058"/>
            </a:srgbClr>
          </a:solidFill>
          <a:ln w="38100">
            <a:solidFill>
              <a:srgbClr val="CC3ABE"/>
            </a:solidFill>
            <a:miter lim="800000"/>
            <a:headEnd/>
            <a:tailEnd/>
          </a:ln>
        </p:spPr>
        <p:txBody>
          <a:bodyPr wrap="none" anchor="ctr"/>
          <a:lstStyle/>
          <a:p>
            <a:pPr algn="ctr">
              <a:defRPr/>
            </a:pPr>
            <a:endParaRPr lang="en-GB">
              <a:ea typeface="ＭＳ Ｐゴシック" charset="0"/>
            </a:endParaRPr>
          </a:p>
        </p:txBody>
      </p:sp>
      <p:sp>
        <p:nvSpPr>
          <p:cNvPr id="36869" name="Rectangle 15"/>
          <p:cNvSpPr>
            <a:spLocks noGrp="1" noChangeArrowheads="1"/>
          </p:cNvSpPr>
          <p:nvPr>
            <p:ph type="title" idx="4294967295"/>
          </p:nvPr>
        </p:nvSpPr>
        <p:spPr>
          <a:xfrm>
            <a:off x="730251" y="136525"/>
            <a:ext cx="10515600" cy="1325563"/>
          </a:xfrm>
        </p:spPr>
        <p:txBody>
          <a:bodyPr/>
          <a:lstStyle/>
          <a:p>
            <a:pPr eaLnBrk="1" hangingPunct="1"/>
            <a:r>
              <a:rPr lang="en-GB" altLang="en-US">
                <a:latin typeface="Arial" charset="0"/>
                <a:ea typeface="Arial" charset="0"/>
                <a:cs typeface="Arial" charset="0"/>
              </a:rPr>
              <a:t>Risk factors for VTE</a:t>
            </a:r>
          </a:p>
        </p:txBody>
      </p:sp>
      <p:sp>
        <p:nvSpPr>
          <p:cNvPr id="12293" name="Text Box 5"/>
          <p:cNvSpPr txBox="1">
            <a:spLocks noChangeArrowheads="1"/>
          </p:cNvSpPr>
          <p:nvPr/>
        </p:nvSpPr>
        <p:spPr bwMode="auto">
          <a:xfrm>
            <a:off x="4760447" y="3362524"/>
            <a:ext cx="2663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algn="ctr" eaLnBrk="1" hangingPunct="1">
              <a:defRPr/>
            </a:pPr>
            <a:r>
              <a:rPr lang="en-GB" sz="2000" dirty="0">
                <a:solidFill>
                  <a:schemeClr val="tx1"/>
                </a:solidFill>
                <a:latin typeface="+mn-lt"/>
                <a:ea typeface="ＭＳ Ｐゴシック" charset="0"/>
              </a:rPr>
              <a:t>Cancer </a:t>
            </a:r>
          </a:p>
          <a:p>
            <a:pPr algn="ctr" eaLnBrk="1" hangingPunct="1">
              <a:defRPr/>
            </a:pPr>
            <a:endParaRPr lang="en-GB" sz="2000" dirty="0">
              <a:solidFill>
                <a:schemeClr val="tx1"/>
              </a:solidFill>
              <a:latin typeface="+mn-lt"/>
              <a:ea typeface="ＭＳ Ｐゴシック" charset="0"/>
            </a:endParaRPr>
          </a:p>
          <a:p>
            <a:pPr algn="ctr" eaLnBrk="1" hangingPunct="1">
              <a:defRPr/>
            </a:pPr>
            <a:r>
              <a:rPr lang="en-GB" sz="2000" dirty="0">
                <a:solidFill>
                  <a:schemeClr val="tx1"/>
                </a:solidFill>
                <a:latin typeface="+mn-lt"/>
                <a:ea typeface="ＭＳ Ｐゴシック" charset="0"/>
              </a:rPr>
              <a:t>Inflammatory </a:t>
            </a:r>
          </a:p>
          <a:p>
            <a:pPr algn="ctr" eaLnBrk="1" hangingPunct="1">
              <a:defRPr/>
            </a:pPr>
            <a:r>
              <a:rPr lang="en-GB" sz="2000" dirty="0">
                <a:solidFill>
                  <a:schemeClr val="tx1"/>
                </a:solidFill>
                <a:latin typeface="+mn-lt"/>
                <a:ea typeface="ＭＳ Ｐゴシック" charset="0"/>
              </a:rPr>
              <a:t>diseases</a:t>
            </a:r>
          </a:p>
          <a:p>
            <a:pPr algn="ctr" eaLnBrk="1" hangingPunct="1">
              <a:defRPr/>
            </a:pPr>
            <a:endParaRPr lang="en-GB" sz="2000" dirty="0">
              <a:solidFill>
                <a:schemeClr val="tx1"/>
              </a:solidFill>
              <a:latin typeface="+mn-lt"/>
              <a:ea typeface="ＭＳ Ｐゴシック" charset="0"/>
            </a:endParaRPr>
          </a:p>
          <a:p>
            <a:pPr algn="ctr" eaLnBrk="1" hangingPunct="1">
              <a:defRPr/>
            </a:pPr>
            <a:endParaRPr lang="en-GB" sz="2000" dirty="0">
              <a:solidFill>
                <a:schemeClr val="tx1"/>
              </a:solidFill>
              <a:latin typeface="+mn-lt"/>
              <a:ea typeface="ＭＳ Ｐゴシック" charset="0"/>
            </a:endParaRPr>
          </a:p>
        </p:txBody>
      </p:sp>
      <p:sp>
        <p:nvSpPr>
          <p:cNvPr id="36871" name="Rectangle 6"/>
          <p:cNvSpPr>
            <a:spLocks noChangeArrowheads="1"/>
          </p:cNvSpPr>
          <p:nvPr/>
        </p:nvSpPr>
        <p:spPr bwMode="auto">
          <a:xfrm>
            <a:off x="6559826" y="6558265"/>
            <a:ext cx="3702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200">
                <a:latin typeface="Arial" charset="0"/>
              </a:rPr>
              <a:t>*New York Heart Association classification III and IV</a:t>
            </a:r>
          </a:p>
        </p:txBody>
      </p:sp>
      <p:sp>
        <p:nvSpPr>
          <p:cNvPr id="36872" name="Text Box 7"/>
          <p:cNvSpPr txBox="1">
            <a:spLocks noChangeArrowheads="1"/>
          </p:cNvSpPr>
          <p:nvPr/>
        </p:nvSpPr>
        <p:spPr bwMode="auto">
          <a:xfrm>
            <a:off x="1874838" y="6428581"/>
            <a:ext cx="4033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30000"/>
              </a:spcBef>
              <a:buFontTx/>
              <a:buNone/>
            </a:pPr>
            <a:r>
              <a:rPr lang="en-GB" altLang="en-US" sz="1200" dirty="0"/>
              <a:t>Risk factors from </a:t>
            </a:r>
            <a:r>
              <a:rPr lang="en-GB" altLang="en-US" sz="1200" dirty="0" err="1"/>
              <a:t>Geerts</a:t>
            </a:r>
            <a:r>
              <a:rPr lang="en-GB" altLang="en-US" sz="1200" dirty="0"/>
              <a:t> WH </a:t>
            </a:r>
            <a:r>
              <a:rPr lang="en-GB" altLang="en-US" sz="1200" i="1" dirty="0"/>
              <a:t>et al</a:t>
            </a:r>
            <a:r>
              <a:rPr lang="en-GB" altLang="en-US" sz="1200" dirty="0"/>
              <a:t>. </a:t>
            </a:r>
            <a:r>
              <a:rPr lang="en-GB" altLang="en-US" sz="1200" i="1" dirty="0"/>
              <a:t>Chest</a:t>
            </a:r>
            <a:r>
              <a:rPr lang="en-GB" altLang="en-US" sz="1200" dirty="0"/>
              <a:t> 2004;126:338S</a:t>
            </a:r>
            <a:r>
              <a:rPr lang="en-US" altLang="en-US" sz="1200" dirty="0"/>
              <a:t>–</a:t>
            </a:r>
            <a:r>
              <a:rPr lang="en-GB" altLang="en-US" sz="1200" dirty="0"/>
              <a:t>400S</a:t>
            </a:r>
            <a:endParaRPr lang="en-US" altLang="en-US" sz="1200" dirty="0"/>
          </a:p>
        </p:txBody>
      </p:sp>
      <p:sp>
        <p:nvSpPr>
          <p:cNvPr id="12296" name="Rectangle 8"/>
          <p:cNvSpPr>
            <a:spLocks noChangeArrowheads="1"/>
          </p:cNvSpPr>
          <p:nvPr/>
        </p:nvSpPr>
        <p:spPr bwMode="auto">
          <a:xfrm>
            <a:off x="1874838" y="2776538"/>
            <a:ext cx="30543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spcBef>
                <a:spcPct val="0"/>
              </a:spcBef>
              <a:spcAft>
                <a:spcPct val="35000"/>
              </a:spcAft>
              <a:buClr>
                <a:srgbClr val="EC008C"/>
              </a:buClr>
              <a:buFontTx/>
              <a:buNone/>
            </a:pPr>
            <a:r>
              <a:rPr lang="en-GB" altLang="en-US" sz="2000" dirty="0">
                <a:latin typeface="Arial" charset="0"/>
              </a:rPr>
              <a:t>Surgery</a:t>
            </a:r>
          </a:p>
          <a:p>
            <a:pPr eaLnBrk="1" hangingPunct="1">
              <a:lnSpc>
                <a:spcPct val="80000"/>
              </a:lnSpc>
              <a:spcBef>
                <a:spcPct val="0"/>
              </a:spcBef>
              <a:spcAft>
                <a:spcPct val="35000"/>
              </a:spcAft>
              <a:buClr>
                <a:srgbClr val="EC008C"/>
              </a:buClr>
              <a:buFontTx/>
              <a:buNone/>
            </a:pPr>
            <a:r>
              <a:rPr lang="en-GB" altLang="en-US" sz="2000" dirty="0">
                <a:latin typeface="Arial" charset="0"/>
              </a:rPr>
              <a:t>Trauma</a:t>
            </a:r>
          </a:p>
          <a:p>
            <a:pPr eaLnBrk="1" hangingPunct="1">
              <a:lnSpc>
                <a:spcPct val="80000"/>
              </a:lnSpc>
              <a:spcBef>
                <a:spcPct val="0"/>
              </a:spcBef>
              <a:spcAft>
                <a:spcPct val="35000"/>
              </a:spcAft>
              <a:buClr>
                <a:srgbClr val="EC008C"/>
              </a:buClr>
              <a:buFontTx/>
              <a:buNone/>
            </a:pPr>
            <a:r>
              <a:rPr lang="en-GB" altLang="en-US" sz="2000" dirty="0">
                <a:latin typeface="Arial" charset="0"/>
              </a:rPr>
              <a:t>Acute medical illness</a:t>
            </a:r>
          </a:p>
          <a:p>
            <a:pPr eaLnBrk="1" hangingPunct="1">
              <a:lnSpc>
                <a:spcPct val="80000"/>
              </a:lnSpc>
              <a:spcBef>
                <a:spcPct val="0"/>
              </a:spcBef>
              <a:spcAft>
                <a:spcPct val="35000"/>
              </a:spcAft>
              <a:buClr>
                <a:srgbClr val="EC008C"/>
              </a:buClr>
              <a:buFontTx/>
              <a:buNone/>
            </a:pPr>
            <a:r>
              <a:rPr lang="en-GB" altLang="en-US" sz="2000" dirty="0">
                <a:latin typeface="Arial" charset="0"/>
              </a:rPr>
              <a:t>Acute heart failure*</a:t>
            </a:r>
          </a:p>
          <a:p>
            <a:pPr eaLnBrk="1" hangingPunct="1">
              <a:lnSpc>
                <a:spcPct val="80000"/>
              </a:lnSpc>
              <a:spcBef>
                <a:spcPct val="0"/>
              </a:spcBef>
              <a:spcAft>
                <a:spcPct val="35000"/>
              </a:spcAft>
              <a:buClr>
                <a:srgbClr val="EC008C"/>
              </a:buClr>
              <a:buFontTx/>
              <a:buNone/>
            </a:pPr>
            <a:r>
              <a:rPr lang="en-GB" altLang="en-US" sz="2000" dirty="0">
                <a:latin typeface="Arial" charset="0"/>
              </a:rPr>
              <a:t>Acute respiratory failure</a:t>
            </a:r>
          </a:p>
          <a:p>
            <a:pPr eaLnBrk="1" hangingPunct="1">
              <a:lnSpc>
                <a:spcPct val="80000"/>
              </a:lnSpc>
              <a:spcBef>
                <a:spcPct val="0"/>
              </a:spcBef>
              <a:spcAft>
                <a:spcPct val="35000"/>
              </a:spcAft>
              <a:buClr>
                <a:srgbClr val="EC008C"/>
              </a:buClr>
              <a:buFontTx/>
              <a:buNone/>
            </a:pPr>
            <a:r>
              <a:rPr lang="en-GB" altLang="en-US" sz="2000" dirty="0">
                <a:latin typeface="Arial" charset="0"/>
              </a:rPr>
              <a:t>Central venous catheterisation </a:t>
            </a:r>
          </a:p>
        </p:txBody>
      </p:sp>
      <p:sp>
        <p:nvSpPr>
          <p:cNvPr id="12297" name="Rectangle 9"/>
          <p:cNvSpPr>
            <a:spLocks noChangeArrowheads="1"/>
          </p:cNvSpPr>
          <p:nvPr/>
        </p:nvSpPr>
        <p:spPr bwMode="auto">
          <a:xfrm>
            <a:off x="6743701" y="2237979"/>
            <a:ext cx="367188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eaLnBrk="1" hangingPunct="1">
              <a:lnSpc>
                <a:spcPct val="80000"/>
              </a:lnSpc>
              <a:spcBef>
                <a:spcPct val="0"/>
              </a:spcBef>
              <a:spcAft>
                <a:spcPct val="35000"/>
              </a:spcAft>
              <a:buClr>
                <a:srgbClr val="EC008C"/>
              </a:buClr>
              <a:buFontTx/>
              <a:buNone/>
            </a:pPr>
            <a:r>
              <a:rPr lang="en-GB" altLang="en-US" sz="2000" dirty="0">
                <a:latin typeface="Arial" charset="0"/>
              </a:rPr>
              <a:t>History of VTE</a:t>
            </a:r>
          </a:p>
          <a:p>
            <a:pPr algn="r" eaLnBrk="1" hangingPunct="1">
              <a:lnSpc>
                <a:spcPct val="80000"/>
              </a:lnSpc>
              <a:spcBef>
                <a:spcPct val="0"/>
              </a:spcBef>
              <a:spcAft>
                <a:spcPct val="35000"/>
              </a:spcAft>
              <a:buClr>
                <a:srgbClr val="EC008C"/>
              </a:buClr>
              <a:buFontTx/>
              <a:buNone/>
            </a:pPr>
            <a:r>
              <a:rPr lang="en-GB" altLang="en-US" sz="2000" dirty="0">
                <a:latin typeface="Arial" charset="0"/>
              </a:rPr>
              <a:t>Chronic heart failure</a:t>
            </a:r>
          </a:p>
          <a:p>
            <a:pPr algn="r" eaLnBrk="1" hangingPunct="1">
              <a:lnSpc>
                <a:spcPct val="80000"/>
              </a:lnSpc>
              <a:spcBef>
                <a:spcPct val="0"/>
              </a:spcBef>
              <a:spcAft>
                <a:spcPct val="35000"/>
              </a:spcAft>
              <a:buClr>
                <a:srgbClr val="EC008C"/>
              </a:buClr>
              <a:buFontTx/>
              <a:buNone/>
            </a:pPr>
            <a:r>
              <a:rPr lang="en-GB" altLang="en-US" sz="2000" dirty="0">
                <a:latin typeface="Arial" charset="0"/>
              </a:rPr>
              <a:t>Advanced age</a:t>
            </a:r>
          </a:p>
          <a:p>
            <a:pPr algn="r" eaLnBrk="1" hangingPunct="1">
              <a:lnSpc>
                <a:spcPct val="80000"/>
              </a:lnSpc>
              <a:spcBef>
                <a:spcPct val="0"/>
              </a:spcBef>
              <a:spcAft>
                <a:spcPct val="35000"/>
              </a:spcAft>
              <a:buClr>
                <a:srgbClr val="EC008C"/>
              </a:buClr>
              <a:buFontTx/>
              <a:buNone/>
            </a:pPr>
            <a:r>
              <a:rPr lang="en-GB" altLang="en-US" sz="2000" dirty="0">
                <a:latin typeface="Arial" charset="0"/>
              </a:rPr>
              <a:t>Varicose veins</a:t>
            </a:r>
          </a:p>
          <a:p>
            <a:pPr algn="r" eaLnBrk="1" hangingPunct="1">
              <a:lnSpc>
                <a:spcPct val="80000"/>
              </a:lnSpc>
              <a:spcBef>
                <a:spcPct val="0"/>
              </a:spcBef>
              <a:spcAft>
                <a:spcPct val="35000"/>
              </a:spcAft>
              <a:buClr>
                <a:srgbClr val="EC008C"/>
              </a:buClr>
              <a:buFontTx/>
              <a:buNone/>
            </a:pPr>
            <a:r>
              <a:rPr lang="en-GB" altLang="en-US" sz="2000" dirty="0">
                <a:latin typeface="Arial" charset="0"/>
              </a:rPr>
              <a:t>Obesity</a:t>
            </a:r>
          </a:p>
          <a:p>
            <a:pPr algn="r" eaLnBrk="1" hangingPunct="1">
              <a:lnSpc>
                <a:spcPct val="80000"/>
              </a:lnSpc>
              <a:spcBef>
                <a:spcPct val="0"/>
              </a:spcBef>
              <a:spcAft>
                <a:spcPct val="35000"/>
              </a:spcAft>
              <a:buClr>
                <a:srgbClr val="EC008C"/>
              </a:buClr>
              <a:buFontTx/>
              <a:buNone/>
            </a:pPr>
            <a:r>
              <a:rPr lang="en-GB" altLang="en-US" sz="2000" dirty="0">
                <a:latin typeface="Arial" charset="0"/>
              </a:rPr>
              <a:t>Immobility or paresis</a:t>
            </a:r>
          </a:p>
          <a:p>
            <a:pPr algn="r" eaLnBrk="1" hangingPunct="1">
              <a:lnSpc>
                <a:spcPct val="80000"/>
              </a:lnSpc>
              <a:spcBef>
                <a:spcPct val="0"/>
              </a:spcBef>
              <a:spcAft>
                <a:spcPct val="35000"/>
              </a:spcAft>
              <a:buClr>
                <a:srgbClr val="EC008C"/>
              </a:buClr>
              <a:buFontTx/>
              <a:buNone/>
            </a:pPr>
            <a:r>
              <a:rPr lang="en-GB" altLang="en-US" sz="2000" dirty="0" err="1">
                <a:latin typeface="Arial" charset="0"/>
              </a:rPr>
              <a:t>Myeloproliferative</a:t>
            </a:r>
            <a:r>
              <a:rPr lang="en-GB" altLang="en-US" sz="2000" dirty="0">
                <a:latin typeface="Arial" charset="0"/>
              </a:rPr>
              <a:t> disorders</a:t>
            </a:r>
          </a:p>
          <a:p>
            <a:pPr algn="r" eaLnBrk="1" hangingPunct="1">
              <a:lnSpc>
                <a:spcPct val="80000"/>
              </a:lnSpc>
              <a:spcBef>
                <a:spcPct val="0"/>
              </a:spcBef>
              <a:spcAft>
                <a:spcPct val="35000"/>
              </a:spcAft>
              <a:buClr>
                <a:srgbClr val="EC008C"/>
              </a:buClr>
              <a:buFontTx/>
              <a:buNone/>
            </a:pPr>
            <a:r>
              <a:rPr lang="en-GB" altLang="en-US" sz="2000" dirty="0">
                <a:latin typeface="Arial" charset="0"/>
              </a:rPr>
              <a:t>Pregnancy/</a:t>
            </a:r>
            <a:r>
              <a:rPr lang="en-GB" altLang="en-US" sz="2000" dirty="0" err="1">
                <a:latin typeface="Arial" charset="0"/>
              </a:rPr>
              <a:t>peripartum</a:t>
            </a:r>
            <a:r>
              <a:rPr lang="en-GB" altLang="en-US" sz="2000" dirty="0">
                <a:latin typeface="Arial" charset="0"/>
              </a:rPr>
              <a:t> period </a:t>
            </a:r>
          </a:p>
          <a:p>
            <a:pPr algn="r" eaLnBrk="1" hangingPunct="1">
              <a:lnSpc>
                <a:spcPct val="80000"/>
              </a:lnSpc>
              <a:spcBef>
                <a:spcPct val="0"/>
              </a:spcBef>
              <a:spcAft>
                <a:spcPct val="35000"/>
              </a:spcAft>
              <a:buClr>
                <a:srgbClr val="EC008C"/>
              </a:buClr>
              <a:buFontTx/>
              <a:buNone/>
            </a:pPr>
            <a:r>
              <a:rPr lang="en-GB" altLang="en-US" sz="2000" dirty="0">
                <a:latin typeface="Arial" charset="0"/>
              </a:rPr>
              <a:t>Inherited or acquired thrombophilia</a:t>
            </a:r>
          </a:p>
          <a:p>
            <a:pPr algn="r" eaLnBrk="1" hangingPunct="1">
              <a:lnSpc>
                <a:spcPct val="80000"/>
              </a:lnSpc>
              <a:spcBef>
                <a:spcPct val="0"/>
              </a:spcBef>
              <a:spcAft>
                <a:spcPct val="35000"/>
              </a:spcAft>
              <a:buClr>
                <a:srgbClr val="EC008C"/>
              </a:buClr>
              <a:buFontTx/>
              <a:buNone/>
            </a:pPr>
            <a:r>
              <a:rPr lang="en-GB" altLang="en-US" sz="2000" dirty="0">
                <a:latin typeface="Arial" charset="0"/>
              </a:rPr>
              <a:t>Hormone therapies</a:t>
            </a:r>
          </a:p>
          <a:p>
            <a:pPr algn="r" eaLnBrk="1" hangingPunct="1">
              <a:lnSpc>
                <a:spcPct val="80000"/>
              </a:lnSpc>
              <a:spcBef>
                <a:spcPct val="0"/>
              </a:spcBef>
              <a:spcAft>
                <a:spcPct val="35000"/>
              </a:spcAft>
              <a:buClr>
                <a:srgbClr val="EC008C"/>
              </a:buClr>
              <a:buFontTx/>
              <a:buNone/>
            </a:pPr>
            <a:r>
              <a:rPr lang="en-GB" altLang="en-US" sz="2000" dirty="0">
                <a:latin typeface="Arial" charset="0"/>
              </a:rPr>
              <a:t>Renal insufficiency</a:t>
            </a:r>
          </a:p>
        </p:txBody>
      </p:sp>
      <p:sp>
        <p:nvSpPr>
          <p:cNvPr id="36875" name="Text Box 10"/>
          <p:cNvSpPr txBox="1">
            <a:spLocks noChangeArrowheads="1"/>
          </p:cNvSpPr>
          <p:nvPr/>
        </p:nvSpPr>
        <p:spPr bwMode="auto">
          <a:xfrm>
            <a:off x="6888164" y="1532331"/>
            <a:ext cx="35274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eaLnBrk="1" hangingPunct="1">
              <a:lnSpc>
                <a:spcPts val="800"/>
              </a:lnSpc>
              <a:spcBef>
                <a:spcPct val="50000"/>
              </a:spcBef>
              <a:buNone/>
            </a:pPr>
            <a:r>
              <a:rPr lang="en-GB" altLang="en-US" sz="1800" b="1" dirty="0">
                <a:latin typeface="Arial" charset="0"/>
              </a:rPr>
              <a:t>Predisposing risk factors</a:t>
            </a:r>
          </a:p>
          <a:p>
            <a:pPr algn="r" eaLnBrk="1" hangingPunct="1">
              <a:lnSpc>
                <a:spcPts val="800"/>
              </a:lnSpc>
              <a:spcBef>
                <a:spcPct val="50000"/>
              </a:spcBef>
              <a:buNone/>
            </a:pPr>
            <a:r>
              <a:rPr lang="en-GB" altLang="en-US" sz="1800" b="1" dirty="0">
                <a:latin typeface="Arial" charset="0"/>
              </a:rPr>
              <a:t>(patient characteristics)</a:t>
            </a:r>
          </a:p>
        </p:txBody>
      </p:sp>
      <p:sp>
        <p:nvSpPr>
          <p:cNvPr id="36876" name="Text Box 11"/>
          <p:cNvSpPr txBox="1">
            <a:spLocks noChangeArrowheads="1"/>
          </p:cNvSpPr>
          <p:nvPr/>
        </p:nvSpPr>
        <p:spPr bwMode="auto">
          <a:xfrm>
            <a:off x="1809751" y="1430730"/>
            <a:ext cx="438626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spcBef>
                <a:spcPct val="50000"/>
              </a:spcBef>
              <a:buFontTx/>
              <a:buNone/>
            </a:pPr>
            <a:r>
              <a:rPr lang="en-GB" altLang="en-US" sz="1800" b="1">
                <a:latin typeface="Arial" charset="0"/>
              </a:rPr>
              <a:t>Exposing risk factors </a:t>
            </a:r>
            <a:br>
              <a:rPr lang="en-GB" altLang="en-US" sz="1800" b="1">
                <a:latin typeface="Arial" charset="0"/>
              </a:rPr>
            </a:br>
            <a:r>
              <a:rPr lang="en-GB" altLang="en-US" sz="1800" b="1">
                <a:latin typeface="Arial" charset="0"/>
              </a:rPr>
              <a:t>(acute conditions or trauma, surgery)</a:t>
            </a:r>
          </a:p>
        </p:txBody>
      </p:sp>
    </p:spTree>
    <p:extLst>
      <p:ext uri="{BB962C8B-B14F-4D97-AF65-F5344CB8AC3E}">
        <p14:creationId xmlns:p14="http://schemas.microsoft.com/office/powerpoint/2010/main" val="413611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animBg="1"/>
      <p:bldP spid="12293" grpId="0"/>
      <p:bldP spid="12296" grpId="0"/>
      <p:bldP spid="122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7"/>
          <p:cNvSpPr>
            <a:spLocks noGrp="1" noChangeArrowheads="1"/>
          </p:cNvSpPr>
          <p:nvPr>
            <p:ph type="title" idx="4294967295"/>
          </p:nvPr>
        </p:nvSpPr>
        <p:spPr>
          <a:xfrm>
            <a:off x="767557" y="294481"/>
            <a:ext cx="10515600" cy="1325563"/>
          </a:xfrm>
        </p:spPr>
        <p:txBody>
          <a:bodyPr/>
          <a:lstStyle/>
          <a:p>
            <a:pPr eaLnBrk="1" hangingPunct="1"/>
            <a:r>
              <a:rPr lang="en-GB" altLang="en-US">
                <a:latin typeface="Arial" charset="0"/>
                <a:ea typeface="Arial" charset="0"/>
                <a:cs typeface="Arial" charset="0"/>
              </a:rPr>
              <a:t>Provoked and unprovoked VTE</a:t>
            </a:r>
            <a:endParaRPr lang="en-US" altLang="en-US" dirty="0">
              <a:latin typeface="Arial" charset="0"/>
              <a:ea typeface="Arial" charset="0"/>
              <a:cs typeface="Arial" charset="0"/>
            </a:endParaRPr>
          </a:p>
        </p:txBody>
      </p:sp>
      <p:sp>
        <p:nvSpPr>
          <p:cNvPr id="37891" name="Text Box 11"/>
          <p:cNvSpPr txBox="1">
            <a:spLocks noChangeArrowheads="1"/>
          </p:cNvSpPr>
          <p:nvPr/>
        </p:nvSpPr>
        <p:spPr bwMode="auto">
          <a:xfrm>
            <a:off x="2370138" y="4916488"/>
            <a:ext cx="7916862" cy="641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GB" altLang="en-US" sz="1800" b="1"/>
              <a:t>ACCP guidelines recommend at least 3 months’ VKA therapy after provoked VTE or longer after unprovoked (idiopathic) VTE</a:t>
            </a:r>
            <a:endParaRPr lang="en-US" altLang="en-US" sz="1800" b="1" baseline="30000"/>
          </a:p>
        </p:txBody>
      </p:sp>
      <p:sp>
        <p:nvSpPr>
          <p:cNvPr id="37892" name="Text Box 10"/>
          <p:cNvSpPr txBox="1">
            <a:spLocks noChangeArrowheads="1"/>
          </p:cNvSpPr>
          <p:nvPr/>
        </p:nvSpPr>
        <p:spPr bwMode="auto">
          <a:xfrm>
            <a:off x="4829176" y="6032500"/>
            <a:ext cx="23923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000">
                <a:sym typeface="Symbol" charset="2"/>
              </a:rPr>
              <a:t>Kearon C </a:t>
            </a:r>
            <a:r>
              <a:rPr lang="en-GB" altLang="en-US" sz="1000" i="1">
                <a:sym typeface="Symbol" charset="2"/>
              </a:rPr>
              <a:t>et al</a:t>
            </a:r>
            <a:r>
              <a:rPr lang="en-GB" altLang="en-US" sz="1000">
                <a:sym typeface="Symbol" charset="2"/>
              </a:rPr>
              <a:t>. </a:t>
            </a:r>
            <a:r>
              <a:rPr lang="en-GB" altLang="en-US" sz="1000" i="1">
                <a:sym typeface="Symbol" charset="2"/>
              </a:rPr>
              <a:t>Chest</a:t>
            </a:r>
            <a:r>
              <a:rPr lang="en-GB" altLang="en-US" sz="1000">
                <a:sym typeface="Symbol" charset="2"/>
              </a:rPr>
              <a:t> 2008;133:454S–545S</a:t>
            </a:r>
            <a:endParaRPr lang="en-US" altLang="en-US" sz="1000">
              <a:sym typeface="Symbol" charset="2"/>
            </a:endParaRPr>
          </a:p>
        </p:txBody>
      </p:sp>
      <p:sp>
        <p:nvSpPr>
          <p:cNvPr id="13317" name="Oval 29"/>
          <p:cNvSpPr>
            <a:spLocks noChangeArrowheads="1"/>
          </p:cNvSpPr>
          <p:nvPr/>
        </p:nvSpPr>
        <p:spPr bwMode="auto">
          <a:xfrm>
            <a:off x="3605213" y="3557587"/>
            <a:ext cx="2181225" cy="1085850"/>
          </a:xfrm>
          <a:prstGeom prst="ellipse">
            <a:avLst/>
          </a:prstGeom>
          <a:solidFill>
            <a:srgbClr val="F0A5EF"/>
          </a:solidFill>
          <a:ln w="9525" algn="ctr">
            <a:solidFill>
              <a:srgbClr val="000000"/>
            </a:solidFill>
            <a:round/>
            <a:headEnd/>
            <a:tailEnd/>
          </a:ln>
          <a:extLst/>
        </p:spPr>
        <p:txBody>
          <a:bodyPr wrap="none" anchor="ctr"/>
          <a:lstStyle/>
          <a:p>
            <a:pPr algn="ctr">
              <a:defRPr/>
            </a:pPr>
            <a:endParaRPr lang="en-GB">
              <a:ea typeface="ＭＳ Ｐゴシック" charset="0"/>
            </a:endParaRPr>
          </a:p>
        </p:txBody>
      </p:sp>
      <p:sp>
        <p:nvSpPr>
          <p:cNvPr id="13318" name="Text Box 30"/>
          <p:cNvSpPr txBox="1">
            <a:spLocks noChangeArrowheads="1"/>
          </p:cNvSpPr>
          <p:nvPr/>
        </p:nvSpPr>
        <p:spPr bwMode="auto">
          <a:xfrm>
            <a:off x="3738564" y="3900488"/>
            <a:ext cx="1895475" cy="36671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algn="ctr" eaLnBrk="1" hangingPunct="1">
              <a:spcBef>
                <a:spcPct val="50000"/>
              </a:spcBef>
              <a:defRPr/>
            </a:pPr>
            <a:r>
              <a:rPr lang="en-GB" b="1">
                <a:solidFill>
                  <a:schemeClr val="tx1"/>
                </a:solidFill>
                <a:latin typeface="+mn-lt"/>
                <a:ea typeface="ＭＳ Ｐゴシック" charset="0"/>
              </a:rPr>
              <a:t>Provoked VTE</a:t>
            </a:r>
            <a:endParaRPr lang="en-US" b="1">
              <a:solidFill>
                <a:schemeClr val="tx1"/>
              </a:solidFill>
              <a:latin typeface="+mn-lt"/>
              <a:ea typeface="ＭＳ Ｐゴシック" charset="0"/>
            </a:endParaRPr>
          </a:p>
        </p:txBody>
      </p:sp>
      <p:grpSp>
        <p:nvGrpSpPr>
          <p:cNvPr id="13319" name="Group 39"/>
          <p:cNvGrpSpPr>
            <a:grpSpLocks/>
          </p:cNvGrpSpPr>
          <p:nvPr/>
        </p:nvGrpSpPr>
        <p:grpSpPr bwMode="auto">
          <a:xfrm>
            <a:off x="7893051" y="3554412"/>
            <a:ext cx="2181225" cy="1085850"/>
            <a:chOff x="3862" y="2440"/>
            <a:chExt cx="1374" cy="684"/>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p:grpSpPr>
        <p:sp>
          <p:nvSpPr>
            <p:cNvPr id="13326" name="Oval 31"/>
            <p:cNvSpPr>
              <a:spLocks noChangeArrowheads="1"/>
            </p:cNvSpPr>
            <p:nvPr/>
          </p:nvSpPr>
          <p:spPr bwMode="auto">
            <a:xfrm>
              <a:off x="3862" y="2440"/>
              <a:ext cx="1374" cy="684"/>
            </a:xfrm>
            <a:prstGeom prst="ellipse">
              <a:avLst/>
            </a:prstGeom>
            <a:solidFill>
              <a:srgbClr val="F0A5EF"/>
            </a:solidFill>
            <a:ln w="9525" algn="ctr">
              <a:solidFill>
                <a:srgbClr val="000000"/>
              </a:solidFill>
              <a:round/>
              <a:headEnd/>
              <a:tailEnd/>
            </a:ln>
            <a:extLst/>
          </p:spPr>
          <p:txBody>
            <a:bodyPr wrap="none" anchor="ctr"/>
            <a:lstStyle/>
            <a:p>
              <a:pPr algn="ctr">
                <a:defRPr/>
              </a:pPr>
              <a:endParaRPr lang="de-DE">
                <a:ea typeface="ＭＳ Ｐゴシック" charset="0"/>
              </a:endParaRPr>
            </a:p>
          </p:txBody>
        </p:sp>
        <p:sp>
          <p:nvSpPr>
            <p:cNvPr id="13327" name="Text Box 32"/>
            <p:cNvSpPr txBox="1">
              <a:spLocks noChangeArrowheads="1"/>
            </p:cNvSpPr>
            <p:nvPr/>
          </p:nvSpPr>
          <p:spPr bwMode="auto">
            <a:xfrm>
              <a:off x="3999" y="2583"/>
              <a:ext cx="1111" cy="407"/>
            </a:xfrm>
            <a:prstGeom prst="rect">
              <a:avLst/>
            </a:prstGeom>
            <a:solidFill>
              <a:srgbClr val="F0A5EF"/>
            </a:solidFill>
            <a:ln w="9525" algn="ctr">
              <a:noFill/>
              <a:miter lim="800000"/>
              <a:headEnd/>
              <a:tailEnd/>
            </a:ln>
            <a:extLst/>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algn="ctr" eaLnBrk="1" hangingPunct="1">
                <a:spcBef>
                  <a:spcPct val="50000"/>
                </a:spcBef>
                <a:defRPr/>
              </a:pPr>
              <a:r>
                <a:rPr lang="en-GB" b="1" dirty="0">
                  <a:solidFill>
                    <a:schemeClr val="tx1"/>
                  </a:solidFill>
                  <a:latin typeface="+mn-lt"/>
                  <a:ea typeface="ＭＳ Ｐゴシック" charset="0"/>
                </a:rPr>
                <a:t>Unprovoked (idiopathic) VTE</a:t>
              </a:r>
              <a:endParaRPr lang="en-US" b="1" dirty="0">
                <a:solidFill>
                  <a:schemeClr val="tx1"/>
                </a:solidFill>
                <a:latin typeface="+mn-lt"/>
                <a:ea typeface="ＭＳ Ｐゴシック" charset="0"/>
              </a:endParaRPr>
            </a:p>
          </p:txBody>
        </p:sp>
      </p:grpSp>
      <p:cxnSp>
        <p:nvCxnSpPr>
          <p:cNvPr id="13320" name="AutoShape 34"/>
          <p:cNvCxnSpPr>
            <a:cxnSpLocks noChangeShapeType="1"/>
            <a:stCxn id="13323" idx="2"/>
          </p:cNvCxnSpPr>
          <p:nvPr/>
        </p:nvCxnSpPr>
        <p:spPr bwMode="auto">
          <a:xfrm rot="16200000" flipH="1">
            <a:off x="2758282" y="3253582"/>
            <a:ext cx="1211263" cy="482600"/>
          </a:xfrm>
          <a:prstGeom prst="bentConnector2">
            <a:avLst/>
          </a:prstGeom>
          <a:noFill/>
          <a:ln w="28575">
            <a:solidFill>
              <a:srgbClr val="CC3ABE"/>
            </a:solidFill>
            <a:miter lim="800000"/>
            <a:headEnd/>
            <a:tailEnd type="triangle" w="med" len="med"/>
          </a:ln>
          <a:extLst>
            <a:ext uri="{909E8E84-426E-40DD-AFC4-6F175D3DCCD1}">
              <a14:hiddenFill xmlns:a14="http://schemas.microsoft.com/office/drawing/2010/main">
                <a:noFill/>
              </a14:hiddenFill>
            </a:ext>
          </a:extLst>
        </p:spPr>
      </p:cxnSp>
      <p:cxnSp>
        <p:nvCxnSpPr>
          <p:cNvPr id="13321" name="AutoShape 35"/>
          <p:cNvCxnSpPr>
            <a:cxnSpLocks noChangeShapeType="1"/>
            <a:stCxn id="13324" idx="2"/>
            <a:endCxn id="13317" idx="6"/>
          </p:cNvCxnSpPr>
          <p:nvPr/>
        </p:nvCxnSpPr>
        <p:spPr bwMode="auto">
          <a:xfrm rot="5400000">
            <a:off x="5419726" y="3255964"/>
            <a:ext cx="1211263" cy="477837"/>
          </a:xfrm>
          <a:prstGeom prst="bentConnector2">
            <a:avLst/>
          </a:prstGeom>
          <a:noFill/>
          <a:ln w="28575">
            <a:solidFill>
              <a:srgbClr val="CC3ABE"/>
            </a:solidFill>
            <a:miter lim="800000"/>
            <a:headEnd/>
            <a:tailEnd type="triangle" w="med" len="med"/>
          </a:ln>
          <a:extLst>
            <a:ext uri="{909E8E84-426E-40DD-AFC4-6F175D3DCCD1}">
              <a14:hiddenFill xmlns:a14="http://schemas.microsoft.com/office/drawing/2010/main">
                <a:noFill/>
              </a14:hiddenFill>
            </a:ext>
          </a:extLst>
        </p:spPr>
      </p:cxnSp>
      <p:cxnSp>
        <p:nvCxnSpPr>
          <p:cNvPr id="13322" name="AutoShape 38"/>
          <p:cNvCxnSpPr>
            <a:cxnSpLocks noChangeShapeType="1"/>
            <a:stCxn id="13325" idx="2"/>
            <a:endCxn id="13326" idx="0"/>
          </p:cNvCxnSpPr>
          <p:nvPr/>
        </p:nvCxnSpPr>
        <p:spPr bwMode="auto">
          <a:xfrm>
            <a:off x="8983663" y="2889251"/>
            <a:ext cx="0" cy="665163"/>
          </a:xfrm>
          <a:prstGeom prst="straightConnector1">
            <a:avLst/>
          </a:prstGeom>
          <a:noFill/>
          <a:ln w="28575">
            <a:solidFill>
              <a:srgbClr val="CC3ABE"/>
            </a:solidFill>
            <a:round/>
            <a:headEnd/>
            <a:tailEnd type="triangle" w="med" len="med"/>
          </a:ln>
          <a:extLst>
            <a:ext uri="{909E8E84-426E-40DD-AFC4-6F175D3DCCD1}">
              <a14:hiddenFill xmlns:a14="http://schemas.microsoft.com/office/drawing/2010/main">
                <a:noFill/>
              </a14:hiddenFill>
            </a:ext>
          </a:extLst>
        </p:spPr>
      </p:cxnSp>
      <p:sp>
        <p:nvSpPr>
          <p:cNvPr id="13323" name="Rectangle 24"/>
          <p:cNvSpPr>
            <a:spLocks noChangeArrowheads="1"/>
          </p:cNvSpPr>
          <p:nvPr/>
        </p:nvSpPr>
        <p:spPr bwMode="auto">
          <a:xfrm>
            <a:off x="1905000" y="1676400"/>
            <a:ext cx="2433638" cy="1212850"/>
          </a:xfrm>
          <a:prstGeom prst="rect">
            <a:avLst/>
          </a:prstGeom>
          <a:noFill/>
          <a:ln w="28575" algn="ctr">
            <a:solidFill>
              <a:srgbClr val="CC3AB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r>
              <a:rPr lang="en-GB" b="1" dirty="0">
                <a:ea typeface="ＭＳ Ｐゴシック" charset="0"/>
              </a:rPr>
              <a:t>Transient/</a:t>
            </a:r>
            <a:br>
              <a:rPr lang="en-GB" b="1" dirty="0">
                <a:ea typeface="ＭＳ Ｐゴシック" charset="0"/>
              </a:rPr>
            </a:br>
            <a:r>
              <a:rPr lang="en-GB" b="1" dirty="0">
                <a:ea typeface="ＭＳ Ｐゴシック" charset="0"/>
              </a:rPr>
              <a:t>reversible factors</a:t>
            </a:r>
            <a:r>
              <a:rPr lang="en-GB" dirty="0">
                <a:ea typeface="ＭＳ Ｐゴシック" charset="0"/>
              </a:rPr>
              <a:t> </a:t>
            </a:r>
            <a:br>
              <a:rPr lang="en-GB" dirty="0">
                <a:ea typeface="ＭＳ Ｐゴシック" charset="0"/>
              </a:rPr>
            </a:br>
            <a:r>
              <a:rPr lang="en-GB" dirty="0">
                <a:ea typeface="ＭＳ Ｐゴシック" charset="0"/>
              </a:rPr>
              <a:t>e.g. surgery or </a:t>
            </a:r>
            <a:br>
              <a:rPr lang="en-GB" dirty="0">
                <a:ea typeface="ＭＳ Ｐゴシック" charset="0"/>
              </a:rPr>
            </a:br>
            <a:r>
              <a:rPr lang="en-GB" dirty="0">
                <a:ea typeface="ＭＳ Ｐゴシック" charset="0"/>
              </a:rPr>
              <a:t>hospitalisation</a:t>
            </a:r>
            <a:endParaRPr lang="en-US" dirty="0">
              <a:ea typeface="ＭＳ Ｐゴシック" charset="0"/>
            </a:endParaRPr>
          </a:p>
        </p:txBody>
      </p:sp>
      <p:sp>
        <p:nvSpPr>
          <p:cNvPr id="13324" name="Rectangle 25"/>
          <p:cNvSpPr>
            <a:spLocks noChangeArrowheads="1"/>
          </p:cNvSpPr>
          <p:nvPr/>
        </p:nvSpPr>
        <p:spPr bwMode="auto">
          <a:xfrm>
            <a:off x="5046664" y="1676400"/>
            <a:ext cx="2433637" cy="1212850"/>
          </a:xfrm>
          <a:prstGeom prst="rect">
            <a:avLst/>
          </a:prstGeom>
          <a:noFill/>
          <a:ln w="28575" algn="ctr">
            <a:solidFill>
              <a:srgbClr val="CC3AB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r>
              <a:rPr lang="en-GB" b="1" dirty="0">
                <a:ea typeface="ＭＳ Ｐゴシック" charset="0"/>
              </a:rPr>
              <a:t>Continuing/ </a:t>
            </a:r>
            <a:br>
              <a:rPr lang="en-GB" b="1" dirty="0">
                <a:ea typeface="ＭＳ Ｐゴシック" charset="0"/>
              </a:rPr>
            </a:br>
            <a:r>
              <a:rPr lang="en-GB" b="1" dirty="0">
                <a:ea typeface="ＭＳ Ｐゴシック" charset="0"/>
              </a:rPr>
              <a:t>irreversible factors</a:t>
            </a:r>
            <a:r>
              <a:rPr lang="en-GB" dirty="0">
                <a:ea typeface="ＭＳ Ｐゴシック" charset="0"/>
              </a:rPr>
              <a:t> </a:t>
            </a:r>
            <a:br>
              <a:rPr lang="en-GB" dirty="0">
                <a:ea typeface="ＭＳ Ｐゴシック" charset="0"/>
              </a:rPr>
            </a:br>
            <a:r>
              <a:rPr lang="en-GB" dirty="0">
                <a:ea typeface="ＭＳ Ｐゴシック" charset="0"/>
              </a:rPr>
              <a:t>e.g. cancer</a:t>
            </a:r>
            <a:endParaRPr lang="en-US" dirty="0">
              <a:ea typeface="ＭＳ Ｐゴシック" charset="0"/>
            </a:endParaRPr>
          </a:p>
        </p:txBody>
      </p:sp>
      <p:sp>
        <p:nvSpPr>
          <p:cNvPr id="13325" name="Rectangle 26"/>
          <p:cNvSpPr>
            <a:spLocks noChangeArrowheads="1"/>
          </p:cNvSpPr>
          <p:nvPr/>
        </p:nvSpPr>
        <p:spPr bwMode="auto">
          <a:xfrm>
            <a:off x="7766050" y="1676400"/>
            <a:ext cx="2433638" cy="1212850"/>
          </a:xfrm>
          <a:prstGeom prst="rect">
            <a:avLst/>
          </a:prstGeom>
          <a:noFill/>
          <a:ln w="28575" algn="ctr">
            <a:solidFill>
              <a:srgbClr val="CC3ABE"/>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defRPr/>
            </a:pPr>
            <a:r>
              <a:rPr lang="en-GB" sz="2000" b="1" dirty="0">
                <a:ea typeface="ＭＳ Ｐゴシック" charset="0"/>
              </a:rPr>
              <a:t>No identifiable cause</a:t>
            </a:r>
            <a:endParaRPr lang="en-US" sz="2000" b="1" dirty="0">
              <a:ea typeface="ＭＳ Ｐゴシック" charset="0"/>
            </a:endParaRPr>
          </a:p>
        </p:txBody>
      </p:sp>
    </p:spTree>
    <p:extLst>
      <p:ext uri="{BB962C8B-B14F-4D97-AF65-F5344CB8AC3E}">
        <p14:creationId xmlns:p14="http://schemas.microsoft.com/office/powerpoint/2010/main" val="1878690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9"/>
          <p:cNvSpPr>
            <a:spLocks noGrp="1" noChangeArrowheads="1"/>
          </p:cNvSpPr>
          <p:nvPr>
            <p:ph type="title"/>
          </p:nvPr>
        </p:nvSpPr>
        <p:spPr>
          <a:xfrm>
            <a:off x="824707" y="261938"/>
            <a:ext cx="10515600" cy="1325563"/>
          </a:xfrm>
        </p:spPr>
        <p:txBody>
          <a:bodyPr/>
          <a:lstStyle/>
          <a:p>
            <a:pPr eaLnBrk="1" hangingPunct="1"/>
            <a:r>
              <a:rPr lang="en-US" altLang="zh-TW" dirty="0">
                <a:latin typeface="Arial" charset="0"/>
                <a:ea typeface="Arial" charset="0"/>
                <a:cs typeface="Arial" charset="0"/>
              </a:rPr>
              <a:t>The risk of recurrent Venous Thromboembolism (VTE)</a:t>
            </a:r>
          </a:p>
        </p:txBody>
      </p:sp>
      <p:sp>
        <p:nvSpPr>
          <p:cNvPr id="38915" name="Rectangle 21"/>
          <p:cNvSpPr>
            <a:spLocks noGrp="1" noChangeArrowheads="1"/>
          </p:cNvSpPr>
          <p:nvPr>
            <p:ph type="body" sz="half" idx="4294967295"/>
          </p:nvPr>
        </p:nvSpPr>
        <p:spPr>
          <a:xfrm>
            <a:off x="824707" y="4361280"/>
            <a:ext cx="10283687" cy="1873250"/>
          </a:xfrm>
        </p:spPr>
        <p:txBody>
          <a:bodyPr>
            <a:normAutofit lnSpcReduction="10000"/>
          </a:bodyPr>
          <a:lstStyle/>
          <a:p>
            <a:pPr eaLnBrk="1" hangingPunct="1">
              <a:lnSpc>
                <a:spcPct val="95000"/>
              </a:lnSpc>
              <a:buFont typeface="Wingdings 2" charset="2"/>
              <a:buChar char="®"/>
            </a:pPr>
            <a:r>
              <a:rPr lang="en-US" altLang="zh-TW" sz="1800" dirty="0">
                <a:ea typeface="PMingLiU" charset="-120"/>
              </a:rPr>
              <a:t>Overall incidence of recurrent VTE at 6 months is 7%, despite anticoagulant therapy</a:t>
            </a:r>
          </a:p>
          <a:p>
            <a:pPr eaLnBrk="1" hangingPunct="1">
              <a:lnSpc>
                <a:spcPct val="95000"/>
              </a:lnSpc>
              <a:buFont typeface="Wingdings 2" charset="2"/>
              <a:buChar char="®"/>
            </a:pPr>
            <a:r>
              <a:rPr lang="en-GB" altLang="zh-TW" sz="1800" dirty="0">
                <a:ea typeface="PMingLiU" charset="-120"/>
              </a:rPr>
              <a:t>If treated with current therapies, most recurrent events can be avoided; however, when treatment stops, risk continues for recurrent events</a:t>
            </a:r>
            <a:r>
              <a:rPr lang="en-GB" altLang="zh-TW" sz="1800" baseline="30000" dirty="0">
                <a:ea typeface="PMingLiU" charset="-120"/>
              </a:rPr>
              <a:t>2</a:t>
            </a:r>
            <a:endParaRPr lang="en-US" altLang="zh-TW" sz="1800" baseline="30000" dirty="0">
              <a:ea typeface="PMingLiU" charset="-120"/>
            </a:endParaRPr>
          </a:p>
          <a:p>
            <a:pPr eaLnBrk="1" hangingPunct="1">
              <a:lnSpc>
                <a:spcPct val="95000"/>
              </a:lnSpc>
              <a:buFont typeface="Wingdings 2" charset="2"/>
              <a:buChar char="®"/>
            </a:pPr>
            <a:r>
              <a:rPr lang="en-US" altLang="zh-TW" sz="1800" dirty="0">
                <a:ea typeface="PMingLiU" charset="-120"/>
              </a:rPr>
              <a:t>After a course of treatment, patients with unprovoked (idiopathic) VTE or persistent risk factors (e.g. cancer, </a:t>
            </a:r>
            <a:r>
              <a:rPr lang="en-US" altLang="zh-TW" sz="1800" dirty="0" err="1">
                <a:ea typeface="PMingLiU" charset="-120"/>
              </a:rPr>
              <a:t>prothrombotic</a:t>
            </a:r>
            <a:r>
              <a:rPr lang="en-US" altLang="zh-TW" sz="1800" dirty="0">
                <a:ea typeface="PMingLiU" charset="-120"/>
              </a:rPr>
              <a:t> biochemical abnormalities) have the highest risk of recurrent thrombosis</a:t>
            </a:r>
            <a:r>
              <a:rPr lang="en-US" altLang="zh-TW" sz="1800" baseline="30000" dirty="0">
                <a:ea typeface="PMingLiU" charset="-120"/>
              </a:rPr>
              <a:t>2</a:t>
            </a:r>
            <a:r>
              <a:rPr lang="en-US" altLang="zh-TW" sz="1800" dirty="0">
                <a:ea typeface="PMingLiU" charset="-120"/>
              </a:rPr>
              <a:t> – 10% per patient-year</a:t>
            </a:r>
            <a:endParaRPr lang="en-US" altLang="en-US" sz="1800" dirty="0">
              <a:ea typeface="ＭＳ Ｐゴシック" charset="-128"/>
            </a:endParaRPr>
          </a:p>
        </p:txBody>
      </p:sp>
      <p:sp>
        <p:nvSpPr>
          <p:cNvPr id="27653" name="Text Box 4"/>
          <p:cNvSpPr txBox="1">
            <a:spLocks noChangeArrowheads="1"/>
          </p:cNvSpPr>
          <p:nvPr/>
        </p:nvSpPr>
        <p:spPr bwMode="auto">
          <a:xfrm>
            <a:off x="274638" y="6102213"/>
            <a:ext cx="80613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defRPr/>
            </a:pPr>
            <a:r>
              <a:rPr lang="en-GB" altLang="zh-TW" sz="1050" b="0" dirty="0">
                <a:latin typeface="+mn-lt"/>
                <a:ea typeface="PMingLiU" pitchFamily="18" charset="-120"/>
              </a:rPr>
              <a:t>Line B. </a:t>
            </a:r>
            <a:r>
              <a:rPr lang="en-GB" altLang="zh-TW" sz="1050" b="0" dirty="0" err="1">
                <a:latin typeface="+mn-lt"/>
                <a:ea typeface="PMingLiU" pitchFamily="18" charset="-120"/>
              </a:rPr>
              <a:t>Semin</a:t>
            </a:r>
            <a:r>
              <a:rPr lang="en-GB" altLang="zh-TW" sz="1050" b="0" dirty="0">
                <a:latin typeface="+mn-lt"/>
                <a:ea typeface="PMingLiU" pitchFamily="18" charset="-120"/>
              </a:rPr>
              <a:t> </a:t>
            </a:r>
            <a:r>
              <a:rPr lang="en-GB" altLang="zh-TW" sz="1050" b="0" dirty="0" err="1">
                <a:latin typeface="+mn-lt"/>
                <a:ea typeface="PMingLiU" pitchFamily="18" charset="-120"/>
              </a:rPr>
              <a:t>Nucl</a:t>
            </a:r>
            <a:r>
              <a:rPr lang="en-GB" altLang="zh-TW" sz="1050" b="0" dirty="0">
                <a:latin typeface="+mn-lt"/>
                <a:ea typeface="PMingLiU" pitchFamily="18" charset="-120"/>
              </a:rPr>
              <a:t> Med; </a:t>
            </a:r>
          </a:p>
          <a:p>
            <a:pPr eaLnBrk="1" hangingPunct="1">
              <a:defRPr/>
            </a:pPr>
            <a:r>
              <a:rPr lang="en-GB" altLang="zh-TW" sz="1050" b="0" dirty="0" err="1">
                <a:latin typeface="+mn-lt"/>
                <a:ea typeface="PMingLiU" pitchFamily="18" charset="-120"/>
              </a:rPr>
              <a:t>Kearon</a:t>
            </a:r>
            <a:r>
              <a:rPr lang="en-GB" altLang="zh-TW" sz="1050" b="0" dirty="0">
                <a:latin typeface="+mn-lt"/>
                <a:ea typeface="PMingLiU" pitchFamily="18" charset="-120"/>
              </a:rPr>
              <a:t> C. Circulation 2003;</a:t>
            </a:r>
          </a:p>
          <a:p>
            <a:pPr eaLnBrk="1" hangingPunct="1">
              <a:defRPr/>
            </a:pPr>
            <a:r>
              <a:rPr lang="en-GB" altLang="zh-TW" sz="1050" b="0" dirty="0" err="1">
                <a:latin typeface="+mn-lt"/>
                <a:ea typeface="PMingLiU" pitchFamily="18" charset="-120"/>
              </a:rPr>
              <a:t>Agnelli</a:t>
            </a:r>
            <a:r>
              <a:rPr lang="en-GB" altLang="zh-TW" sz="1050" b="0" dirty="0">
                <a:latin typeface="+mn-lt"/>
                <a:ea typeface="PMingLiU" pitchFamily="18" charset="-120"/>
              </a:rPr>
              <a:t> G, </a:t>
            </a:r>
            <a:r>
              <a:rPr lang="en-GB" altLang="zh-TW" sz="1050" b="0" dirty="0" err="1">
                <a:latin typeface="+mn-lt"/>
                <a:ea typeface="PMingLiU" pitchFamily="18" charset="-120"/>
              </a:rPr>
              <a:t>Becattini</a:t>
            </a:r>
            <a:r>
              <a:rPr lang="en-GB" altLang="zh-TW" sz="1050" b="0" dirty="0">
                <a:latin typeface="+mn-lt"/>
                <a:ea typeface="PMingLiU" pitchFamily="18" charset="-120"/>
              </a:rPr>
              <a:t> C. </a:t>
            </a:r>
            <a:r>
              <a:rPr lang="en-US" altLang="zh-TW" sz="1050" b="0" dirty="0">
                <a:latin typeface="+mn-lt"/>
                <a:ea typeface="PMingLiU" pitchFamily="18" charset="-120"/>
              </a:rPr>
              <a:t>J </a:t>
            </a:r>
            <a:r>
              <a:rPr lang="en-US" altLang="zh-TW" sz="1050" b="0" dirty="0" err="1">
                <a:latin typeface="+mn-lt"/>
                <a:ea typeface="PMingLiU" pitchFamily="18" charset="-120"/>
              </a:rPr>
              <a:t>Thromb</a:t>
            </a:r>
            <a:r>
              <a:rPr lang="en-US" altLang="zh-TW" sz="1050" b="0" dirty="0">
                <a:latin typeface="+mn-lt"/>
                <a:ea typeface="PMingLiU" pitchFamily="18" charset="-120"/>
              </a:rPr>
              <a:t> Thrombolysis 2008</a:t>
            </a:r>
            <a:endParaRPr lang="en-GB" altLang="zh-TW" sz="1050" b="0" dirty="0">
              <a:latin typeface="+mn-lt"/>
              <a:ea typeface="PMingLiU" pitchFamily="18" charset="-120"/>
            </a:endParaRPr>
          </a:p>
        </p:txBody>
      </p:sp>
      <p:sp>
        <p:nvSpPr>
          <p:cNvPr id="38917" name="Rectangle 7"/>
          <p:cNvSpPr>
            <a:spLocks noChangeArrowheads="1"/>
          </p:cNvSpPr>
          <p:nvPr/>
        </p:nvSpPr>
        <p:spPr bwMode="auto">
          <a:xfrm>
            <a:off x="2051054" y="1770203"/>
            <a:ext cx="78309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Aft>
                <a:spcPct val="20000"/>
              </a:spcAft>
              <a:buClr>
                <a:schemeClr val="bg2"/>
              </a:buClr>
              <a:buFont typeface="Wingdings 2" charset="2"/>
              <a:buNone/>
            </a:pPr>
            <a:r>
              <a:rPr lang="en-GB" altLang="zh-TW" sz="2000" dirty="0">
                <a:latin typeface="Arial" charset="0"/>
                <a:ea typeface="PMingLiU" charset="-120"/>
              </a:rPr>
              <a:t>Events occurring subsequent to an acute episode are termed </a:t>
            </a:r>
            <a:br>
              <a:rPr lang="en-GB" altLang="zh-TW" sz="2000" dirty="0">
                <a:latin typeface="Arial" charset="0"/>
                <a:ea typeface="PMingLiU" charset="-120"/>
              </a:rPr>
            </a:br>
            <a:r>
              <a:rPr lang="en-GB" altLang="zh-TW" sz="2000" dirty="0">
                <a:latin typeface="Arial" charset="0"/>
                <a:ea typeface="PMingLiU" charset="-120"/>
              </a:rPr>
              <a:t>recurrent VTE, and their prevention is termed secondary prevention</a:t>
            </a:r>
          </a:p>
        </p:txBody>
      </p:sp>
      <p:sp>
        <p:nvSpPr>
          <p:cNvPr id="38918" name="Text Box 9"/>
          <p:cNvSpPr txBox="1">
            <a:spLocks noChangeArrowheads="1"/>
          </p:cNvSpPr>
          <p:nvPr/>
        </p:nvSpPr>
        <p:spPr bwMode="auto">
          <a:xfrm>
            <a:off x="2808288" y="2451900"/>
            <a:ext cx="6548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GB" altLang="zh-TW" sz="2000" b="1">
                <a:latin typeface="Arial" charset="0"/>
                <a:ea typeface="PMingLiU" charset="-120"/>
              </a:rPr>
              <a:t>Chance of recurrent VTE in first 3 months</a:t>
            </a:r>
            <a:endParaRPr lang="en-US" altLang="zh-TW" sz="2000" b="1" dirty="0">
              <a:latin typeface="Arial" charset="0"/>
              <a:ea typeface="PMingLiU" charset="-120"/>
            </a:endParaRPr>
          </a:p>
        </p:txBody>
      </p:sp>
      <p:grpSp>
        <p:nvGrpSpPr>
          <p:cNvPr id="38919" name="Group 18"/>
          <p:cNvGrpSpPr>
            <a:grpSpLocks/>
          </p:cNvGrpSpPr>
          <p:nvPr/>
        </p:nvGrpSpPr>
        <p:grpSpPr bwMode="auto">
          <a:xfrm>
            <a:off x="6547126" y="2888978"/>
            <a:ext cx="3895725" cy="1381125"/>
            <a:chOff x="439" y="1527"/>
            <a:chExt cx="2454" cy="870"/>
          </a:xfrm>
        </p:grpSpPr>
        <p:pic>
          <p:nvPicPr>
            <p:cNvPr id="3892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 y="1527"/>
              <a:ext cx="2454"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26" name="Text Box 10"/>
            <p:cNvSpPr txBox="1">
              <a:spLocks noChangeArrowheads="1"/>
            </p:cNvSpPr>
            <p:nvPr/>
          </p:nvSpPr>
          <p:spPr bwMode="auto">
            <a:xfrm>
              <a:off x="1224" y="1667"/>
              <a:ext cx="104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GB" altLang="zh-TW" sz="4000">
                  <a:solidFill>
                    <a:schemeClr val="bg1"/>
                  </a:solidFill>
                  <a:latin typeface="Arial" charset="0"/>
                  <a:ea typeface="PMingLiU" charset="-120"/>
                </a:rPr>
                <a:t>47%</a:t>
              </a:r>
              <a:endParaRPr lang="en-US" altLang="zh-TW" sz="5400">
                <a:solidFill>
                  <a:schemeClr val="bg1"/>
                </a:solidFill>
                <a:latin typeface="Arial" charset="0"/>
                <a:ea typeface="PMingLiU" charset="-120"/>
              </a:endParaRPr>
            </a:p>
          </p:txBody>
        </p:sp>
        <p:sp>
          <p:nvSpPr>
            <p:cNvPr id="38927" name="Rectangle 12"/>
            <p:cNvSpPr>
              <a:spLocks noChangeArrowheads="1"/>
            </p:cNvSpPr>
            <p:nvPr/>
          </p:nvSpPr>
          <p:spPr bwMode="auto">
            <a:xfrm>
              <a:off x="735" y="2088"/>
              <a:ext cx="199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GB" altLang="zh-TW" sz="1400" b="1">
                  <a:solidFill>
                    <a:schemeClr val="bg1"/>
                  </a:solidFill>
                  <a:latin typeface="Arial" charset="0"/>
                  <a:ea typeface="PMingLiU" charset="-120"/>
                </a:rPr>
                <a:t>If proximal DVT </a:t>
              </a:r>
              <a:r>
                <a:rPr lang="en-GB" altLang="zh-TW" sz="1400" b="1" u="sng">
                  <a:solidFill>
                    <a:schemeClr val="bg1"/>
                  </a:solidFill>
                  <a:latin typeface="Arial" charset="0"/>
                  <a:ea typeface="PMingLiU" charset="-120"/>
                </a:rPr>
                <a:t>inadequately</a:t>
              </a:r>
              <a:r>
                <a:rPr lang="en-GB" altLang="zh-TW" sz="1400" b="1">
                  <a:solidFill>
                    <a:schemeClr val="bg1"/>
                  </a:solidFill>
                  <a:latin typeface="Arial" charset="0"/>
                  <a:ea typeface="PMingLiU" charset="-120"/>
                </a:rPr>
                <a:t> treated</a:t>
              </a:r>
              <a:r>
                <a:rPr lang="en-GB" altLang="zh-TW" sz="1400" b="1" baseline="30000">
                  <a:solidFill>
                    <a:schemeClr val="bg1"/>
                  </a:solidFill>
                  <a:latin typeface="Arial" charset="0"/>
                  <a:ea typeface="PMingLiU" charset="-120"/>
                </a:rPr>
                <a:t>1</a:t>
              </a:r>
              <a:endParaRPr lang="en-US" altLang="zh-TW" sz="1400" b="1" baseline="30000">
                <a:solidFill>
                  <a:schemeClr val="bg1"/>
                </a:solidFill>
                <a:latin typeface="Arial" charset="0"/>
                <a:ea typeface="PMingLiU" charset="-120"/>
              </a:endParaRPr>
            </a:p>
          </p:txBody>
        </p:sp>
      </p:grpSp>
      <p:grpSp>
        <p:nvGrpSpPr>
          <p:cNvPr id="38920" name="Group 19"/>
          <p:cNvGrpSpPr>
            <a:grpSpLocks/>
          </p:cNvGrpSpPr>
          <p:nvPr/>
        </p:nvGrpSpPr>
        <p:grpSpPr bwMode="auto">
          <a:xfrm>
            <a:off x="1816272" y="2980155"/>
            <a:ext cx="3895725" cy="1381125"/>
            <a:chOff x="3126" y="1516"/>
            <a:chExt cx="2454" cy="870"/>
          </a:xfrm>
        </p:grpSpPr>
        <p:grpSp>
          <p:nvGrpSpPr>
            <p:cNvPr id="38921" name="Group 17"/>
            <p:cNvGrpSpPr>
              <a:grpSpLocks/>
            </p:cNvGrpSpPr>
            <p:nvPr/>
          </p:nvGrpSpPr>
          <p:grpSpPr bwMode="auto">
            <a:xfrm>
              <a:off x="3126" y="1516"/>
              <a:ext cx="2454" cy="870"/>
              <a:chOff x="2916" y="2330"/>
              <a:chExt cx="2454" cy="870"/>
            </a:xfrm>
          </p:grpSpPr>
          <p:pic>
            <p:nvPicPr>
              <p:cNvPr id="3892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 y="2330"/>
                <a:ext cx="2454"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24" name="Text Box 11"/>
              <p:cNvSpPr txBox="1">
                <a:spLocks noChangeArrowheads="1"/>
              </p:cNvSpPr>
              <p:nvPr/>
            </p:nvSpPr>
            <p:spPr bwMode="auto">
              <a:xfrm>
                <a:off x="3699" y="2477"/>
                <a:ext cx="104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GB" altLang="zh-TW" sz="2800" dirty="0">
                    <a:solidFill>
                      <a:schemeClr val="bg1"/>
                    </a:solidFill>
                    <a:latin typeface="Arial" charset="0"/>
                    <a:ea typeface="PMingLiU" charset="-120"/>
                  </a:rPr>
                  <a:t>&lt;2%</a:t>
                </a:r>
                <a:endParaRPr lang="en-US" altLang="zh-TW" sz="2800" dirty="0">
                  <a:solidFill>
                    <a:schemeClr val="bg1"/>
                  </a:solidFill>
                  <a:latin typeface="Arial" charset="0"/>
                  <a:ea typeface="PMingLiU" charset="-120"/>
                </a:endParaRPr>
              </a:p>
            </p:txBody>
          </p:sp>
        </p:grpSp>
        <p:sp>
          <p:nvSpPr>
            <p:cNvPr id="38922" name="Rectangle 13"/>
            <p:cNvSpPr>
              <a:spLocks noChangeArrowheads="1"/>
            </p:cNvSpPr>
            <p:nvPr/>
          </p:nvSpPr>
          <p:spPr bwMode="auto">
            <a:xfrm>
              <a:off x="3246" y="1961"/>
              <a:ext cx="227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50000"/>
                </a:spcBef>
                <a:buFontTx/>
                <a:buNone/>
              </a:pPr>
              <a:r>
                <a:rPr lang="en-GB" altLang="zh-TW" sz="1400" b="1" dirty="0">
                  <a:solidFill>
                    <a:schemeClr val="bg1"/>
                  </a:solidFill>
                  <a:latin typeface="Arial" charset="0"/>
                  <a:ea typeface="PMingLiU" charset="-120"/>
                </a:rPr>
                <a:t>If </a:t>
              </a:r>
              <a:r>
                <a:rPr lang="en-GB" altLang="zh-TW" sz="1400" b="1" u="sng" dirty="0">
                  <a:solidFill>
                    <a:schemeClr val="bg1"/>
                  </a:solidFill>
                  <a:latin typeface="Arial" charset="0"/>
                  <a:ea typeface="PMingLiU" charset="-120"/>
                </a:rPr>
                <a:t>adequate</a:t>
              </a:r>
              <a:r>
                <a:rPr lang="en-GB" altLang="zh-TW" sz="1400" b="1" dirty="0">
                  <a:solidFill>
                    <a:schemeClr val="bg1"/>
                  </a:solidFill>
                  <a:latin typeface="Arial" charset="0"/>
                  <a:ea typeface="PMingLiU" charset="-120"/>
                </a:rPr>
                <a:t> anticoagulant response is achieved</a:t>
              </a:r>
              <a:r>
                <a:rPr lang="en-GB" altLang="zh-TW" sz="1400" b="1" baseline="30000" dirty="0">
                  <a:solidFill>
                    <a:schemeClr val="bg1"/>
                  </a:solidFill>
                  <a:latin typeface="Arial" charset="0"/>
                  <a:ea typeface="PMingLiU" charset="-120"/>
                </a:rPr>
                <a:t>1</a:t>
              </a:r>
              <a:r>
                <a:rPr lang="en-GB" altLang="zh-TW" sz="1400" b="1" dirty="0">
                  <a:solidFill>
                    <a:schemeClr val="bg1"/>
                  </a:solidFill>
                  <a:latin typeface="Arial" charset="0"/>
                  <a:ea typeface="PMingLiU" charset="-120"/>
                </a:rPr>
                <a:t> (2-4% in subsequent 3 months)</a:t>
              </a:r>
              <a:endParaRPr lang="en-US" altLang="zh-TW" sz="1400" b="1" dirty="0">
                <a:solidFill>
                  <a:schemeClr val="bg1"/>
                </a:solidFill>
                <a:latin typeface="Arial" charset="0"/>
                <a:ea typeface="PMingLiU" charset="-120"/>
              </a:endParaRPr>
            </a:p>
          </p:txBody>
        </p:sp>
      </p:grpSp>
    </p:spTree>
    <p:extLst>
      <p:ext uri="{BB962C8B-B14F-4D97-AF65-F5344CB8AC3E}">
        <p14:creationId xmlns:p14="http://schemas.microsoft.com/office/powerpoint/2010/main" val="211320702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normAutofit fontScale="90000"/>
          </a:bodyPr>
          <a:lstStyle/>
          <a:p>
            <a:pPr lvl="1" eaLnBrk="1" hangingPunct="1">
              <a:defRPr/>
            </a:pPr>
            <a:r>
              <a:rPr lang="en-US" sz="4400" dirty="0">
                <a:latin typeface="Arial" charset="0"/>
                <a:ea typeface="Arial" charset="0"/>
                <a:cs typeface="Arial" charset="0"/>
              </a:rPr>
              <a:t>Screening: </a:t>
            </a:r>
            <a:r>
              <a:rPr lang="en-GB" sz="4400" dirty="0">
                <a:latin typeface="Arial" charset="0"/>
                <a:ea typeface="Arial" charset="0"/>
                <a:cs typeface="Arial" charset="0"/>
              </a:rPr>
              <a:t>Cancer</a:t>
            </a:r>
            <a:r>
              <a:rPr lang="en-GB" sz="2000" b="1" dirty="0">
                <a:latin typeface="Arial" charset="0"/>
                <a:ea typeface="Arial" charset="0"/>
                <a:cs typeface="Arial" charset="0"/>
              </a:rPr>
              <a:t/>
            </a:r>
            <a:br>
              <a:rPr lang="en-GB" sz="2000" b="1" dirty="0">
                <a:latin typeface="Arial" charset="0"/>
                <a:ea typeface="Arial" charset="0"/>
                <a:cs typeface="Arial" charset="0"/>
              </a:rPr>
            </a:br>
            <a:endParaRPr lang="en-US" sz="4400" dirty="0">
              <a:latin typeface="Arial" charset="0"/>
              <a:ea typeface="Arial" charset="0"/>
              <a:cs typeface="Arial" charset="0"/>
            </a:endParaRPr>
          </a:p>
        </p:txBody>
      </p:sp>
      <p:sp>
        <p:nvSpPr>
          <p:cNvPr id="93187" name="Content Placeholder 2"/>
          <p:cNvSpPr>
            <a:spLocks noGrp="1"/>
          </p:cNvSpPr>
          <p:nvPr>
            <p:ph idx="1"/>
          </p:nvPr>
        </p:nvSpPr>
        <p:spPr/>
        <p:txBody>
          <a:bodyPr rtlCol="0">
            <a:noAutofit/>
          </a:bodyPr>
          <a:lstStyle/>
          <a:p>
            <a:pPr marL="342900" lvl="1" indent="-342900">
              <a:buSzPct val="125000"/>
              <a:buFont typeface="Arial" pitchFamily="34" charset="0"/>
              <a:buChar char="•"/>
              <a:defRPr/>
            </a:pPr>
            <a:r>
              <a:rPr dirty="0">
                <a:latin typeface="Arial" charset="0"/>
                <a:ea typeface="Arial" charset="0"/>
                <a:cs typeface="Arial" charset="0"/>
              </a:rPr>
              <a:t>Comprehensive medical review at diagnosis PR, thyroid exam, breast exam in women</a:t>
            </a:r>
          </a:p>
          <a:p>
            <a:pPr marL="342900" lvl="1" indent="-342900">
              <a:buSzPct val="125000"/>
              <a:buFont typeface="Arial" pitchFamily="34" charset="0"/>
              <a:buChar char="•"/>
              <a:defRPr/>
            </a:pPr>
            <a:endParaRPr dirty="0">
              <a:latin typeface="Arial" charset="0"/>
              <a:ea typeface="Arial" charset="0"/>
              <a:cs typeface="Arial" charset="0"/>
            </a:endParaRPr>
          </a:p>
          <a:p>
            <a:pPr marL="342900" lvl="1" indent="-342900">
              <a:buSzPct val="125000"/>
              <a:buFont typeface="Arial" pitchFamily="34" charset="0"/>
              <a:buChar char="•"/>
              <a:defRPr/>
            </a:pPr>
            <a:r>
              <a:rPr dirty="0">
                <a:latin typeface="Arial" charset="0"/>
                <a:ea typeface="Arial" charset="0"/>
                <a:cs typeface="Arial" charset="0"/>
              </a:rPr>
              <a:t>Routine screening for occult malignancy, FBC, ESR, U&amp;E, LFTs and in men PSA</a:t>
            </a:r>
          </a:p>
          <a:p>
            <a:pPr marL="342900" lvl="1" indent="-342900">
              <a:buSzPct val="125000"/>
              <a:buFont typeface="Arial" pitchFamily="34" charset="0"/>
              <a:buChar char="•"/>
              <a:defRPr/>
            </a:pPr>
            <a:endParaRPr dirty="0">
              <a:latin typeface="Arial" charset="0"/>
              <a:ea typeface="Arial" charset="0"/>
              <a:cs typeface="Arial" charset="0"/>
            </a:endParaRPr>
          </a:p>
          <a:p>
            <a:pPr marL="342900" lvl="1" indent="-342900">
              <a:buSzPct val="125000"/>
              <a:buFont typeface="Arial" pitchFamily="34" charset="0"/>
              <a:buChar char="•"/>
              <a:defRPr/>
            </a:pPr>
            <a:r>
              <a:rPr dirty="0">
                <a:latin typeface="Arial" charset="0"/>
                <a:ea typeface="Arial" charset="0"/>
                <a:cs typeface="Arial" charset="0"/>
              </a:rPr>
              <a:t>Chest X ray in smokers</a:t>
            </a:r>
          </a:p>
          <a:p>
            <a:pPr marL="342900" lvl="1" indent="-342900">
              <a:buSzPct val="125000"/>
              <a:buFont typeface="Arial" pitchFamily="34" charset="0"/>
              <a:buChar char="•"/>
              <a:defRPr/>
            </a:pPr>
            <a:endParaRPr dirty="0">
              <a:latin typeface="Arial" charset="0"/>
              <a:ea typeface="Arial" charset="0"/>
              <a:cs typeface="Arial" charset="0"/>
            </a:endParaRPr>
          </a:p>
          <a:p>
            <a:pPr marL="342900" lvl="1" indent="-342900">
              <a:buSzPct val="125000"/>
              <a:buFont typeface="Arial" pitchFamily="34" charset="0"/>
              <a:buChar char="•"/>
              <a:defRPr/>
            </a:pPr>
            <a:r>
              <a:rPr dirty="0">
                <a:latin typeface="Arial" charset="0"/>
                <a:ea typeface="Arial" charset="0"/>
                <a:cs typeface="Arial" charset="0"/>
              </a:rPr>
              <a:t>Ultra sound, if raised LFTs, of liver and abdomen</a:t>
            </a:r>
            <a:endParaRPr lang="en-GB" dirty="0">
              <a:latin typeface="Arial" charset="0"/>
              <a:ea typeface="Arial" charset="0"/>
              <a:cs typeface="Arial" charset="0"/>
            </a:endParaRPr>
          </a:p>
          <a:p>
            <a:pPr marL="342900" lvl="1" indent="-342900">
              <a:buSzPct val="125000"/>
              <a:buFont typeface="Arial" pitchFamily="34" charset="0"/>
              <a:buChar char="•"/>
              <a:defRPr/>
            </a:pPr>
            <a:endParaRPr lang="en-GB" dirty="0">
              <a:latin typeface="Arial" charset="0"/>
              <a:ea typeface="Arial" charset="0"/>
              <a:cs typeface="Arial" charset="0"/>
            </a:endParaRPr>
          </a:p>
          <a:p>
            <a:pPr marL="342900" lvl="1" indent="-342900">
              <a:buSzPct val="125000"/>
              <a:buFont typeface="Arial" pitchFamily="34" charset="0"/>
              <a:buChar char="•"/>
              <a:defRPr/>
            </a:pPr>
            <a:r>
              <a:rPr lang="en-GB" dirty="0">
                <a:latin typeface="Arial" charset="0"/>
                <a:ea typeface="Arial" charset="0"/>
                <a:cs typeface="Arial" charset="0"/>
              </a:rPr>
              <a:t>MRI</a:t>
            </a:r>
            <a:endParaRPr dirty="0">
              <a:latin typeface="Arial" charset="0"/>
              <a:ea typeface="Arial" charset="0"/>
              <a:cs typeface="Arial" charset="0"/>
            </a:endParaRPr>
          </a:p>
          <a:p>
            <a:pPr lvl="3">
              <a:buFont typeface="Arial"/>
              <a:buChar char="–"/>
              <a:defRPr/>
            </a:pPr>
            <a:endParaRPr sz="2400" dirty="0">
              <a:latin typeface="Arial" charset="0"/>
              <a:ea typeface="Arial" charset="0"/>
              <a:cs typeface="Arial" charset="0"/>
            </a:endParaRPr>
          </a:p>
        </p:txBody>
      </p:sp>
      <p:sp>
        <p:nvSpPr>
          <p:cNvPr id="2" name="&quot;No&quot; Symbol 1"/>
          <p:cNvSpPr/>
          <p:nvPr/>
        </p:nvSpPr>
        <p:spPr>
          <a:xfrm>
            <a:off x="1681843" y="1027906"/>
            <a:ext cx="7837714" cy="5519851"/>
          </a:xfrm>
          <a:prstGeom prst="noSmoking">
            <a:avLst>
              <a:gd name="adj" fmla="val 1644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Do not routinely request CT chest abdomen pelvis as part of screening</a:t>
            </a:r>
            <a:endParaRPr lang="en-US" sz="4800" b="1" dirty="0">
              <a:solidFill>
                <a:schemeClr val="tx1"/>
              </a:solidFill>
            </a:endParaRPr>
          </a:p>
        </p:txBody>
      </p:sp>
    </p:spTree>
    <p:extLst>
      <p:ext uri="{BB962C8B-B14F-4D97-AF65-F5344CB8AC3E}">
        <p14:creationId xmlns:p14="http://schemas.microsoft.com/office/powerpoint/2010/main" val="7635062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3187">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3187">
                                            <p:txEl>
                                              <p:pRg st="4" end="4"/>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3187">
                                            <p:txEl>
                                              <p:pRg st="6" end="6"/>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3187">
                                            <p:txEl>
                                              <p:pRg st="8" end="8"/>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altLang="en-US" dirty="0" smtClean="0">
                <a:latin typeface="Arial" charset="0"/>
              </a:rPr>
              <a:t>Screening: Inherited </a:t>
            </a:r>
            <a:r>
              <a:rPr lang="en-GB" altLang="en-US" dirty="0">
                <a:latin typeface="Arial" charset="0"/>
              </a:rPr>
              <a:t>risk </a:t>
            </a:r>
            <a:r>
              <a:rPr lang="en-GB" altLang="en-US" dirty="0" smtClean="0">
                <a:latin typeface="Arial" charset="0"/>
              </a:rPr>
              <a:t>factors </a:t>
            </a:r>
            <a:endParaRPr lang="en-GB" altLang="en-US" dirty="0">
              <a:latin typeface="Arial" charset="0"/>
            </a:endParaRPr>
          </a:p>
        </p:txBody>
      </p:sp>
      <p:sp>
        <p:nvSpPr>
          <p:cNvPr id="29699" name="Rectangle 3"/>
          <p:cNvSpPr>
            <a:spLocks noGrp="1" noChangeArrowheads="1"/>
          </p:cNvSpPr>
          <p:nvPr>
            <p:ph idx="1"/>
          </p:nvPr>
        </p:nvSpPr>
        <p:spPr/>
        <p:txBody>
          <a:bodyPr>
            <a:normAutofit fontScale="92500" lnSpcReduction="10000"/>
          </a:bodyPr>
          <a:lstStyle/>
          <a:p>
            <a:pPr>
              <a:lnSpc>
                <a:spcPct val="90000"/>
              </a:lnSpc>
            </a:pPr>
            <a:endParaRPr lang="en-GB" altLang="en-US" dirty="0"/>
          </a:p>
          <a:p>
            <a:pPr>
              <a:lnSpc>
                <a:spcPct val="120000"/>
              </a:lnSpc>
            </a:pPr>
            <a:r>
              <a:rPr lang="en-GB" altLang="en-US" dirty="0">
                <a:latin typeface="Arial" charset="0"/>
              </a:rPr>
              <a:t>Activated Protein C resistance – Factor V Leiden</a:t>
            </a:r>
          </a:p>
          <a:p>
            <a:pPr>
              <a:lnSpc>
                <a:spcPct val="120000"/>
              </a:lnSpc>
            </a:pPr>
            <a:r>
              <a:rPr lang="en-GB" altLang="en-US" dirty="0" err="1">
                <a:latin typeface="Arial" charset="0"/>
              </a:rPr>
              <a:t>Antithrombin</a:t>
            </a:r>
            <a:r>
              <a:rPr lang="en-GB" altLang="en-US" dirty="0">
                <a:latin typeface="Arial" charset="0"/>
              </a:rPr>
              <a:t> deficiency</a:t>
            </a:r>
          </a:p>
          <a:p>
            <a:pPr>
              <a:lnSpc>
                <a:spcPct val="120000"/>
              </a:lnSpc>
            </a:pPr>
            <a:r>
              <a:rPr lang="en-GB" altLang="en-US" dirty="0">
                <a:latin typeface="Arial" charset="0"/>
              </a:rPr>
              <a:t>Protein C deficiency</a:t>
            </a:r>
          </a:p>
          <a:p>
            <a:pPr>
              <a:lnSpc>
                <a:spcPct val="120000"/>
              </a:lnSpc>
            </a:pPr>
            <a:r>
              <a:rPr lang="en-GB" altLang="en-US" dirty="0">
                <a:latin typeface="Arial" charset="0"/>
              </a:rPr>
              <a:t>Protein S deficiency</a:t>
            </a:r>
          </a:p>
          <a:p>
            <a:pPr>
              <a:lnSpc>
                <a:spcPct val="120000"/>
              </a:lnSpc>
            </a:pPr>
            <a:r>
              <a:rPr lang="en-GB" altLang="en-US" dirty="0">
                <a:latin typeface="Arial" charset="0"/>
              </a:rPr>
              <a:t>Prothrombin G20210A mutation</a:t>
            </a:r>
          </a:p>
          <a:p>
            <a:pPr>
              <a:lnSpc>
                <a:spcPct val="120000"/>
              </a:lnSpc>
            </a:pPr>
            <a:r>
              <a:rPr lang="en-GB" altLang="en-US" dirty="0">
                <a:latin typeface="Arial" charset="0"/>
              </a:rPr>
              <a:t>MTHFR mutation leading to </a:t>
            </a:r>
            <a:r>
              <a:rPr lang="en-GB" altLang="en-US" dirty="0" err="1">
                <a:latin typeface="Arial" charset="0"/>
              </a:rPr>
              <a:t>homocystinuria</a:t>
            </a:r>
            <a:endParaRPr lang="en-GB" altLang="en-US" dirty="0">
              <a:latin typeface="Arial" charset="0"/>
            </a:endParaRPr>
          </a:p>
          <a:p>
            <a:pPr>
              <a:lnSpc>
                <a:spcPct val="120000"/>
              </a:lnSpc>
            </a:pPr>
            <a:r>
              <a:rPr lang="en-GB" altLang="en-US" dirty="0" err="1">
                <a:latin typeface="Arial" charset="0"/>
              </a:rPr>
              <a:t>Dysfibrinogenaemia</a:t>
            </a:r>
            <a:endParaRPr lang="en-GB" altLang="en-US" dirty="0"/>
          </a:p>
        </p:txBody>
      </p:sp>
    </p:spTree>
    <p:extLst>
      <p:ext uri="{BB962C8B-B14F-4D97-AF65-F5344CB8AC3E}">
        <p14:creationId xmlns:p14="http://schemas.microsoft.com/office/powerpoint/2010/main" val="480529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p:txBody>
          <a:bodyPr/>
          <a:lstStyle/>
          <a:p>
            <a:r>
              <a:rPr lang="en-GB" altLang="en-US">
                <a:latin typeface="Arial" charset="0"/>
              </a:rPr>
              <a:t>Suspect thrombophilia if………</a:t>
            </a:r>
          </a:p>
        </p:txBody>
      </p:sp>
      <p:sp>
        <p:nvSpPr>
          <p:cNvPr id="53251" name="Rectangle 1027"/>
          <p:cNvSpPr>
            <a:spLocks noGrp="1" noChangeArrowheads="1"/>
          </p:cNvSpPr>
          <p:nvPr>
            <p:ph idx="1"/>
          </p:nvPr>
        </p:nvSpPr>
        <p:spPr/>
        <p:txBody>
          <a:bodyPr/>
          <a:lstStyle/>
          <a:p>
            <a:pPr>
              <a:lnSpc>
                <a:spcPct val="120000"/>
              </a:lnSpc>
            </a:pPr>
            <a:r>
              <a:rPr lang="en-GB" altLang="en-US">
                <a:latin typeface="Arial" charset="0"/>
              </a:rPr>
              <a:t>VTE before age 40-45 years</a:t>
            </a:r>
          </a:p>
          <a:p>
            <a:pPr>
              <a:lnSpc>
                <a:spcPct val="120000"/>
              </a:lnSpc>
            </a:pPr>
            <a:r>
              <a:rPr lang="en-GB" altLang="en-US" dirty="0">
                <a:latin typeface="Arial" charset="0"/>
              </a:rPr>
              <a:t>Arterial TE before age of 30 years</a:t>
            </a:r>
          </a:p>
          <a:p>
            <a:pPr>
              <a:lnSpc>
                <a:spcPct val="120000"/>
              </a:lnSpc>
            </a:pPr>
            <a:r>
              <a:rPr lang="en-GB" altLang="en-US" dirty="0">
                <a:latin typeface="Arial" charset="0"/>
              </a:rPr>
              <a:t>Thrombosis in unusual anatomical site</a:t>
            </a:r>
          </a:p>
          <a:p>
            <a:pPr>
              <a:lnSpc>
                <a:spcPct val="120000"/>
              </a:lnSpc>
            </a:pPr>
            <a:r>
              <a:rPr lang="en-GB" altLang="en-US" dirty="0">
                <a:latin typeface="Arial" charset="0"/>
              </a:rPr>
              <a:t>Recurrent venous thrombosis or thrombophlebitis</a:t>
            </a:r>
          </a:p>
          <a:p>
            <a:pPr>
              <a:lnSpc>
                <a:spcPct val="120000"/>
              </a:lnSpc>
            </a:pPr>
            <a:r>
              <a:rPr lang="en-GB" altLang="en-US" dirty="0">
                <a:latin typeface="Arial" charset="0"/>
              </a:rPr>
              <a:t>Clear family history of any of above</a:t>
            </a:r>
          </a:p>
          <a:p>
            <a:pPr>
              <a:lnSpc>
                <a:spcPct val="120000"/>
              </a:lnSpc>
            </a:pPr>
            <a:r>
              <a:rPr lang="en-GB" altLang="en-US" dirty="0">
                <a:latin typeface="Arial" charset="0"/>
              </a:rPr>
              <a:t>Recurrent miscarriages (</a:t>
            </a:r>
            <a:r>
              <a:rPr lang="en-GB" altLang="en-US" dirty="0" err="1">
                <a:latin typeface="Arial" charset="0"/>
              </a:rPr>
              <a:t>ie</a:t>
            </a:r>
            <a:r>
              <a:rPr lang="en-GB" altLang="en-US" dirty="0">
                <a:latin typeface="Arial" charset="0"/>
              </a:rPr>
              <a:t> 3 or more)</a:t>
            </a:r>
          </a:p>
        </p:txBody>
      </p:sp>
    </p:spTree>
    <p:extLst>
      <p:ext uri="{BB962C8B-B14F-4D97-AF65-F5344CB8AC3E}">
        <p14:creationId xmlns:p14="http://schemas.microsoft.com/office/powerpoint/2010/main" val="1310095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ltLang="en-US">
                <a:latin typeface="Arial" charset="0"/>
              </a:rPr>
              <a:t>Normal Haemostasis</a:t>
            </a:r>
          </a:p>
        </p:txBody>
      </p:sp>
      <p:sp>
        <p:nvSpPr>
          <p:cNvPr id="28675" name="Rectangle 3"/>
          <p:cNvSpPr>
            <a:spLocks noGrp="1" noChangeArrowheads="1"/>
          </p:cNvSpPr>
          <p:nvPr>
            <p:ph idx="1"/>
          </p:nvPr>
        </p:nvSpPr>
        <p:spPr/>
        <p:txBody>
          <a:bodyPr/>
          <a:lstStyle/>
          <a:p>
            <a:r>
              <a:rPr lang="en-GB" altLang="en-US" dirty="0">
                <a:latin typeface="Arial" charset="0"/>
              </a:rPr>
              <a:t>Blood vessels</a:t>
            </a:r>
          </a:p>
          <a:p>
            <a:r>
              <a:rPr lang="en-GB" altLang="en-US" dirty="0">
                <a:latin typeface="Arial" charset="0"/>
              </a:rPr>
              <a:t>Platelets</a:t>
            </a:r>
          </a:p>
          <a:p>
            <a:r>
              <a:rPr lang="en-GB" altLang="en-US" dirty="0">
                <a:latin typeface="Arial" charset="0"/>
              </a:rPr>
              <a:t>Naturally occurring inhibitors of coagulation</a:t>
            </a:r>
          </a:p>
          <a:p>
            <a:r>
              <a:rPr lang="en-GB" altLang="en-US" dirty="0">
                <a:latin typeface="Arial" charset="0"/>
              </a:rPr>
              <a:t>Coagulation factors</a:t>
            </a:r>
          </a:p>
          <a:p>
            <a:r>
              <a:rPr lang="en-GB" altLang="en-US" dirty="0" err="1">
                <a:latin typeface="Arial" charset="0"/>
              </a:rPr>
              <a:t>Fibrinolytic</a:t>
            </a:r>
            <a:r>
              <a:rPr lang="en-GB" altLang="en-US" dirty="0">
                <a:latin typeface="Arial" charset="0"/>
              </a:rPr>
              <a:t> system</a:t>
            </a:r>
          </a:p>
          <a:p>
            <a:pPr>
              <a:buFontTx/>
              <a:buNone/>
            </a:pPr>
            <a:r>
              <a:rPr lang="en-GB" altLang="en-US" dirty="0"/>
              <a:t>	</a:t>
            </a:r>
            <a:endParaRPr lang="en-GB" altLang="en-US" dirty="0">
              <a:solidFill>
                <a:schemeClr val="tx2"/>
              </a:solidFill>
            </a:endParaRPr>
          </a:p>
        </p:txBody>
      </p:sp>
    </p:spTree>
    <p:extLst>
      <p:ext uri="{BB962C8B-B14F-4D97-AF65-F5344CB8AC3E}">
        <p14:creationId xmlns:p14="http://schemas.microsoft.com/office/powerpoint/2010/main" val="1072657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GB" altLang="en-US">
                <a:latin typeface="Arial" charset="0"/>
              </a:rPr>
              <a:t>Investigation of thrombophilia</a:t>
            </a:r>
          </a:p>
        </p:txBody>
      </p:sp>
      <p:sp>
        <p:nvSpPr>
          <p:cNvPr id="54275" name="Rectangle 3"/>
          <p:cNvSpPr>
            <a:spLocks noGrp="1" noChangeArrowheads="1"/>
          </p:cNvSpPr>
          <p:nvPr>
            <p:ph idx="1"/>
          </p:nvPr>
        </p:nvSpPr>
        <p:spPr/>
        <p:txBody>
          <a:bodyPr>
            <a:normAutofit lnSpcReduction="10000"/>
          </a:bodyPr>
          <a:lstStyle/>
          <a:p>
            <a:pPr>
              <a:lnSpc>
                <a:spcPct val="120000"/>
              </a:lnSpc>
            </a:pPr>
            <a:r>
              <a:rPr lang="en-GB" altLang="en-US">
                <a:latin typeface="Arial" charset="0"/>
              </a:rPr>
              <a:t>Detailed history</a:t>
            </a:r>
          </a:p>
          <a:p>
            <a:pPr lvl="1">
              <a:lnSpc>
                <a:spcPct val="120000"/>
              </a:lnSpc>
              <a:buFontTx/>
              <a:buNone/>
            </a:pPr>
            <a:r>
              <a:rPr lang="en-GB" altLang="en-US" dirty="0">
                <a:latin typeface="Arial" charset="0"/>
              </a:rPr>
              <a:t>	Was it a spontaneous thrombotic event?</a:t>
            </a:r>
          </a:p>
          <a:p>
            <a:pPr lvl="1">
              <a:lnSpc>
                <a:spcPct val="120000"/>
              </a:lnSpc>
              <a:buFontTx/>
              <a:buNone/>
            </a:pPr>
            <a:r>
              <a:rPr lang="en-GB" altLang="en-US" dirty="0">
                <a:latin typeface="Arial" charset="0"/>
              </a:rPr>
              <a:t>	Personal and family history</a:t>
            </a:r>
          </a:p>
          <a:p>
            <a:pPr lvl="1">
              <a:lnSpc>
                <a:spcPct val="120000"/>
              </a:lnSpc>
              <a:buFontTx/>
              <a:buNone/>
            </a:pPr>
            <a:r>
              <a:rPr lang="en-GB" altLang="en-US" dirty="0">
                <a:latin typeface="Arial" charset="0"/>
              </a:rPr>
              <a:t>	Use of the combined pill, HRT</a:t>
            </a:r>
          </a:p>
          <a:p>
            <a:pPr lvl="1">
              <a:lnSpc>
                <a:spcPct val="120000"/>
              </a:lnSpc>
              <a:buFontTx/>
              <a:buNone/>
            </a:pPr>
            <a:r>
              <a:rPr lang="en-GB" altLang="en-US" dirty="0">
                <a:latin typeface="Arial" charset="0"/>
              </a:rPr>
              <a:t>	Other factors associated with thrombosis</a:t>
            </a:r>
          </a:p>
          <a:p>
            <a:pPr>
              <a:lnSpc>
                <a:spcPct val="120000"/>
              </a:lnSpc>
            </a:pPr>
            <a:r>
              <a:rPr lang="en-GB" altLang="en-US" dirty="0">
                <a:latin typeface="Arial" charset="0"/>
              </a:rPr>
              <a:t>Physical examination</a:t>
            </a:r>
          </a:p>
          <a:p>
            <a:pPr>
              <a:lnSpc>
                <a:spcPct val="120000"/>
              </a:lnSpc>
            </a:pPr>
            <a:r>
              <a:rPr lang="en-GB" altLang="en-US" dirty="0">
                <a:latin typeface="Arial" charset="0"/>
              </a:rPr>
              <a:t>Laboratory tests – thrombophilia screen</a:t>
            </a:r>
          </a:p>
          <a:p>
            <a:pPr>
              <a:lnSpc>
                <a:spcPct val="120000"/>
              </a:lnSpc>
            </a:pPr>
            <a:r>
              <a:rPr lang="en-GB" altLang="en-US" dirty="0">
                <a:latin typeface="Arial" charset="0"/>
              </a:rPr>
              <a:t>Other appropriate tests (</a:t>
            </a:r>
            <a:r>
              <a:rPr lang="en-GB" altLang="en-US" dirty="0" err="1">
                <a:latin typeface="Arial" charset="0"/>
              </a:rPr>
              <a:t>eg</a:t>
            </a:r>
            <a:r>
              <a:rPr lang="en-GB" altLang="en-US" dirty="0">
                <a:latin typeface="Arial" charset="0"/>
              </a:rPr>
              <a:t>. imaging)</a:t>
            </a:r>
          </a:p>
        </p:txBody>
      </p:sp>
    </p:spTree>
    <p:extLst>
      <p:ext uri="{BB962C8B-B14F-4D97-AF65-F5344CB8AC3E}">
        <p14:creationId xmlns:p14="http://schemas.microsoft.com/office/powerpoint/2010/main" val="1574920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n-GB" altLang="en-US">
                <a:latin typeface="Arial" charset="0"/>
                <a:ea typeface="Arial" charset="0"/>
                <a:cs typeface="Arial" charset="0"/>
              </a:rPr>
              <a:t>Screening: Thrombophilia (NICE 2012)</a:t>
            </a:r>
          </a:p>
        </p:txBody>
      </p:sp>
      <p:sp>
        <p:nvSpPr>
          <p:cNvPr id="40963" name="Content Placeholder 2"/>
          <p:cNvSpPr>
            <a:spLocks noGrp="1"/>
          </p:cNvSpPr>
          <p:nvPr>
            <p:ph idx="1"/>
          </p:nvPr>
        </p:nvSpPr>
        <p:spPr/>
        <p:txBody>
          <a:bodyPr>
            <a:normAutofit/>
          </a:bodyPr>
          <a:lstStyle/>
          <a:p>
            <a:r>
              <a:rPr lang="en-GB" altLang="en-US" dirty="0">
                <a:latin typeface="Arial" charset="0"/>
                <a:ea typeface="Arial" charset="0"/>
                <a:cs typeface="Arial" charset="0"/>
              </a:rPr>
              <a:t>Do not offer testing to patients continuing anticoagulant treatment</a:t>
            </a:r>
          </a:p>
          <a:p>
            <a:r>
              <a:rPr lang="en-GB" altLang="en-US" dirty="0">
                <a:latin typeface="Arial" charset="0"/>
                <a:ea typeface="Arial" charset="0"/>
                <a:cs typeface="Arial" charset="0"/>
              </a:rPr>
              <a:t>Consider testing for hereditary thrombophilia in patients who have had unprovoked DVT or PE and who have a first degree relative who has had a DVT or PE if it is planned to stop anticoagulation treatment</a:t>
            </a:r>
          </a:p>
          <a:p>
            <a:r>
              <a:rPr lang="en-GB" altLang="en-US" dirty="0">
                <a:latin typeface="Arial" charset="0"/>
                <a:ea typeface="Arial" charset="0"/>
                <a:cs typeface="Arial" charset="0"/>
              </a:rPr>
              <a:t>Do not test patients with provoked DVT or PE</a:t>
            </a:r>
          </a:p>
        </p:txBody>
      </p:sp>
    </p:spTree>
    <p:extLst>
      <p:ext uri="{BB962C8B-B14F-4D97-AF65-F5344CB8AC3E}">
        <p14:creationId xmlns:p14="http://schemas.microsoft.com/office/powerpoint/2010/main" val="2105842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p:txBody>
          <a:bodyPr/>
          <a:lstStyle/>
          <a:p>
            <a:r>
              <a:rPr lang="en-GB" altLang="en-US">
                <a:latin typeface="Arial" charset="0"/>
              </a:rPr>
              <a:t>Lower Limb DVT</a:t>
            </a:r>
          </a:p>
        </p:txBody>
      </p:sp>
      <p:sp>
        <p:nvSpPr>
          <p:cNvPr id="39939" name="Rectangle 1027"/>
          <p:cNvSpPr>
            <a:spLocks noGrp="1" noChangeArrowheads="1"/>
          </p:cNvSpPr>
          <p:nvPr>
            <p:ph idx="1"/>
          </p:nvPr>
        </p:nvSpPr>
        <p:spPr/>
        <p:txBody>
          <a:bodyPr/>
          <a:lstStyle/>
          <a:p>
            <a:r>
              <a:rPr lang="en-GB" altLang="en-US">
                <a:latin typeface="Arial" charset="0"/>
              </a:rPr>
              <a:t>Commonest site of venous thrombosis</a:t>
            </a:r>
          </a:p>
          <a:p>
            <a:r>
              <a:rPr lang="en-GB" altLang="en-US" dirty="0">
                <a:latin typeface="Arial" charset="0"/>
              </a:rPr>
              <a:t>Subdivided into:</a:t>
            </a:r>
          </a:p>
          <a:p>
            <a:pPr lvl="1">
              <a:buFontTx/>
              <a:buNone/>
            </a:pPr>
            <a:r>
              <a:rPr lang="en-GB" altLang="en-US" dirty="0">
                <a:latin typeface="Arial" charset="0"/>
              </a:rPr>
              <a:t>	Proximal (above knee) - popliteal, femoral or iliac veins</a:t>
            </a:r>
          </a:p>
          <a:p>
            <a:pPr lvl="1">
              <a:buFontTx/>
              <a:buNone/>
            </a:pPr>
            <a:r>
              <a:rPr lang="en-GB" altLang="en-US" dirty="0">
                <a:latin typeface="Arial" charset="0"/>
              </a:rPr>
              <a:t>	Calf vein (below knee)</a:t>
            </a:r>
          </a:p>
          <a:p>
            <a:r>
              <a:rPr lang="en-GB" altLang="en-US" dirty="0">
                <a:latin typeface="Arial" charset="0"/>
              </a:rPr>
              <a:t>Proximal vein DVT of greater importance clinically</a:t>
            </a:r>
          </a:p>
          <a:p>
            <a:r>
              <a:rPr lang="en-GB" altLang="en-US" dirty="0">
                <a:latin typeface="Arial" charset="0"/>
              </a:rPr>
              <a:t>&gt;90% of cases of acute PE due to emboli from proximal DVTs</a:t>
            </a:r>
            <a:r>
              <a:rPr lang="en-GB" altLang="en-US" dirty="0"/>
              <a:t>  </a:t>
            </a:r>
          </a:p>
        </p:txBody>
      </p:sp>
    </p:spTree>
    <p:extLst>
      <p:ext uri="{BB962C8B-B14F-4D97-AF65-F5344CB8AC3E}">
        <p14:creationId xmlns:p14="http://schemas.microsoft.com/office/powerpoint/2010/main" val="2022207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GB" altLang="en-US" dirty="0">
                <a:latin typeface="Arial" charset="0"/>
              </a:rPr>
              <a:t>Lower Limb DVT – </a:t>
            </a:r>
            <a:r>
              <a:rPr lang="en-GB" altLang="en-US" dirty="0" smtClean="0">
                <a:latin typeface="Arial" charset="0"/>
              </a:rPr>
              <a:t>Clinical </a:t>
            </a:r>
            <a:r>
              <a:rPr lang="en-GB" altLang="en-US" dirty="0">
                <a:latin typeface="Arial" charset="0"/>
              </a:rPr>
              <a:t>features</a:t>
            </a:r>
          </a:p>
        </p:txBody>
      </p:sp>
      <p:sp>
        <p:nvSpPr>
          <p:cNvPr id="31747" name="Rectangle 3"/>
          <p:cNvSpPr>
            <a:spLocks noGrp="1" noChangeArrowheads="1"/>
          </p:cNvSpPr>
          <p:nvPr>
            <p:ph idx="1"/>
          </p:nvPr>
        </p:nvSpPr>
        <p:spPr/>
        <p:txBody>
          <a:bodyPr>
            <a:normAutofit lnSpcReduction="10000"/>
          </a:bodyPr>
          <a:lstStyle/>
          <a:p>
            <a:r>
              <a:rPr lang="en-GB" altLang="en-US" dirty="0">
                <a:latin typeface="Arial" charset="0"/>
              </a:rPr>
              <a:t>Pain, swelling and redness of affected limb</a:t>
            </a:r>
          </a:p>
          <a:p>
            <a:r>
              <a:rPr lang="en-GB" altLang="en-US" dirty="0">
                <a:latin typeface="Arial" charset="0"/>
              </a:rPr>
              <a:t>Calf muscle induration and tenderness</a:t>
            </a:r>
          </a:p>
          <a:p>
            <a:r>
              <a:rPr lang="en-GB" altLang="en-US" dirty="0">
                <a:latin typeface="Arial" charset="0"/>
              </a:rPr>
              <a:t>Local increase in temperature</a:t>
            </a:r>
          </a:p>
          <a:p>
            <a:r>
              <a:rPr lang="en-GB" altLang="en-US" dirty="0">
                <a:latin typeface="Arial" charset="0"/>
              </a:rPr>
              <a:t>Unilateral oedema</a:t>
            </a:r>
          </a:p>
          <a:p>
            <a:r>
              <a:rPr lang="en-GB" altLang="en-US" dirty="0">
                <a:latin typeface="Arial" charset="0"/>
              </a:rPr>
              <a:t>Accentuation of venous pattern</a:t>
            </a:r>
          </a:p>
          <a:p>
            <a:pPr>
              <a:buFontTx/>
              <a:buNone/>
            </a:pPr>
            <a:endParaRPr lang="en-GB" altLang="en-US" dirty="0"/>
          </a:p>
          <a:p>
            <a:r>
              <a:rPr lang="en-GB" altLang="en-US" dirty="0">
                <a:latin typeface="Arial" charset="0"/>
              </a:rPr>
              <a:t>FEATURES NOT ENTIRELY RELIABLE</a:t>
            </a:r>
          </a:p>
          <a:p>
            <a:r>
              <a:rPr lang="en-GB" altLang="en-US" dirty="0">
                <a:latin typeface="Arial" charset="0"/>
              </a:rPr>
              <a:t>Wells’ score is a validated system for estimating pre-test probability of DVT</a:t>
            </a:r>
            <a:endParaRPr lang="en-GB" altLang="en-US" dirty="0"/>
          </a:p>
        </p:txBody>
      </p:sp>
    </p:spTree>
    <p:extLst>
      <p:ext uri="{BB962C8B-B14F-4D97-AF65-F5344CB8AC3E}">
        <p14:creationId xmlns:p14="http://schemas.microsoft.com/office/powerpoint/2010/main" val="307672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GB" altLang="en-US" dirty="0">
                <a:latin typeface="Arial" charset="0"/>
              </a:rPr>
              <a:t>Lower Limb DVT – Investigations</a:t>
            </a:r>
          </a:p>
        </p:txBody>
      </p:sp>
      <p:sp>
        <p:nvSpPr>
          <p:cNvPr id="58371" name="Rectangle 3"/>
          <p:cNvSpPr>
            <a:spLocks noGrp="1" noChangeArrowheads="1"/>
          </p:cNvSpPr>
          <p:nvPr>
            <p:ph idx="1"/>
          </p:nvPr>
        </p:nvSpPr>
        <p:spPr>
          <a:xfrm>
            <a:off x="838200" y="2050912"/>
            <a:ext cx="10515600" cy="4351338"/>
          </a:xfrm>
        </p:spPr>
        <p:txBody>
          <a:bodyPr/>
          <a:lstStyle/>
          <a:p>
            <a:r>
              <a:rPr lang="en-GB" altLang="en-US">
                <a:latin typeface="Arial" charset="0"/>
              </a:rPr>
              <a:t>Clinical assessment – Wells’ score</a:t>
            </a:r>
          </a:p>
          <a:p>
            <a:endParaRPr lang="en-GB" altLang="en-US" dirty="0">
              <a:latin typeface="Arial" charset="0"/>
            </a:endParaRPr>
          </a:p>
          <a:p>
            <a:r>
              <a:rPr lang="en-GB" altLang="en-US" dirty="0">
                <a:latin typeface="Arial" charset="0"/>
              </a:rPr>
              <a:t>Imaging – demonstration of thrombus</a:t>
            </a:r>
          </a:p>
          <a:p>
            <a:endParaRPr lang="en-GB" altLang="en-US" dirty="0">
              <a:latin typeface="Arial" charset="0"/>
            </a:endParaRPr>
          </a:p>
          <a:p>
            <a:r>
              <a:rPr lang="en-GB" altLang="en-US" dirty="0">
                <a:latin typeface="Arial" charset="0"/>
              </a:rPr>
              <a:t>Demonstration of circulating fibrin degradation products – D-Dimers</a:t>
            </a:r>
          </a:p>
          <a:p>
            <a:pPr>
              <a:buFontTx/>
              <a:buNone/>
            </a:pPr>
            <a:endParaRPr lang="en-GB" altLang="en-US" dirty="0">
              <a:latin typeface="Arial" charset="0"/>
            </a:endParaRPr>
          </a:p>
        </p:txBody>
      </p:sp>
    </p:spTree>
    <p:extLst>
      <p:ext uri="{BB962C8B-B14F-4D97-AF65-F5344CB8AC3E}">
        <p14:creationId xmlns:p14="http://schemas.microsoft.com/office/powerpoint/2010/main" val="2071289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a:lstStyle/>
          <a:p>
            <a:r>
              <a:rPr lang="en-GB" altLang="en-US">
                <a:latin typeface="Arial" charset="0"/>
                <a:ea typeface="Arial" charset="0"/>
                <a:cs typeface="Arial" charset="0"/>
              </a:rPr>
              <a:t>NICE CG 144 PE Wells Score</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l="23923" t="22758" r="22026" b="10001"/>
          <a:stretch>
            <a:fillRect/>
          </a:stretch>
        </p:blipFill>
        <p:spPr bwMode="auto">
          <a:xfrm>
            <a:off x="2600325" y="1690688"/>
            <a:ext cx="6991350" cy="4648200"/>
          </a:xfrm>
          <a:prstGeom prst="rect">
            <a:avLst/>
          </a:prstGeom>
          <a:noFill/>
          <a:ln>
            <a:noFill/>
          </a:ln>
          <a:effectLst>
            <a:outerShdw blurRad="63500" dist="17961" dir="2700000" algn="ctr" rotWithShape="0">
              <a:srgbClr val="992254">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83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altLang="en-US" dirty="0">
                <a:latin typeface="Arial" charset="0"/>
              </a:rPr>
              <a:t>DVT - Imaging</a:t>
            </a:r>
          </a:p>
        </p:txBody>
      </p:sp>
      <p:sp>
        <p:nvSpPr>
          <p:cNvPr id="14339" name="Rectangle 3"/>
          <p:cNvSpPr>
            <a:spLocks noGrp="1" noChangeArrowheads="1"/>
          </p:cNvSpPr>
          <p:nvPr>
            <p:ph idx="1"/>
          </p:nvPr>
        </p:nvSpPr>
        <p:spPr/>
        <p:txBody>
          <a:bodyPr/>
          <a:lstStyle/>
          <a:p>
            <a:pPr lvl="1">
              <a:buFontTx/>
              <a:buNone/>
            </a:pPr>
            <a:endParaRPr lang="en-GB" altLang="en-US" dirty="0">
              <a:latin typeface="Arial" charset="0"/>
            </a:endParaRPr>
          </a:p>
          <a:p>
            <a:pPr>
              <a:buFontTx/>
              <a:buNone/>
            </a:pPr>
            <a:r>
              <a:rPr lang="en-GB" altLang="en-US" dirty="0">
                <a:latin typeface="Arial" charset="0"/>
              </a:rPr>
              <a:t>Compression ultrasound  </a:t>
            </a:r>
          </a:p>
          <a:p>
            <a:r>
              <a:rPr lang="en-GB" altLang="en-US" dirty="0">
                <a:latin typeface="Arial" charset="0"/>
              </a:rPr>
              <a:t>Non-invasive </a:t>
            </a:r>
          </a:p>
          <a:p>
            <a:r>
              <a:rPr lang="en-GB" altLang="en-US" dirty="0">
                <a:latin typeface="Arial" charset="0"/>
              </a:rPr>
              <a:t>High sensitivity for proximal DVT</a:t>
            </a:r>
          </a:p>
          <a:p>
            <a:r>
              <a:rPr lang="en-GB" altLang="en-US" dirty="0">
                <a:latin typeface="Arial" charset="0"/>
              </a:rPr>
              <a:t>Less sensitive for distal DVT</a:t>
            </a:r>
            <a:endParaRPr lang="en-GB" altLang="en-US" dirty="0"/>
          </a:p>
        </p:txBody>
      </p:sp>
    </p:spTree>
    <p:extLst>
      <p:ext uri="{BB962C8B-B14F-4D97-AF65-F5344CB8AC3E}">
        <p14:creationId xmlns:p14="http://schemas.microsoft.com/office/powerpoint/2010/main" val="939629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GB" altLang="en-US" dirty="0">
                <a:latin typeface="Arial" charset="0"/>
              </a:rPr>
              <a:t>Isolated calf vein DVT</a:t>
            </a:r>
          </a:p>
        </p:txBody>
      </p:sp>
      <p:sp>
        <p:nvSpPr>
          <p:cNvPr id="44035" name="Rectangle 3"/>
          <p:cNvSpPr>
            <a:spLocks noGrp="1" noChangeArrowheads="1"/>
          </p:cNvSpPr>
          <p:nvPr>
            <p:ph idx="1"/>
          </p:nvPr>
        </p:nvSpPr>
        <p:spPr>
          <a:xfrm>
            <a:off x="838200" y="2093639"/>
            <a:ext cx="10515600" cy="4351338"/>
          </a:xfrm>
        </p:spPr>
        <p:txBody>
          <a:bodyPr/>
          <a:lstStyle/>
          <a:p>
            <a:pPr>
              <a:buFontTx/>
              <a:buNone/>
            </a:pPr>
            <a:r>
              <a:rPr lang="en-GB" altLang="en-US">
                <a:latin typeface="Arial" charset="0"/>
                <a:ea typeface="Arial" charset="0"/>
                <a:cs typeface="Arial" charset="0"/>
              </a:rPr>
              <a:t>	If treatment considered, should give warfarin for 6-12 weeks</a:t>
            </a:r>
          </a:p>
          <a:p>
            <a:pPr algn="ctr">
              <a:buFontTx/>
              <a:buNone/>
            </a:pPr>
            <a:r>
              <a:rPr lang="en-GB" altLang="en-US" dirty="0">
                <a:solidFill>
                  <a:schemeClr val="tx2"/>
                </a:solidFill>
                <a:latin typeface="Arial" charset="0"/>
                <a:ea typeface="Arial" charset="0"/>
                <a:cs typeface="Arial" charset="0"/>
              </a:rPr>
              <a:t>OR</a:t>
            </a:r>
          </a:p>
          <a:p>
            <a:pPr>
              <a:buFontTx/>
              <a:buNone/>
            </a:pPr>
            <a:r>
              <a:rPr lang="en-GB" altLang="en-US" dirty="0">
                <a:latin typeface="Arial" charset="0"/>
                <a:ea typeface="Arial" charset="0"/>
                <a:cs typeface="Arial" charset="0"/>
              </a:rPr>
              <a:t>	Serial compression ultrasound over next 7-10 days and treat if has extended proximally</a:t>
            </a:r>
          </a:p>
          <a:p>
            <a:pPr>
              <a:buFontTx/>
              <a:buNone/>
            </a:pPr>
            <a:endParaRPr lang="en-GB" altLang="en-US" dirty="0">
              <a:latin typeface="Arial" charset="0"/>
              <a:ea typeface="Arial" charset="0"/>
              <a:cs typeface="Arial" charset="0"/>
            </a:endParaRPr>
          </a:p>
        </p:txBody>
      </p:sp>
    </p:spTree>
    <p:extLst>
      <p:ext uri="{BB962C8B-B14F-4D97-AF65-F5344CB8AC3E}">
        <p14:creationId xmlns:p14="http://schemas.microsoft.com/office/powerpoint/2010/main" val="1115288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GB" altLang="en-US">
                <a:latin typeface="Arial" charset="0"/>
              </a:rPr>
              <a:t>DVT – Use of D-Dimers</a:t>
            </a:r>
          </a:p>
        </p:txBody>
      </p:sp>
      <p:sp>
        <p:nvSpPr>
          <p:cNvPr id="59395" name="Rectangle 3"/>
          <p:cNvSpPr>
            <a:spLocks noGrp="1" noChangeArrowheads="1"/>
          </p:cNvSpPr>
          <p:nvPr>
            <p:ph idx="1"/>
          </p:nvPr>
        </p:nvSpPr>
        <p:spPr/>
        <p:txBody>
          <a:bodyPr/>
          <a:lstStyle/>
          <a:p>
            <a:pPr>
              <a:lnSpc>
                <a:spcPct val="130000"/>
              </a:lnSpc>
            </a:pPr>
            <a:r>
              <a:rPr lang="en-GB" altLang="en-US" dirty="0">
                <a:latin typeface="Arial" charset="0"/>
              </a:rPr>
              <a:t>D-Dimers – breakdown product of cross-linked fibrin</a:t>
            </a:r>
          </a:p>
          <a:p>
            <a:pPr>
              <a:lnSpc>
                <a:spcPct val="130000"/>
              </a:lnSpc>
            </a:pPr>
            <a:r>
              <a:rPr lang="en-GB" altLang="en-US" dirty="0">
                <a:latin typeface="Arial" charset="0"/>
              </a:rPr>
              <a:t>Not specific for DVT</a:t>
            </a:r>
          </a:p>
          <a:p>
            <a:pPr>
              <a:lnSpc>
                <a:spcPct val="130000"/>
              </a:lnSpc>
            </a:pPr>
            <a:r>
              <a:rPr lang="en-GB" altLang="en-US" dirty="0">
                <a:latin typeface="Arial" charset="0"/>
              </a:rPr>
              <a:t>Raised in pregnancy, malignancy, post-operatively, soft tissue injury </a:t>
            </a:r>
            <a:r>
              <a:rPr lang="en-GB" altLang="en-US" dirty="0" err="1">
                <a:latin typeface="Arial" charset="0"/>
              </a:rPr>
              <a:t>etc</a:t>
            </a:r>
            <a:endParaRPr lang="en-GB" altLang="en-US" dirty="0">
              <a:latin typeface="Arial" charset="0"/>
            </a:endParaRPr>
          </a:p>
          <a:p>
            <a:pPr>
              <a:lnSpc>
                <a:spcPct val="130000"/>
              </a:lnSpc>
            </a:pPr>
            <a:r>
              <a:rPr lang="en-GB" altLang="en-US" dirty="0">
                <a:latin typeface="Arial" charset="0"/>
              </a:rPr>
              <a:t>Useful for its negative predictive value</a:t>
            </a:r>
          </a:p>
          <a:p>
            <a:pPr>
              <a:lnSpc>
                <a:spcPct val="130000"/>
              </a:lnSpc>
            </a:pPr>
            <a:r>
              <a:rPr lang="en-GB" altLang="en-US" dirty="0">
                <a:latin typeface="Arial" charset="0"/>
              </a:rPr>
              <a:t>Interpret with caution!</a:t>
            </a:r>
            <a:endParaRPr lang="en-GB" altLang="en-US" dirty="0"/>
          </a:p>
        </p:txBody>
      </p:sp>
    </p:spTree>
    <p:extLst>
      <p:ext uri="{BB962C8B-B14F-4D97-AF65-F5344CB8AC3E}">
        <p14:creationId xmlns:p14="http://schemas.microsoft.com/office/powerpoint/2010/main" val="1958749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GB" altLang="en-US">
                <a:latin typeface="Arial" charset="0"/>
              </a:rPr>
              <a:t>DVT – Management strategy</a:t>
            </a:r>
          </a:p>
        </p:txBody>
      </p:sp>
      <p:sp>
        <p:nvSpPr>
          <p:cNvPr id="60419" name="Rectangle 3"/>
          <p:cNvSpPr>
            <a:spLocks noGrp="1" noChangeArrowheads="1"/>
          </p:cNvSpPr>
          <p:nvPr>
            <p:ph idx="1"/>
          </p:nvPr>
        </p:nvSpPr>
        <p:spPr/>
        <p:txBody>
          <a:bodyPr/>
          <a:lstStyle/>
          <a:p>
            <a:pPr>
              <a:buFontTx/>
              <a:buNone/>
            </a:pPr>
            <a:r>
              <a:rPr lang="en-GB" altLang="en-US" dirty="0" smtClean="0">
                <a:latin typeface="Arial" charset="0"/>
              </a:rPr>
              <a:t>If </a:t>
            </a:r>
            <a:r>
              <a:rPr lang="en-GB" altLang="en-US" dirty="0">
                <a:latin typeface="Arial" charset="0"/>
              </a:rPr>
              <a:t>likely delay in diagnosis:</a:t>
            </a:r>
          </a:p>
          <a:p>
            <a:r>
              <a:rPr lang="en-GB" altLang="en-US" dirty="0">
                <a:latin typeface="Arial" charset="0"/>
              </a:rPr>
              <a:t>Commence </a:t>
            </a:r>
            <a:r>
              <a:rPr lang="en-GB" altLang="en-US" dirty="0" smtClean="0">
                <a:latin typeface="Arial" charset="0"/>
              </a:rPr>
              <a:t>LMWH </a:t>
            </a:r>
            <a:r>
              <a:rPr lang="en-GB" altLang="en-US" dirty="0">
                <a:latin typeface="Arial" charset="0"/>
              </a:rPr>
              <a:t>without delay</a:t>
            </a:r>
          </a:p>
          <a:p>
            <a:r>
              <a:rPr lang="en-GB" altLang="en-US" dirty="0">
                <a:latin typeface="Arial" charset="0"/>
              </a:rPr>
              <a:t>Perform diagnostic tests asap</a:t>
            </a:r>
          </a:p>
          <a:p>
            <a:r>
              <a:rPr lang="en-GB" altLang="en-US" dirty="0">
                <a:latin typeface="Arial" charset="0"/>
              </a:rPr>
              <a:t>Stop </a:t>
            </a:r>
            <a:r>
              <a:rPr lang="en-GB" altLang="en-US" dirty="0" smtClean="0">
                <a:latin typeface="Arial" charset="0"/>
              </a:rPr>
              <a:t>LMWH </a:t>
            </a:r>
            <a:r>
              <a:rPr lang="en-GB" altLang="en-US" dirty="0">
                <a:latin typeface="Arial" charset="0"/>
              </a:rPr>
              <a:t>only if DVT ruled out</a:t>
            </a:r>
          </a:p>
          <a:p>
            <a:r>
              <a:rPr lang="en-GB" altLang="en-US" dirty="0">
                <a:latin typeface="Arial" charset="0"/>
              </a:rPr>
              <a:t>Otherwise switch to oral </a:t>
            </a:r>
            <a:r>
              <a:rPr lang="en-GB" altLang="en-US" dirty="0" smtClean="0">
                <a:latin typeface="Arial" charset="0"/>
              </a:rPr>
              <a:t>anticoagulation, LMWH and warfarin or NOACs</a:t>
            </a:r>
            <a:endParaRPr lang="en-GB" altLang="en-US" dirty="0">
              <a:latin typeface="Arial" charset="0"/>
            </a:endParaRPr>
          </a:p>
          <a:p>
            <a:pPr>
              <a:buFontTx/>
              <a:buNone/>
            </a:pPr>
            <a:endParaRPr lang="en-GB" altLang="en-US" dirty="0"/>
          </a:p>
        </p:txBody>
      </p:sp>
    </p:spTree>
    <p:extLst>
      <p:ext uri="{BB962C8B-B14F-4D97-AF65-F5344CB8AC3E}">
        <p14:creationId xmlns:p14="http://schemas.microsoft.com/office/powerpoint/2010/main" val="1623615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GB" altLang="en-US">
                <a:latin typeface="Arial" charset="0"/>
              </a:rPr>
              <a:t>Blood vessels</a:t>
            </a:r>
          </a:p>
        </p:txBody>
      </p:sp>
      <p:sp>
        <p:nvSpPr>
          <p:cNvPr id="4099" name="Rectangle 3"/>
          <p:cNvSpPr>
            <a:spLocks noGrp="1" noChangeArrowheads="1"/>
          </p:cNvSpPr>
          <p:nvPr>
            <p:ph idx="1"/>
          </p:nvPr>
        </p:nvSpPr>
        <p:spPr/>
        <p:txBody>
          <a:bodyPr/>
          <a:lstStyle/>
          <a:p>
            <a:r>
              <a:rPr lang="en-GB" altLang="en-US">
                <a:latin typeface="Arial" charset="0"/>
              </a:rPr>
              <a:t>Vascular smooth muscle arranged in circular fashion</a:t>
            </a:r>
          </a:p>
          <a:p>
            <a:endParaRPr lang="en-GB" altLang="en-US" dirty="0">
              <a:latin typeface="Arial" charset="0"/>
            </a:endParaRPr>
          </a:p>
          <a:p>
            <a:r>
              <a:rPr lang="en-GB" altLang="en-US" dirty="0">
                <a:latin typeface="Arial" charset="0"/>
              </a:rPr>
              <a:t>Vascular collagen supports platelet adhesion and activates contact factors</a:t>
            </a:r>
          </a:p>
          <a:p>
            <a:endParaRPr lang="en-GB" altLang="en-US" dirty="0">
              <a:latin typeface="Arial" charset="0"/>
            </a:endParaRPr>
          </a:p>
          <a:p>
            <a:r>
              <a:rPr lang="en-GB" altLang="en-US" dirty="0">
                <a:latin typeface="Arial" charset="0"/>
              </a:rPr>
              <a:t>Vascular endothelial cells play a key role in blood coagulation</a:t>
            </a:r>
            <a:endParaRPr lang="en-GB" altLang="en-US" dirty="0"/>
          </a:p>
          <a:p>
            <a:pPr>
              <a:buFontTx/>
              <a:buNone/>
            </a:pPr>
            <a:endParaRPr lang="en-GB" altLang="en-US" dirty="0"/>
          </a:p>
        </p:txBody>
      </p:sp>
    </p:spTree>
    <p:extLst>
      <p:ext uri="{BB962C8B-B14F-4D97-AF65-F5344CB8AC3E}">
        <p14:creationId xmlns:p14="http://schemas.microsoft.com/office/powerpoint/2010/main" val="613330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altLang="en-US">
                <a:latin typeface="Arial" charset="0"/>
              </a:rPr>
              <a:t>Management of proven DVT</a:t>
            </a:r>
          </a:p>
        </p:txBody>
      </p:sp>
      <p:sp>
        <p:nvSpPr>
          <p:cNvPr id="21507" name="Rectangle 3"/>
          <p:cNvSpPr>
            <a:spLocks noGrp="1" noChangeArrowheads="1"/>
          </p:cNvSpPr>
          <p:nvPr>
            <p:ph idx="1"/>
          </p:nvPr>
        </p:nvSpPr>
        <p:spPr/>
        <p:txBody>
          <a:bodyPr>
            <a:normAutofit lnSpcReduction="10000"/>
          </a:bodyPr>
          <a:lstStyle/>
          <a:p>
            <a:pPr marL="609600" indent="-609600"/>
            <a:r>
              <a:rPr lang="en-GB" altLang="en-US" dirty="0">
                <a:latin typeface="Arial" charset="0"/>
              </a:rPr>
              <a:t>Acute DVT can be managed on outpatient basis</a:t>
            </a:r>
          </a:p>
          <a:p>
            <a:pPr marL="609600" indent="-609600"/>
            <a:r>
              <a:rPr lang="en-GB" altLang="en-US" dirty="0">
                <a:latin typeface="Arial" charset="0"/>
              </a:rPr>
              <a:t>Start with low molecular weight heparin:</a:t>
            </a:r>
          </a:p>
          <a:p>
            <a:pPr marL="609600" indent="-609600">
              <a:buNone/>
            </a:pPr>
            <a:r>
              <a:rPr lang="en-GB" altLang="en-US" dirty="0">
                <a:latin typeface="Arial" charset="0"/>
              </a:rPr>
              <a:t>		heparin monitoring not required</a:t>
            </a:r>
          </a:p>
          <a:p>
            <a:pPr marL="609600" indent="-609600">
              <a:buNone/>
            </a:pPr>
            <a:r>
              <a:rPr lang="en-GB" altLang="en-US" dirty="0">
                <a:latin typeface="Arial" charset="0"/>
              </a:rPr>
              <a:t>		can start warfarin at same time</a:t>
            </a:r>
          </a:p>
          <a:p>
            <a:pPr marL="609600" indent="-609600">
              <a:buNone/>
            </a:pPr>
            <a:r>
              <a:rPr lang="en-GB" altLang="en-US" dirty="0">
                <a:latin typeface="Arial" charset="0"/>
              </a:rPr>
              <a:t>		complete switch to warfarin when target 	INR reached </a:t>
            </a:r>
          </a:p>
          <a:p>
            <a:pPr marL="609600" indent="-609600"/>
            <a:r>
              <a:rPr lang="en-GB" altLang="en-US" dirty="0">
                <a:latin typeface="Arial" charset="0"/>
              </a:rPr>
              <a:t>Usual duration of warfarin therapy for first proximal DVT is 6 months</a:t>
            </a:r>
          </a:p>
          <a:p>
            <a:pPr marL="609600" indent="-609600"/>
            <a:r>
              <a:rPr lang="en-GB" altLang="en-US" dirty="0">
                <a:latin typeface="Arial" charset="0"/>
              </a:rPr>
              <a:t>Usual INR target for first proximal DVT is </a:t>
            </a:r>
            <a:r>
              <a:rPr lang="en-GB" altLang="en-US" dirty="0" smtClean="0">
                <a:latin typeface="Arial" charset="0"/>
              </a:rPr>
              <a:t>2.5</a:t>
            </a:r>
          </a:p>
          <a:p>
            <a:pPr marL="609600" indent="-609600"/>
            <a:r>
              <a:rPr lang="en-GB" altLang="en-US" dirty="0" smtClean="0">
                <a:latin typeface="Arial" charset="0"/>
              </a:rPr>
              <a:t>Alternatively start on Novel </a:t>
            </a:r>
            <a:r>
              <a:rPr lang="en-GB" altLang="en-US" dirty="0">
                <a:latin typeface="Arial" charset="0"/>
              </a:rPr>
              <a:t>O</a:t>
            </a:r>
            <a:r>
              <a:rPr lang="en-GB" altLang="en-US" dirty="0" smtClean="0">
                <a:latin typeface="Arial" charset="0"/>
              </a:rPr>
              <a:t>ral Anticoagulants</a:t>
            </a:r>
            <a:endParaRPr lang="en-GB" altLang="en-US" dirty="0">
              <a:latin typeface="Arial" charset="0"/>
            </a:endParaRPr>
          </a:p>
        </p:txBody>
      </p:sp>
    </p:spTree>
    <p:extLst>
      <p:ext uri="{BB962C8B-B14F-4D97-AF65-F5344CB8AC3E}">
        <p14:creationId xmlns:p14="http://schemas.microsoft.com/office/powerpoint/2010/main" val="367372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GB" altLang="en-US">
                <a:latin typeface="Arial" charset="0"/>
              </a:rPr>
              <a:t>Lower Limb DVT – Complications</a:t>
            </a:r>
          </a:p>
        </p:txBody>
      </p:sp>
      <p:sp>
        <p:nvSpPr>
          <p:cNvPr id="43011" name="Rectangle 3"/>
          <p:cNvSpPr>
            <a:spLocks noGrp="1" noChangeArrowheads="1"/>
          </p:cNvSpPr>
          <p:nvPr>
            <p:ph idx="1"/>
          </p:nvPr>
        </p:nvSpPr>
        <p:spPr/>
        <p:txBody>
          <a:bodyPr/>
          <a:lstStyle/>
          <a:p>
            <a:pPr>
              <a:lnSpc>
                <a:spcPct val="120000"/>
              </a:lnSpc>
            </a:pPr>
            <a:r>
              <a:rPr lang="en-GB" altLang="en-US" dirty="0">
                <a:latin typeface="Arial" charset="0"/>
              </a:rPr>
              <a:t>Pulmonary Embolism – main complication</a:t>
            </a:r>
          </a:p>
          <a:p>
            <a:pPr>
              <a:lnSpc>
                <a:spcPct val="120000"/>
              </a:lnSpc>
            </a:pPr>
            <a:r>
              <a:rPr lang="en-GB" altLang="en-US" dirty="0">
                <a:latin typeface="Arial" charset="0"/>
              </a:rPr>
              <a:t>Post-thrombotic syndrome:</a:t>
            </a:r>
          </a:p>
          <a:p>
            <a:pPr lvl="1">
              <a:lnSpc>
                <a:spcPct val="120000"/>
              </a:lnSpc>
              <a:buFontTx/>
              <a:buNone/>
            </a:pPr>
            <a:r>
              <a:rPr lang="en-GB" altLang="en-US" dirty="0">
                <a:latin typeface="Arial" charset="0"/>
              </a:rPr>
              <a:t>		chronic pain</a:t>
            </a:r>
          </a:p>
          <a:p>
            <a:pPr lvl="1">
              <a:lnSpc>
                <a:spcPct val="120000"/>
              </a:lnSpc>
              <a:buFontTx/>
              <a:buNone/>
            </a:pPr>
            <a:r>
              <a:rPr lang="en-GB" altLang="en-US" dirty="0">
                <a:latin typeface="Arial" charset="0"/>
              </a:rPr>
              <a:t>		swelling</a:t>
            </a:r>
          </a:p>
          <a:p>
            <a:pPr lvl="1">
              <a:lnSpc>
                <a:spcPct val="120000"/>
              </a:lnSpc>
              <a:buFontTx/>
              <a:buNone/>
            </a:pPr>
            <a:r>
              <a:rPr lang="en-GB" altLang="en-US" dirty="0">
                <a:latin typeface="Arial" charset="0"/>
              </a:rPr>
              <a:t>		occasionally, venous ulceration of skin</a:t>
            </a:r>
          </a:p>
          <a:p>
            <a:pPr>
              <a:lnSpc>
                <a:spcPct val="120000"/>
              </a:lnSpc>
            </a:pPr>
            <a:r>
              <a:rPr lang="en-GB" altLang="en-US" dirty="0">
                <a:latin typeface="Arial" charset="0"/>
              </a:rPr>
              <a:t>Severe acute venous obstruction</a:t>
            </a:r>
          </a:p>
          <a:p>
            <a:pPr>
              <a:lnSpc>
                <a:spcPct val="120000"/>
              </a:lnSpc>
            </a:pPr>
            <a:r>
              <a:rPr lang="en-GB" altLang="en-US" dirty="0">
                <a:latin typeface="Arial" charset="0"/>
              </a:rPr>
              <a:t>Paradoxical embolism – rare</a:t>
            </a:r>
            <a:endParaRPr lang="en-GB" altLang="en-US" dirty="0"/>
          </a:p>
        </p:txBody>
      </p:sp>
    </p:spTree>
    <p:extLst>
      <p:ext uri="{BB962C8B-B14F-4D97-AF65-F5344CB8AC3E}">
        <p14:creationId xmlns:p14="http://schemas.microsoft.com/office/powerpoint/2010/main" val="1201370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GB" altLang="en-US">
                <a:latin typeface="Arial" charset="0"/>
              </a:rPr>
              <a:t>PE - clinical features</a:t>
            </a:r>
          </a:p>
        </p:txBody>
      </p:sp>
      <p:sp>
        <p:nvSpPr>
          <p:cNvPr id="61443" name="Rectangle 3"/>
          <p:cNvSpPr>
            <a:spLocks noGrp="1" noChangeArrowheads="1"/>
          </p:cNvSpPr>
          <p:nvPr>
            <p:ph idx="1"/>
          </p:nvPr>
        </p:nvSpPr>
        <p:spPr/>
        <p:txBody>
          <a:bodyPr/>
          <a:lstStyle/>
          <a:p>
            <a:pPr>
              <a:lnSpc>
                <a:spcPct val="130000"/>
              </a:lnSpc>
              <a:buFontTx/>
              <a:buNone/>
            </a:pPr>
            <a:r>
              <a:rPr lang="en-GB" altLang="en-US" dirty="0">
                <a:solidFill>
                  <a:schemeClr val="tx2"/>
                </a:solidFill>
                <a:latin typeface="Arial" charset="0"/>
              </a:rPr>
              <a:t>Massive PE:</a:t>
            </a:r>
          </a:p>
          <a:p>
            <a:pPr lvl="1">
              <a:lnSpc>
                <a:spcPct val="130000"/>
              </a:lnSpc>
            </a:pPr>
            <a:r>
              <a:rPr lang="en-GB" altLang="en-US" dirty="0">
                <a:latin typeface="Arial" charset="0"/>
              </a:rPr>
              <a:t>Sudden severe breathlessness</a:t>
            </a:r>
          </a:p>
          <a:p>
            <a:pPr lvl="1">
              <a:lnSpc>
                <a:spcPct val="130000"/>
              </a:lnSpc>
            </a:pPr>
            <a:r>
              <a:rPr lang="en-GB" altLang="en-US" dirty="0">
                <a:latin typeface="Arial" charset="0"/>
              </a:rPr>
              <a:t>Shock – hypotension, fast, small volume pulse</a:t>
            </a:r>
          </a:p>
          <a:p>
            <a:pPr lvl="1">
              <a:lnSpc>
                <a:spcPct val="130000"/>
              </a:lnSpc>
            </a:pPr>
            <a:r>
              <a:rPr lang="en-GB" altLang="en-US" dirty="0">
                <a:latin typeface="Arial" charset="0"/>
              </a:rPr>
              <a:t>Cyanosis</a:t>
            </a:r>
          </a:p>
          <a:p>
            <a:pPr lvl="1">
              <a:lnSpc>
                <a:spcPct val="130000"/>
              </a:lnSpc>
            </a:pPr>
            <a:r>
              <a:rPr lang="en-GB" altLang="en-US" dirty="0">
                <a:latin typeface="Arial" charset="0"/>
              </a:rPr>
              <a:t>Raised JVP</a:t>
            </a:r>
            <a:endParaRPr lang="en-GB" altLang="en-US" dirty="0"/>
          </a:p>
        </p:txBody>
      </p:sp>
    </p:spTree>
    <p:extLst>
      <p:ext uri="{BB962C8B-B14F-4D97-AF65-F5344CB8AC3E}">
        <p14:creationId xmlns:p14="http://schemas.microsoft.com/office/powerpoint/2010/main" val="1350907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altLang="en-US">
                <a:latin typeface="Arial" charset="0"/>
              </a:rPr>
              <a:t>PE - clinical features</a:t>
            </a:r>
          </a:p>
        </p:txBody>
      </p:sp>
      <p:sp>
        <p:nvSpPr>
          <p:cNvPr id="16387" name="Rectangle 3"/>
          <p:cNvSpPr>
            <a:spLocks noGrp="1" noChangeArrowheads="1"/>
          </p:cNvSpPr>
          <p:nvPr>
            <p:ph idx="1"/>
          </p:nvPr>
        </p:nvSpPr>
        <p:spPr>
          <a:xfrm>
            <a:off x="838200" y="2170182"/>
            <a:ext cx="10515600" cy="4351338"/>
          </a:xfrm>
        </p:spPr>
        <p:txBody>
          <a:bodyPr/>
          <a:lstStyle/>
          <a:p>
            <a:pPr>
              <a:buFontTx/>
              <a:buNone/>
            </a:pPr>
            <a:r>
              <a:rPr lang="en-GB" altLang="en-US" dirty="0" smtClean="0">
                <a:solidFill>
                  <a:schemeClr val="tx2"/>
                </a:solidFill>
                <a:latin typeface="Arial" charset="0"/>
              </a:rPr>
              <a:t>Non-massive PE:</a:t>
            </a:r>
          </a:p>
          <a:p>
            <a:pPr lvl="1">
              <a:lnSpc>
                <a:spcPct val="130000"/>
              </a:lnSpc>
            </a:pPr>
            <a:r>
              <a:rPr lang="en-GB" altLang="en-US" dirty="0" smtClean="0">
                <a:latin typeface="Arial" charset="0"/>
              </a:rPr>
              <a:t>Pleuritic </a:t>
            </a:r>
            <a:r>
              <a:rPr lang="en-GB" altLang="en-US" dirty="0">
                <a:latin typeface="Arial" charset="0"/>
              </a:rPr>
              <a:t>chest pain, cough, dyspnoea, haemoptysis</a:t>
            </a:r>
          </a:p>
          <a:p>
            <a:pPr lvl="1">
              <a:lnSpc>
                <a:spcPct val="130000"/>
              </a:lnSpc>
            </a:pPr>
            <a:r>
              <a:rPr lang="en-GB" altLang="en-US" dirty="0" err="1">
                <a:latin typeface="Arial" charset="0"/>
              </a:rPr>
              <a:t>Tachypnoea</a:t>
            </a:r>
            <a:endParaRPr lang="en-GB" altLang="en-US" dirty="0">
              <a:latin typeface="Arial" charset="0"/>
            </a:endParaRPr>
          </a:p>
          <a:p>
            <a:pPr lvl="1">
              <a:lnSpc>
                <a:spcPct val="130000"/>
              </a:lnSpc>
            </a:pPr>
            <a:r>
              <a:rPr lang="en-GB" altLang="en-US" dirty="0">
                <a:latin typeface="Arial" charset="0"/>
              </a:rPr>
              <a:t>Tachycardia</a:t>
            </a:r>
          </a:p>
          <a:p>
            <a:pPr lvl="1">
              <a:lnSpc>
                <a:spcPct val="130000"/>
              </a:lnSpc>
            </a:pPr>
            <a:r>
              <a:rPr lang="en-GB" altLang="en-US" dirty="0">
                <a:latin typeface="Arial" charset="0"/>
              </a:rPr>
              <a:t>Signs of right ventricular failure</a:t>
            </a:r>
          </a:p>
          <a:p>
            <a:pPr lvl="1">
              <a:lnSpc>
                <a:spcPct val="130000"/>
              </a:lnSpc>
            </a:pPr>
            <a:r>
              <a:rPr lang="en-GB" altLang="en-US" dirty="0">
                <a:latin typeface="Arial" charset="0"/>
              </a:rPr>
              <a:t>Symptoms or signs of DVT often absent</a:t>
            </a:r>
          </a:p>
        </p:txBody>
      </p:sp>
    </p:spTree>
    <p:extLst>
      <p:ext uri="{BB962C8B-B14F-4D97-AF65-F5344CB8AC3E}">
        <p14:creationId xmlns:p14="http://schemas.microsoft.com/office/powerpoint/2010/main" val="1972898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altLang="en-US" dirty="0">
                <a:latin typeface="Arial" charset="0"/>
              </a:rPr>
              <a:t>PE - Investigations</a:t>
            </a:r>
            <a:r>
              <a:rPr lang="en-GB" altLang="en-US" dirty="0"/>
              <a:t> </a:t>
            </a:r>
          </a:p>
        </p:txBody>
      </p:sp>
      <p:sp>
        <p:nvSpPr>
          <p:cNvPr id="17411" name="Rectangle 3"/>
          <p:cNvSpPr>
            <a:spLocks noGrp="1" noChangeArrowheads="1"/>
          </p:cNvSpPr>
          <p:nvPr>
            <p:ph idx="1"/>
          </p:nvPr>
        </p:nvSpPr>
        <p:spPr/>
        <p:txBody>
          <a:bodyPr>
            <a:normAutofit lnSpcReduction="10000"/>
          </a:bodyPr>
          <a:lstStyle/>
          <a:p>
            <a:pPr>
              <a:lnSpc>
                <a:spcPct val="120000"/>
              </a:lnSpc>
            </a:pPr>
            <a:r>
              <a:rPr lang="en-GB" altLang="en-US" dirty="0">
                <a:latin typeface="Arial" charset="0"/>
              </a:rPr>
              <a:t>CXR - often normal</a:t>
            </a:r>
          </a:p>
          <a:p>
            <a:pPr>
              <a:lnSpc>
                <a:spcPct val="120000"/>
              </a:lnSpc>
            </a:pPr>
            <a:r>
              <a:rPr lang="en-GB" altLang="en-US" dirty="0">
                <a:latin typeface="Arial" charset="0"/>
              </a:rPr>
              <a:t>ECG - right ventricular strain </a:t>
            </a:r>
          </a:p>
          <a:p>
            <a:pPr>
              <a:lnSpc>
                <a:spcPct val="120000"/>
              </a:lnSpc>
            </a:pPr>
            <a:r>
              <a:rPr lang="en-GB" altLang="en-US" dirty="0">
                <a:latin typeface="Arial" charset="0"/>
              </a:rPr>
              <a:t>Arterial blood gases - reflect severity</a:t>
            </a:r>
          </a:p>
          <a:p>
            <a:pPr>
              <a:lnSpc>
                <a:spcPct val="120000"/>
              </a:lnSpc>
            </a:pPr>
            <a:r>
              <a:rPr lang="en-GB" altLang="en-US" dirty="0">
                <a:latin typeface="Arial" charset="0"/>
              </a:rPr>
              <a:t>V/Q scan - different levels of probability</a:t>
            </a:r>
          </a:p>
          <a:p>
            <a:pPr>
              <a:lnSpc>
                <a:spcPct val="120000"/>
              </a:lnSpc>
            </a:pPr>
            <a:r>
              <a:rPr lang="en-GB" altLang="en-US" dirty="0">
                <a:latin typeface="Arial" charset="0"/>
              </a:rPr>
              <a:t>CTPA – sensitive test</a:t>
            </a:r>
          </a:p>
          <a:p>
            <a:pPr>
              <a:lnSpc>
                <a:spcPct val="120000"/>
              </a:lnSpc>
            </a:pPr>
            <a:r>
              <a:rPr lang="en-GB" altLang="en-US" dirty="0">
                <a:latin typeface="Arial" charset="0"/>
              </a:rPr>
              <a:t>Echocardiography - massive PE</a:t>
            </a:r>
          </a:p>
          <a:p>
            <a:pPr>
              <a:lnSpc>
                <a:spcPct val="120000"/>
              </a:lnSpc>
            </a:pPr>
            <a:r>
              <a:rPr lang="en-GB" altLang="en-US" dirty="0">
                <a:latin typeface="Arial" charset="0"/>
              </a:rPr>
              <a:t>Pulmonary angiography - most accurate but invasive</a:t>
            </a:r>
          </a:p>
        </p:txBody>
      </p:sp>
    </p:spTree>
    <p:extLst>
      <p:ext uri="{BB962C8B-B14F-4D97-AF65-F5344CB8AC3E}">
        <p14:creationId xmlns:p14="http://schemas.microsoft.com/office/powerpoint/2010/main" val="1664911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p:cNvSpPr>
          <p:nvPr>
            <p:ph type="title"/>
          </p:nvPr>
        </p:nvSpPr>
        <p:spPr>
          <a:xfrm>
            <a:off x="849313" y="239115"/>
            <a:ext cx="10515600" cy="1325563"/>
          </a:xfrm>
        </p:spPr>
        <p:txBody>
          <a:bodyPr/>
          <a:lstStyle/>
          <a:p>
            <a:r>
              <a:rPr lang="en-US" altLang="en-US">
                <a:latin typeface="Arial" charset="0"/>
                <a:ea typeface="Arial" charset="0"/>
                <a:cs typeface="Arial" charset="0"/>
              </a:rPr>
              <a:t>PESI score-simplified score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5066052"/>
              </p:ext>
            </p:extLst>
          </p:nvPr>
        </p:nvGraphicFramePr>
        <p:xfrm>
          <a:off x="1829027" y="2229164"/>
          <a:ext cx="8229600" cy="3200480"/>
        </p:xfrm>
        <a:graphic>
          <a:graphicData uri="http://schemas.openxmlformats.org/drawingml/2006/table">
            <a:tbl>
              <a:tblPr firstRow="1" bandRow="1">
                <a:tableStyleId>{5C22544A-7EE6-4342-B048-85BDC9FD1C3A}</a:tableStyleId>
              </a:tblPr>
              <a:tblGrid>
                <a:gridCol w="4114800"/>
                <a:gridCol w="4114800"/>
              </a:tblGrid>
              <a:tr h="363141">
                <a:tc>
                  <a:txBody>
                    <a:bodyPr/>
                    <a:lstStyle/>
                    <a:p>
                      <a:r>
                        <a:rPr lang="en-US" sz="1800" dirty="0" smtClean="0"/>
                        <a:t>parameter</a:t>
                      </a:r>
                      <a:endParaRPr lang="en-US" sz="1800" dirty="0"/>
                    </a:p>
                  </a:txBody>
                  <a:tcPr marT="45725" marB="45725">
                    <a:solidFill>
                      <a:srgbClr val="CC3ABE"/>
                    </a:solidFill>
                  </a:tcPr>
                </a:tc>
                <a:tc>
                  <a:txBody>
                    <a:bodyPr/>
                    <a:lstStyle/>
                    <a:p>
                      <a:r>
                        <a:rPr lang="en-US" sz="1800" dirty="0" smtClean="0"/>
                        <a:t>score</a:t>
                      </a:r>
                      <a:endParaRPr lang="en-US" sz="1800" dirty="0"/>
                    </a:p>
                  </a:txBody>
                  <a:tcPr marT="45725" marB="45725">
                    <a:solidFill>
                      <a:srgbClr val="CC3ABE"/>
                    </a:solidFill>
                  </a:tcPr>
                </a:tc>
              </a:tr>
              <a:tr h="363141">
                <a:tc>
                  <a:txBody>
                    <a:bodyPr/>
                    <a:lstStyle/>
                    <a:p>
                      <a:r>
                        <a:rPr lang="en-US" sz="1800" dirty="0" smtClean="0"/>
                        <a:t>Age above 80 years</a:t>
                      </a:r>
                      <a:endParaRPr lang="en-US" sz="1800" dirty="0"/>
                    </a:p>
                  </a:txBody>
                  <a:tcPr marT="45725" marB="45725">
                    <a:solidFill>
                      <a:srgbClr val="F0A5EF"/>
                    </a:solidFill>
                  </a:tcPr>
                </a:tc>
                <a:tc>
                  <a:txBody>
                    <a:bodyPr/>
                    <a:lstStyle/>
                    <a:p>
                      <a:r>
                        <a:rPr lang="en-US" sz="1800" dirty="0" smtClean="0"/>
                        <a:t>+1</a:t>
                      </a:r>
                      <a:endParaRPr lang="en-US" sz="1800" dirty="0"/>
                    </a:p>
                  </a:txBody>
                  <a:tcPr marT="45725" marB="45725">
                    <a:solidFill>
                      <a:srgbClr val="F0A5EF"/>
                    </a:solidFill>
                  </a:tcPr>
                </a:tc>
              </a:tr>
              <a:tr h="363141">
                <a:tc>
                  <a:txBody>
                    <a:bodyPr/>
                    <a:lstStyle/>
                    <a:p>
                      <a:r>
                        <a:rPr lang="en-US" sz="1800" dirty="0" smtClean="0"/>
                        <a:t>History of cancer</a:t>
                      </a:r>
                      <a:endParaRPr lang="en-US" sz="1800" dirty="0"/>
                    </a:p>
                  </a:txBody>
                  <a:tcPr marT="45725" marB="45725">
                    <a:solidFill>
                      <a:srgbClr val="F7D6F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a:t>
                      </a:r>
                    </a:p>
                  </a:txBody>
                  <a:tcPr marT="45725" marB="45725">
                    <a:solidFill>
                      <a:srgbClr val="F7D6F7"/>
                    </a:solidFill>
                  </a:tcPr>
                </a:tc>
              </a:tr>
              <a:tr h="363141">
                <a:tc>
                  <a:txBody>
                    <a:bodyPr/>
                    <a:lstStyle/>
                    <a:p>
                      <a:r>
                        <a:rPr lang="en-US" sz="1800" dirty="0" smtClean="0"/>
                        <a:t>History</a:t>
                      </a:r>
                      <a:r>
                        <a:rPr lang="en-US" sz="1800" baseline="0" dirty="0" smtClean="0"/>
                        <a:t> of COPD</a:t>
                      </a:r>
                      <a:endParaRPr lang="en-US" sz="1800" dirty="0"/>
                    </a:p>
                  </a:txBody>
                  <a:tcPr marT="45725" marB="45725">
                    <a:solidFill>
                      <a:srgbClr val="F0A5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a:t>
                      </a:r>
                    </a:p>
                  </a:txBody>
                  <a:tcPr marT="45725" marB="45725">
                    <a:solidFill>
                      <a:srgbClr val="F0A5EF"/>
                    </a:solidFill>
                  </a:tcPr>
                </a:tc>
              </a:tr>
              <a:tr h="363141">
                <a:tc>
                  <a:txBody>
                    <a:bodyPr/>
                    <a:lstStyle/>
                    <a:p>
                      <a:r>
                        <a:rPr lang="en-US" sz="1800" dirty="0" smtClean="0"/>
                        <a:t>Heart rate </a:t>
                      </a:r>
                      <a:r>
                        <a:rPr lang="en-US" sz="1800" u="sng" dirty="0" smtClean="0"/>
                        <a:t>&gt;</a:t>
                      </a:r>
                      <a:r>
                        <a:rPr lang="en-US" sz="1800" dirty="0" smtClean="0"/>
                        <a:t>110</a:t>
                      </a:r>
                      <a:endParaRPr lang="en-US" sz="1800" dirty="0"/>
                    </a:p>
                  </a:txBody>
                  <a:tcPr marT="45725" marB="45725">
                    <a:solidFill>
                      <a:srgbClr val="F7D6F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a:t>
                      </a:r>
                    </a:p>
                  </a:txBody>
                  <a:tcPr marT="45725" marB="45725">
                    <a:solidFill>
                      <a:srgbClr val="F7D6F7"/>
                    </a:solidFill>
                  </a:tcPr>
                </a:tc>
              </a:tr>
              <a:tr h="363141">
                <a:tc>
                  <a:txBody>
                    <a:bodyPr/>
                    <a:lstStyle/>
                    <a:p>
                      <a:r>
                        <a:rPr lang="en-US" sz="1800" dirty="0" smtClean="0"/>
                        <a:t> Systolic BP &lt;100 mmHg</a:t>
                      </a:r>
                      <a:endParaRPr lang="en-US" sz="1800" dirty="0"/>
                    </a:p>
                  </a:txBody>
                  <a:tcPr marT="45725" marB="45725">
                    <a:solidFill>
                      <a:srgbClr val="F0A5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a:t>
                      </a:r>
                    </a:p>
                    <a:p>
                      <a:endParaRPr lang="en-US" sz="1800" dirty="0"/>
                    </a:p>
                  </a:txBody>
                  <a:tcPr marT="45725" marB="45725">
                    <a:solidFill>
                      <a:srgbClr val="F0A5EF"/>
                    </a:solidFill>
                  </a:tcPr>
                </a:tc>
              </a:tr>
              <a:tr h="363141">
                <a:tc>
                  <a:txBody>
                    <a:bodyPr/>
                    <a:lstStyle/>
                    <a:p>
                      <a:r>
                        <a:rPr lang="en-US" sz="1800" dirty="0" smtClean="0"/>
                        <a:t>Oxygen saturations &lt;90%</a:t>
                      </a:r>
                      <a:endParaRPr lang="en-US" sz="1800" dirty="0"/>
                    </a:p>
                  </a:txBody>
                  <a:tcPr marT="45725" marB="45725">
                    <a:solidFill>
                      <a:srgbClr val="F7D6F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a:t>
                      </a:r>
                    </a:p>
                  </a:txBody>
                  <a:tcPr marT="45725" marB="45725">
                    <a:solidFill>
                      <a:srgbClr val="F7D6F7"/>
                    </a:solidFill>
                  </a:tcPr>
                </a:tc>
              </a:tr>
              <a:tr h="363141">
                <a:tc>
                  <a:txBody>
                    <a:bodyPr/>
                    <a:lstStyle/>
                    <a:p>
                      <a:r>
                        <a:rPr lang="en-US" sz="1800" dirty="0" smtClean="0"/>
                        <a:t>Total score</a:t>
                      </a:r>
                      <a:endParaRPr lang="en-US" sz="1800" dirty="0"/>
                    </a:p>
                  </a:txBody>
                  <a:tcPr marT="45725" marB="45725">
                    <a:solidFill>
                      <a:srgbClr val="EE46DD"/>
                    </a:solidFill>
                  </a:tcPr>
                </a:tc>
                <a:tc>
                  <a:txBody>
                    <a:bodyPr/>
                    <a:lstStyle/>
                    <a:p>
                      <a:endParaRPr lang="en-US" sz="1800" dirty="0"/>
                    </a:p>
                  </a:txBody>
                  <a:tcPr marT="45725" marB="45725">
                    <a:solidFill>
                      <a:srgbClr val="EE46DD"/>
                    </a:solidFill>
                  </a:tcPr>
                </a:tc>
              </a:tr>
            </a:tbl>
          </a:graphicData>
        </a:graphic>
      </p:graphicFrame>
      <p:sp>
        <p:nvSpPr>
          <p:cNvPr id="10" name="Rectangle 9"/>
          <p:cNvSpPr>
            <a:spLocks noChangeArrowheads="1"/>
          </p:cNvSpPr>
          <p:nvPr/>
        </p:nvSpPr>
        <p:spPr bwMode="auto">
          <a:xfrm>
            <a:off x="1678104" y="5640225"/>
            <a:ext cx="83805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 typeface="Wingdings" charset="2"/>
              <a:buChar char="§"/>
            </a:pPr>
            <a:r>
              <a:rPr lang="en-GB" altLang="en-US" sz="1800" b="1" dirty="0">
                <a:latin typeface="Arial" charset="0"/>
              </a:rPr>
              <a:t>8.9% risk of death in the "High" risk group (&gt;0 points)</a:t>
            </a:r>
          </a:p>
          <a:p>
            <a:pPr eaLnBrk="1" hangingPunct="1">
              <a:spcBef>
                <a:spcPct val="0"/>
              </a:spcBef>
              <a:buFont typeface="Wingdings" charset="2"/>
              <a:buChar char="§"/>
            </a:pPr>
            <a:r>
              <a:rPr lang="en-GB" altLang="en-US" sz="1800" b="1" dirty="0">
                <a:latin typeface="Arial" charset="0"/>
              </a:rPr>
              <a:t>1.1% risk of death in the "Low" risk group (0 points), </a:t>
            </a:r>
          </a:p>
          <a:p>
            <a:pPr eaLnBrk="1" hangingPunct="1">
              <a:spcBef>
                <a:spcPct val="0"/>
              </a:spcBef>
              <a:buFont typeface="Wingdings" charset="2"/>
              <a:buChar char="§"/>
            </a:pPr>
            <a:r>
              <a:rPr lang="en-GB" altLang="en-US" sz="1800" b="1" dirty="0">
                <a:latin typeface="Arial" charset="0"/>
              </a:rPr>
              <a:t>with 1.5% having recurrent thromboembolism or non-fatal bleeding</a:t>
            </a:r>
            <a:endParaRPr lang="en-GB" altLang="en-US" sz="1800" dirty="0">
              <a:latin typeface="Arial" charset="0"/>
            </a:endParaRPr>
          </a:p>
        </p:txBody>
      </p:sp>
      <p:sp>
        <p:nvSpPr>
          <p:cNvPr id="2" name="Rectangle 1"/>
          <p:cNvSpPr/>
          <p:nvPr/>
        </p:nvSpPr>
        <p:spPr>
          <a:xfrm>
            <a:off x="1387366" y="1372252"/>
            <a:ext cx="9095577" cy="646331"/>
          </a:xfrm>
          <a:prstGeom prst="rect">
            <a:avLst/>
          </a:prstGeom>
        </p:spPr>
        <p:txBody>
          <a:bodyPr wrap="square">
            <a:spAutoFit/>
          </a:bodyPr>
          <a:lstStyle/>
          <a:p>
            <a:r>
              <a:rPr lang="en-GB" altLang="en-US" b="1">
                <a:latin typeface="Arial" charset="0"/>
                <a:ea typeface="Arial" charset="0"/>
                <a:cs typeface="Arial" charset="0"/>
              </a:rPr>
              <a:t>Predicts 30-day outcome of patients with PE with fewer criteria than the original Pulmonary Embolism Severity Index.</a:t>
            </a:r>
            <a:endParaRPr lang="en-GB" altLang="en-US" b="1" dirty="0">
              <a:latin typeface="Arial" charset="0"/>
              <a:ea typeface="Arial" charset="0"/>
              <a:cs typeface="Arial" charset="0"/>
            </a:endParaRPr>
          </a:p>
        </p:txBody>
      </p:sp>
    </p:spTree>
    <p:extLst>
      <p:ext uri="{BB962C8B-B14F-4D97-AF65-F5344CB8AC3E}">
        <p14:creationId xmlns:p14="http://schemas.microsoft.com/office/powerpoint/2010/main" val="981814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altLang="en-US">
                <a:latin typeface="Arial" charset="0"/>
              </a:rPr>
              <a:t>Management of PE</a:t>
            </a:r>
          </a:p>
        </p:txBody>
      </p:sp>
      <p:sp>
        <p:nvSpPr>
          <p:cNvPr id="24579" name="Rectangle 3"/>
          <p:cNvSpPr>
            <a:spLocks noGrp="1" noChangeArrowheads="1"/>
          </p:cNvSpPr>
          <p:nvPr>
            <p:ph idx="1"/>
          </p:nvPr>
        </p:nvSpPr>
        <p:spPr/>
        <p:txBody>
          <a:bodyPr/>
          <a:lstStyle/>
          <a:p>
            <a:pPr>
              <a:lnSpc>
                <a:spcPct val="130000"/>
              </a:lnSpc>
            </a:pPr>
            <a:r>
              <a:rPr lang="en-GB" altLang="en-US" dirty="0" smtClean="0">
                <a:latin typeface="Arial" charset="0"/>
              </a:rPr>
              <a:t>Non-massive </a:t>
            </a:r>
            <a:r>
              <a:rPr lang="en-GB" altLang="en-US" dirty="0">
                <a:latin typeface="Arial" charset="0"/>
              </a:rPr>
              <a:t>PE: treatment is same as for DVT</a:t>
            </a:r>
          </a:p>
          <a:p>
            <a:pPr>
              <a:lnSpc>
                <a:spcPct val="130000"/>
              </a:lnSpc>
            </a:pPr>
            <a:r>
              <a:rPr lang="en-GB" altLang="en-US" dirty="0">
                <a:latin typeface="Arial" charset="0"/>
              </a:rPr>
              <a:t>Massive PE:</a:t>
            </a:r>
          </a:p>
          <a:p>
            <a:pPr>
              <a:lnSpc>
                <a:spcPct val="130000"/>
              </a:lnSpc>
              <a:buFontTx/>
              <a:buNone/>
            </a:pPr>
            <a:r>
              <a:rPr lang="en-GB" altLang="en-US" dirty="0">
                <a:latin typeface="Arial" charset="0"/>
              </a:rPr>
              <a:t>		immediate threat to life</a:t>
            </a:r>
          </a:p>
          <a:p>
            <a:pPr>
              <a:lnSpc>
                <a:spcPct val="130000"/>
              </a:lnSpc>
              <a:buFontTx/>
              <a:buNone/>
            </a:pPr>
            <a:r>
              <a:rPr lang="en-GB" altLang="en-US" dirty="0">
                <a:latin typeface="Arial" charset="0"/>
              </a:rPr>
              <a:t>		thrombolytic therapy may be life-saving</a:t>
            </a:r>
          </a:p>
          <a:p>
            <a:pPr>
              <a:lnSpc>
                <a:spcPct val="130000"/>
              </a:lnSpc>
              <a:buFontTx/>
              <a:buNone/>
            </a:pPr>
            <a:r>
              <a:rPr lang="en-GB" altLang="en-US" dirty="0">
                <a:latin typeface="Arial" charset="0"/>
              </a:rPr>
              <a:t>		follow up with heparin and warfarin</a:t>
            </a:r>
            <a:endParaRPr lang="en-GB" altLang="en-US" i="1" dirty="0">
              <a:latin typeface="Arial" charset="0"/>
            </a:endParaRPr>
          </a:p>
          <a:p>
            <a:endParaRPr lang="en-GB" altLang="en-US" dirty="0"/>
          </a:p>
        </p:txBody>
      </p:sp>
    </p:spTree>
    <p:extLst>
      <p:ext uri="{BB962C8B-B14F-4D97-AF65-F5344CB8AC3E}">
        <p14:creationId xmlns:p14="http://schemas.microsoft.com/office/powerpoint/2010/main" val="456281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altLang="en-US">
                <a:latin typeface="Arial" charset="0"/>
                <a:ea typeface="Arial" charset="0"/>
                <a:cs typeface="Arial" charset="0"/>
              </a:rPr>
              <a:t>Patient  1</a:t>
            </a:r>
          </a:p>
        </p:txBody>
      </p:sp>
      <p:sp>
        <p:nvSpPr>
          <p:cNvPr id="18435" name="Rectangle 3"/>
          <p:cNvSpPr>
            <a:spLocks noGrp="1" noChangeArrowheads="1"/>
          </p:cNvSpPr>
          <p:nvPr>
            <p:ph idx="1"/>
          </p:nvPr>
        </p:nvSpPr>
        <p:spPr/>
        <p:txBody>
          <a:bodyPr>
            <a:normAutofit fontScale="92500" lnSpcReduction="10000"/>
          </a:bodyPr>
          <a:lstStyle/>
          <a:p>
            <a:pPr eaLnBrk="1" hangingPunct="1">
              <a:buFont typeface="Arial" pitchFamily="34" charset="0"/>
              <a:buChar char="•"/>
              <a:defRPr/>
            </a:pPr>
            <a:r>
              <a:rPr lang="en-GB" dirty="0" smtClean="0">
                <a:latin typeface="Arial" charset="0"/>
                <a:ea typeface="Arial" charset="0"/>
                <a:cs typeface="Arial" charset="0"/>
              </a:rPr>
              <a:t>Previously fit and well 32 year old lady</a:t>
            </a:r>
          </a:p>
          <a:p>
            <a:pPr eaLnBrk="1" hangingPunct="1">
              <a:buFont typeface="Arial" pitchFamily="34" charset="0"/>
              <a:buChar char="•"/>
              <a:defRPr/>
            </a:pPr>
            <a:r>
              <a:rPr lang="en-GB" dirty="0" smtClean="0">
                <a:latin typeface="Arial" charset="0"/>
                <a:ea typeface="Arial" charset="0"/>
                <a:cs typeface="Arial" charset="0"/>
              </a:rPr>
              <a:t>Actress</a:t>
            </a:r>
          </a:p>
          <a:p>
            <a:pPr eaLnBrk="1" hangingPunct="1">
              <a:buFont typeface="Arial" pitchFamily="34" charset="0"/>
              <a:buChar char="•"/>
              <a:defRPr/>
            </a:pPr>
            <a:r>
              <a:rPr lang="en-GB" dirty="0" smtClean="0">
                <a:latin typeface="Arial" charset="0"/>
                <a:ea typeface="Arial" charset="0"/>
                <a:cs typeface="Arial" charset="0"/>
              </a:rPr>
              <a:t>October 2012 noticed pain behind her right thigh whilst working. Progressive worsening </a:t>
            </a:r>
          </a:p>
          <a:p>
            <a:pPr eaLnBrk="1" hangingPunct="1">
              <a:buFont typeface="Arial" pitchFamily="34" charset="0"/>
              <a:buChar char="•"/>
              <a:defRPr/>
            </a:pPr>
            <a:r>
              <a:rPr lang="en-GB" dirty="0" smtClean="0">
                <a:latin typeface="Arial" charset="0"/>
                <a:ea typeface="Arial" charset="0"/>
                <a:cs typeface="Arial" charset="0"/>
              </a:rPr>
              <a:t>3 days later developed shortness of breath suddenly whilst walking up stairs.</a:t>
            </a:r>
          </a:p>
          <a:p>
            <a:pPr eaLnBrk="1" hangingPunct="1">
              <a:buFont typeface="Arial" pitchFamily="34" charset="0"/>
              <a:buChar char="•"/>
              <a:defRPr/>
            </a:pPr>
            <a:r>
              <a:rPr lang="en-GB" dirty="0" smtClean="0">
                <a:latin typeface="Arial" charset="0"/>
                <a:ea typeface="Arial" charset="0"/>
                <a:cs typeface="Arial" charset="0"/>
              </a:rPr>
              <a:t>Dizzy, feeling faint, for 15 minutes felt vision blurring and confused/muddled speech.</a:t>
            </a:r>
          </a:p>
          <a:p>
            <a:pPr eaLnBrk="1" hangingPunct="1">
              <a:buFont typeface="Arial" pitchFamily="34" charset="0"/>
              <a:buChar char="•"/>
              <a:defRPr/>
            </a:pPr>
            <a:r>
              <a:rPr lang="en-GB" dirty="0" smtClean="0">
                <a:latin typeface="Arial" charset="0"/>
                <a:ea typeface="Arial" charset="0"/>
                <a:cs typeface="Arial" charset="0"/>
              </a:rPr>
              <a:t>Thought it was an anxiety attack and went to bed hoping the symptoms would subside.</a:t>
            </a:r>
          </a:p>
          <a:p>
            <a:pPr eaLnBrk="1" hangingPunct="1">
              <a:buFont typeface="Arial" pitchFamily="34" charset="0"/>
              <a:buChar char="•"/>
              <a:defRPr/>
            </a:pPr>
            <a:r>
              <a:rPr lang="en-GB" dirty="0" smtClean="0">
                <a:latin typeface="Arial" charset="0"/>
                <a:ea typeface="Arial" charset="0"/>
                <a:cs typeface="Arial" charset="0"/>
              </a:rPr>
              <a:t>GP the next day!!</a:t>
            </a:r>
          </a:p>
          <a:p>
            <a:pPr eaLnBrk="1" hangingPunct="1">
              <a:buFont typeface="Arial" pitchFamily="34" charset="0"/>
              <a:buChar char="•"/>
              <a:defRPr/>
            </a:pPr>
            <a:endParaRPr lang="en-GB" dirty="0" smtClean="0">
              <a:latin typeface="Arial" charset="0"/>
              <a:ea typeface="Arial" charset="0"/>
              <a:cs typeface="Arial" charset="0"/>
            </a:endParaRPr>
          </a:p>
        </p:txBody>
      </p:sp>
    </p:spTree>
    <p:extLst>
      <p:ext uri="{BB962C8B-B14F-4D97-AF65-F5344CB8AC3E}">
        <p14:creationId xmlns:p14="http://schemas.microsoft.com/office/powerpoint/2010/main" val="9316847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4"/>
          <p:cNvPicPr>
            <a:picLocks noChangeAspect="1" noChangeArrowheads="1"/>
          </p:cNvPicPr>
          <p:nvPr/>
        </p:nvPicPr>
        <p:blipFill>
          <a:blip r:embed="rId2">
            <a:extLst>
              <a:ext uri="{28A0092B-C50C-407E-A947-70E740481C1C}">
                <a14:useLocalDpi xmlns:a14="http://schemas.microsoft.com/office/drawing/2010/main" val="0"/>
              </a:ext>
            </a:extLst>
          </a:blip>
          <a:srcRect l="35938" t="31500" r="39531" b="20250"/>
          <a:stretch>
            <a:fillRect/>
          </a:stretch>
        </p:blipFill>
        <p:spPr bwMode="auto">
          <a:xfrm>
            <a:off x="3421117" y="1367044"/>
            <a:ext cx="5423337" cy="5277024"/>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73"/>
          <p:cNvSpPr>
            <a:spLocks noChangeArrowheads="1"/>
          </p:cNvSpPr>
          <p:nvPr/>
        </p:nvSpPr>
        <p:spPr bwMode="auto">
          <a:xfrm>
            <a:off x="681106" y="5032513"/>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en-US" sz="1200" dirty="0">
                <a:latin typeface="Arial" charset="0"/>
              </a:rPr>
              <a:t>NICE Clinical Guidance 144. Venous thromboembolic diseases: Appendix C.</a:t>
            </a:r>
          </a:p>
          <a:p>
            <a:pPr eaLnBrk="1" hangingPunct="1">
              <a:spcBef>
                <a:spcPct val="0"/>
              </a:spcBef>
              <a:buFontTx/>
              <a:buNone/>
            </a:pPr>
            <a:r>
              <a:rPr lang="en-GB" altLang="en-US" sz="1200" dirty="0">
                <a:latin typeface="Arial" charset="0"/>
              </a:rPr>
              <a:t>http://</a:t>
            </a:r>
            <a:r>
              <a:rPr lang="en-GB" altLang="en-US" sz="1200" dirty="0" err="1">
                <a:latin typeface="Arial" charset="0"/>
              </a:rPr>
              <a:t>guidance.nice.org.uk</a:t>
            </a:r>
            <a:r>
              <a:rPr lang="en-GB" altLang="en-US" sz="1200" dirty="0">
                <a:latin typeface="Arial" charset="0"/>
              </a:rPr>
              <a:t>/CG144</a:t>
            </a:r>
          </a:p>
        </p:txBody>
      </p:sp>
      <p:sp>
        <p:nvSpPr>
          <p:cNvPr id="2" name="Title 1"/>
          <p:cNvSpPr>
            <a:spLocks noGrp="1"/>
          </p:cNvSpPr>
          <p:nvPr>
            <p:ph type="title"/>
          </p:nvPr>
        </p:nvSpPr>
        <p:spPr>
          <a:xfrm>
            <a:off x="874985" y="223921"/>
            <a:ext cx="10515600" cy="1325563"/>
          </a:xfrm>
        </p:spPr>
        <p:txBody>
          <a:bodyPr/>
          <a:lstStyle/>
          <a:p>
            <a:r>
              <a:rPr lang="en-GB" altLang="en-US" dirty="0" smtClean="0">
                <a:latin typeface="Arial" charset="0"/>
              </a:rPr>
              <a:t>Wells’ pre-test probability score for DVT </a:t>
            </a:r>
            <a:endParaRPr lang="en-GB" altLang="en-US" dirty="0">
              <a:latin typeface="Arial" charset="0"/>
            </a:endParaRPr>
          </a:p>
        </p:txBody>
      </p:sp>
    </p:spTree>
    <p:extLst>
      <p:ext uri="{BB962C8B-B14F-4D97-AF65-F5344CB8AC3E}">
        <p14:creationId xmlns:p14="http://schemas.microsoft.com/office/powerpoint/2010/main" val="13626034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latin typeface="Arial" charset="0"/>
                <a:ea typeface="Arial" charset="0"/>
                <a:cs typeface="Arial" charset="0"/>
              </a:rPr>
              <a:t>On first assessment</a:t>
            </a:r>
          </a:p>
        </p:txBody>
      </p:sp>
      <p:sp>
        <p:nvSpPr>
          <p:cNvPr id="26627" name="Content Placeholder 2"/>
          <p:cNvSpPr>
            <a:spLocks noGrp="1"/>
          </p:cNvSpPr>
          <p:nvPr>
            <p:ph idx="1"/>
          </p:nvPr>
        </p:nvSpPr>
        <p:spPr>
          <a:xfrm>
            <a:off x="551792" y="1921669"/>
            <a:ext cx="3484179" cy="4525963"/>
          </a:xfrm>
        </p:spPr>
        <p:txBody>
          <a:bodyPr/>
          <a:lstStyle/>
          <a:p>
            <a:r>
              <a:rPr lang="en-US" altLang="en-US" dirty="0">
                <a:latin typeface="Arial" charset="0"/>
                <a:ea typeface="Arial" charset="0"/>
                <a:cs typeface="Arial" charset="0"/>
              </a:rPr>
              <a:t>BP: 90/45</a:t>
            </a:r>
          </a:p>
          <a:p>
            <a:r>
              <a:rPr lang="en-US" altLang="en-US" dirty="0">
                <a:latin typeface="Arial" charset="0"/>
                <a:ea typeface="Arial" charset="0"/>
                <a:cs typeface="Arial" charset="0"/>
              </a:rPr>
              <a:t>O2 </a:t>
            </a:r>
            <a:r>
              <a:rPr lang="en-US" altLang="en-US" dirty="0" err="1">
                <a:latin typeface="Arial" charset="0"/>
                <a:ea typeface="Arial" charset="0"/>
                <a:cs typeface="Arial" charset="0"/>
              </a:rPr>
              <a:t>Sats</a:t>
            </a:r>
            <a:r>
              <a:rPr lang="en-US" altLang="en-US" dirty="0">
                <a:latin typeface="Arial" charset="0"/>
                <a:ea typeface="Arial" charset="0"/>
                <a:cs typeface="Arial" charset="0"/>
              </a:rPr>
              <a:t>: 85%</a:t>
            </a:r>
          </a:p>
          <a:p>
            <a:r>
              <a:rPr lang="en-US" altLang="en-US" dirty="0">
                <a:latin typeface="Arial" charset="0"/>
                <a:ea typeface="Arial" charset="0"/>
                <a:cs typeface="Arial" charset="0"/>
              </a:rPr>
              <a:t>HR 130</a:t>
            </a:r>
          </a:p>
          <a:p>
            <a:r>
              <a:rPr lang="en-US" altLang="en-US" dirty="0">
                <a:latin typeface="Arial" charset="0"/>
                <a:ea typeface="Arial" charset="0"/>
                <a:cs typeface="Arial" charset="0"/>
              </a:rPr>
              <a:t>Grossly swollen right leg with </a:t>
            </a:r>
            <a:r>
              <a:rPr lang="en-US" altLang="en-US" dirty="0" err="1">
                <a:latin typeface="Arial" charset="0"/>
                <a:ea typeface="Arial" charset="0"/>
                <a:cs typeface="Arial" charset="0"/>
              </a:rPr>
              <a:t>livido</a:t>
            </a:r>
            <a:r>
              <a:rPr lang="en-US" altLang="en-US" dirty="0">
                <a:latin typeface="Arial" charset="0"/>
                <a:ea typeface="Arial" charset="0"/>
                <a:cs typeface="Arial" charset="0"/>
              </a:rPr>
              <a:t> </a:t>
            </a:r>
            <a:r>
              <a:rPr lang="en-US" altLang="en-US" dirty="0" err="1">
                <a:latin typeface="Arial" charset="0"/>
                <a:ea typeface="Arial" charset="0"/>
                <a:cs typeface="Arial" charset="0"/>
              </a:rPr>
              <a:t>reticularis</a:t>
            </a:r>
            <a:endParaRPr lang="en-US" altLang="en-US" dirty="0">
              <a:latin typeface="Arial" charset="0"/>
              <a:ea typeface="Arial" charset="0"/>
              <a:cs typeface="Arial" charset="0"/>
            </a:endParaRPr>
          </a:p>
        </p:txBody>
      </p:sp>
      <p:sp>
        <p:nvSpPr>
          <p:cNvPr id="4" name="TextBox 3"/>
          <p:cNvSpPr txBox="1">
            <a:spLocks noChangeArrowheads="1"/>
          </p:cNvSpPr>
          <p:nvPr/>
        </p:nvSpPr>
        <p:spPr bwMode="auto">
          <a:xfrm>
            <a:off x="6727935" y="1690688"/>
            <a:ext cx="2265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rPr>
              <a:t>PE Wells score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23923" t="22758" r="22026" b="10001"/>
          <a:stretch>
            <a:fillRect/>
          </a:stretch>
        </p:blipFill>
        <p:spPr bwMode="auto">
          <a:xfrm>
            <a:off x="4895194" y="2312291"/>
            <a:ext cx="6156434" cy="4093082"/>
          </a:xfrm>
          <a:prstGeom prst="rect">
            <a:avLst/>
          </a:prstGeom>
          <a:noFill/>
          <a:ln>
            <a:noFill/>
          </a:ln>
          <a:effectLst>
            <a:outerShdw blurRad="63500" dist="17961" dir="2700000" algn="ctr" rotWithShape="0">
              <a:srgbClr val="992254">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9389811" y="3113381"/>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Zapf Dingbats" charset="0"/>
                <a:sym typeface="Zapf Dingbats" charset="0"/>
              </a:rPr>
              <a:t>   ✔</a:t>
            </a:r>
            <a:endParaRPr lang="en-US" altLang="en-US" sz="1800">
              <a:latin typeface="Arial" charset="0"/>
            </a:endParaRPr>
          </a:p>
        </p:txBody>
      </p:sp>
      <p:sp>
        <p:nvSpPr>
          <p:cNvPr id="7" name="Rectangle 6"/>
          <p:cNvSpPr>
            <a:spLocks noChangeArrowheads="1"/>
          </p:cNvSpPr>
          <p:nvPr/>
        </p:nvSpPr>
        <p:spPr bwMode="auto">
          <a:xfrm>
            <a:off x="9568580" y="3562533"/>
            <a:ext cx="3039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Zapf Dingbats" charset="0"/>
                <a:sym typeface="Zapf Dingbats" charset="0"/>
              </a:rPr>
              <a:t>✔</a:t>
            </a:r>
            <a:endParaRPr lang="en-US" altLang="en-US" sz="1800" dirty="0">
              <a:latin typeface="Arial" charset="0"/>
            </a:endParaRPr>
          </a:p>
        </p:txBody>
      </p:sp>
      <p:sp>
        <p:nvSpPr>
          <p:cNvPr id="8" name="Rectangle 7"/>
          <p:cNvSpPr>
            <a:spLocks noChangeArrowheads="1"/>
          </p:cNvSpPr>
          <p:nvPr/>
        </p:nvSpPr>
        <p:spPr bwMode="auto">
          <a:xfrm rot="21427781">
            <a:off x="9577544" y="3806287"/>
            <a:ext cx="411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Zapf Dingbats" charset="0"/>
                <a:sym typeface="Zapf Dingbats" charset="0"/>
              </a:rPr>
              <a:t>✔</a:t>
            </a:r>
            <a:endParaRPr lang="en-US" altLang="en-US" sz="1800">
              <a:latin typeface="Arial" charset="0"/>
            </a:endParaRPr>
          </a:p>
        </p:txBody>
      </p:sp>
    </p:spTree>
    <p:extLst>
      <p:ext uri="{BB962C8B-B14F-4D97-AF65-F5344CB8AC3E}">
        <p14:creationId xmlns:p14="http://schemas.microsoft.com/office/powerpoint/2010/main" val="129877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altLang="en-US">
                <a:latin typeface="Arial" charset="0"/>
              </a:rPr>
              <a:t>Platelets</a:t>
            </a:r>
          </a:p>
        </p:txBody>
      </p:sp>
      <p:sp>
        <p:nvSpPr>
          <p:cNvPr id="6147" name="Rectangle 3"/>
          <p:cNvSpPr>
            <a:spLocks noGrp="1" noChangeArrowheads="1"/>
          </p:cNvSpPr>
          <p:nvPr>
            <p:ph idx="1"/>
          </p:nvPr>
        </p:nvSpPr>
        <p:spPr/>
        <p:txBody>
          <a:bodyPr/>
          <a:lstStyle/>
          <a:p>
            <a:r>
              <a:rPr lang="en-GB" altLang="en-US">
                <a:latin typeface="Arial" charset="0"/>
              </a:rPr>
              <a:t>Extremely important in haemostasis</a:t>
            </a:r>
          </a:p>
          <a:p>
            <a:endParaRPr lang="en-GB" altLang="en-US" dirty="0">
              <a:latin typeface="Arial" charset="0"/>
            </a:endParaRPr>
          </a:p>
          <a:p>
            <a:r>
              <a:rPr lang="en-GB" altLang="en-US" dirty="0">
                <a:latin typeface="Arial" charset="0"/>
              </a:rPr>
              <a:t>Aggregate to form temporary haemostatic plug</a:t>
            </a:r>
          </a:p>
          <a:p>
            <a:endParaRPr lang="en-GB" altLang="en-US" dirty="0">
              <a:latin typeface="Arial" charset="0"/>
            </a:endParaRPr>
          </a:p>
          <a:p>
            <a:r>
              <a:rPr lang="en-GB" altLang="en-US" dirty="0">
                <a:latin typeface="Arial" charset="0"/>
              </a:rPr>
              <a:t>Capable of generating strong </a:t>
            </a:r>
            <a:r>
              <a:rPr lang="en-GB" altLang="en-US" dirty="0" err="1">
                <a:latin typeface="Arial" charset="0"/>
              </a:rPr>
              <a:t>procoagulant</a:t>
            </a:r>
            <a:r>
              <a:rPr lang="en-GB" altLang="en-US" dirty="0">
                <a:latin typeface="Arial" charset="0"/>
              </a:rPr>
              <a:t> activities to set off coagulation cascade</a:t>
            </a:r>
          </a:p>
        </p:txBody>
      </p:sp>
    </p:spTree>
    <p:extLst>
      <p:ext uri="{BB962C8B-B14F-4D97-AF65-F5344CB8AC3E}">
        <p14:creationId xmlns:p14="http://schemas.microsoft.com/office/powerpoint/2010/main" val="14938725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p:cNvSpPr>
          <p:nvPr>
            <p:ph type="title"/>
          </p:nvPr>
        </p:nvSpPr>
        <p:spPr>
          <a:xfrm>
            <a:off x="849313" y="239115"/>
            <a:ext cx="10515600" cy="1325563"/>
          </a:xfrm>
        </p:spPr>
        <p:txBody>
          <a:bodyPr/>
          <a:lstStyle/>
          <a:p>
            <a:r>
              <a:rPr lang="en-US" altLang="en-US">
                <a:latin typeface="Arial" charset="0"/>
                <a:ea typeface="Arial" charset="0"/>
                <a:cs typeface="Arial" charset="0"/>
              </a:rPr>
              <a:t>PESI score-simplified score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210923075"/>
              </p:ext>
            </p:extLst>
          </p:nvPr>
        </p:nvGraphicFramePr>
        <p:xfrm>
          <a:off x="1992313" y="1690687"/>
          <a:ext cx="8229600" cy="2926160"/>
        </p:xfrm>
        <a:graphic>
          <a:graphicData uri="http://schemas.openxmlformats.org/drawingml/2006/table">
            <a:tbl>
              <a:tblPr firstRow="1" bandRow="1">
                <a:tableStyleId>{5C22544A-7EE6-4342-B048-85BDC9FD1C3A}</a:tableStyleId>
              </a:tblPr>
              <a:tblGrid>
                <a:gridCol w="4114800"/>
                <a:gridCol w="4114800"/>
              </a:tblGrid>
              <a:tr h="363141">
                <a:tc>
                  <a:txBody>
                    <a:bodyPr/>
                    <a:lstStyle/>
                    <a:p>
                      <a:r>
                        <a:rPr lang="en-US" sz="1800" dirty="0" smtClean="0"/>
                        <a:t>parameter</a:t>
                      </a:r>
                      <a:endParaRPr lang="en-US" sz="1800" dirty="0"/>
                    </a:p>
                  </a:txBody>
                  <a:tcPr marT="45725" marB="45725">
                    <a:solidFill>
                      <a:srgbClr val="CC3ABE"/>
                    </a:solidFill>
                  </a:tcPr>
                </a:tc>
                <a:tc>
                  <a:txBody>
                    <a:bodyPr/>
                    <a:lstStyle/>
                    <a:p>
                      <a:r>
                        <a:rPr lang="en-US" sz="1800" dirty="0" smtClean="0"/>
                        <a:t>score</a:t>
                      </a:r>
                      <a:endParaRPr lang="en-US" sz="1800" dirty="0"/>
                    </a:p>
                  </a:txBody>
                  <a:tcPr marT="45725" marB="45725">
                    <a:solidFill>
                      <a:srgbClr val="CC3ABE"/>
                    </a:solidFill>
                  </a:tcPr>
                </a:tc>
              </a:tr>
              <a:tr h="363141">
                <a:tc>
                  <a:txBody>
                    <a:bodyPr/>
                    <a:lstStyle/>
                    <a:p>
                      <a:r>
                        <a:rPr lang="en-US" sz="1800" dirty="0" smtClean="0"/>
                        <a:t>Age above 80 years</a:t>
                      </a:r>
                      <a:endParaRPr lang="en-US" sz="1800" dirty="0"/>
                    </a:p>
                  </a:txBody>
                  <a:tcPr marT="45725" marB="45725">
                    <a:solidFill>
                      <a:srgbClr val="F0A5EF"/>
                    </a:solidFill>
                  </a:tcPr>
                </a:tc>
                <a:tc>
                  <a:txBody>
                    <a:bodyPr/>
                    <a:lstStyle/>
                    <a:p>
                      <a:r>
                        <a:rPr lang="en-US" sz="1800" dirty="0" smtClean="0"/>
                        <a:t>0</a:t>
                      </a:r>
                      <a:endParaRPr lang="en-US" sz="1800" dirty="0"/>
                    </a:p>
                  </a:txBody>
                  <a:tcPr marT="45725" marB="45725">
                    <a:solidFill>
                      <a:srgbClr val="F0A5EF"/>
                    </a:solidFill>
                  </a:tcPr>
                </a:tc>
              </a:tr>
              <a:tr h="363141">
                <a:tc>
                  <a:txBody>
                    <a:bodyPr/>
                    <a:lstStyle/>
                    <a:p>
                      <a:r>
                        <a:rPr lang="en-US" sz="1800" dirty="0" smtClean="0"/>
                        <a:t>History of cancer</a:t>
                      </a:r>
                      <a:endParaRPr lang="en-US" sz="1800" dirty="0"/>
                    </a:p>
                  </a:txBody>
                  <a:tcPr marT="45725" marB="45725">
                    <a:solidFill>
                      <a:srgbClr val="F7D6F7"/>
                    </a:solidFill>
                  </a:tcPr>
                </a:tc>
                <a:tc>
                  <a:txBody>
                    <a:bodyPr/>
                    <a:lstStyle/>
                    <a:p>
                      <a:r>
                        <a:rPr lang="en-US" sz="1800" dirty="0" smtClean="0"/>
                        <a:t>0</a:t>
                      </a:r>
                      <a:endParaRPr lang="en-US" sz="1800" dirty="0"/>
                    </a:p>
                  </a:txBody>
                  <a:tcPr marT="45725" marB="45725">
                    <a:solidFill>
                      <a:srgbClr val="F7D6F7"/>
                    </a:solidFill>
                  </a:tcPr>
                </a:tc>
              </a:tr>
              <a:tr h="363141">
                <a:tc>
                  <a:txBody>
                    <a:bodyPr/>
                    <a:lstStyle/>
                    <a:p>
                      <a:r>
                        <a:rPr lang="en-US" sz="1800" dirty="0" smtClean="0"/>
                        <a:t>History</a:t>
                      </a:r>
                      <a:r>
                        <a:rPr lang="en-US" sz="1800" baseline="0" dirty="0" smtClean="0"/>
                        <a:t> of COPD</a:t>
                      </a:r>
                      <a:endParaRPr lang="en-US" sz="1800" dirty="0"/>
                    </a:p>
                  </a:txBody>
                  <a:tcPr marT="45725" marB="45725">
                    <a:solidFill>
                      <a:srgbClr val="F0A5EF"/>
                    </a:solidFill>
                  </a:tcPr>
                </a:tc>
                <a:tc>
                  <a:txBody>
                    <a:bodyPr/>
                    <a:lstStyle/>
                    <a:p>
                      <a:r>
                        <a:rPr lang="en-US" sz="1800" dirty="0" smtClean="0"/>
                        <a:t>0</a:t>
                      </a:r>
                      <a:endParaRPr lang="en-US" sz="1800" dirty="0"/>
                    </a:p>
                  </a:txBody>
                  <a:tcPr marT="45725" marB="45725">
                    <a:solidFill>
                      <a:srgbClr val="F0A5EF"/>
                    </a:solidFill>
                  </a:tcPr>
                </a:tc>
              </a:tr>
              <a:tr h="363141">
                <a:tc>
                  <a:txBody>
                    <a:bodyPr/>
                    <a:lstStyle/>
                    <a:p>
                      <a:r>
                        <a:rPr lang="en-US" sz="1800" dirty="0" smtClean="0"/>
                        <a:t>Heart rate </a:t>
                      </a:r>
                      <a:r>
                        <a:rPr lang="en-US" sz="1800" u="sng" dirty="0" smtClean="0"/>
                        <a:t>&gt;</a:t>
                      </a:r>
                      <a:r>
                        <a:rPr lang="en-US" sz="1800" dirty="0" smtClean="0"/>
                        <a:t>110</a:t>
                      </a:r>
                      <a:endParaRPr lang="en-US" sz="1800" dirty="0"/>
                    </a:p>
                  </a:txBody>
                  <a:tcPr marT="45725" marB="45725">
                    <a:solidFill>
                      <a:srgbClr val="F7D6F7"/>
                    </a:solidFill>
                  </a:tcPr>
                </a:tc>
                <a:tc>
                  <a:txBody>
                    <a:bodyPr/>
                    <a:lstStyle/>
                    <a:p>
                      <a:r>
                        <a:rPr lang="en-US" sz="1800" dirty="0" smtClean="0"/>
                        <a:t>1</a:t>
                      </a:r>
                      <a:endParaRPr lang="en-US" sz="1800" dirty="0"/>
                    </a:p>
                  </a:txBody>
                  <a:tcPr marT="45725" marB="45725">
                    <a:solidFill>
                      <a:srgbClr val="F7D6F7"/>
                    </a:solidFill>
                  </a:tcPr>
                </a:tc>
              </a:tr>
              <a:tr h="363141">
                <a:tc>
                  <a:txBody>
                    <a:bodyPr/>
                    <a:lstStyle/>
                    <a:p>
                      <a:r>
                        <a:rPr lang="en-US" sz="1800" dirty="0" smtClean="0"/>
                        <a:t> Systolic BP &lt;100 mmHg</a:t>
                      </a:r>
                      <a:endParaRPr lang="en-US" sz="1800" dirty="0"/>
                    </a:p>
                  </a:txBody>
                  <a:tcPr marT="45725" marB="45725">
                    <a:solidFill>
                      <a:srgbClr val="F0A5EF"/>
                    </a:solidFill>
                  </a:tcPr>
                </a:tc>
                <a:tc>
                  <a:txBody>
                    <a:bodyPr/>
                    <a:lstStyle/>
                    <a:p>
                      <a:r>
                        <a:rPr lang="en-US" sz="1800" dirty="0" smtClean="0"/>
                        <a:t>1</a:t>
                      </a:r>
                      <a:endParaRPr lang="en-US" sz="1800" dirty="0"/>
                    </a:p>
                  </a:txBody>
                  <a:tcPr marT="45725" marB="45725">
                    <a:solidFill>
                      <a:srgbClr val="F0A5EF"/>
                    </a:solidFill>
                  </a:tcPr>
                </a:tc>
              </a:tr>
              <a:tr h="363141">
                <a:tc>
                  <a:txBody>
                    <a:bodyPr/>
                    <a:lstStyle/>
                    <a:p>
                      <a:r>
                        <a:rPr lang="en-US" sz="1800" dirty="0" smtClean="0"/>
                        <a:t>Oxygen saturations &lt;90%</a:t>
                      </a:r>
                      <a:endParaRPr lang="en-US" sz="1800" dirty="0"/>
                    </a:p>
                  </a:txBody>
                  <a:tcPr marT="45725" marB="45725">
                    <a:solidFill>
                      <a:srgbClr val="F7D6F7"/>
                    </a:solidFill>
                  </a:tcPr>
                </a:tc>
                <a:tc>
                  <a:txBody>
                    <a:bodyPr/>
                    <a:lstStyle/>
                    <a:p>
                      <a:r>
                        <a:rPr lang="en-US" sz="1800" dirty="0" smtClean="0"/>
                        <a:t>1</a:t>
                      </a:r>
                      <a:endParaRPr lang="en-US" sz="1800" dirty="0"/>
                    </a:p>
                  </a:txBody>
                  <a:tcPr marT="45725" marB="45725">
                    <a:solidFill>
                      <a:srgbClr val="F7D6F7"/>
                    </a:solidFill>
                  </a:tcPr>
                </a:tc>
              </a:tr>
              <a:tr h="363141">
                <a:tc>
                  <a:txBody>
                    <a:bodyPr/>
                    <a:lstStyle/>
                    <a:p>
                      <a:r>
                        <a:rPr lang="en-US" sz="1800" dirty="0" smtClean="0"/>
                        <a:t>Total score</a:t>
                      </a:r>
                      <a:endParaRPr lang="en-US" sz="1800" dirty="0"/>
                    </a:p>
                  </a:txBody>
                  <a:tcPr marT="45725" marB="45725">
                    <a:solidFill>
                      <a:srgbClr val="EE46DD"/>
                    </a:solidFill>
                  </a:tcPr>
                </a:tc>
                <a:tc>
                  <a:txBody>
                    <a:bodyPr/>
                    <a:lstStyle/>
                    <a:p>
                      <a:r>
                        <a:rPr lang="en-US" sz="1800" dirty="0" smtClean="0"/>
                        <a:t>3</a:t>
                      </a:r>
                      <a:endParaRPr lang="en-US" sz="1800" dirty="0"/>
                    </a:p>
                  </a:txBody>
                  <a:tcPr marT="45725" marB="45725">
                    <a:solidFill>
                      <a:srgbClr val="EE46DD"/>
                    </a:solidFill>
                  </a:tcPr>
                </a:tc>
              </a:tr>
            </a:tbl>
          </a:graphicData>
        </a:graphic>
      </p:graphicFrame>
      <p:sp>
        <p:nvSpPr>
          <p:cNvPr id="10" name="Rectangle 9"/>
          <p:cNvSpPr>
            <a:spLocks noChangeArrowheads="1"/>
          </p:cNvSpPr>
          <p:nvPr/>
        </p:nvSpPr>
        <p:spPr bwMode="auto">
          <a:xfrm>
            <a:off x="1387366" y="5155324"/>
            <a:ext cx="83805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 typeface="Wingdings" charset="2"/>
              <a:buChar char="§"/>
            </a:pPr>
            <a:r>
              <a:rPr lang="en-GB" altLang="en-US" sz="1800" b="1" dirty="0">
                <a:latin typeface="Arial" charset="0"/>
              </a:rPr>
              <a:t>8.9% risk of death in the "High" risk group (&gt;0 points)</a:t>
            </a:r>
          </a:p>
          <a:p>
            <a:pPr eaLnBrk="1" hangingPunct="1">
              <a:spcBef>
                <a:spcPct val="0"/>
              </a:spcBef>
              <a:buFont typeface="Wingdings" charset="2"/>
              <a:buChar char="§"/>
            </a:pPr>
            <a:r>
              <a:rPr lang="en-GB" altLang="en-US" sz="1800" b="1" dirty="0">
                <a:latin typeface="Arial" charset="0"/>
              </a:rPr>
              <a:t>1.1% risk of death in the "Low" risk group (0 points), </a:t>
            </a:r>
          </a:p>
          <a:p>
            <a:pPr eaLnBrk="1" hangingPunct="1">
              <a:spcBef>
                <a:spcPct val="0"/>
              </a:spcBef>
              <a:buFont typeface="Wingdings" charset="2"/>
              <a:buChar char="§"/>
            </a:pPr>
            <a:r>
              <a:rPr lang="en-GB" altLang="en-US" sz="1800" b="1" dirty="0">
                <a:latin typeface="Arial" charset="0"/>
              </a:rPr>
              <a:t>with 1.5% having recurrent thromboembolism or non-fatal bleeding</a:t>
            </a:r>
            <a:endParaRPr lang="en-GB" altLang="en-US" sz="1800" dirty="0">
              <a:latin typeface="Arial" charset="0"/>
            </a:endParaRPr>
          </a:p>
        </p:txBody>
      </p:sp>
    </p:spTree>
    <p:extLst>
      <p:ext uri="{BB962C8B-B14F-4D97-AF65-F5344CB8AC3E}">
        <p14:creationId xmlns:p14="http://schemas.microsoft.com/office/powerpoint/2010/main" val="1116645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l="25635" t="33269" r="21941" b="10634"/>
          <a:stretch>
            <a:fillRect/>
          </a:stretch>
        </p:blipFill>
        <p:spPr>
          <a:xfrm>
            <a:off x="2193926" y="476251"/>
            <a:ext cx="7802563" cy="5851525"/>
          </a:xfrm>
        </p:spPr>
      </p:pic>
    </p:spTree>
    <p:extLst>
      <p:ext uri="{BB962C8B-B14F-4D97-AF65-F5344CB8AC3E}">
        <p14:creationId xmlns:p14="http://schemas.microsoft.com/office/powerpoint/2010/main" val="6358500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altLang="en-US" dirty="0">
                <a:latin typeface="Arial" charset="0"/>
              </a:rPr>
              <a:t>Anticoagulation</a:t>
            </a:r>
            <a:r>
              <a:rPr lang="en-GB" altLang="en-US" dirty="0"/>
              <a:t> </a:t>
            </a:r>
          </a:p>
        </p:txBody>
      </p:sp>
      <p:sp>
        <p:nvSpPr>
          <p:cNvPr id="18435" name="Rectangle 3"/>
          <p:cNvSpPr>
            <a:spLocks noGrp="1" noChangeArrowheads="1"/>
          </p:cNvSpPr>
          <p:nvPr>
            <p:ph idx="1"/>
          </p:nvPr>
        </p:nvSpPr>
        <p:spPr/>
        <p:txBody>
          <a:bodyPr/>
          <a:lstStyle/>
          <a:p>
            <a:r>
              <a:rPr lang="en-GB" altLang="en-US">
                <a:latin typeface="Arial" charset="0"/>
              </a:rPr>
              <a:t>To prevent initial thrombotic events - </a:t>
            </a:r>
            <a:r>
              <a:rPr lang="en-GB" altLang="en-US" i="1">
                <a:latin typeface="Arial" charset="0"/>
              </a:rPr>
              <a:t>primary prevention</a:t>
            </a:r>
          </a:p>
          <a:p>
            <a:endParaRPr lang="en-GB" altLang="en-US" i="1" dirty="0">
              <a:latin typeface="Arial" charset="0"/>
            </a:endParaRPr>
          </a:p>
          <a:p>
            <a:r>
              <a:rPr lang="en-GB" altLang="en-US" dirty="0">
                <a:latin typeface="Arial" charset="0"/>
              </a:rPr>
              <a:t>To treat established thrombosis or embolism - primary purpose is to prevent propagation of clot and embolism </a:t>
            </a:r>
          </a:p>
          <a:p>
            <a:endParaRPr lang="en-GB" altLang="en-US" dirty="0">
              <a:latin typeface="Arial" charset="0"/>
            </a:endParaRPr>
          </a:p>
          <a:p>
            <a:r>
              <a:rPr lang="en-GB" altLang="en-US" dirty="0">
                <a:latin typeface="Arial" charset="0"/>
              </a:rPr>
              <a:t>To prevent further thrombosis or embolism of an initial event - </a:t>
            </a:r>
            <a:r>
              <a:rPr lang="en-GB" altLang="en-US" i="1" dirty="0">
                <a:latin typeface="Arial" charset="0"/>
              </a:rPr>
              <a:t>secondary prevention</a:t>
            </a:r>
          </a:p>
        </p:txBody>
      </p:sp>
    </p:spTree>
    <p:extLst>
      <p:ext uri="{BB962C8B-B14F-4D97-AF65-F5344CB8AC3E}">
        <p14:creationId xmlns:p14="http://schemas.microsoft.com/office/powerpoint/2010/main" val="666134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GB" altLang="en-US">
                <a:latin typeface="Arial" charset="0"/>
              </a:rPr>
              <a:t>Anticoagulation</a:t>
            </a:r>
            <a:r>
              <a:rPr lang="en-GB" altLang="en-US"/>
              <a:t> </a:t>
            </a:r>
          </a:p>
        </p:txBody>
      </p:sp>
      <p:sp>
        <p:nvSpPr>
          <p:cNvPr id="32771" name="Rectangle 3"/>
          <p:cNvSpPr>
            <a:spLocks noGrp="1" noChangeArrowheads="1"/>
          </p:cNvSpPr>
          <p:nvPr>
            <p:ph idx="1"/>
          </p:nvPr>
        </p:nvSpPr>
        <p:spPr>
          <a:xfrm>
            <a:off x="838200" y="1857156"/>
            <a:ext cx="10515600" cy="4351338"/>
          </a:xfrm>
        </p:spPr>
        <p:txBody>
          <a:bodyPr/>
          <a:lstStyle/>
          <a:p>
            <a:pPr>
              <a:lnSpc>
                <a:spcPct val="90000"/>
              </a:lnSpc>
            </a:pPr>
            <a:r>
              <a:rPr lang="en-GB" altLang="en-US" dirty="0">
                <a:latin typeface="Arial" charset="0"/>
              </a:rPr>
              <a:t>Intensity and duration of treatment depends on the clinical indication</a:t>
            </a:r>
          </a:p>
          <a:p>
            <a:pPr>
              <a:lnSpc>
                <a:spcPct val="90000"/>
              </a:lnSpc>
              <a:buFontTx/>
              <a:buNone/>
            </a:pPr>
            <a:endParaRPr lang="en-GB" altLang="en-US" dirty="0">
              <a:latin typeface="Arial" charset="0"/>
            </a:endParaRPr>
          </a:p>
          <a:p>
            <a:pPr>
              <a:lnSpc>
                <a:spcPct val="90000"/>
              </a:lnSpc>
            </a:pPr>
            <a:r>
              <a:rPr lang="en-GB" altLang="en-US" dirty="0">
                <a:latin typeface="Arial" charset="0"/>
              </a:rPr>
              <a:t>The risk of major bleeding or death is not insignificant</a:t>
            </a:r>
          </a:p>
          <a:p>
            <a:pPr>
              <a:lnSpc>
                <a:spcPct val="90000"/>
              </a:lnSpc>
              <a:buFontTx/>
              <a:buNone/>
            </a:pPr>
            <a:endParaRPr lang="en-GB" altLang="en-US" dirty="0">
              <a:latin typeface="Arial" charset="0"/>
            </a:endParaRPr>
          </a:p>
          <a:p>
            <a:pPr>
              <a:lnSpc>
                <a:spcPct val="90000"/>
              </a:lnSpc>
            </a:pPr>
            <a:r>
              <a:rPr lang="en-GB" altLang="en-US" dirty="0">
                <a:latin typeface="Arial" charset="0"/>
              </a:rPr>
              <a:t>Patient compliance is essential for success</a:t>
            </a:r>
          </a:p>
          <a:p>
            <a:pPr>
              <a:lnSpc>
                <a:spcPct val="90000"/>
              </a:lnSpc>
            </a:pPr>
            <a:endParaRPr lang="en-GB" altLang="en-US" dirty="0"/>
          </a:p>
        </p:txBody>
      </p:sp>
    </p:spTree>
    <p:extLst>
      <p:ext uri="{BB962C8B-B14F-4D97-AF65-F5344CB8AC3E}">
        <p14:creationId xmlns:p14="http://schemas.microsoft.com/office/powerpoint/2010/main" val="732534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
          <p:cNvSpPr>
            <a:spLocks noGrp="1" noChangeArrowheads="1"/>
          </p:cNvSpPr>
          <p:nvPr>
            <p:ph type="title" idx="4294967295"/>
          </p:nvPr>
        </p:nvSpPr>
        <p:spPr>
          <a:xfrm>
            <a:off x="857250" y="120650"/>
            <a:ext cx="10515600" cy="1325563"/>
          </a:xfrm>
        </p:spPr>
        <p:txBody>
          <a:bodyPr/>
          <a:lstStyle/>
          <a:p>
            <a:r>
              <a:rPr lang="en-GB" altLang="en-US" dirty="0">
                <a:latin typeface="Arial" charset="0"/>
                <a:ea typeface="Arial" charset="0"/>
                <a:cs typeface="Arial" charset="0"/>
              </a:rPr>
              <a:t>Overview of traditional anticoagulants</a:t>
            </a:r>
          </a:p>
        </p:txBody>
      </p:sp>
      <p:sp>
        <p:nvSpPr>
          <p:cNvPr id="45059" name="Rectangle 11"/>
          <p:cNvSpPr>
            <a:spLocks noGrp="1" noChangeArrowheads="1"/>
          </p:cNvSpPr>
          <p:nvPr>
            <p:ph type="body" sz="half" idx="4294967295"/>
          </p:nvPr>
        </p:nvSpPr>
        <p:spPr>
          <a:xfrm>
            <a:off x="973140" y="1382851"/>
            <a:ext cx="3881437" cy="4502150"/>
          </a:xfrm>
        </p:spPr>
        <p:txBody>
          <a:bodyPr/>
          <a:lstStyle/>
          <a:p>
            <a:pPr>
              <a:buFont typeface="Wingdings" charset="2"/>
              <a:buChar char="§"/>
            </a:pPr>
            <a:r>
              <a:rPr lang="en-GB" altLang="en-US" dirty="0">
                <a:latin typeface="Arial" charset="0"/>
                <a:ea typeface="Arial" charset="0"/>
                <a:cs typeface="Arial" charset="0"/>
              </a:rPr>
              <a:t>UFH</a:t>
            </a:r>
            <a:endParaRPr lang="en-GB" altLang="en-US" baseline="30000" dirty="0">
              <a:latin typeface="Arial" charset="0"/>
              <a:ea typeface="Arial" charset="0"/>
              <a:cs typeface="Arial" charset="0"/>
            </a:endParaRPr>
          </a:p>
          <a:p>
            <a:pPr lvl="1"/>
            <a:r>
              <a:rPr lang="en-GB" altLang="en-US" sz="1600" dirty="0">
                <a:latin typeface="Arial" charset="0"/>
                <a:ea typeface="Arial" charset="0"/>
                <a:cs typeface="Arial" charset="0"/>
              </a:rPr>
              <a:t>Parenteral administration </a:t>
            </a:r>
          </a:p>
          <a:p>
            <a:pPr lvl="1"/>
            <a:r>
              <a:rPr lang="en-GB" altLang="en-US" sz="1600" dirty="0">
                <a:latin typeface="Arial" charset="0"/>
                <a:ea typeface="Arial" charset="0"/>
                <a:cs typeface="Arial" charset="0"/>
              </a:rPr>
              <a:t>Monitoring and dose adjustment required</a:t>
            </a:r>
          </a:p>
          <a:p>
            <a:pPr lvl="1"/>
            <a:r>
              <a:rPr lang="en-GB" altLang="en-US" sz="1600" dirty="0">
                <a:latin typeface="Arial" charset="0"/>
                <a:ea typeface="Arial" charset="0"/>
                <a:cs typeface="Arial" charset="0"/>
              </a:rPr>
              <a:t>Risk of heparin-induced thrombocytopenia (HIT)</a:t>
            </a:r>
          </a:p>
          <a:p>
            <a:pPr>
              <a:buFont typeface="Wingdings" charset="2"/>
              <a:buChar char="§"/>
            </a:pPr>
            <a:r>
              <a:rPr lang="en-GB" altLang="en-US" dirty="0">
                <a:latin typeface="Arial" charset="0"/>
                <a:ea typeface="Arial" charset="0"/>
                <a:cs typeface="Arial" charset="0"/>
              </a:rPr>
              <a:t>LMWH</a:t>
            </a:r>
            <a:endParaRPr lang="en-GB" altLang="en-US" baseline="30000" dirty="0">
              <a:latin typeface="Arial" charset="0"/>
              <a:ea typeface="Arial" charset="0"/>
              <a:cs typeface="Arial" charset="0"/>
            </a:endParaRPr>
          </a:p>
          <a:p>
            <a:pPr lvl="1"/>
            <a:r>
              <a:rPr lang="en-GB" altLang="en-US" sz="1600" dirty="0">
                <a:latin typeface="Arial" charset="0"/>
                <a:ea typeface="Arial" charset="0"/>
                <a:cs typeface="Arial" charset="0"/>
              </a:rPr>
              <a:t>Parenteral administration</a:t>
            </a:r>
          </a:p>
          <a:p>
            <a:pPr lvl="1"/>
            <a:r>
              <a:rPr lang="en-US" altLang="en-US" sz="1600" dirty="0">
                <a:latin typeface="Arial" charset="0"/>
                <a:ea typeface="Arial" charset="0"/>
                <a:cs typeface="Arial" charset="0"/>
              </a:rPr>
              <a:t>Weight-adjusted dosing</a:t>
            </a:r>
          </a:p>
          <a:p>
            <a:pPr lvl="1"/>
            <a:r>
              <a:rPr lang="en-GB" altLang="en-US" sz="1600" dirty="0">
                <a:latin typeface="Arial" charset="0"/>
                <a:ea typeface="Arial" charset="0"/>
                <a:cs typeface="Arial" charset="0"/>
              </a:rPr>
              <a:t>Risk of heparin-induced thrombocytopenia (HIT)</a:t>
            </a:r>
            <a:r>
              <a:rPr lang="en-US" altLang="en-US" sz="1600" dirty="0">
                <a:latin typeface="Arial" charset="0"/>
                <a:ea typeface="Arial" charset="0"/>
                <a:cs typeface="Arial" charset="0"/>
              </a:rPr>
              <a:t/>
            </a:r>
            <a:br>
              <a:rPr lang="en-US" altLang="en-US" sz="1600" dirty="0">
                <a:latin typeface="Arial" charset="0"/>
                <a:ea typeface="Arial" charset="0"/>
                <a:cs typeface="Arial" charset="0"/>
              </a:rPr>
            </a:br>
            <a:endParaRPr lang="en-GB" altLang="en-US" sz="1600" dirty="0">
              <a:latin typeface="Arial" charset="0"/>
              <a:ea typeface="Arial" charset="0"/>
              <a:cs typeface="Arial" charset="0"/>
            </a:endParaRPr>
          </a:p>
        </p:txBody>
      </p:sp>
      <p:sp>
        <p:nvSpPr>
          <p:cNvPr id="45060" name="Rectangle 12"/>
          <p:cNvSpPr>
            <a:spLocks noGrp="1" noChangeArrowheads="1"/>
          </p:cNvSpPr>
          <p:nvPr>
            <p:ph type="body" sz="half" idx="4294967295"/>
          </p:nvPr>
        </p:nvSpPr>
        <p:spPr>
          <a:xfrm>
            <a:off x="6750327" y="1455152"/>
            <a:ext cx="3883025" cy="4502150"/>
          </a:xfrm>
        </p:spPr>
        <p:txBody>
          <a:bodyPr/>
          <a:lstStyle/>
          <a:p>
            <a:pPr>
              <a:buFont typeface="Wingdings" charset="2"/>
              <a:buChar char="§"/>
            </a:pPr>
            <a:r>
              <a:rPr lang="en-GB" altLang="en-US" dirty="0">
                <a:latin typeface="Arial" charset="0"/>
                <a:ea typeface="Arial" charset="0"/>
                <a:cs typeface="Arial" charset="0"/>
              </a:rPr>
              <a:t>Oral VKAs</a:t>
            </a:r>
            <a:endParaRPr lang="en-GB" altLang="en-US" baseline="30000" dirty="0">
              <a:latin typeface="Arial" charset="0"/>
              <a:ea typeface="Arial" charset="0"/>
              <a:cs typeface="Arial" charset="0"/>
            </a:endParaRPr>
          </a:p>
          <a:p>
            <a:pPr lvl="1"/>
            <a:r>
              <a:rPr lang="en-GB" altLang="en-US" sz="1800" dirty="0">
                <a:latin typeface="Arial" charset="0"/>
                <a:ea typeface="Arial" charset="0"/>
                <a:cs typeface="Arial" charset="0"/>
              </a:rPr>
              <a:t>Narrow therapeutic window</a:t>
            </a:r>
          </a:p>
          <a:p>
            <a:pPr lvl="1"/>
            <a:r>
              <a:rPr lang="en-US" altLang="en-US" sz="1800" dirty="0">
                <a:latin typeface="Arial" charset="0"/>
                <a:ea typeface="Arial" charset="0"/>
                <a:cs typeface="Arial" charset="0"/>
              </a:rPr>
              <a:t>Interaction with </a:t>
            </a:r>
            <a:r>
              <a:rPr lang="en-GB" altLang="en-US" sz="1800" dirty="0">
                <a:latin typeface="Arial" charset="0"/>
                <a:ea typeface="Arial" charset="0"/>
                <a:cs typeface="Arial" charset="0"/>
              </a:rPr>
              <a:t>food and drugs</a:t>
            </a:r>
          </a:p>
          <a:p>
            <a:pPr lvl="1"/>
            <a:r>
              <a:rPr lang="en-GB" altLang="en-US" sz="1800" dirty="0">
                <a:latin typeface="Arial" charset="0"/>
                <a:ea typeface="Arial" charset="0"/>
                <a:cs typeface="Arial" charset="0"/>
              </a:rPr>
              <a:t>Frequent monitoring and </a:t>
            </a:r>
            <a:br>
              <a:rPr lang="en-GB" altLang="en-US" sz="1800" dirty="0">
                <a:latin typeface="Arial" charset="0"/>
                <a:ea typeface="Arial" charset="0"/>
                <a:cs typeface="Arial" charset="0"/>
              </a:rPr>
            </a:br>
            <a:r>
              <a:rPr lang="en-GB" altLang="en-US" sz="1800" dirty="0">
                <a:latin typeface="Arial" charset="0"/>
                <a:ea typeface="Arial" charset="0"/>
                <a:cs typeface="Arial" charset="0"/>
              </a:rPr>
              <a:t>dose adjustment required</a:t>
            </a:r>
            <a:endParaRPr lang="en-US" altLang="en-US" sz="1800" dirty="0">
              <a:latin typeface="Arial" charset="0"/>
              <a:ea typeface="Arial" charset="0"/>
              <a:cs typeface="Arial" charset="0"/>
            </a:endParaRPr>
          </a:p>
        </p:txBody>
      </p:sp>
      <p:pic>
        <p:nvPicPr>
          <p:cNvPr id="45061" name="Picture 13" descr="img_drawback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7613" y="3633926"/>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marcumar_historisch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400" y="3633926"/>
            <a:ext cx="1228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4"/>
          <p:cNvSpPr txBox="1">
            <a:spLocks noChangeArrowheads="1"/>
          </p:cNvSpPr>
          <p:nvPr/>
        </p:nvSpPr>
        <p:spPr bwMode="auto">
          <a:xfrm>
            <a:off x="4953000" y="5883275"/>
            <a:ext cx="2324100" cy="401638"/>
          </a:xfrm>
          <a:prstGeom prst="rect">
            <a:avLst/>
          </a:prstGeom>
          <a:noFill/>
          <a:ln>
            <a:noFill/>
          </a:ln>
          <a:effectLst>
            <a:prstShdw prst="shdw17" dist="17961" dir="2700000">
              <a:srgbClr val="999999">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defTabSz="642938"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642938"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642938"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642938"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642938"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642938"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642938"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642938"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642938"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fr-FR" altLang="en-US" sz="1000"/>
              <a:t>Hirsh J et al. Chest 2008;133;141S–159S; </a:t>
            </a:r>
          </a:p>
          <a:p>
            <a:pPr>
              <a:spcBef>
                <a:spcPct val="0"/>
              </a:spcBef>
              <a:buFontTx/>
              <a:buNone/>
            </a:pPr>
            <a:r>
              <a:rPr lang="fr-FR" altLang="en-US" sz="1000"/>
              <a:t>Ansell J et al. Chest 2008;133;160S–198S</a:t>
            </a:r>
          </a:p>
        </p:txBody>
      </p:sp>
    </p:spTree>
    <p:extLst>
      <p:ext uri="{BB962C8B-B14F-4D97-AF65-F5344CB8AC3E}">
        <p14:creationId xmlns:p14="http://schemas.microsoft.com/office/powerpoint/2010/main" val="20438650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3042" y="0"/>
            <a:ext cx="7605915" cy="6858000"/>
          </a:xfrm>
          <a:prstGeom prst="rect">
            <a:avLst/>
          </a:prstGeom>
        </p:spPr>
      </p:pic>
    </p:spTree>
    <p:extLst>
      <p:ext uri="{BB962C8B-B14F-4D97-AF65-F5344CB8AC3E}">
        <p14:creationId xmlns:p14="http://schemas.microsoft.com/office/powerpoint/2010/main" val="19209998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806064" y="927653"/>
            <a:ext cx="6592074" cy="5355328"/>
          </a:xfrm>
          <a:prstGeom prst="rect">
            <a:avLst/>
          </a:prstGeom>
        </p:spPr>
      </p:pic>
    </p:spTree>
    <p:extLst>
      <p:ext uri="{BB962C8B-B14F-4D97-AF65-F5344CB8AC3E}">
        <p14:creationId xmlns:p14="http://schemas.microsoft.com/office/powerpoint/2010/main" val="21157868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ltLang="en-US">
                <a:latin typeface="Arial" charset="0"/>
              </a:rPr>
              <a:t>Heparin</a:t>
            </a:r>
          </a:p>
        </p:txBody>
      </p:sp>
      <p:sp>
        <p:nvSpPr>
          <p:cNvPr id="19459" name="Rectangle 3"/>
          <p:cNvSpPr>
            <a:spLocks noGrp="1" noChangeArrowheads="1"/>
          </p:cNvSpPr>
          <p:nvPr>
            <p:ph idx="1"/>
          </p:nvPr>
        </p:nvSpPr>
        <p:spPr/>
        <p:txBody>
          <a:bodyPr>
            <a:normAutofit lnSpcReduction="10000"/>
          </a:bodyPr>
          <a:lstStyle/>
          <a:p>
            <a:pPr>
              <a:lnSpc>
                <a:spcPct val="110000"/>
              </a:lnSpc>
            </a:pPr>
            <a:r>
              <a:rPr lang="en-GB" altLang="en-US" dirty="0">
                <a:latin typeface="Arial" charset="0"/>
              </a:rPr>
              <a:t>Inactivates thrombin and factor </a:t>
            </a:r>
            <a:r>
              <a:rPr lang="en-GB" altLang="en-US" dirty="0" err="1">
                <a:latin typeface="Arial" charset="0"/>
              </a:rPr>
              <a:t>Xa</a:t>
            </a:r>
            <a:endParaRPr lang="en-GB" altLang="en-US" dirty="0">
              <a:latin typeface="Arial" charset="0"/>
            </a:endParaRPr>
          </a:p>
          <a:p>
            <a:pPr>
              <a:lnSpc>
                <a:spcPct val="110000"/>
              </a:lnSpc>
            </a:pPr>
            <a:r>
              <a:rPr lang="en-GB" altLang="en-US" dirty="0">
                <a:latin typeface="Arial" charset="0"/>
              </a:rPr>
              <a:t>Instantaneous action</a:t>
            </a:r>
          </a:p>
          <a:p>
            <a:pPr>
              <a:lnSpc>
                <a:spcPct val="110000"/>
              </a:lnSpc>
            </a:pPr>
            <a:r>
              <a:rPr lang="en-GB" altLang="en-US" dirty="0">
                <a:latin typeface="Arial" charset="0"/>
              </a:rPr>
              <a:t>Parenteral use only</a:t>
            </a:r>
          </a:p>
          <a:p>
            <a:pPr>
              <a:lnSpc>
                <a:spcPct val="110000"/>
              </a:lnSpc>
            </a:pPr>
            <a:r>
              <a:rPr lang="en-GB" altLang="en-US" dirty="0">
                <a:latin typeface="Arial" charset="0"/>
              </a:rPr>
              <a:t>Unfractionated form has very short half-life</a:t>
            </a:r>
          </a:p>
          <a:p>
            <a:pPr>
              <a:lnSpc>
                <a:spcPct val="110000"/>
              </a:lnSpc>
            </a:pPr>
            <a:r>
              <a:rPr lang="en-GB" altLang="en-US" dirty="0">
                <a:latin typeface="Arial" charset="0"/>
              </a:rPr>
              <a:t>Fractionated form (low molecular weight heparin) has much longer half-life</a:t>
            </a:r>
          </a:p>
          <a:p>
            <a:pPr>
              <a:lnSpc>
                <a:spcPct val="110000"/>
              </a:lnSpc>
            </a:pPr>
            <a:r>
              <a:rPr lang="en-GB" altLang="en-US" dirty="0">
                <a:latin typeface="Arial" charset="0"/>
              </a:rPr>
              <a:t>Does not cross the placenta</a:t>
            </a:r>
          </a:p>
          <a:p>
            <a:pPr>
              <a:lnSpc>
                <a:spcPct val="110000"/>
              </a:lnSpc>
            </a:pPr>
            <a:r>
              <a:rPr lang="en-GB" altLang="en-US" dirty="0">
                <a:latin typeface="Arial" charset="0"/>
              </a:rPr>
              <a:t>Monitored using the APTT (anti-</a:t>
            </a:r>
            <a:r>
              <a:rPr lang="en-GB" altLang="en-US" dirty="0" err="1">
                <a:latin typeface="Arial" charset="0"/>
              </a:rPr>
              <a:t>Xa</a:t>
            </a:r>
            <a:r>
              <a:rPr lang="en-GB" altLang="en-US" dirty="0">
                <a:latin typeface="Arial" charset="0"/>
              </a:rPr>
              <a:t> assay for LMWH)</a:t>
            </a:r>
            <a:r>
              <a:rPr lang="en-GB" altLang="en-US" dirty="0"/>
              <a:t> </a:t>
            </a:r>
          </a:p>
        </p:txBody>
      </p:sp>
    </p:spTree>
    <p:extLst>
      <p:ext uri="{BB962C8B-B14F-4D97-AF65-F5344CB8AC3E}">
        <p14:creationId xmlns:p14="http://schemas.microsoft.com/office/powerpoint/2010/main" val="221488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GB" altLang="en-US">
                <a:latin typeface="Arial" charset="0"/>
              </a:rPr>
              <a:t>Warfarin</a:t>
            </a:r>
          </a:p>
        </p:txBody>
      </p:sp>
      <p:sp>
        <p:nvSpPr>
          <p:cNvPr id="20483" name="Rectangle 3"/>
          <p:cNvSpPr>
            <a:spLocks noGrp="1" noChangeArrowheads="1"/>
          </p:cNvSpPr>
          <p:nvPr>
            <p:ph idx="1"/>
          </p:nvPr>
        </p:nvSpPr>
        <p:spPr/>
        <p:txBody>
          <a:bodyPr>
            <a:normAutofit fontScale="92500" lnSpcReduction="20000"/>
          </a:bodyPr>
          <a:lstStyle/>
          <a:p>
            <a:pPr>
              <a:lnSpc>
                <a:spcPct val="120000"/>
              </a:lnSpc>
            </a:pPr>
            <a:r>
              <a:rPr lang="en-GB" altLang="en-US" dirty="0">
                <a:latin typeface="Arial" charset="0"/>
              </a:rPr>
              <a:t>Interferes with action of vitamin K</a:t>
            </a:r>
          </a:p>
          <a:p>
            <a:pPr>
              <a:lnSpc>
                <a:spcPct val="120000"/>
              </a:lnSpc>
            </a:pPr>
            <a:r>
              <a:rPr lang="en-GB" altLang="en-US" dirty="0">
                <a:latin typeface="Arial" charset="0"/>
              </a:rPr>
              <a:t>Oral use</a:t>
            </a:r>
          </a:p>
          <a:p>
            <a:pPr>
              <a:lnSpc>
                <a:spcPct val="120000"/>
              </a:lnSpc>
            </a:pPr>
            <a:r>
              <a:rPr lang="en-GB" altLang="en-US" dirty="0">
                <a:latin typeface="Arial" charset="0"/>
              </a:rPr>
              <a:t>Slow onset of action</a:t>
            </a:r>
          </a:p>
          <a:p>
            <a:pPr>
              <a:lnSpc>
                <a:spcPct val="120000"/>
              </a:lnSpc>
            </a:pPr>
            <a:r>
              <a:rPr lang="en-GB" altLang="en-US" dirty="0">
                <a:latin typeface="Arial" charset="0"/>
              </a:rPr>
              <a:t>Long half-life</a:t>
            </a:r>
          </a:p>
          <a:p>
            <a:pPr>
              <a:lnSpc>
                <a:spcPct val="120000"/>
              </a:lnSpc>
            </a:pPr>
            <a:r>
              <a:rPr lang="en-GB" altLang="en-US" dirty="0">
                <a:latin typeface="Arial" charset="0"/>
              </a:rPr>
              <a:t>Large number of drug and other interactions</a:t>
            </a:r>
          </a:p>
          <a:p>
            <a:pPr>
              <a:lnSpc>
                <a:spcPct val="120000"/>
              </a:lnSpc>
            </a:pPr>
            <a:r>
              <a:rPr lang="en-GB" altLang="en-US" dirty="0">
                <a:latin typeface="Arial" charset="0"/>
              </a:rPr>
              <a:t>Crosses the placenta</a:t>
            </a:r>
          </a:p>
          <a:p>
            <a:pPr>
              <a:lnSpc>
                <a:spcPct val="120000"/>
              </a:lnSpc>
            </a:pPr>
            <a:r>
              <a:rPr lang="en-GB" altLang="en-US" dirty="0">
                <a:latin typeface="Arial" charset="0"/>
              </a:rPr>
              <a:t>Teratogenic</a:t>
            </a:r>
          </a:p>
          <a:p>
            <a:pPr>
              <a:lnSpc>
                <a:spcPct val="120000"/>
              </a:lnSpc>
            </a:pPr>
            <a:r>
              <a:rPr lang="en-GB" altLang="en-US" dirty="0">
                <a:latin typeface="Arial" charset="0"/>
              </a:rPr>
              <a:t>Monitored by PT (INR)</a:t>
            </a:r>
          </a:p>
        </p:txBody>
      </p:sp>
    </p:spTree>
    <p:extLst>
      <p:ext uri="{BB962C8B-B14F-4D97-AF65-F5344CB8AC3E}">
        <p14:creationId xmlns:p14="http://schemas.microsoft.com/office/powerpoint/2010/main" val="9658743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GB" altLang="en-US" dirty="0">
                <a:latin typeface="Arial" charset="0"/>
              </a:rPr>
              <a:t>Over-anticoagulation</a:t>
            </a:r>
          </a:p>
        </p:txBody>
      </p:sp>
      <p:sp>
        <p:nvSpPr>
          <p:cNvPr id="45059" name="Rectangle 3"/>
          <p:cNvSpPr>
            <a:spLocks noGrp="1" noChangeArrowheads="1"/>
          </p:cNvSpPr>
          <p:nvPr>
            <p:ph idx="1"/>
          </p:nvPr>
        </p:nvSpPr>
        <p:spPr/>
        <p:txBody>
          <a:bodyPr/>
          <a:lstStyle/>
          <a:p>
            <a:pPr>
              <a:lnSpc>
                <a:spcPct val="130000"/>
              </a:lnSpc>
            </a:pPr>
            <a:r>
              <a:rPr lang="en-GB" altLang="en-US" dirty="0">
                <a:latin typeface="Arial" charset="0"/>
              </a:rPr>
              <a:t>Increased risk of severe or fatal bleed</a:t>
            </a:r>
          </a:p>
          <a:p>
            <a:pPr>
              <a:lnSpc>
                <a:spcPct val="130000"/>
              </a:lnSpc>
            </a:pPr>
            <a:r>
              <a:rPr lang="en-GB" altLang="en-US" dirty="0">
                <a:latin typeface="Arial" charset="0"/>
              </a:rPr>
              <a:t>GI tract and intracranial cavity are common sites</a:t>
            </a:r>
          </a:p>
          <a:p>
            <a:pPr>
              <a:lnSpc>
                <a:spcPct val="130000"/>
              </a:lnSpc>
            </a:pPr>
            <a:r>
              <a:rPr lang="en-GB" altLang="en-US" dirty="0">
                <a:latin typeface="Arial" charset="0"/>
              </a:rPr>
              <a:t>Essential questions:</a:t>
            </a:r>
          </a:p>
          <a:p>
            <a:pPr lvl="1">
              <a:lnSpc>
                <a:spcPct val="130000"/>
              </a:lnSpc>
              <a:buFontTx/>
              <a:buNone/>
            </a:pPr>
            <a:r>
              <a:rPr lang="en-GB" altLang="en-US" dirty="0">
                <a:latin typeface="Arial" charset="0"/>
              </a:rPr>
              <a:t>		is the patient bleeding?</a:t>
            </a:r>
          </a:p>
          <a:p>
            <a:pPr lvl="1">
              <a:lnSpc>
                <a:spcPct val="130000"/>
              </a:lnSpc>
              <a:buFontTx/>
              <a:buNone/>
            </a:pPr>
            <a:r>
              <a:rPr lang="en-GB" altLang="en-US" dirty="0">
                <a:latin typeface="Arial" charset="0"/>
              </a:rPr>
              <a:t>		how deranged are the clotting tests?</a:t>
            </a:r>
          </a:p>
          <a:p>
            <a:pPr lvl="1">
              <a:lnSpc>
                <a:spcPct val="130000"/>
              </a:lnSpc>
              <a:buFontTx/>
              <a:buNone/>
            </a:pPr>
            <a:r>
              <a:rPr lang="en-GB" altLang="en-US" dirty="0">
                <a:latin typeface="Arial" charset="0"/>
              </a:rPr>
              <a:t>		what has caused it?</a:t>
            </a:r>
          </a:p>
        </p:txBody>
      </p:sp>
    </p:spTree>
    <p:extLst>
      <p:ext uri="{BB962C8B-B14F-4D97-AF65-F5344CB8AC3E}">
        <p14:creationId xmlns:p14="http://schemas.microsoft.com/office/powerpoint/2010/main" val="621127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050"/>
          <p:cNvSpPr>
            <a:spLocks noChangeArrowheads="1"/>
          </p:cNvSpPr>
          <p:nvPr/>
        </p:nvSpPr>
        <p:spPr bwMode="auto">
          <a:xfrm>
            <a:off x="2130287" y="10601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GB" altLang="en-US" sz="3600">
                <a:solidFill>
                  <a:schemeClr val="tx2"/>
                </a:solidFill>
                <a:latin typeface="Arial" charset="0"/>
              </a:rPr>
              <a:t>Platelet Ultrastructure</a:t>
            </a:r>
          </a:p>
        </p:txBody>
      </p:sp>
      <p:pic>
        <p:nvPicPr>
          <p:cNvPr id="38916" name="Picture 2052" descr="C:\WINDOWS\Desktop\platel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147764"/>
            <a:ext cx="6434138"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820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38200" y="500062"/>
            <a:ext cx="10515600" cy="1325563"/>
          </a:xfrm>
        </p:spPr>
        <p:txBody>
          <a:bodyPr/>
          <a:lstStyle/>
          <a:p>
            <a:r>
              <a:rPr lang="en-GB" altLang="en-US">
                <a:latin typeface="Arial" charset="0"/>
              </a:rPr>
              <a:t>Warfarin over-anticoagulation</a:t>
            </a:r>
          </a:p>
        </p:txBody>
      </p:sp>
      <p:sp>
        <p:nvSpPr>
          <p:cNvPr id="62467" name="Rectangle 3"/>
          <p:cNvSpPr>
            <a:spLocks noGrp="1" noChangeArrowheads="1"/>
          </p:cNvSpPr>
          <p:nvPr>
            <p:ph idx="1"/>
          </p:nvPr>
        </p:nvSpPr>
        <p:spPr>
          <a:xfrm>
            <a:off x="838200" y="2062108"/>
            <a:ext cx="10515600" cy="4351338"/>
          </a:xfrm>
        </p:spPr>
        <p:txBody>
          <a:bodyPr/>
          <a:lstStyle/>
          <a:p>
            <a:pPr>
              <a:lnSpc>
                <a:spcPct val="130000"/>
              </a:lnSpc>
            </a:pPr>
            <a:r>
              <a:rPr lang="en-GB" altLang="en-US" dirty="0">
                <a:latin typeface="Arial" charset="0"/>
              </a:rPr>
              <a:t>Alcohol and other drug(s) are commonest causes</a:t>
            </a:r>
          </a:p>
          <a:p>
            <a:pPr>
              <a:lnSpc>
                <a:spcPct val="130000"/>
              </a:lnSpc>
            </a:pPr>
            <a:r>
              <a:rPr lang="en-GB" altLang="en-US" dirty="0">
                <a:latin typeface="Arial" charset="0"/>
              </a:rPr>
              <a:t>Antidotes to warfarin are vitamin K and fresh frozen plasma</a:t>
            </a:r>
          </a:p>
          <a:p>
            <a:pPr>
              <a:lnSpc>
                <a:spcPct val="130000"/>
              </a:lnSpc>
            </a:pPr>
            <a:r>
              <a:rPr lang="en-GB" altLang="en-US" dirty="0">
                <a:latin typeface="Arial" charset="0"/>
              </a:rPr>
              <a:t>FFP acts immediately; vitamin K takes 6 hours to kick in</a:t>
            </a:r>
          </a:p>
          <a:p>
            <a:pPr>
              <a:lnSpc>
                <a:spcPct val="130000"/>
              </a:lnSpc>
            </a:pPr>
            <a:r>
              <a:rPr lang="en-GB" altLang="en-US" dirty="0">
                <a:latin typeface="Arial" charset="0"/>
              </a:rPr>
              <a:t>Do NOT give more than 1-2 mg of vitamin K</a:t>
            </a:r>
            <a:endParaRPr lang="en-GB" altLang="en-US" i="1" dirty="0">
              <a:latin typeface="Arial" charset="0"/>
            </a:endParaRPr>
          </a:p>
        </p:txBody>
      </p:sp>
    </p:spTree>
    <p:extLst>
      <p:ext uri="{BB962C8B-B14F-4D97-AF65-F5344CB8AC3E}">
        <p14:creationId xmlns:p14="http://schemas.microsoft.com/office/powerpoint/2010/main" val="3786072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GB" altLang="en-US">
                <a:latin typeface="Arial" charset="0"/>
              </a:rPr>
              <a:t>Heparin over-anticoagulation</a:t>
            </a:r>
          </a:p>
        </p:txBody>
      </p:sp>
      <p:sp>
        <p:nvSpPr>
          <p:cNvPr id="34819" name="Rectangle 3"/>
          <p:cNvSpPr>
            <a:spLocks noGrp="1" noChangeArrowheads="1"/>
          </p:cNvSpPr>
          <p:nvPr>
            <p:ph idx="1"/>
          </p:nvPr>
        </p:nvSpPr>
        <p:spPr/>
        <p:txBody>
          <a:bodyPr/>
          <a:lstStyle/>
          <a:p>
            <a:r>
              <a:rPr lang="en-GB" altLang="en-US" dirty="0">
                <a:latin typeface="Arial" charset="0"/>
              </a:rPr>
              <a:t>Antidote to conventional heparin is protamine sulphate</a:t>
            </a:r>
          </a:p>
          <a:p>
            <a:endParaRPr lang="en-GB" altLang="en-US" dirty="0">
              <a:latin typeface="Arial" charset="0"/>
            </a:endParaRPr>
          </a:p>
          <a:p>
            <a:r>
              <a:rPr lang="en-GB" altLang="en-US" dirty="0">
                <a:latin typeface="Arial" charset="0"/>
              </a:rPr>
              <a:t>In practice, stopping the heparin infusion is all that is required</a:t>
            </a:r>
          </a:p>
          <a:p>
            <a:endParaRPr lang="en-GB" altLang="en-US" dirty="0">
              <a:latin typeface="Arial" charset="0"/>
            </a:endParaRPr>
          </a:p>
          <a:p>
            <a:r>
              <a:rPr lang="en-GB" altLang="en-US" dirty="0">
                <a:latin typeface="Arial" charset="0"/>
              </a:rPr>
              <a:t>Low molecular weight heparins </a:t>
            </a:r>
            <a:r>
              <a:rPr lang="en-GB" altLang="en-US" dirty="0" smtClean="0">
                <a:latin typeface="Arial" charset="0"/>
              </a:rPr>
              <a:t>can be reversed with </a:t>
            </a:r>
            <a:r>
              <a:rPr lang="en-GB" altLang="en-US" dirty="0">
                <a:latin typeface="Arial" charset="0"/>
              </a:rPr>
              <a:t>protamine sulphate </a:t>
            </a:r>
            <a:r>
              <a:rPr lang="en-GB" altLang="en-US" dirty="0" smtClean="0">
                <a:latin typeface="Arial" charset="0"/>
              </a:rPr>
              <a:t>but may need higher dose</a:t>
            </a:r>
            <a:endParaRPr lang="en-GB" altLang="en-US" i="1" dirty="0">
              <a:latin typeface="Arial" charset="0"/>
            </a:endParaRPr>
          </a:p>
        </p:txBody>
      </p:sp>
    </p:spTree>
    <p:extLst>
      <p:ext uri="{BB962C8B-B14F-4D97-AF65-F5344CB8AC3E}">
        <p14:creationId xmlns:p14="http://schemas.microsoft.com/office/powerpoint/2010/main" val="257718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altLang="en-US">
                <a:latin typeface="Arial" charset="0"/>
              </a:rPr>
              <a:t>Other therapies for venous thromboembolic disease</a:t>
            </a:r>
          </a:p>
        </p:txBody>
      </p:sp>
      <p:sp>
        <p:nvSpPr>
          <p:cNvPr id="33795" name="Rectangle 3"/>
          <p:cNvSpPr>
            <a:spLocks noGrp="1" noChangeArrowheads="1"/>
          </p:cNvSpPr>
          <p:nvPr>
            <p:ph idx="1"/>
          </p:nvPr>
        </p:nvSpPr>
        <p:spPr/>
        <p:txBody>
          <a:bodyPr/>
          <a:lstStyle/>
          <a:p>
            <a:pPr>
              <a:buFontTx/>
              <a:buNone/>
            </a:pPr>
            <a:r>
              <a:rPr lang="en-GB" altLang="en-US" dirty="0">
                <a:latin typeface="Arial" charset="0"/>
              </a:rPr>
              <a:t>Thrombolysis – massive PE only</a:t>
            </a:r>
          </a:p>
          <a:p>
            <a:pPr>
              <a:buFontTx/>
              <a:buNone/>
            </a:pPr>
            <a:endParaRPr lang="en-GB" altLang="en-US" dirty="0">
              <a:latin typeface="Arial" charset="0"/>
            </a:endParaRPr>
          </a:p>
          <a:p>
            <a:pPr>
              <a:buFontTx/>
              <a:buNone/>
            </a:pPr>
            <a:r>
              <a:rPr lang="en-GB" altLang="en-US" dirty="0">
                <a:latin typeface="Arial" charset="0"/>
              </a:rPr>
              <a:t>Inferior vena </a:t>
            </a:r>
            <a:r>
              <a:rPr lang="en-GB" altLang="en-US" dirty="0" err="1">
                <a:latin typeface="Arial" charset="0"/>
              </a:rPr>
              <a:t>caval</a:t>
            </a:r>
            <a:r>
              <a:rPr lang="en-GB" altLang="en-US" dirty="0">
                <a:latin typeface="Arial" charset="0"/>
              </a:rPr>
              <a:t> filter</a:t>
            </a:r>
          </a:p>
          <a:p>
            <a:r>
              <a:rPr lang="en-GB" altLang="en-US" dirty="0">
                <a:latin typeface="Arial" charset="0"/>
              </a:rPr>
              <a:t>When anticoagulation absolutely contraindicated</a:t>
            </a:r>
          </a:p>
          <a:p>
            <a:r>
              <a:rPr lang="en-GB" altLang="en-US" dirty="0">
                <a:latin typeface="Arial" charset="0"/>
              </a:rPr>
              <a:t>Recurrent VTE despite adequate anticoagulation</a:t>
            </a:r>
          </a:p>
          <a:p>
            <a:r>
              <a:rPr lang="en-GB" altLang="en-US" dirty="0">
                <a:latin typeface="Arial" charset="0"/>
              </a:rPr>
              <a:t>Patients with extremely limited pulmonary reserve who might not survive another PE</a:t>
            </a:r>
          </a:p>
          <a:p>
            <a:r>
              <a:rPr lang="en-GB" altLang="en-US" dirty="0">
                <a:latin typeface="Arial" charset="0"/>
              </a:rPr>
              <a:t>Not without complications</a:t>
            </a:r>
            <a:endParaRPr lang="en-GB" altLang="en-US" i="1" dirty="0"/>
          </a:p>
        </p:txBody>
      </p:sp>
    </p:spTree>
    <p:extLst>
      <p:ext uri="{BB962C8B-B14F-4D97-AF65-F5344CB8AC3E}">
        <p14:creationId xmlns:p14="http://schemas.microsoft.com/office/powerpoint/2010/main" val="82127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GB" altLang="en-US">
                <a:latin typeface="Arial" charset="0"/>
              </a:rPr>
              <a:t>New anticoagulant drugs</a:t>
            </a:r>
          </a:p>
        </p:txBody>
      </p:sp>
      <p:sp>
        <p:nvSpPr>
          <p:cNvPr id="63491" name="Rectangle 3"/>
          <p:cNvSpPr>
            <a:spLocks noGrp="1" noChangeArrowheads="1"/>
          </p:cNvSpPr>
          <p:nvPr>
            <p:ph idx="1"/>
          </p:nvPr>
        </p:nvSpPr>
        <p:spPr/>
        <p:txBody>
          <a:bodyPr>
            <a:normAutofit/>
          </a:bodyPr>
          <a:lstStyle/>
          <a:p>
            <a:pPr>
              <a:lnSpc>
                <a:spcPct val="90000"/>
              </a:lnSpc>
              <a:buFontTx/>
              <a:buNone/>
            </a:pPr>
            <a:r>
              <a:rPr lang="en-GB" altLang="en-US" dirty="0">
                <a:solidFill>
                  <a:srgbClr val="CC3ABE"/>
                </a:solidFill>
                <a:latin typeface="Arial" charset="0"/>
              </a:rPr>
              <a:t>Direct thrombin inhibitors:</a:t>
            </a:r>
            <a:r>
              <a:rPr lang="en-GB" altLang="en-US" u="sng" dirty="0">
                <a:solidFill>
                  <a:srgbClr val="CC3ABE"/>
                </a:solidFill>
                <a:latin typeface="Arial" charset="0"/>
              </a:rPr>
              <a:t> </a:t>
            </a:r>
            <a:r>
              <a:rPr lang="en-GB" altLang="en-US" u="sng" dirty="0" err="1" smtClean="0">
                <a:solidFill>
                  <a:srgbClr val="CC3ABE"/>
                </a:solidFill>
                <a:latin typeface="Arial" charset="0"/>
              </a:rPr>
              <a:t>Dabigatran</a:t>
            </a:r>
            <a:endParaRPr lang="en-GB" altLang="en-US" u="sng" dirty="0">
              <a:solidFill>
                <a:srgbClr val="CC3ABE"/>
              </a:solidFill>
              <a:latin typeface="Arial" charset="0"/>
            </a:endParaRPr>
          </a:p>
          <a:p>
            <a:pPr>
              <a:lnSpc>
                <a:spcPct val="90000"/>
              </a:lnSpc>
            </a:pPr>
            <a:r>
              <a:rPr lang="en-GB" altLang="en-US" dirty="0">
                <a:latin typeface="Arial" charset="0"/>
              </a:rPr>
              <a:t>Block both fibrin bound and circulating thrombin</a:t>
            </a:r>
          </a:p>
          <a:p>
            <a:pPr>
              <a:lnSpc>
                <a:spcPct val="90000"/>
              </a:lnSpc>
            </a:pPr>
            <a:r>
              <a:rPr lang="en-GB" altLang="en-US" dirty="0">
                <a:latin typeface="Arial" charset="0"/>
              </a:rPr>
              <a:t>Wider therapeutic indices</a:t>
            </a:r>
          </a:p>
          <a:p>
            <a:pPr>
              <a:lnSpc>
                <a:spcPct val="90000"/>
              </a:lnSpc>
            </a:pPr>
            <a:r>
              <a:rPr lang="en-GB" altLang="en-US" dirty="0">
                <a:latin typeface="Arial" charset="0"/>
              </a:rPr>
              <a:t>Faster onset of action</a:t>
            </a:r>
          </a:p>
          <a:p>
            <a:pPr>
              <a:lnSpc>
                <a:spcPct val="90000"/>
              </a:lnSpc>
            </a:pPr>
            <a:r>
              <a:rPr lang="en-GB" altLang="en-US" dirty="0">
                <a:latin typeface="Arial" charset="0"/>
              </a:rPr>
              <a:t>Less inter-patient variability</a:t>
            </a:r>
          </a:p>
          <a:p>
            <a:pPr>
              <a:lnSpc>
                <a:spcPct val="90000"/>
              </a:lnSpc>
            </a:pPr>
            <a:r>
              <a:rPr lang="en-GB" altLang="en-US" dirty="0">
                <a:latin typeface="Arial" charset="0"/>
              </a:rPr>
              <a:t>Monitoring not required</a:t>
            </a:r>
          </a:p>
          <a:p>
            <a:pPr>
              <a:lnSpc>
                <a:spcPct val="90000"/>
              </a:lnSpc>
              <a:buFontTx/>
              <a:buNone/>
            </a:pPr>
            <a:endParaRPr lang="en-GB" altLang="en-US" dirty="0">
              <a:latin typeface="Arial" charset="0"/>
            </a:endParaRPr>
          </a:p>
        </p:txBody>
      </p:sp>
    </p:spTree>
    <p:extLst>
      <p:ext uri="{BB962C8B-B14F-4D97-AF65-F5344CB8AC3E}">
        <p14:creationId xmlns:p14="http://schemas.microsoft.com/office/powerpoint/2010/main" val="5934249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GB" altLang="en-US" dirty="0">
                <a:latin typeface="Arial" charset="0"/>
              </a:rPr>
              <a:t>New anticoagulant drugs</a:t>
            </a:r>
          </a:p>
        </p:txBody>
      </p:sp>
      <p:sp>
        <p:nvSpPr>
          <p:cNvPr id="64515" name="Rectangle 3"/>
          <p:cNvSpPr>
            <a:spLocks noGrp="1" noChangeArrowheads="1"/>
          </p:cNvSpPr>
          <p:nvPr>
            <p:ph idx="1"/>
          </p:nvPr>
        </p:nvSpPr>
        <p:spPr/>
        <p:txBody>
          <a:bodyPr/>
          <a:lstStyle/>
          <a:p>
            <a:pPr>
              <a:buFontTx/>
              <a:buNone/>
            </a:pPr>
            <a:r>
              <a:rPr lang="en-GB" altLang="en-US" dirty="0" smtClean="0">
                <a:solidFill>
                  <a:srgbClr val="CC3ABE"/>
                </a:solidFill>
                <a:latin typeface="Arial" charset="0"/>
              </a:rPr>
              <a:t>Indirect Factor </a:t>
            </a:r>
            <a:r>
              <a:rPr lang="en-GB" altLang="en-US" dirty="0" err="1">
                <a:solidFill>
                  <a:srgbClr val="CC3ABE"/>
                </a:solidFill>
                <a:latin typeface="Arial" charset="0"/>
              </a:rPr>
              <a:t>Xa</a:t>
            </a:r>
            <a:r>
              <a:rPr lang="en-GB" altLang="en-US" dirty="0">
                <a:solidFill>
                  <a:srgbClr val="CC3ABE"/>
                </a:solidFill>
                <a:latin typeface="Arial" charset="0"/>
              </a:rPr>
              <a:t> inhibitors:</a:t>
            </a:r>
          </a:p>
          <a:p>
            <a:pPr>
              <a:buFontTx/>
              <a:buNone/>
            </a:pPr>
            <a:r>
              <a:rPr lang="en-GB" altLang="en-US" u="sng" dirty="0" err="1">
                <a:latin typeface="Arial" charset="0"/>
              </a:rPr>
              <a:t>Fondaparinux</a:t>
            </a:r>
            <a:endParaRPr lang="en-GB" altLang="en-US" u="sng" dirty="0">
              <a:latin typeface="Arial" charset="0"/>
            </a:endParaRPr>
          </a:p>
          <a:p>
            <a:r>
              <a:rPr lang="en-GB" altLang="en-US" dirty="0">
                <a:latin typeface="Arial" charset="0"/>
              </a:rPr>
              <a:t>Selective inhibition of Factor </a:t>
            </a:r>
            <a:r>
              <a:rPr lang="en-GB" altLang="en-US" dirty="0" err="1">
                <a:latin typeface="Arial" charset="0"/>
              </a:rPr>
              <a:t>Xa</a:t>
            </a:r>
            <a:endParaRPr lang="en-GB" altLang="en-US" dirty="0">
              <a:latin typeface="Arial" charset="0"/>
            </a:endParaRPr>
          </a:p>
          <a:p>
            <a:r>
              <a:rPr lang="en-GB" altLang="en-US" dirty="0">
                <a:latin typeface="Arial" charset="0"/>
              </a:rPr>
              <a:t>Given once daily subcutaneously</a:t>
            </a:r>
          </a:p>
          <a:p>
            <a:r>
              <a:rPr lang="en-GB" altLang="en-US" dirty="0">
                <a:latin typeface="Arial" charset="0"/>
              </a:rPr>
              <a:t>No monitoring required because of limited inter-patient </a:t>
            </a:r>
            <a:r>
              <a:rPr lang="en-GB" altLang="en-US" dirty="0" smtClean="0">
                <a:latin typeface="Arial" charset="0"/>
              </a:rPr>
              <a:t>variability</a:t>
            </a:r>
            <a:endParaRPr lang="en-GB" altLang="en-US" dirty="0">
              <a:latin typeface="Arial" charset="0"/>
            </a:endParaRPr>
          </a:p>
        </p:txBody>
      </p:sp>
    </p:spTree>
    <p:extLst>
      <p:ext uri="{BB962C8B-B14F-4D97-AF65-F5344CB8AC3E}">
        <p14:creationId xmlns:p14="http://schemas.microsoft.com/office/powerpoint/2010/main" val="778725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dirty="0" smtClean="0">
                <a:latin typeface="Arial" charset="0"/>
                <a:ea typeface="Arial" charset="0"/>
                <a:cs typeface="Arial" charset="0"/>
              </a:rPr>
              <a:t>New Anticoagulant drugs</a:t>
            </a:r>
            <a:endParaRPr lang="en-US" altLang="en-US" dirty="0">
              <a:latin typeface="Arial" charset="0"/>
              <a:ea typeface="Arial" charset="0"/>
              <a:cs typeface="Arial" charset="0"/>
            </a:endParaRPr>
          </a:p>
        </p:txBody>
      </p:sp>
      <p:sp>
        <p:nvSpPr>
          <p:cNvPr id="48131" name="Rectangle 3"/>
          <p:cNvSpPr>
            <a:spLocks noGrp="1" noChangeArrowheads="1"/>
          </p:cNvSpPr>
          <p:nvPr>
            <p:ph idx="1"/>
          </p:nvPr>
        </p:nvSpPr>
        <p:spPr/>
        <p:txBody>
          <a:bodyPr/>
          <a:lstStyle/>
          <a:p>
            <a:pPr marL="0" indent="0">
              <a:buNone/>
            </a:pPr>
            <a:r>
              <a:rPr lang="en-GB" altLang="en-US" dirty="0" smtClean="0">
                <a:solidFill>
                  <a:srgbClr val="CC3ABE"/>
                </a:solidFill>
                <a:latin typeface="Arial" charset="0"/>
                <a:ea typeface="Arial" charset="0"/>
                <a:cs typeface="Arial" charset="0"/>
              </a:rPr>
              <a:t>direct Factor </a:t>
            </a:r>
            <a:r>
              <a:rPr lang="en-GB" altLang="en-US" dirty="0" err="1" smtClean="0">
                <a:solidFill>
                  <a:srgbClr val="CC3ABE"/>
                </a:solidFill>
                <a:latin typeface="Arial" charset="0"/>
                <a:ea typeface="Arial" charset="0"/>
                <a:cs typeface="Arial" charset="0"/>
              </a:rPr>
              <a:t>Xa</a:t>
            </a:r>
            <a:r>
              <a:rPr lang="en-GB" altLang="en-US" dirty="0" smtClean="0">
                <a:solidFill>
                  <a:srgbClr val="CC3ABE"/>
                </a:solidFill>
                <a:latin typeface="Arial" charset="0"/>
                <a:ea typeface="Arial" charset="0"/>
                <a:cs typeface="Arial" charset="0"/>
              </a:rPr>
              <a:t> inhibitors</a:t>
            </a:r>
          </a:p>
          <a:p>
            <a:pPr marL="0" indent="0">
              <a:buNone/>
            </a:pPr>
            <a:r>
              <a:rPr lang="en-GB" altLang="en-US" sz="2400" dirty="0" err="1" smtClean="0">
                <a:latin typeface="Arial" charset="0"/>
                <a:ea typeface="Arial" charset="0"/>
                <a:cs typeface="Arial" charset="0"/>
              </a:rPr>
              <a:t>Rivaroxaban</a:t>
            </a:r>
            <a:r>
              <a:rPr lang="en-GB" altLang="en-US" sz="2400" dirty="0" smtClean="0">
                <a:latin typeface="Arial" charset="0"/>
                <a:ea typeface="Arial" charset="0"/>
                <a:cs typeface="Arial" charset="0"/>
              </a:rPr>
              <a:t>, </a:t>
            </a:r>
            <a:r>
              <a:rPr lang="en-GB" altLang="en-US" sz="2400" dirty="0" err="1" smtClean="0">
                <a:latin typeface="Arial" charset="0"/>
                <a:ea typeface="Arial" charset="0"/>
                <a:cs typeface="Arial" charset="0"/>
              </a:rPr>
              <a:t>Apixaban</a:t>
            </a:r>
            <a:r>
              <a:rPr lang="en-GB" altLang="en-US" sz="2400" dirty="0" smtClean="0">
                <a:latin typeface="Arial" charset="0"/>
                <a:ea typeface="Arial" charset="0"/>
                <a:cs typeface="Arial" charset="0"/>
              </a:rPr>
              <a:t> and others</a:t>
            </a:r>
          </a:p>
          <a:p>
            <a:r>
              <a:rPr lang="en-GB" altLang="en-US" sz="2400" dirty="0" smtClean="0">
                <a:latin typeface="Arial" charset="0"/>
                <a:ea typeface="Arial" charset="0"/>
                <a:cs typeface="Arial" charset="0"/>
              </a:rPr>
              <a:t>blocks </a:t>
            </a:r>
            <a:r>
              <a:rPr lang="en-GB" altLang="en-US" sz="2400" dirty="0">
                <a:latin typeface="Arial" charset="0"/>
                <a:ea typeface="Arial" charset="0"/>
                <a:cs typeface="Arial" charset="0"/>
              </a:rPr>
              <a:t>a specific protein in the blood – Factor </a:t>
            </a:r>
            <a:r>
              <a:rPr lang="en-GB" altLang="en-US" sz="2400" dirty="0" err="1">
                <a:latin typeface="Arial" charset="0"/>
                <a:ea typeface="Arial" charset="0"/>
                <a:cs typeface="Arial" charset="0"/>
              </a:rPr>
              <a:t>Xa</a:t>
            </a:r>
            <a:r>
              <a:rPr lang="en-GB" altLang="en-US" sz="2400" dirty="0">
                <a:latin typeface="Arial" charset="0"/>
                <a:ea typeface="Arial" charset="0"/>
                <a:cs typeface="Arial" charset="0"/>
              </a:rPr>
              <a:t> – which is known to play a key role in the blood clotting cascade </a:t>
            </a:r>
          </a:p>
          <a:p>
            <a:pPr>
              <a:buFont typeface="Wingdings" charset="2"/>
              <a:buChar char="§"/>
            </a:pPr>
            <a:endParaRPr lang="en-GB" altLang="en-US" sz="2400" dirty="0">
              <a:latin typeface="Arial" charset="0"/>
              <a:ea typeface="Arial" charset="0"/>
              <a:cs typeface="Arial" charset="0"/>
            </a:endParaRPr>
          </a:p>
          <a:p>
            <a:r>
              <a:rPr lang="en-GB" altLang="en-US" sz="2400" dirty="0">
                <a:latin typeface="Arial" charset="0"/>
                <a:ea typeface="Arial" charset="0"/>
                <a:cs typeface="Arial" charset="0"/>
              </a:rPr>
              <a:t>Blocking Factor </a:t>
            </a:r>
            <a:r>
              <a:rPr lang="en-GB" altLang="en-US" sz="2400" dirty="0" err="1">
                <a:latin typeface="Arial" charset="0"/>
                <a:ea typeface="Arial" charset="0"/>
                <a:cs typeface="Arial" charset="0"/>
              </a:rPr>
              <a:t>Xa</a:t>
            </a:r>
            <a:r>
              <a:rPr lang="en-GB" altLang="en-US" sz="2400" dirty="0">
                <a:latin typeface="Arial" charset="0"/>
                <a:ea typeface="Arial" charset="0"/>
                <a:cs typeface="Arial" charset="0"/>
              </a:rPr>
              <a:t> prevents the generation of thrombin, thus preventing the formation of clots as fibrin is not produced</a:t>
            </a:r>
          </a:p>
        </p:txBody>
      </p:sp>
      <p:sp>
        <p:nvSpPr>
          <p:cNvPr id="48133" name="Rectangle 6"/>
          <p:cNvSpPr>
            <a:spLocks noChangeArrowheads="1"/>
          </p:cNvSpPr>
          <p:nvPr/>
        </p:nvSpPr>
        <p:spPr bwMode="auto">
          <a:xfrm>
            <a:off x="6096000" y="4652963"/>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GB" altLang="en-US" sz="1400">
              <a:solidFill>
                <a:schemeClr val="bg1"/>
              </a:solidFill>
              <a:latin typeface="Arial" charset="0"/>
            </a:endParaRPr>
          </a:p>
          <a:p>
            <a:pPr>
              <a:spcBef>
                <a:spcPct val="0"/>
              </a:spcBef>
              <a:buFontTx/>
              <a:buNone/>
            </a:pPr>
            <a:endParaRPr lang="en-GB" altLang="en-US" sz="1400">
              <a:solidFill>
                <a:schemeClr val="bg1"/>
              </a:solidFill>
              <a:latin typeface="Arial" charset="0"/>
            </a:endParaRPr>
          </a:p>
        </p:txBody>
      </p:sp>
    </p:spTree>
    <p:extLst>
      <p:ext uri="{BB962C8B-B14F-4D97-AF65-F5344CB8AC3E}">
        <p14:creationId xmlns:p14="http://schemas.microsoft.com/office/powerpoint/2010/main" val="1602473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ltLang="en-US">
                <a:latin typeface="Arial" charset="0"/>
              </a:rPr>
              <a:t>Natural inhibitors</a:t>
            </a:r>
          </a:p>
        </p:txBody>
      </p:sp>
      <p:sp>
        <p:nvSpPr>
          <p:cNvPr id="9219" name="Rectangle 3"/>
          <p:cNvSpPr>
            <a:spLocks noGrp="1" noChangeArrowheads="1"/>
          </p:cNvSpPr>
          <p:nvPr>
            <p:ph type="body" idx="1"/>
          </p:nvPr>
        </p:nvSpPr>
        <p:spPr/>
        <p:txBody>
          <a:bodyPr/>
          <a:lstStyle/>
          <a:p>
            <a:pPr>
              <a:lnSpc>
                <a:spcPct val="90000"/>
              </a:lnSpc>
            </a:pPr>
            <a:r>
              <a:rPr lang="en-GB" altLang="en-US">
                <a:latin typeface="Arial" charset="0"/>
              </a:rPr>
              <a:t>Antithrombin</a:t>
            </a:r>
            <a:endParaRPr lang="en-GB" altLang="en-US" dirty="0">
              <a:latin typeface="Arial" charset="0"/>
            </a:endParaRPr>
          </a:p>
          <a:p>
            <a:pPr>
              <a:lnSpc>
                <a:spcPct val="90000"/>
              </a:lnSpc>
            </a:pPr>
            <a:r>
              <a:rPr lang="en-GB" altLang="en-US" dirty="0">
                <a:latin typeface="Arial" charset="0"/>
              </a:rPr>
              <a:t>Protein C</a:t>
            </a:r>
          </a:p>
          <a:p>
            <a:pPr>
              <a:lnSpc>
                <a:spcPct val="90000"/>
              </a:lnSpc>
            </a:pPr>
            <a:r>
              <a:rPr lang="en-GB" altLang="en-US" dirty="0">
                <a:latin typeface="Arial" charset="0"/>
              </a:rPr>
              <a:t>Protein S</a:t>
            </a:r>
          </a:p>
          <a:p>
            <a:pPr>
              <a:lnSpc>
                <a:spcPct val="90000"/>
              </a:lnSpc>
            </a:pPr>
            <a:endParaRPr lang="en-GB" altLang="en-US" dirty="0">
              <a:latin typeface="Arial" charset="0"/>
            </a:endParaRPr>
          </a:p>
          <a:p>
            <a:pPr>
              <a:lnSpc>
                <a:spcPct val="90000"/>
              </a:lnSpc>
            </a:pPr>
            <a:r>
              <a:rPr lang="en-GB" altLang="en-US" dirty="0">
                <a:latin typeface="Arial" charset="0"/>
              </a:rPr>
              <a:t>Proteins C and S are vitamin K dependent</a:t>
            </a:r>
          </a:p>
        </p:txBody>
      </p:sp>
    </p:spTree>
    <p:extLst>
      <p:ext uri="{BB962C8B-B14F-4D97-AF65-F5344CB8AC3E}">
        <p14:creationId xmlns:p14="http://schemas.microsoft.com/office/powerpoint/2010/main" val="2099476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ltLang="en-US">
                <a:latin typeface="Arial" charset="0"/>
              </a:rPr>
              <a:t>Coagulation factors</a:t>
            </a:r>
          </a:p>
        </p:txBody>
      </p:sp>
      <p:sp>
        <p:nvSpPr>
          <p:cNvPr id="8195" name="Rectangle 3"/>
          <p:cNvSpPr>
            <a:spLocks noGrp="1" noChangeArrowheads="1"/>
          </p:cNvSpPr>
          <p:nvPr>
            <p:ph idx="1"/>
          </p:nvPr>
        </p:nvSpPr>
        <p:spPr/>
        <p:txBody>
          <a:bodyPr/>
          <a:lstStyle/>
          <a:p>
            <a:pPr>
              <a:lnSpc>
                <a:spcPct val="130000"/>
              </a:lnSpc>
            </a:pPr>
            <a:r>
              <a:rPr lang="en-GB" altLang="en-US" dirty="0">
                <a:latin typeface="Arial" charset="0"/>
              </a:rPr>
              <a:t>Nearly all are synthesised by the liver</a:t>
            </a:r>
          </a:p>
          <a:p>
            <a:pPr>
              <a:lnSpc>
                <a:spcPct val="130000"/>
              </a:lnSpc>
            </a:pPr>
            <a:r>
              <a:rPr lang="en-GB" altLang="en-US" dirty="0">
                <a:latin typeface="Arial" charset="0"/>
              </a:rPr>
              <a:t>Circulate as inactive pro-forms</a:t>
            </a:r>
          </a:p>
          <a:p>
            <a:pPr>
              <a:lnSpc>
                <a:spcPct val="130000"/>
              </a:lnSpc>
            </a:pPr>
            <a:r>
              <a:rPr lang="en-GB" altLang="en-US" dirty="0">
                <a:latin typeface="Arial" charset="0"/>
              </a:rPr>
              <a:t>Activation usually involves cleaving off of peptide chains and unmasking of active site</a:t>
            </a:r>
          </a:p>
          <a:p>
            <a:pPr>
              <a:lnSpc>
                <a:spcPct val="130000"/>
              </a:lnSpc>
            </a:pPr>
            <a:r>
              <a:rPr lang="en-GB" altLang="en-US" dirty="0">
                <a:latin typeface="Arial" charset="0"/>
              </a:rPr>
              <a:t>Most require calcium to bind to substrates</a:t>
            </a:r>
          </a:p>
          <a:p>
            <a:pPr>
              <a:lnSpc>
                <a:spcPct val="130000"/>
              </a:lnSpc>
            </a:pPr>
            <a:r>
              <a:rPr lang="en-GB" altLang="en-US" dirty="0">
                <a:latin typeface="Arial" charset="0"/>
              </a:rPr>
              <a:t>II, VII, IX and X are vitamin K dependent</a:t>
            </a:r>
            <a:r>
              <a:rPr lang="en-GB" altLang="en-US" dirty="0"/>
              <a:t> </a:t>
            </a:r>
          </a:p>
        </p:txBody>
      </p:sp>
    </p:spTree>
    <p:extLst>
      <p:ext uri="{BB962C8B-B14F-4D97-AF65-F5344CB8AC3E}">
        <p14:creationId xmlns:p14="http://schemas.microsoft.com/office/powerpoint/2010/main" val="1924286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6097" y="0"/>
            <a:ext cx="7961585" cy="6858000"/>
          </a:xfrm>
          <a:prstGeom prst="rect">
            <a:avLst/>
          </a:prstGeom>
        </p:spPr>
      </p:pic>
      <p:cxnSp>
        <p:nvCxnSpPr>
          <p:cNvPr id="8" name="Straight Arrow Connector 7"/>
          <p:cNvCxnSpPr>
            <a:stCxn id="9" idx="1"/>
          </p:cNvCxnSpPr>
          <p:nvPr/>
        </p:nvCxnSpPr>
        <p:spPr>
          <a:xfrm flipH="1">
            <a:off x="8282610" y="4472887"/>
            <a:ext cx="1555072" cy="138870"/>
          </a:xfrm>
          <a:prstGeom prst="straightConnector1">
            <a:avLst/>
          </a:prstGeom>
          <a:ln w="381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837682" y="4288221"/>
            <a:ext cx="1422825" cy="369332"/>
          </a:xfrm>
          <a:prstGeom prst="rect">
            <a:avLst/>
          </a:prstGeom>
          <a:noFill/>
          <a:ln>
            <a:solidFill>
              <a:srgbClr val="CC3ABE"/>
            </a:solidFill>
          </a:ln>
        </p:spPr>
        <p:txBody>
          <a:bodyPr wrap="none" rtlCol="0">
            <a:spAutoFit/>
          </a:bodyPr>
          <a:lstStyle/>
          <a:p>
            <a:r>
              <a:rPr lang="en-US" dirty="0" err="1" smtClean="0"/>
              <a:t>antithrombin</a:t>
            </a:r>
            <a:endParaRPr lang="en-US" dirty="0"/>
          </a:p>
        </p:txBody>
      </p:sp>
      <p:cxnSp>
        <p:nvCxnSpPr>
          <p:cNvPr id="12" name="Straight Arrow Connector 11"/>
          <p:cNvCxnSpPr/>
          <p:nvPr/>
        </p:nvCxnSpPr>
        <p:spPr>
          <a:xfrm flipH="1" flipV="1">
            <a:off x="7189076" y="3610303"/>
            <a:ext cx="1986455" cy="862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7550" y="4288591"/>
            <a:ext cx="1787156" cy="646331"/>
          </a:xfrm>
          <a:prstGeom prst="rect">
            <a:avLst/>
          </a:prstGeom>
          <a:noFill/>
          <a:ln>
            <a:solidFill>
              <a:srgbClr val="CC3ABE"/>
            </a:solidFill>
          </a:ln>
        </p:spPr>
        <p:txBody>
          <a:bodyPr wrap="none" rtlCol="0">
            <a:spAutoFit/>
          </a:bodyPr>
          <a:lstStyle/>
          <a:p>
            <a:r>
              <a:rPr lang="en-US" dirty="0" smtClean="0"/>
              <a:t>Protein C +</a:t>
            </a:r>
          </a:p>
          <a:p>
            <a:r>
              <a:rPr lang="en-US" dirty="0" err="1" smtClean="0"/>
              <a:t>thrombomodulin</a:t>
            </a:r>
            <a:endParaRPr lang="en-US" dirty="0"/>
          </a:p>
        </p:txBody>
      </p:sp>
      <p:cxnSp>
        <p:nvCxnSpPr>
          <p:cNvPr id="16" name="Straight Arrow Connector 15"/>
          <p:cNvCxnSpPr/>
          <p:nvPr/>
        </p:nvCxnSpPr>
        <p:spPr>
          <a:xfrm flipV="1">
            <a:off x="1289957" y="3653063"/>
            <a:ext cx="0" cy="553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20925" y="3837214"/>
            <a:ext cx="1025024" cy="369332"/>
          </a:xfrm>
          <a:prstGeom prst="rect">
            <a:avLst/>
          </a:prstGeom>
          <a:noFill/>
        </p:spPr>
        <p:txBody>
          <a:bodyPr wrap="none" rtlCol="0">
            <a:spAutoFit/>
          </a:bodyPr>
          <a:lstStyle/>
          <a:p>
            <a:r>
              <a:rPr lang="en-US" dirty="0" smtClean="0"/>
              <a:t>Protein S</a:t>
            </a:r>
            <a:endParaRPr lang="en-US" dirty="0"/>
          </a:p>
        </p:txBody>
      </p:sp>
      <p:sp>
        <p:nvSpPr>
          <p:cNvPr id="18" name="TextBox 17"/>
          <p:cNvSpPr txBox="1"/>
          <p:nvPr/>
        </p:nvSpPr>
        <p:spPr>
          <a:xfrm>
            <a:off x="527550" y="3200400"/>
            <a:ext cx="1977657" cy="369332"/>
          </a:xfrm>
          <a:prstGeom prst="rect">
            <a:avLst/>
          </a:prstGeom>
          <a:noFill/>
          <a:ln>
            <a:solidFill>
              <a:srgbClr val="CC3ABE"/>
            </a:solidFill>
          </a:ln>
        </p:spPr>
        <p:txBody>
          <a:bodyPr wrap="none" rtlCol="0">
            <a:spAutoFit/>
          </a:bodyPr>
          <a:lstStyle/>
          <a:p>
            <a:r>
              <a:rPr lang="en-US" dirty="0" smtClean="0"/>
              <a:t>Activated Protein C</a:t>
            </a:r>
            <a:endParaRPr lang="en-US" dirty="0"/>
          </a:p>
        </p:txBody>
      </p:sp>
      <p:sp>
        <p:nvSpPr>
          <p:cNvPr id="19" name="TextBox 18"/>
          <p:cNvSpPr txBox="1"/>
          <p:nvPr/>
        </p:nvSpPr>
        <p:spPr>
          <a:xfrm>
            <a:off x="6172200" y="2710543"/>
            <a:ext cx="457200" cy="310243"/>
          </a:xfrm>
          <a:prstGeom prst="rect">
            <a:avLst/>
          </a:prstGeom>
          <a:solidFill>
            <a:srgbClr val="00B050"/>
          </a:solidFill>
        </p:spPr>
        <p:txBody>
          <a:bodyPr wrap="square" rtlCol="0">
            <a:spAutoFit/>
          </a:bodyPr>
          <a:lstStyle/>
          <a:p>
            <a:r>
              <a:rPr lang="en-US" sz="1400" dirty="0" smtClean="0"/>
              <a:t>VIII</a:t>
            </a:r>
            <a:endParaRPr lang="en-US" sz="1400" dirty="0"/>
          </a:p>
        </p:txBody>
      </p:sp>
      <p:cxnSp>
        <p:nvCxnSpPr>
          <p:cNvPr id="21" name="Straight Arrow Connector 20"/>
          <p:cNvCxnSpPr/>
          <p:nvPr/>
        </p:nvCxnSpPr>
        <p:spPr>
          <a:xfrm flipH="1">
            <a:off x="5696699" y="2788103"/>
            <a:ext cx="437776" cy="1551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Bent Arrow 27"/>
          <p:cNvSpPr/>
          <p:nvPr/>
        </p:nvSpPr>
        <p:spPr>
          <a:xfrm>
            <a:off x="1196423" y="2839747"/>
            <a:ext cx="4625630" cy="226912"/>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p:cNvSpPr/>
          <p:nvPr/>
        </p:nvSpPr>
        <p:spPr>
          <a:xfrm rot="632108">
            <a:off x="2504003" y="3728557"/>
            <a:ext cx="4546150" cy="217314"/>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7247070" y="4021880"/>
            <a:ext cx="337201" cy="369332"/>
          </a:xfrm>
          <a:prstGeom prst="rect">
            <a:avLst/>
          </a:prstGeom>
          <a:solidFill>
            <a:srgbClr val="00B050"/>
          </a:solidFill>
        </p:spPr>
        <p:txBody>
          <a:bodyPr wrap="square" rtlCol="0">
            <a:spAutoFit/>
          </a:bodyPr>
          <a:lstStyle/>
          <a:p>
            <a:r>
              <a:rPr lang="en-US" smtClean="0"/>
              <a:t>V</a:t>
            </a:r>
            <a:endParaRPr lang="en-US"/>
          </a:p>
        </p:txBody>
      </p:sp>
      <p:cxnSp>
        <p:nvCxnSpPr>
          <p:cNvPr id="34" name="Straight Arrow Connector 33"/>
          <p:cNvCxnSpPr/>
          <p:nvPr/>
        </p:nvCxnSpPr>
        <p:spPr>
          <a:xfrm flipH="1">
            <a:off x="6874329" y="4206546"/>
            <a:ext cx="31474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5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7" grpId="0"/>
      <p:bldP spid="18" grpId="0" animBg="1"/>
      <p:bldP spid="28" grpId="0" animBg="1"/>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1372</TotalTime>
  <Words>2871</Words>
  <Application>Microsoft Office PowerPoint</Application>
  <PresentationFormat>Custom</PresentationFormat>
  <Paragraphs>586</Paragraphs>
  <Slides>65</Slides>
  <Notes>10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Hypercoagulable state</vt:lpstr>
      <vt:lpstr>Aims and Objectives</vt:lpstr>
      <vt:lpstr>Normal Haemostasis</vt:lpstr>
      <vt:lpstr>Blood vessels</vt:lpstr>
      <vt:lpstr>Platelets</vt:lpstr>
      <vt:lpstr>PowerPoint Presentation</vt:lpstr>
      <vt:lpstr>Natural inhibitors</vt:lpstr>
      <vt:lpstr>Coagulation factors</vt:lpstr>
      <vt:lpstr>PowerPoint Presentation</vt:lpstr>
      <vt:lpstr>PowerPoint Presentation</vt:lpstr>
      <vt:lpstr>Virchow’s triad</vt:lpstr>
      <vt:lpstr>Thrombosis</vt:lpstr>
      <vt:lpstr>PowerPoint Presentation</vt:lpstr>
      <vt:lpstr>Arterial thromboembolism</vt:lpstr>
      <vt:lpstr>Main risk factors for arterial thromboembolism</vt:lpstr>
      <vt:lpstr>Less common risk factors for arterial thromboembolism</vt:lpstr>
      <vt:lpstr>Clinical syndromes of arterial thromboembolism</vt:lpstr>
      <vt:lpstr>PowerPoint Presentation</vt:lpstr>
      <vt:lpstr>VTE is a major cause of death in Europe</vt:lpstr>
      <vt:lpstr>Venous thrombosis</vt:lpstr>
      <vt:lpstr>venous thrombosis</vt:lpstr>
      <vt:lpstr>Venous Thromboembolism (VTE): Deep Vein Thrombosis (DVT) and Pulmonary Embolism (PE)</vt:lpstr>
      <vt:lpstr>DVT</vt:lpstr>
      <vt:lpstr>Risk factors for VTE</vt:lpstr>
      <vt:lpstr>Provoked and unprovoked VTE</vt:lpstr>
      <vt:lpstr>The risk of recurrent Venous Thromboembolism (VTE)</vt:lpstr>
      <vt:lpstr>Screening: Cancer </vt:lpstr>
      <vt:lpstr>Screening: Inherited risk factors </vt:lpstr>
      <vt:lpstr>Suspect thrombophilia if………</vt:lpstr>
      <vt:lpstr>Investigation of thrombophilia</vt:lpstr>
      <vt:lpstr>Screening: Thrombophilia (NICE 2012)</vt:lpstr>
      <vt:lpstr>Lower Limb DVT</vt:lpstr>
      <vt:lpstr>Lower Limb DVT – Clinical features</vt:lpstr>
      <vt:lpstr>Lower Limb DVT – Investigations</vt:lpstr>
      <vt:lpstr>NICE CG 144 PE Wells Score</vt:lpstr>
      <vt:lpstr>DVT - Imaging</vt:lpstr>
      <vt:lpstr>Isolated calf vein DVT</vt:lpstr>
      <vt:lpstr>DVT – Use of D-Dimers</vt:lpstr>
      <vt:lpstr>DVT – Management strategy</vt:lpstr>
      <vt:lpstr>Management of proven DVT</vt:lpstr>
      <vt:lpstr>Lower Limb DVT – Complications</vt:lpstr>
      <vt:lpstr>PE - clinical features</vt:lpstr>
      <vt:lpstr>PE - clinical features</vt:lpstr>
      <vt:lpstr>PE - Investigations </vt:lpstr>
      <vt:lpstr>PESI score-simplified score</vt:lpstr>
      <vt:lpstr>Management of PE</vt:lpstr>
      <vt:lpstr>Patient  1</vt:lpstr>
      <vt:lpstr>Wells’ pre-test probability score for DVT </vt:lpstr>
      <vt:lpstr>On first assessment</vt:lpstr>
      <vt:lpstr>PESI score-simplified score</vt:lpstr>
      <vt:lpstr>PowerPoint Presentation</vt:lpstr>
      <vt:lpstr>Anticoagulation </vt:lpstr>
      <vt:lpstr>Anticoagulation </vt:lpstr>
      <vt:lpstr>Overview of traditional anticoagulants</vt:lpstr>
      <vt:lpstr>PowerPoint Presentation</vt:lpstr>
      <vt:lpstr>PowerPoint Presentation</vt:lpstr>
      <vt:lpstr>Heparin</vt:lpstr>
      <vt:lpstr>Warfarin</vt:lpstr>
      <vt:lpstr>Over-anticoagulation</vt:lpstr>
      <vt:lpstr>Warfarin over-anticoagulation</vt:lpstr>
      <vt:lpstr>Heparin over-anticoagulation</vt:lpstr>
      <vt:lpstr>Other therapies for venous thromboembolic disease</vt:lpstr>
      <vt:lpstr>New anticoagulant drugs</vt:lpstr>
      <vt:lpstr>New anticoagulant drugs</vt:lpstr>
      <vt:lpstr>New Anticoagulant drugs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Sajjad Shah</dc:creator>
  <cp:lastModifiedBy>3422</cp:lastModifiedBy>
  <cp:revision>30</cp:revision>
  <dcterms:created xsi:type="dcterms:W3CDTF">2016-01-31T16:56:54Z</dcterms:created>
  <dcterms:modified xsi:type="dcterms:W3CDTF">2016-02-02T08:04:53Z</dcterms:modified>
</cp:coreProperties>
</file>