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365" r:id="rId5"/>
    <p:sldId id="372" r:id="rId6"/>
    <p:sldId id="366" r:id="rId7"/>
    <p:sldId id="367" r:id="rId8"/>
    <p:sldId id="368" r:id="rId9"/>
    <p:sldId id="369" r:id="rId10"/>
    <p:sldId id="309" r:id="rId11"/>
    <p:sldId id="310" r:id="rId12"/>
    <p:sldId id="373" r:id="rId13"/>
    <p:sldId id="333" r:id="rId14"/>
    <p:sldId id="299" r:id="rId15"/>
    <p:sldId id="370" r:id="rId16"/>
    <p:sldId id="332" r:id="rId17"/>
    <p:sldId id="390" r:id="rId18"/>
    <p:sldId id="391" r:id="rId19"/>
    <p:sldId id="392" r:id="rId20"/>
    <p:sldId id="397" r:id="rId21"/>
    <p:sldId id="393" r:id="rId22"/>
    <p:sldId id="394" r:id="rId23"/>
    <p:sldId id="395" r:id="rId24"/>
    <p:sldId id="396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18" r:id="rId36"/>
    <p:sldId id="319" r:id="rId37"/>
    <p:sldId id="320" r:id="rId38"/>
    <p:sldId id="321" r:id="rId39"/>
    <p:sldId id="400" r:id="rId40"/>
    <p:sldId id="399" r:id="rId41"/>
    <p:sldId id="401" r:id="rId42"/>
    <p:sldId id="323" r:id="rId43"/>
    <p:sldId id="328" r:id="rId44"/>
    <p:sldId id="329" r:id="rId45"/>
    <p:sldId id="330" r:id="rId46"/>
    <p:sldId id="331" r:id="rId47"/>
    <p:sldId id="376" r:id="rId48"/>
    <p:sldId id="375" r:id="rId49"/>
    <p:sldId id="377" r:id="rId50"/>
    <p:sldId id="379" r:id="rId51"/>
    <p:sldId id="398" r:id="rId52"/>
    <p:sldId id="378" r:id="rId53"/>
    <p:sldId id="327" r:id="rId54"/>
    <p:sldId id="307" r:id="rId55"/>
    <p:sldId id="325" r:id="rId56"/>
    <p:sldId id="371" r:id="rId57"/>
    <p:sldId id="291" r:id="rId58"/>
    <p:sldId id="339" r:id="rId59"/>
    <p:sldId id="374" r:id="rId60"/>
    <p:sldId id="300" r:id="rId61"/>
    <p:sldId id="326" r:id="rId62"/>
    <p:sldId id="32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FF0066"/>
    <a:srgbClr val="254061"/>
    <a:srgbClr val="9AFE22"/>
    <a:srgbClr val="FFFD63"/>
    <a:srgbClr val="D36C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4660"/>
  </p:normalViewPr>
  <p:slideViewPr>
    <p:cSldViewPr>
      <p:cViewPr>
        <p:scale>
          <a:sx n="86" d="100"/>
          <a:sy n="86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Anticoagulants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Vitamin K epoxide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reductase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E0361FCD-80FC-4F39-98F9-6DD31BFF161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 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1BD8-BB8E-492A-87E5-A7B182BF485F}" type="par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B6C0B181-2D5B-4442-A992-681BA87C72B0}" type="sib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4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4" custScaleY="605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  <dgm:pt modelId="{D2A2A551-EC6A-4189-925C-464F3EE47023}" type="pres">
      <dgm:prSet presAssocID="{D32F1BD8-BB8E-492A-87E5-A7B182BF485F}" presName="conn2-1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F76C26A7-0A0E-43E5-A2E1-BB8025F7BCC6}" type="pres">
      <dgm:prSet presAssocID="{D32F1BD8-BB8E-492A-87E5-A7B182BF485F}" presName="connTx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05D7D2D-4928-4294-849E-6BD5642A015F}" type="pres">
      <dgm:prSet presAssocID="{E0361FCD-80FC-4F39-98F9-6DD31BFF1611}" presName="root2" presStyleCnt="0"/>
      <dgm:spPr/>
    </dgm:pt>
    <dgm:pt modelId="{B2E49961-C7A9-438B-A437-D7534A5F2C15}" type="pres">
      <dgm:prSet presAssocID="{E0361FCD-80FC-4F39-98F9-6DD31BFF1611}" presName="LevelTwoTextNode" presStyleLbl="node2" presStyleIdx="3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C4BCBE0-FDB4-4485-9CFB-C9E517A32EC3}" type="pres">
      <dgm:prSet presAssocID="{E0361FCD-80FC-4F39-98F9-6DD31BFF1611}" presName="level3hierChild" presStyleCnt="0"/>
      <dgm:spPr/>
    </dgm:pt>
  </dgm:ptLst>
  <dgm:cxnLst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2B745B41-53C3-4FE5-8CE2-1B9D895D2A64}" type="presOf" srcId="{189F8B93-1B6A-41EB-BD83-EF0CCB3788D7}" destId="{78CC1CC3-6105-44B4-81E1-A15C903D9719}" srcOrd="0" destOrd="0" presId="urn:microsoft.com/office/officeart/2008/layout/HorizontalMultiLevelHierarchy"/>
    <dgm:cxn modelId="{C07062D6-1D39-43BC-B04C-EB46B65A08E3}" type="presOf" srcId="{D32F1BD8-BB8E-492A-87E5-A7B182BF485F}" destId="{D2A2A551-EC6A-4189-925C-464F3EE47023}" srcOrd="0" destOrd="0" presId="urn:microsoft.com/office/officeart/2008/layout/HorizontalMultiLevelHierarchy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06E86EFB-97FA-44AA-9F4E-744E783EF72F}" srcId="{A714D232-CFB0-4147-86C6-A5DE05B43B2E}" destId="{E0361FCD-80FC-4F39-98F9-6DD31BFF1611}" srcOrd="3" destOrd="0" parTransId="{D32F1BD8-BB8E-492A-87E5-A7B182BF485F}" sibTransId="{B6C0B181-2D5B-4442-A992-681BA87C72B0}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5BD05622-116E-4C06-B650-6EE889B9690D}" type="presOf" srcId="{189F8B93-1B6A-41EB-BD83-EF0CCB3788D7}" destId="{9A320DAE-44B9-47E0-BD96-0E04FC14F1A1}" srcOrd="1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BED5DBD9-5E0E-4D79-ADE9-C752F9A24089}" type="presOf" srcId="{EDB9CC6A-2627-40D7-BD87-1121FAE1A7C5}" destId="{F798EC41-7F0A-473F-A930-09DAFEB4E93B}" srcOrd="0" destOrd="0" presId="urn:microsoft.com/office/officeart/2008/layout/HorizontalMultiLevelHierarchy"/>
    <dgm:cxn modelId="{586329BE-8C8C-4A8D-ADD8-B68F8AA0B3CC}" type="presOf" srcId="{DD5954B8-3E5D-4DB4-BCF8-A21584B4E1CC}" destId="{6876AEC7-61D9-40DC-9A8E-1DEA35622D09}" srcOrd="0" destOrd="0" presId="urn:microsoft.com/office/officeart/2008/layout/HorizontalMultiLevelHierarchy"/>
    <dgm:cxn modelId="{2F549C6D-7F52-4735-B80C-F974BFAECDF5}" type="presOf" srcId="{B190A12B-33D1-4A5F-8FC9-A30826319C54}" destId="{47026F4C-0838-4551-B533-CAC1FE380DFD}" srcOrd="1" destOrd="0" presId="urn:microsoft.com/office/officeart/2008/layout/HorizontalMultiLevelHierarchy"/>
    <dgm:cxn modelId="{3B981B16-725B-4764-AC3D-99A90BD61E7C}" type="presOf" srcId="{D32F1BD8-BB8E-492A-87E5-A7B182BF485F}" destId="{F76C26A7-0A0E-43E5-A2E1-BB8025F7BCC6}" srcOrd="1" destOrd="0" presId="urn:microsoft.com/office/officeart/2008/layout/HorizontalMultiLevelHierarchy"/>
    <dgm:cxn modelId="{E6C0A7E0-928A-45A0-A115-C349F3216F2F}" type="presOf" srcId="{7075A44C-43F1-4259-B032-172E46B36901}" destId="{29018C40-B179-4E03-BA44-058DC313E4BF}" srcOrd="0" destOrd="0" presId="urn:microsoft.com/office/officeart/2008/layout/HorizontalMultiLevelHierarchy"/>
    <dgm:cxn modelId="{CD1DDD0B-BDB5-4CF9-929E-7FD49413DBD7}" type="presOf" srcId="{8F14E985-8415-4402-BAAE-69C28CA2ED04}" destId="{A6D063C7-CBC4-48AA-8A4C-D0F2125F80C7}" srcOrd="0" destOrd="0" presId="urn:microsoft.com/office/officeart/2008/layout/HorizontalMultiLevelHierarchy"/>
    <dgm:cxn modelId="{84BBF5B2-A019-4CEB-9EA1-20ED9B38BFBB}" type="presOf" srcId="{6814F16C-AE65-4DAB-8B83-1A92FEA8314B}" destId="{5639FABD-0248-47FD-8795-0DB807BD579B}" srcOrd="1" destOrd="0" presId="urn:microsoft.com/office/officeart/2008/layout/HorizontalMultiLevelHierarchy"/>
    <dgm:cxn modelId="{CF7C2A75-4BFF-437C-82E8-0EA093C8874C}" type="presOf" srcId="{A714D232-CFB0-4147-86C6-A5DE05B43B2E}" destId="{57E86498-129F-4696-9AE3-60E1E4AD3DFA}" srcOrd="0" destOrd="0" presId="urn:microsoft.com/office/officeart/2008/layout/HorizontalMultiLevelHierarchy"/>
    <dgm:cxn modelId="{BE932D18-9329-4D09-949F-D00C4C4B5920}" type="presOf" srcId="{E0361FCD-80FC-4F39-98F9-6DD31BFF1611}" destId="{B2E49961-C7A9-438B-A437-D7534A5F2C15}" srcOrd="0" destOrd="0" presId="urn:microsoft.com/office/officeart/2008/layout/HorizontalMultiLevelHierarchy"/>
    <dgm:cxn modelId="{F2E663B3-EB67-490C-874C-8ECC9C7807D5}" type="presOf" srcId="{B190A12B-33D1-4A5F-8FC9-A30826319C54}" destId="{CD834CFD-78C3-4A70-9749-672AE8B6677C}" srcOrd="0" destOrd="0" presId="urn:microsoft.com/office/officeart/2008/layout/HorizontalMultiLevelHierarchy"/>
    <dgm:cxn modelId="{1A5A2FF1-6E0F-4068-9800-CB20495E3667}" type="presOf" srcId="{6814F16C-AE65-4DAB-8B83-1A92FEA8314B}" destId="{8F55029B-A75F-405C-A18B-B7354EAB8C3B}" srcOrd="0" destOrd="0" presId="urn:microsoft.com/office/officeart/2008/layout/HorizontalMultiLevelHierarchy"/>
    <dgm:cxn modelId="{CB1F4D3E-5808-4D31-BED2-D8B72FE5EE3D}" type="presParOf" srcId="{6876AEC7-61D9-40DC-9A8E-1DEA35622D09}" destId="{19435FE3-1FA1-41CA-8BA6-7744D5842DAD}" srcOrd="0" destOrd="0" presId="urn:microsoft.com/office/officeart/2008/layout/HorizontalMultiLevelHierarchy"/>
    <dgm:cxn modelId="{AA66876C-4220-449C-BD9F-E39845EF0A29}" type="presParOf" srcId="{19435FE3-1FA1-41CA-8BA6-7744D5842DAD}" destId="{57E86498-129F-4696-9AE3-60E1E4AD3DFA}" srcOrd="0" destOrd="0" presId="urn:microsoft.com/office/officeart/2008/layout/HorizontalMultiLevelHierarchy"/>
    <dgm:cxn modelId="{63A3B9E3-7589-4535-A17D-2531639EDC36}" type="presParOf" srcId="{19435FE3-1FA1-41CA-8BA6-7744D5842DAD}" destId="{32A3A31C-C439-4338-BD67-3079A03911C7}" srcOrd="1" destOrd="0" presId="urn:microsoft.com/office/officeart/2008/layout/HorizontalMultiLevelHierarchy"/>
    <dgm:cxn modelId="{AE866763-FBD8-48D2-BD30-41862AE4D6C3}" type="presParOf" srcId="{32A3A31C-C439-4338-BD67-3079A03911C7}" destId="{8F55029B-A75F-405C-A18B-B7354EAB8C3B}" srcOrd="0" destOrd="0" presId="urn:microsoft.com/office/officeart/2008/layout/HorizontalMultiLevelHierarchy"/>
    <dgm:cxn modelId="{E54B0A3A-85AB-4F49-9CF6-A7A17ABF12B7}" type="presParOf" srcId="{8F55029B-A75F-405C-A18B-B7354EAB8C3B}" destId="{5639FABD-0248-47FD-8795-0DB807BD579B}" srcOrd="0" destOrd="0" presId="urn:microsoft.com/office/officeart/2008/layout/HorizontalMultiLevelHierarchy"/>
    <dgm:cxn modelId="{8880B068-F8E6-4F01-BC2F-C0A59BC7B245}" type="presParOf" srcId="{32A3A31C-C439-4338-BD67-3079A03911C7}" destId="{D5C8FFF9-96DF-4A75-ACD9-991F9D0FBD15}" srcOrd="1" destOrd="0" presId="urn:microsoft.com/office/officeart/2008/layout/HorizontalMultiLevelHierarchy"/>
    <dgm:cxn modelId="{82877325-E8DD-4967-A962-66A5D63960A2}" type="presParOf" srcId="{D5C8FFF9-96DF-4A75-ACD9-991F9D0FBD15}" destId="{F798EC41-7F0A-473F-A930-09DAFEB4E93B}" srcOrd="0" destOrd="0" presId="urn:microsoft.com/office/officeart/2008/layout/HorizontalMultiLevelHierarchy"/>
    <dgm:cxn modelId="{5CDFFB72-20C1-49BC-B576-71EC937BD150}" type="presParOf" srcId="{D5C8FFF9-96DF-4A75-ACD9-991F9D0FBD15}" destId="{A6092F61-AA88-469B-ABF5-DF133B0ADCFB}" srcOrd="1" destOrd="0" presId="urn:microsoft.com/office/officeart/2008/layout/HorizontalMultiLevelHierarchy"/>
    <dgm:cxn modelId="{73C541C3-68D1-4BEF-A3CE-DE20752645D7}" type="presParOf" srcId="{32A3A31C-C439-4338-BD67-3079A03911C7}" destId="{CD834CFD-78C3-4A70-9749-672AE8B6677C}" srcOrd="2" destOrd="0" presId="urn:microsoft.com/office/officeart/2008/layout/HorizontalMultiLevelHierarchy"/>
    <dgm:cxn modelId="{734F79FA-A45B-4828-9A07-5192C3EECC22}" type="presParOf" srcId="{CD834CFD-78C3-4A70-9749-672AE8B6677C}" destId="{47026F4C-0838-4551-B533-CAC1FE380DFD}" srcOrd="0" destOrd="0" presId="urn:microsoft.com/office/officeart/2008/layout/HorizontalMultiLevelHierarchy"/>
    <dgm:cxn modelId="{10576FA5-67C7-4680-8ED0-973029A5F6EF}" type="presParOf" srcId="{32A3A31C-C439-4338-BD67-3079A03911C7}" destId="{D1A869B9-7F75-4F25-801F-E2910D2AAB01}" srcOrd="3" destOrd="0" presId="urn:microsoft.com/office/officeart/2008/layout/HorizontalMultiLevelHierarchy"/>
    <dgm:cxn modelId="{4D2DF602-E731-49E1-A838-BA87B11947DC}" type="presParOf" srcId="{D1A869B9-7F75-4F25-801F-E2910D2AAB01}" destId="{29018C40-B179-4E03-BA44-058DC313E4BF}" srcOrd="0" destOrd="0" presId="urn:microsoft.com/office/officeart/2008/layout/HorizontalMultiLevelHierarchy"/>
    <dgm:cxn modelId="{EE3005AE-88C7-4B11-8D8A-8DD48133C43E}" type="presParOf" srcId="{D1A869B9-7F75-4F25-801F-E2910D2AAB01}" destId="{EA54996F-E5AA-4245-AA60-E1FFC7C640B7}" srcOrd="1" destOrd="0" presId="urn:microsoft.com/office/officeart/2008/layout/HorizontalMultiLevelHierarchy"/>
    <dgm:cxn modelId="{56777045-3BB9-427B-9FDE-249F5442A3B5}" type="presParOf" srcId="{32A3A31C-C439-4338-BD67-3079A03911C7}" destId="{78CC1CC3-6105-44B4-81E1-A15C903D9719}" srcOrd="4" destOrd="0" presId="urn:microsoft.com/office/officeart/2008/layout/HorizontalMultiLevelHierarchy"/>
    <dgm:cxn modelId="{C0336169-5CA6-4730-BD80-C614FE835587}" type="presParOf" srcId="{78CC1CC3-6105-44B4-81E1-A15C903D9719}" destId="{9A320DAE-44B9-47E0-BD96-0E04FC14F1A1}" srcOrd="0" destOrd="0" presId="urn:microsoft.com/office/officeart/2008/layout/HorizontalMultiLevelHierarchy"/>
    <dgm:cxn modelId="{1B97C7CA-3CDB-441B-9583-93C24B61140D}" type="presParOf" srcId="{32A3A31C-C439-4338-BD67-3079A03911C7}" destId="{3400D57C-C6B7-41C0-81D2-BB327302D13C}" srcOrd="5" destOrd="0" presId="urn:microsoft.com/office/officeart/2008/layout/HorizontalMultiLevelHierarchy"/>
    <dgm:cxn modelId="{DAA170B9-FD2F-47DC-B048-5CCD33293A6F}" type="presParOf" srcId="{3400D57C-C6B7-41C0-81D2-BB327302D13C}" destId="{A6D063C7-CBC4-48AA-8A4C-D0F2125F80C7}" srcOrd="0" destOrd="0" presId="urn:microsoft.com/office/officeart/2008/layout/HorizontalMultiLevelHierarchy"/>
    <dgm:cxn modelId="{0205F131-A578-4F16-B980-CB09950C8355}" type="presParOf" srcId="{3400D57C-C6B7-41C0-81D2-BB327302D13C}" destId="{26825C09-FC66-42FE-8386-22905BA13CFF}" srcOrd="1" destOrd="0" presId="urn:microsoft.com/office/officeart/2008/layout/HorizontalMultiLevelHierarchy"/>
    <dgm:cxn modelId="{848BF304-9380-4995-B583-A71FD26DACFF}" type="presParOf" srcId="{32A3A31C-C439-4338-BD67-3079A03911C7}" destId="{D2A2A551-EC6A-4189-925C-464F3EE47023}" srcOrd="6" destOrd="0" presId="urn:microsoft.com/office/officeart/2008/layout/HorizontalMultiLevelHierarchy"/>
    <dgm:cxn modelId="{445186DF-B120-4A3D-B7EB-5B1E026AD9D2}" type="presParOf" srcId="{D2A2A551-EC6A-4189-925C-464F3EE47023}" destId="{F76C26A7-0A0E-43E5-A2E1-BB8025F7BCC6}" srcOrd="0" destOrd="0" presId="urn:microsoft.com/office/officeart/2008/layout/HorizontalMultiLevelHierarchy"/>
    <dgm:cxn modelId="{B084A70B-9C13-4F23-9C2A-551F93B05FAD}" type="presParOf" srcId="{32A3A31C-C439-4338-BD67-3079A03911C7}" destId="{A05D7D2D-4928-4294-849E-6BD5642A015F}" srcOrd="7" destOrd="0" presId="urn:microsoft.com/office/officeart/2008/layout/HorizontalMultiLevelHierarchy"/>
    <dgm:cxn modelId="{3F481028-4341-4A15-A0C3-026DA42E0C7D}" type="presParOf" srcId="{A05D7D2D-4928-4294-849E-6BD5642A015F}" destId="{B2E49961-C7A9-438B-A437-D7534A5F2C15}" srcOrd="0" destOrd="0" presId="urn:microsoft.com/office/officeart/2008/layout/HorizontalMultiLevelHierarchy"/>
    <dgm:cxn modelId="{DFEBBFDF-9AC6-443F-9F08-7E5AB0D3DB6D}" type="presParOf" srcId="{A05D7D2D-4928-4294-849E-6BD5642A015F}" destId="{1C4BCBE0-FDB4-4485-9CFB-C9E517A32E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9AFE22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Antiplatelets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Prostaglandin/COX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Glycoprotein </a:t>
          </a: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IIb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P2Y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₁₂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ADP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3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3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3" custScaleY="5741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</dgm:ptLst>
  <dgm:cxnLst>
    <dgm:cxn modelId="{C37AEED8-D1F1-4991-B12B-D5AE610C8403}" type="presOf" srcId="{189F8B93-1B6A-41EB-BD83-EF0CCB3788D7}" destId="{9A320DAE-44B9-47E0-BD96-0E04FC14F1A1}" srcOrd="1" destOrd="0" presId="urn:microsoft.com/office/officeart/2008/layout/HorizontalMultiLevelHierarchy"/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CB088434-34DC-4278-BA7E-ED9721F60FAA}" type="presOf" srcId="{189F8B93-1B6A-41EB-BD83-EF0CCB3788D7}" destId="{78CC1CC3-6105-44B4-81E1-A15C903D9719}" srcOrd="0" destOrd="0" presId="urn:microsoft.com/office/officeart/2008/layout/HorizontalMultiLevelHierarchy"/>
    <dgm:cxn modelId="{BF0FF343-7C24-465C-8721-0665B7D7F8FE}" type="presOf" srcId="{B190A12B-33D1-4A5F-8FC9-A30826319C54}" destId="{47026F4C-0838-4551-B533-CAC1FE380DFD}" srcOrd="1" destOrd="0" presId="urn:microsoft.com/office/officeart/2008/layout/HorizontalMultiLevelHierarchy"/>
    <dgm:cxn modelId="{3C0FD0EF-0CA3-4E63-B075-E7CE619370B3}" type="presOf" srcId="{DD5954B8-3E5D-4DB4-BCF8-A21584B4E1CC}" destId="{6876AEC7-61D9-40DC-9A8E-1DEA35622D09}" srcOrd="0" destOrd="0" presId="urn:microsoft.com/office/officeart/2008/layout/HorizontalMultiLevelHierarchy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DF7C0EFA-4EC6-45BF-9B1B-986321877586}" type="presOf" srcId="{6814F16C-AE65-4DAB-8B83-1A92FEA8314B}" destId="{8F55029B-A75F-405C-A18B-B7354EAB8C3B}" srcOrd="0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470CFE18-8619-43CB-AB4C-605259AF740F}" type="presOf" srcId="{B190A12B-33D1-4A5F-8FC9-A30826319C54}" destId="{CD834CFD-78C3-4A70-9749-672AE8B6677C}" srcOrd="0" destOrd="0" presId="urn:microsoft.com/office/officeart/2008/layout/HorizontalMultiLevelHierarchy"/>
    <dgm:cxn modelId="{F5B4CD2D-B939-4557-951D-9DA6F625F244}" type="presOf" srcId="{A714D232-CFB0-4147-86C6-A5DE05B43B2E}" destId="{57E86498-129F-4696-9AE3-60E1E4AD3DFA}" srcOrd="0" destOrd="0" presId="urn:microsoft.com/office/officeart/2008/layout/HorizontalMultiLevelHierarchy"/>
    <dgm:cxn modelId="{BF16FA22-10B2-4228-8CB6-D2795A712384}" type="presOf" srcId="{7075A44C-43F1-4259-B032-172E46B36901}" destId="{29018C40-B179-4E03-BA44-058DC313E4BF}" srcOrd="0" destOrd="0" presId="urn:microsoft.com/office/officeart/2008/layout/HorizontalMultiLevelHierarchy"/>
    <dgm:cxn modelId="{43D1A81A-1A3D-4CFC-86CE-D6B111E447EC}" type="presOf" srcId="{8F14E985-8415-4402-BAAE-69C28CA2ED04}" destId="{A6D063C7-CBC4-48AA-8A4C-D0F2125F80C7}" srcOrd="0" destOrd="0" presId="urn:microsoft.com/office/officeart/2008/layout/HorizontalMultiLevelHierarchy"/>
    <dgm:cxn modelId="{E56BB11E-A4BF-43A1-8F1D-36D83BA8FAB3}" type="presOf" srcId="{EDB9CC6A-2627-40D7-BD87-1121FAE1A7C5}" destId="{F798EC41-7F0A-473F-A930-09DAFEB4E93B}" srcOrd="0" destOrd="0" presId="urn:microsoft.com/office/officeart/2008/layout/HorizontalMultiLevelHierarchy"/>
    <dgm:cxn modelId="{0D0550C6-9A32-4966-A1F5-91B57C9BF214}" type="presOf" srcId="{6814F16C-AE65-4DAB-8B83-1A92FEA8314B}" destId="{5639FABD-0248-47FD-8795-0DB807BD579B}" srcOrd="1" destOrd="0" presId="urn:microsoft.com/office/officeart/2008/layout/HorizontalMultiLevelHierarchy"/>
    <dgm:cxn modelId="{8B472827-E9DA-4B3C-B30D-2C1434641EDB}" type="presParOf" srcId="{6876AEC7-61D9-40DC-9A8E-1DEA35622D09}" destId="{19435FE3-1FA1-41CA-8BA6-7744D5842DAD}" srcOrd="0" destOrd="0" presId="urn:microsoft.com/office/officeart/2008/layout/HorizontalMultiLevelHierarchy"/>
    <dgm:cxn modelId="{8555521D-E5CE-414B-BA90-59E47E86A676}" type="presParOf" srcId="{19435FE3-1FA1-41CA-8BA6-7744D5842DAD}" destId="{57E86498-129F-4696-9AE3-60E1E4AD3DFA}" srcOrd="0" destOrd="0" presId="urn:microsoft.com/office/officeart/2008/layout/HorizontalMultiLevelHierarchy"/>
    <dgm:cxn modelId="{96C65FBC-AAE6-471D-BFC5-E0E78F2A3206}" type="presParOf" srcId="{19435FE3-1FA1-41CA-8BA6-7744D5842DAD}" destId="{32A3A31C-C439-4338-BD67-3079A03911C7}" srcOrd="1" destOrd="0" presId="urn:microsoft.com/office/officeart/2008/layout/HorizontalMultiLevelHierarchy"/>
    <dgm:cxn modelId="{6EBC85CF-3E48-4E08-A54B-B967B313B9D0}" type="presParOf" srcId="{32A3A31C-C439-4338-BD67-3079A03911C7}" destId="{8F55029B-A75F-405C-A18B-B7354EAB8C3B}" srcOrd="0" destOrd="0" presId="urn:microsoft.com/office/officeart/2008/layout/HorizontalMultiLevelHierarchy"/>
    <dgm:cxn modelId="{2337C69F-1172-4919-B1A7-89A821FC97E2}" type="presParOf" srcId="{8F55029B-A75F-405C-A18B-B7354EAB8C3B}" destId="{5639FABD-0248-47FD-8795-0DB807BD579B}" srcOrd="0" destOrd="0" presId="urn:microsoft.com/office/officeart/2008/layout/HorizontalMultiLevelHierarchy"/>
    <dgm:cxn modelId="{CFEFCD6C-9605-4414-9905-D6248A0CD4D4}" type="presParOf" srcId="{32A3A31C-C439-4338-BD67-3079A03911C7}" destId="{D5C8FFF9-96DF-4A75-ACD9-991F9D0FBD15}" srcOrd="1" destOrd="0" presId="urn:microsoft.com/office/officeart/2008/layout/HorizontalMultiLevelHierarchy"/>
    <dgm:cxn modelId="{ADF07A78-A9C6-4685-8D1D-1F205142800C}" type="presParOf" srcId="{D5C8FFF9-96DF-4A75-ACD9-991F9D0FBD15}" destId="{F798EC41-7F0A-473F-A930-09DAFEB4E93B}" srcOrd="0" destOrd="0" presId="urn:microsoft.com/office/officeart/2008/layout/HorizontalMultiLevelHierarchy"/>
    <dgm:cxn modelId="{FD12AA48-B3E2-4942-A24E-F5FCEEC79285}" type="presParOf" srcId="{D5C8FFF9-96DF-4A75-ACD9-991F9D0FBD15}" destId="{A6092F61-AA88-469B-ABF5-DF133B0ADCFB}" srcOrd="1" destOrd="0" presId="urn:microsoft.com/office/officeart/2008/layout/HorizontalMultiLevelHierarchy"/>
    <dgm:cxn modelId="{1D05EB8B-AC17-4B3C-9B70-3DA53C69D5EF}" type="presParOf" srcId="{32A3A31C-C439-4338-BD67-3079A03911C7}" destId="{CD834CFD-78C3-4A70-9749-672AE8B6677C}" srcOrd="2" destOrd="0" presId="urn:microsoft.com/office/officeart/2008/layout/HorizontalMultiLevelHierarchy"/>
    <dgm:cxn modelId="{C2EB2E2E-D5E2-4405-9870-DA60530C2F01}" type="presParOf" srcId="{CD834CFD-78C3-4A70-9749-672AE8B6677C}" destId="{47026F4C-0838-4551-B533-CAC1FE380DFD}" srcOrd="0" destOrd="0" presId="urn:microsoft.com/office/officeart/2008/layout/HorizontalMultiLevelHierarchy"/>
    <dgm:cxn modelId="{06213324-18F3-4131-B5ED-54C4A9A12E7C}" type="presParOf" srcId="{32A3A31C-C439-4338-BD67-3079A03911C7}" destId="{D1A869B9-7F75-4F25-801F-E2910D2AAB01}" srcOrd="3" destOrd="0" presId="urn:microsoft.com/office/officeart/2008/layout/HorizontalMultiLevelHierarchy"/>
    <dgm:cxn modelId="{5F959DD2-0414-4B5A-A1F4-796B37233F7E}" type="presParOf" srcId="{D1A869B9-7F75-4F25-801F-E2910D2AAB01}" destId="{29018C40-B179-4E03-BA44-058DC313E4BF}" srcOrd="0" destOrd="0" presId="urn:microsoft.com/office/officeart/2008/layout/HorizontalMultiLevelHierarchy"/>
    <dgm:cxn modelId="{364ED554-45B8-426A-B561-34BA9638F8C4}" type="presParOf" srcId="{D1A869B9-7F75-4F25-801F-E2910D2AAB01}" destId="{EA54996F-E5AA-4245-AA60-E1FFC7C640B7}" srcOrd="1" destOrd="0" presId="urn:microsoft.com/office/officeart/2008/layout/HorizontalMultiLevelHierarchy"/>
    <dgm:cxn modelId="{30698355-6C75-435D-A9B9-016CCD5289AD}" type="presParOf" srcId="{32A3A31C-C439-4338-BD67-3079A03911C7}" destId="{78CC1CC3-6105-44B4-81E1-A15C903D9719}" srcOrd="4" destOrd="0" presId="urn:microsoft.com/office/officeart/2008/layout/HorizontalMultiLevelHierarchy"/>
    <dgm:cxn modelId="{4D166CFE-F909-4C72-B2FF-769B1E63E648}" type="presParOf" srcId="{78CC1CC3-6105-44B4-81E1-A15C903D9719}" destId="{9A320DAE-44B9-47E0-BD96-0E04FC14F1A1}" srcOrd="0" destOrd="0" presId="urn:microsoft.com/office/officeart/2008/layout/HorizontalMultiLevelHierarchy"/>
    <dgm:cxn modelId="{0C2EFE48-BBFB-4ADF-965B-56D605FF3BB7}" type="presParOf" srcId="{32A3A31C-C439-4338-BD67-3079A03911C7}" destId="{3400D57C-C6B7-41C0-81D2-BB327302D13C}" srcOrd="5" destOrd="0" presId="urn:microsoft.com/office/officeart/2008/layout/HorizontalMultiLevelHierarchy"/>
    <dgm:cxn modelId="{041E72CA-1830-480D-B85C-49648ADA3AF6}" type="presParOf" srcId="{3400D57C-C6B7-41C0-81D2-BB327302D13C}" destId="{A6D063C7-CBC4-48AA-8A4C-D0F2125F80C7}" srcOrd="0" destOrd="0" presId="urn:microsoft.com/office/officeart/2008/layout/HorizontalMultiLevelHierarchy"/>
    <dgm:cxn modelId="{F2E2175F-B01D-4FDD-BA6F-08CA9627B400}" type="presParOf" srcId="{3400D57C-C6B7-41C0-81D2-BB327302D13C}" destId="{26825C09-FC66-42FE-8386-22905BA13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FFFD63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Thrombolytics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Plasminogen Activators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 custLinFactNeighborY="-216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CD834CFD-78C3-4A70-9749-672AE8B6677C}" type="pres">
      <dgm:prSet presAssocID="{B190A12B-33D1-4A5F-8FC9-A30826319C54}" presName="conn2-1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0" presStyleCnt="1" custScaleY="53947" custLinFactNeighborX="3028" custLinFactNeighborY="-742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</dgm:ptLst>
  <dgm:cxnLst>
    <dgm:cxn modelId="{40FAD12A-4C87-4784-A668-0050019D251F}" type="presOf" srcId="{B190A12B-33D1-4A5F-8FC9-A30826319C54}" destId="{47026F4C-0838-4551-B533-CAC1FE380DFD}" srcOrd="1" destOrd="0" presId="urn:microsoft.com/office/officeart/2008/layout/HorizontalMultiLevelHierarchy"/>
    <dgm:cxn modelId="{C2927B88-ADCA-40E6-9A37-880FC5993195}" type="presOf" srcId="{7075A44C-43F1-4259-B032-172E46B36901}" destId="{29018C40-B179-4E03-BA44-058DC313E4BF}" srcOrd="0" destOrd="0" presId="urn:microsoft.com/office/officeart/2008/layout/HorizontalMultiLevelHierarchy"/>
    <dgm:cxn modelId="{6C432F09-66AD-4163-A75F-99C73A0BD0EC}" type="presOf" srcId="{DD5954B8-3E5D-4DB4-BCF8-A21584B4E1CC}" destId="{6876AEC7-61D9-40DC-9A8E-1DEA35622D09}" srcOrd="0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732B4C7D-4C77-4F59-934B-06BBB6E0BBDD}" type="presOf" srcId="{B190A12B-33D1-4A5F-8FC9-A30826319C54}" destId="{CD834CFD-78C3-4A70-9749-672AE8B6677C}" srcOrd="0" destOrd="0" presId="urn:microsoft.com/office/officeart/2008/layout/HorizontalMultiLevelHierarchy"/>
    <dgm:cxn modelId="{083F4FBF-C0C9-4999-A157-D20A2B2639A4}" srcId="{A714D232-CFB0-4147-86C6-A5DE05B43B2E}" destId="{7075A44C-43F1-4259-B032-172E46B36901}" srcOrd="0" destOrd="0" parTransId="{B190A12B-33D1-4A5F-8FC9-A30826319C54}" sibTransId="{0AD82542-C8D7-40A0-BA67-852E3AF6C81A}"/>
    <dgm:cxn modelId="{D218B3D1-14AD-48CF-B364-05B35FEFF85C}" type="presOf" srcId="{A714D232-CFB0-4147-86C6-A5DE05B43B2E}" destId="{57E86498-129F-4696-9AE3-60E1E4AD3DFA}" srcOrd="0" destOrd="0" presId="urn:microsoft.com/office/officeart/2008/layout/HorizontalMultiLevelHierarchy"/>
    <dgm:cxn modelId="{DF757694-BD1A-4F15-91EF-D8F5C3537C5B}" type="presParOf" srcId="{6876AEC7-61D9-40DC-9A8E-1DEA35622D09}" destId="{19435FE3-1FA1-41CA-8BA6-7744D5842DAD}" srcOrd="0" destOrd="0" presId="urn:microsoft.com/office/officeart/2008/layout/HorizontalMultiLevelHierarchy"/>
    <dgm:cxn modelId="{8475EDE7-03B4-48E2-8CBB-D995C9FBE456}" type="presParOf" srcId="{19435FE3-1FA1-41CA-8BA6-7744D5842DAD}" destId="{57E86498-129F-4696-9AE3-60E1E4AD3DFA}" srcOrd="0" destOrd="0" presId="urn:microsoft.com/office/officeart/2008/layout/HorizontalMultiLevelHierarchy"/>
    <dgm:cxn modelId="{F356A31A-F764-456F-A474-E3ED466A9610}" type="presParOf" srcId="{19435FE3-1FA1-41CA-8BA6-7744D5842DAD}" destId="{32A3A31C-C439-4338-BD67-3079A03911C7}" srcOrd="1" destOrd="0" presId="urn:microsoft.com/office/officeart/2008/layout/HorizontalMultiLevelHierarchy"/>
    <dgm:cxn modelId="{5AF93FF9-9365-4BF5-A13C-CDAE8B1367DD}" type="presParOf" srcId="{32A3A31C-C439-4338-BD67-3079A03911C7}" destId="{CD834CFD-78C3-4A70-9749-672AE8B6677C}" srcOrd="0" destOrd="0" presId="urn:microsoft.com/office/officeart/2008/layout/HorizontalMultiLevelHierarchy"/>
    <dgm:cxn modelId="{EF038F7C-A7A3-4F0E-8CC6-955478A36C2F}" type="presParOf" srcId="{CD834CFD-78C3-4A70-9749-672AE8B6677C}" destId="{47026F4C-0838-4551-B533-CAC1FE380DFD}" srcOrd="0" destOrd="0" presId="urn:microsoft.com/office/officeart/2008/layout/HorizontalMultiLevelHierarchy"/>
    <dgm:cxn modelId="{2729B001-6E88-490F-9242-DDB99F05157C}" type="presParOf" srcId="{32A3A31C-C439-4338-BD67-3079A03911C7}" destId="{D1A869B9-7F75-4F25-801F-E2910D2AAB01}" srcOrd="1" destOrd="0" presId="urn:microsoft.com/office/officeart/2008/layout/HorizontalMultiLevelHierarchy"/>
    <dgm:cxn modelId="{C5AEF071-C583-4205-97D2-1B5F76EB8362}" type="presParOf" srcId="{D1A869B9-7F75-4F25-801F-E2910D2AAB01}" destId="{29018C40-B179-4E03-BA44-058DC313E4BF}" srcOrd="0" destOrd="0" presId="urn:microsoft.com/office/officeart/2008/layout/HorizontalMultiLevelHierarchy"/>
    <dgm:cxn modelId="{1AD3A634-979E-450B-89FB-F1F40FA167F2}" type="presParOf" srcId="{D1A869B9-7F75-4F25-801F-E2910D2AAB01}" destId="{EA54996F-E5AA-4245-AA60-E1FFC7C640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2A551-EC6A-4189-925C-464F3EE47023}">
      <dsp:nvSpPr>
        <dsp:cNvPr id="0" name=""/>
        <dsp:cNvSpPr/>
      </dsp:nvSpPr>
      <dsp:spPr>
        <a:xfrm>
          <a:off x="1470166" y="2311399"/>
          <a:ext cx="576185" cy="106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092" y="0"/>
              </a:lnTo>
              <a:lnTo>
                <a:pt x="288092" y="1063247"/>
              </a:lnTo>
              <a:lnTo>
                <a:pt x="576185" y="10632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28025" y="2812790"/>
        <a:ext cx="60466" cy="60466"/>
      </dsp:txXfrm>
    </dsp:sp>
    <dsp:sp modelId="{78CC1CC3-6105-44B4-81E1-A15C903D9719}">
      <dsp:nvSpPr>
        <dsp:cNvPr id="0" name=""/>
        <dsp:cNvSpPr/>
      </dsp:nvSpPr>
      <dsp:spPr>
        <a:xfrm>
          <a:off x="1470166" y="2311399"/>
          <a:ext cx="576185" cy="340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092" y="0"/>
              </a:lnTo>
              <a:lnTo>
                <a:pt x="288092" y="340933"/>
              </a:lnTo>
              <a:lnTo>
                <a:pt x="576185" y="3409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41521" y="2465129"/>
        <a:ext cx="33474" cy="33474"/>
      </dsp:txXfrm>
    </dsp:sp>
    <dsp:sp modelId="{CD834CFD-78C3-4A70-9749-672AE8B6677C}">
      <dsp:nvSpPr>
        <dsp:cNvPr id="0" name=""/>
        <dsp:cNvSpPr/>
      </dsp:nvSpPr>
      <dsp:spPr>
        <a:xfrm>
          <a:off x="1470166" y="1930019"/>
          <a:ext cx="576185" cy="381380"/>
        </a:xfrm>
        <a:custGeom>
          <a:avLst/>
          <a:gdLst/>
          <a:ahLst/>
          <a:cxnLst/>
          <a:rect l="0" t="0" r="0" b="0"/>
          <a:pathLst>
            <a:path>
              <a:moveTo>
                <a:pt x="0" y="381380"/>
              </a:moveTo>
              <a:lnTo>
                <a:pt x="288092" y="381380"/>
              </a:lnTo>
              <a:lnTo>
                <a:pt x="288092" y="0"/>
              </a:lnTo>
              <a:lnTo>
                <a:pt x="5761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40984" y="2103435"/>
        <a:ext cx="34548" cy="34548"/>
      </dsp:txXfrm>
    </dsp:sp>
    <dsp:sp modelId="{8F55029B-A75F-405C-A18B-B7354EAB8C3B}">
      <dsp:nvSpPr>
        <dsp:cNvPr id="0" name=""/>
        <dsp:cNvSpPr/>
      </dsp:nvSpPr>
      <dsp:spPr>
        <a:xfrm>
          <a:off x="1470166" y="1242377"/>
          <a:ext cx="576185" cy="1069022"/>
        </a:xfrm>
        <a:custGeom>
          <a:avLst/>
          <a:gdLst/>
          <a:ahLst/>
          <a:cxnLst/>
          <a:rect l="0" t="0" r="0" b="0"/>
          <a:pathLst>
            <a:path>
              <a:moveTo>
                <a:pt x="0" y="1069022"/>
              </a:moveTo>
              <a:lnTo>
                <a:pt x="288092" y="1069022"/>
              </a:lnTo>
              <a:lnTo>
                <a:pt x="288092" y="0"/>
              </a:lnTo>
              <a:lnTo>
                <a:pt x="5761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27898" y="1746528"/>
        <a:ext cx="60720" cy="60720"/>
      </dsp:txXfrm>
    </dsp:sp>
    <dsp:sp modelId="{57E86498-129F-4696-9AE3-60E1E4AD3DFA}">
      <dsp:nvSpPr>
        <dsp:cNvPr id="0" name=""/>
        <dsp:cNvSpPr/>
      </dsp:nvSpPr>
      <dsp:spPr>
        <a:xfrm rot="16200000">
          <a:off x="-181697" y="2046376"/>
          <a:ext cx="2773679" cy="53004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Anticoagulants</a:t>
          </a:r>
          <a:endParaRPr lang="ar-SA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81697" y="2046376"/>
        <a:ext cx="2773679" cy="530047"/>
      </dsp:txXfrm>
    </dsp:sp>
    <dsp:sp modelId="{F798EC41-7F0A-473F-A930-09DAFEB4E93B}">
      <dsp:nvSpPr>
        <dsp:cNvPr id="0" name=""/>
        <dsp:cNvSpPr/>
      </dsp:nvSpPr>
      <dsp:spPr>
        <a:xfrm>
          <a:off x="2046351" y="1011235"/>
          <a:ext cx="2880928" cy="462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Thrombin Inhibitors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1011235"/>
        <a:ext cx="2880928" cy="462283"/>
      </dsp:txXfrm>
    </dsp:sp>
    <dsp:sp modelId="{29018C40-B179-4E03-BA44-058DC313E4BF}">
      <dsp:nvSpPr>
        <dsp:cNvPr id="0" name=""/>
        <dsp:cNvSpPr/>
      </dsp:nvSpPr>
      <dsp:spPr>
        <a:xfrm>
          <a:off x="2046351" y="1693102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 Thrombin Inhibitors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1693102"/>
        <a:ext cx="2880928" cy="473833"/>
      </dsp:txXfrm>
    </dsp:sp>
    <dsp:sp modelId="{A6D063C7-CBC4-48AA-8A4C-D0F2125F80C7}">
      <dsp:nvSpPr>
        <dsp:cNvPr id="0" name=""/>
        <dsp:cNvSpPr/>
      </dsp:nvSpPr>
      <dsp:spPr>
        <a:xfrm>
          <a:off x="2046351" y="2386519"/>
          <a:ext cx="2880928" cy="531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Vitamin K epoxide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reductase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2386519"/>
        <a:ext cx="2880928" cy="531628"/>
      </dsp:txXfrm>
    </dsp:sp>
    <dsp:sp modelId="{B2E49961-C7A9-438B-A437-D7534A5F2C15}">
      <dsp:nvSpPr>
        <dsp:cNvPr id="0" name=""/>
        <dsp:cNvSpPr/>
      </dsp:nvSpPr>
      <dsp:spPr>
        <a:xfrm>
          <a:off x="2046351" y="3137730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 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3137730"/>
        <a:ext cx="2880928" cy="473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1CC3-6105-44B4-81E1-A15C903D9719}">
      <dsp:nvSpPr>
        <dsp:cNvPr id="0" name=""/>
        <dsp:cNvSpPr/>
      </dsp:nvSpPr>
      <dsp:spPr>
        <a:xfrm>
          <a:off x="1470166" y="2311399"/>
          <a:ext cx="576185" cy="687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092" y="0"/>
              </a:lnTo>
              <a:lnTo>
                <a:pt x="288092" y="687641"/>
              </a:lnTo>
              <a:lnTo>
                <a:pt x="576185" y="6876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35830" y="2632792"/>
        <a:ext cx="44856" cy="44856"/>
      </dsp:txXfrm>
    </dsp:sp>
    <dsp:sp modelId="{CD834CFD-78C3-4A70-9749-672AE8B6677C}">
      <dsp:nvSpPr>
        <dsp:cNvPr id="0" name=""/>
        <dsp:cNvSpPr/>
      </dsp:nvSpPr>
      <dsp:spPr>
        <a:xfrm>
          <a:off x="1470166" y="2244661"/>
          <a:ext cx="576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738"/>
              </a:moveTo>
              <a:lnTo>
                <a:pt x="288092" y="66738"/>
              </a:lnTo>
              <a:lnTo>
                <a:pt x="288092" y="45720"/>
              </a:lnTo>
              <a:lnTo>
                <a:pt x="576185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43844" y="2275967"/>
        <a:ext cx="28828" cy="28828"/>
      </dsp:txXfrm>
    </dsp:sp>
    <dsp:sp modelId="{8F55029B-A75F-405C-A18B-B7354EAB8C3B}">
      <dsp:nvSpPr>
        <dsp:cNvPr id="0" name=""/>
        <dsp:cNvSpPr/>
      </dsp:nvSpPr>
      <dsp:spPr>
        <a:xfrm>
          <a:off x="1470166" y="1602739"/>
          <a:ext cx="576185" cy="708660"/>
        </a:xfrm>
        <a:custGeom>
          <a:avLst/>
          <a:gdLst/>
          <a:ahLst/>
          <a:cxnLst/>
          <a:rect l="0" t="0" r="0" b="0"/>
          <a:pathLst>
            <a:path>
              <a:moveTo>
                <a:pt x="0" y="708660"/>
              </a:moveTo>
              <a:lnTo>
                <a:pt x="288092" y="708660"/>
              </a:lnTo>
              <a:lnTo>
                <a:pt x="288092" y="0"/>
              </a:lnTo>
              <a:lnTo>
                <a:pt x="5761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35425" y="1934236"/>
        <a:ext cx="45666" cy="45666"/>
      </dsp:txXfrm>
    </dsp:sp>
    <dsp:sp modelId="{57E86498-129F-4696-9AE3-60E1E4AD3DFA}">
      <dsp:nvSpPr>
        <dsp:cNvPr id="0" name=""/>
        <dsp:cNvSpPr/>
      </dsp:nvSpPr>
      <dsp:spPr>
        <a:xfrm rot="16200000">
          <a:off x="-181697" y="2046376"/>
          <a:ext cx="2773679" cy="530047"/>
        </a:xfrm>
        <a:prstGeom prst="rect">
          <a:avLst/>
        </a:prstGeom>
        <a:solidFill>
          <a:srgbClr val="9AFE2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Antiplatelets</a:t>
          </a:r>
          <a:endParaRPr lang="ar-SA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81697" y="2046376"/>
        <a:ext cx="2773679" cy="530047"/>
      </dsp:txXfrm>
    </dsp:sp>
    <dsp:sp modelId="{F798EC41-7F0A-473F-A930-09DAFEB4E93B}">
      <dsp:nvSpPr>
        <dsp:cNvPr id="0" name=""/>
        <dsp:cNvSpPr/>
      </dsp:nvSpPr>
      <dsp:spPr>
        <a:xfrm>
          <a:off x="2046351" y="1371597"/>
          <a:ext cx="2880928" cy="462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Prostaglandin/COX Inhibitors</a:t>
          </a:r>
          <a:endParaRPr lang="ar-S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1371597"/>
        <a:ext cx="2880928" cy="462283"/>
      </dsp:txXfrm>
    </dsp:sp>
    <dsp:sp modelId="{29018C40-B179-4E03-BA44-058DC313E4BF}">
      <dsp:nvSpPr>
        <dsp:cNvPr id="0" name=""/>
        <dsp:cNvSpPr/>
      </dsp:nvSpPr>
      <dsp:spPr>
        <a:xfrm>
          <a:off x="2046351" y="2053464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Glycoprotein </a:t>
          </a: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IIb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IIIa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</a:t>
          </a:r>
          <a:endParaRPr lang="ar-S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2053464"/>
        <a:ext cx="2880928" cy="473833"/>
      </dsp:txXfrm>
    </dsp:sp>
    <dsp:sp modelId="{A6D063C7-CBC4-48AA-8A4C-D0F2125F80C7}">
      <dsp:nvSpPr>
        <dsp:cNvPr id="0" name=""/>
        <dsp:cNvSpPr/>
      </dsp:nvSpPr>
      <dsp:spPr>
        <a:xfrm>
          <a:off x="2046351" y="2746881"/>
          <a:ext cx="2880928" cy="5043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P2Y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₁₂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ADP Inhibitors</a:t>
          </a:r>
          <a:endParaRPr lang="ar-S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2746881"/>
        <a:ext cx="2880928" cy="50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34CFD-78C3-4A70-9749-672AE8B6677C}">
      <dsp:nvSpPr>
        <dsp:cNvPr id="0" name=""/>
        <dsp:cNvSpPr/>
      </dsp:nvSpPr>
      <dsp:spPr>
        <a:xfrm>
          <a:off x="1470166" y="1386839"/>
          <a:ext cx="663420" cy="27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710" y="0"/>
              </a:lnTo>
              <a:lnTo>
                <a:pt x="331710" y="272477"/>
              </a:lnTo>
              <a:lnTo>
                <a:pt x="663420" y="2724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83946" y="1505148"/>
        <a:ext cx="35859" cy="35859"/>
      </dsp:txXfrm>
    </dsp:sp>
    <dsp:sp modelId="{57E86498-129F-4696-9AE3-60E1E4AD3DFA}">
      <dsp:nvSpPr>
        <dsp:cNvPr id="0" name=""/>
        <dsp:cNvSpPr/>
      </dsp:nvSpPr>
      <dsp:spPr>
        <a:xfrm rot="16200000">
          <a:off x="-181697" y="1121816"/>
          <a:ext cx="2773679" cy="530047"/>
        </a:xfrm>
        <a:prstGeom prst="rect">
          <a:avLst/>
        </a:prstGeom>
        <a:solidFill>
          <a:srgbClr val="FFFD6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Thrombolytics</a:t>
          </a:r>
          <a:endParaRPr lang="ar-SA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81697" y="1121816"/>
        <a:ext cx="2773679" cy="530047"/>
      </dsp:txXfrm>
    </dsp:sp>
    <dsp:sp modelId="{29018C40-B179-4E03-BA44-058DC313E4BF}">
      <dsp:nvSpPr>
        <dsp:cNvPr id="0" name=""/>
        <dsp:cNvSpPr/>
      </dsp:nvSpPr>
      <dsp:spPr>
        <a:xfrm>
          <a:off x="2133586" y="1422400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Plasminogen Activators</a:t>
          </a:r>
          <a:endParaRPr lang="ar-SA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3586" y="1422400"/>
        <a:ext cx="2880928" cy="473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AA0B-4719-445C-86A2-C289D57E25D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mage:Coagulation_cascad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mage:Coagulation_cascad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HFNWGCx_Eu4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sa/url?sa=i&amp;rct=j&amp;q=&amp;esrc=s&amp;source=images&amp;cd=&amp;cad=rja&amp;uact=8&amp;ved=0ahUKEwjS8vGzz-jKAhWFhhoKHWE-AdcQjRwIBw&amp;url=http://journal.frontiersin.org/article/10.3389/fendo.2013.00077/full&amp;psig=AFQjCNGENqLHS9vu46pGnJVL8bVR_Hihqg&amp;ust=1455036474042297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google.com.sa/url?sa=i&amp;rct=j&amp;q=&amp;esrc=s&amp;source=images&amp;cd=&amp;cad=rja&amp;uact=8&amp;ved=0ahUKEwjHleGV4OjKAhUE0xoKHQFgA5YQjRwIBw&amp;url=http://www.tlcr.org/article/view/5826/5858&amp;psig=AFQjCNGNj20EHtdaKbhaV-6Iv_hwCQ9BRQ&amp;ust=145504085707248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3708" y="1897320"/>
            <a:ext cx="5326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“ Made Easy”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Dr. Mohammad Al-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Katari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Consultant Adult Hematology &amp; Internal Medicine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King Khalid University Hospital – King Saud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977213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Clotting Factors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1" t="3439" r="2265" b="3228"/>
          <a:stretch/>
        </p:blipFill>
        <p:spPr>
          <a:xfrm>
            <a:off x="2667000" y="1162623"/>
            <a:ext cx="4457700" cy="51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-36513" y="765175"/>
            <a:ext cx="9180513" cy="6081713"/>
            <a:chOff x="-23" y="0"/>
            <a:chExt cx="5760" cy="4313"/>
          </a:xfrm>
        </p:grpSpPr>
        <p:pic>
          <p:nvPicPr>
            <p:cNvPr id="37893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7926" name="Group 38"/>
          <p:cNvGrpSpPr>
            <a:grpSpLocks/>
          </p:cNvGrpSpPr>
          <p:nvPr/>
        </p:nvGrpSpPr>
        <p:grpSpPr bwMode="auto">
          <a:xfrm>
            <a:off x="107950" y="5516563"/>
            <a:ext cx="2771775" cy="1003300"/>
            <a:chOff x="68" y="3475"/>
            <a:chExt cx="1746" cy="632"/>
          </a:xfrm>
        </p:grpSpPr>
        <p:pic>
          <p:nvPicPr>
            <p:cNvPr id="37924" name="Picture 36" descr="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">
              <a:hlinkClick r:id="rId4" tooltip="&quot;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45" r="59509" b="20601"/>
            <a:stretch>
              <a:fillRect/>
            </a:stretch>
          </p:blipFill>
          <p:spPr bwMode="auto">
            <a:xfrm>
              <a:off x="68" y="3475"/>
              <a:ext cx="1746" cy="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383" y="3475"/>
              <a:ext cx="408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>
            <a:off x="250825" y="2133600"/>
            <a:ext cx="7200900" cy="3887788"/>
            <a:chOff x="158" y="1344"/>
            <a:chExt cx="4536" cy="2449"/>
          </a:xfrm>
        </p:grpSpPr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4694" y="3294"/>
              <a:ext cx="0" cy="22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7953" name="Group 65"/>
            <p:cNvGrpSpPr>
              <a:grpSpLocks/>
            </p:cNvGrpSpPr>
            <p:nvPr/>
          </p:nvGrpSpPr>
          <p:grpSpPr bwMode="auto">
            <a:xfrm>
              <a:off x="158" y="1344"/>
              <a:ext cx="4536" cy="2449"/>
              <a:chOff x="158" y="1344"/>
              <a:chExt cx="4536" cy="2449"/>
            </a:xfrm>
          </p:grpSpPr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4240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 flipH="1">
                <a:off x="158" y="3294"/>
                <a:ext cx="453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 flipV="1">
                <a:off x="1474" y="2659"/>
                <a:ext cx="0" cy="63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 flipV="1">
                <a:off x="748" y="2069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V="1">
                <a:off x="158" y="1344"/>
                <a:ext cx="0" cy="195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58" y="1344"/>
                <a:ext cx="131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>
                <a:off x="2879" y="329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7" name="Line 39"/>
              <p:cNvSpPr>
                <a:spLocks noChangeShapeType="1"/>
              </p:cNvSpPr>
              <p:nvPr/>
            </p:nvSpPr>
            <p:spPr bwMode="auto">
              <a:xfrm>
                <a:off x="1609" y="3294"/>
                <a:ext cx="1" cy="49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Coagulation Cascade</a:t>
            </a: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0" y="765175"/>
            <a:ext cx="5580063" cy="31686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5580063" y="765175"/>
            <a:ext cx="3563937" cy="316865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0" y="3933825"/>
            <a:ext cx="9180513" cy="2951163"/>
          </a:xfrm>
          <a:prstGeom prst="rect">
            <a:avLst/>
          </a:prstGeom>
          <a:solidFill>
            <a:srgbClr val="A5002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2411413" y="836613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Contact Activation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(Intrinsic) Pathway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6011863" y="84296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Tissue Factor 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(Extrinsic) Pathway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7523163" y="4083050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Common Pathway</a:t>
            </a:r>
          </a:p>
        </p:txBody>
      </p:sp>
      <p:sp>
        <p:nvSpPr>
          <p:cNvPr id="37961" name="Oval 73"/>
          <p:cNvSpPr>
            <a:spLocks noChangeArrowheads="1"/>
          </p:cNvSpPr>
          <p:nvPr/>
        </p:nvSpPr>
        <p:spPr bwMode="auto">
          <a:xfrm>
            <a:off x="5219700" y="3644900"/>
            <a:ext cx="647700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4" grpId="0" animBg="1"/>
      <p:bldP spid="37955" grpId="0" animBg="1"/>
      <p:bldP spid="37956" grpId="0" animBg="1"/>
      <p:bldP spid="37957" grpId="0"/>
      <p:bldP spid="37958" grpId="0"/>
      <p:bldP spid="37959" grpId="0"/>
      <p:bldP spid="379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-36513" y="11112"/>
            <a:ext cx="9180513" cy="6846888"/>
            <a:chOff x="-23" y="0"/>
            <a:chExt cx="5760" cy="4313"/>
          </a:xfrm>
        </p:grpSpPr>
        <p:pic>
          <p:nvPicPr>
            <p:cNvPr id="38917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107950" y="5516563"/>
            <a:ext cx="2771775" cy="1003300"/>
            <a:chOff x="68" y="3475"/>
            <a:chExt cx="1746" cy="632"/>
          </a:xfrm>
        </p:grpSpPr>
        <p:pic>
          <p:nvPicPr>
            <p:cNvPr id="38934" name="Picture 22" descr="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">
              <a:hlinkClick r:id="rId4" tooltip="&quot;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45" r="59509" b="20601"/>
            <a:stretch>
              <a:fillRect/>
            </a:stretch>
          </p:blipFill>
          <p:spPr bwMode="auto">
            <a:xfrm>
              <a:off x="68" y="3475"/>
              <a:ext cx="1746" cy="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1383" y="3475"/>
              <a:ext cx="408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8936" name="Group 24"/>
          <p:cNvGrpSpPr>
            <a:grpSpLocks/>
          </p:cNvGrpSpPr>
          <p:nvPr/>
        </p:nvGrpSpPr>
        <p:grpSpPr bwMode="auto">
          <a:xfrm>
            <a:off x="323850" y="1557338"/>
            <a:ext cx="7200900" cy="4608512"/>
            <a:chOff x="204" y="981"/>
            <a:chExt cx="4536" cy="2903"/>
          </a:xfrm>
        </p:grpSpPr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4286" y="3022"/>
              <a:ext cx="0" cy="13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 flipH="1">
              <a:off x="204" y="3158"/>
              <a:ext cx="45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 flipV="1">
              <a:off x="1474" y="2523"/>
              <a:ext cx="0" cy="63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V="1">
              <a:off x="748" y="1842"/>
              <a:ext cx="0" cy="131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41" name="Line 29"/>
            <p:cNvSpPr>
              <a:spLocks noChangeShapeType="1"/>
            </p:cNvSpPr>
            <p:nvPr/>
          </p:nvSpPr>
          <p:spPr bwMode="auto">
            <a:xfrm flipV="1">
              <a:off x="204" y="981"/>
              <a:ext cx="0" cy="217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>
              <a:off x="204" y="981"/>
              <a:ext cx="1179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43" name="Line 31"/>
            <p:cNvSpPr>
              <a:spLocks noChangeShapeType="1"/>
            </p:cNvSpPr>
            <p:nvPr/>
          </p:nvSpPr>
          <p:spPr bwMode="auto">
            <a:xfrm>
              <a:off x="2925" y="3158"/>
              <a:ext cx="0" cy="22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44" name="Line 32"/>
            <p:cNvSpPr>
              <a:spLocks noChangeShapeType="1"/>
            </p:cNvSpPr>
            <p:nvPr/>
          </p:nvSpPr>
          <p:spPr bwMode="auto">
            <a:xfrm>
              <a:off x="4740" y="3158"/>
              <a:ext cx="0" cy="22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45" name="Line 33"/>
            <p:cNvSpPr>
              <a:spLocks noChangeShapeType="1"/>
            </p:cNvSpPr>
            <p:nvPr/>
          </p:nvSpPr>
          <p:spPr bwMode="auto">
            <a:xfrm>
              <a:off x="1655" y="3158"/>
              <a:ext cx="0" cy="72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8963" name="Group 51"/>
          <p:cNvGrpSpPr>
            <a:grpSpLocks/>
          </p:cNvGrpSpPr>
          <p:nvPr/>
        </p:nvGrpSpPr>
        <p:grpSpPr bwMode="auto">
          <a:xfrm>
            <a:off x="1692275" y="2997201"/>
            <a:ext cx="1008063" cy="2347912"/>
            <a:chOff x="1066" y="1888"/>
            <a:chExt cx="635" cy="1587"/>
          </a:xfrm>
        </p:grpSpPr>
        <p:sp>
          <p:nvSpPr>
            <p:cNvPr id="38946" name="Line 34"/>
            <p:cNvSpPr>
              <a:spLocks noChangeShapeType="1"/>
            </p:cNvSpPr>
            <p:nvPr/>
          </p:nvSpPr>
          <p:spPr bwMode="auto">
            <a:xfrm flipV="1">
              <a:off x="1066" y="2568"/>
              <a:ext cx="635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47" name="Line 35"/>
            <p:cNvSpPr>
              <a:spLocks noChangeShapeType="1"/>
            </p:cNvSpPr>
            <p:nvPr/>
          </p:nvSpPr>
          <p:spPr bwMode="auto">
            <a:xfrm flipV="1">
              <a:off x="1066" y="1888"/>
              <a:ext cx="0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5940425" y="1125538"/>
            <a:ext cx="2159000" cy="36036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dirty="0">
                <a:solidFill>
                  <a:schemeClr val="bg2"/>
                </a:solidFill>
                <a:latin typeface="Franklin Gothic Demi" pitchFamily="34" charset="0"/>
              </a:rPr>
              <a:t>TFP inhibitor</a:t>
            </a:r>
          </a:p>
        </p:txBody>
      </p:sp>
      <p:grpSp>
        <p:nvGrpSpPr>
          <p:cNvPr id="38962" name="Group 50"/>
          <p:cNvGrpSpPr>
            <a:grpSpLocks/>
          </p:cNvGrpSpPr>
          <p:nvPr/>
        </p:nvGrpSpPr>
        <p:grpSpPr bwMode="auto">
          <a:xfrm>
            <a:off x="2843213" y="692150"/>
            <a:ext cx="5616575" cy="3960813"/>
            <a:chOff x="1791" y="436"/>
            <a:chExt cx="3538" cy="2495"/>
          </a:xfrm>
        </p:grpSpPr>
        <p:sp>
          <p:nvSpPr>
            <p:cNvPr id="38949" name="Line 37"/>
            <p:cNvSpPr>
              <a:spLocks noChangeShapeType="1"/>
            </p:cNvSpPr>
            <p:nvPr/>
          </p:nvSpPr>
          <p:spPr bwMode="auto">
            <a:xfrm flipH="1">
              <a:off x="4694" y="2931"/>
              <a:ext cx="63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50" name="Line 38"/>
            <p:cNvSpPr>
              <a:spLocks noChangeShapeType="1"/>
            </p:cNvSpPr>
            <p:nvPr/>
          </p:nvSpPr>
          <p:spPr bwMode="auto">
            <a:xfrm flipV="1">
              <a:off x="5329" y="436"/>
              <a:ext cx="0" cy="24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51" name="Line 39"/>
            <p:cNvSpPr>
              <a:spLocks noChangeShapeType="1"/>
            </p:cNvSpPr>
            <p:nvPr/>
          </p:nvSpPr>
          <p:spPr bwMode="auto">
            <a:xfrm flipH="1">
              <a:off x="1791" y="436"/>
              <a:ext cx="35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>
              <a:off x="1791" y="436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>
              <a:off x="2381" y="436"/>
              <a:ext cx="0" cy="5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54" name="Line 42"/>
            <p:cNvSpPr>
              <a:spLocks noChangeShapeType="1"/>
            </p:cNvSpPr>
            <p:nvPr/>
          </p:nvSpPr>
          <p:spPr bwMode="auto">
            <a:xfrm>
              <a:off x="2880" y="436"/>
              <a:ext cx="0" cy="9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55" name="Line 43"/>
            <p:cNvSpPr>
              <a:spLocks noChangeShapeType="1"/>
            </p:cNvSpPr>
            <p:nvPr/>
          </p:nvSpPr>
          <p:spPr bwMode="auto">
            <a:xfrm>
              <a:off x="3515" y="436"/>
              <a:ext cx="0" cy="16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3132138" y="549275"/>
            <a:ext cx="2159000" cy="36036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dirty="0" err="1">
                <a:solidFill>
                  <a:schemeClr val="bg2"/>
                </a:solidFill>
                <a:latin typeface="Franklin Gothic Demi" pitchFamily="34" charset="0"/>
              </a:rPr>
              <a:t>Antithrombin</a:t>
            </a:r>
            <a:endParaRPr lang="en-US" dirty="0">
              <a:solidFill>
                <a:schemeClr val="bg2"/>
              </a:solidFill>
              <a:latin typeface="Franklin Gothic Demi" pitchFamily="34" charset="0"/>
            </a:endParaRPr>
          </a:p>
        </p:txBody>
      </p:sp>
      <p:grpSp>
        <p:nvGrpSpPr>
          <p:cNvPr id="38964" name="Group 52"/>
          <p:cNvGrpSpPr>
            <a:grpSpLocks/>
          </p:cNvGrpSpPr>
          <p:nvPr/>
        </p:nvGrpSpPr>
        <p:grpSpPr bwMode="auto">
          <a:xfrm>
            <a:off x="6659563" y="1484313"/>
            <a:ext cx="1008062" cy="288925"/>
            <a:chOff x="4195" y="935"/>
            <a:chExt cx="635" cy="182"/>
          </a:xfrm>
        </p:grpSpPr>
        <p:sp>
          <p:nvSpPr>
            <p:cNvPr id="38957" name="Line 45"/>
            <p:cNvSpPr>
              <a:spLocks noChangeShapeType="1"/>
            </p:cNvSpPr>
            <p:nvPr/>
          </p:nvSpPr>
          <p:spPr bwMode="auto">
            <a:xfrm flipH="1">
              <a:off x="4195" y="1117"/>
              <a:ext cx="63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958" name="Line 46"/>
            <p:cNvSpPr>
              <a:spLocks noChangeShapeType="1"/>
            </p:cNvSpPr>
            <p:nvPr/>
          </p:nvSpPr>
          <p:spPr bwMode="auto">
            <a:xfrm>
              <a:off x="4830" y="935"/>
              <a:ext cx="0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8960" name="AutoShape 48"/>
          <p:cNvSpPr>
            <a:spLocks noChangeArrowheads="1"/>
          </p:cNvSpPr>
          <p:nvPr/>
        </p:nvSpPr>
        <p:spPr bwMode="auto">
          <a:xfrm>
            <a:off x="5075238" y="620713"/>
            <a:ext cx="431800" cy="90805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38961" name="AutoShape 49"/>
          <p:cNvSpPr>
            <a:spLocks noChangeArrowheads="1"/>
          </p:cNvSpPr>
          <p:nvPr/>
        </p:nvSpPr>
        <p:spPr bwMode="auto">
          <a:xfrm>
            <a:off x="7885113" y="1196975"/>
            <a:ext cx="431800" cy="90805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" y="-66020"/>
            <a:ext cx="785018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Factor Inhibitors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355600" y="5105400"/>
            <a:ext cx="2159000" cy="36036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dirty="0" smtClean="0">
                <a:solidFill>
                  <a:schemeClr val="bg2"/>
                </a:solidFill>
                <a:latin typeface="Franklin Gothic Demi" pitchFamily="34" charset="0"/>
              </a:rPr>
              <a:t>Protein C &amp; S</a:t>
            </a:r>
            <a:endParaRPr lang="en-US" dirty="0">
              <a:solidFill>
                <a:schemeClr val="bg2"/>
              </a:solidFill>
              <a:latin typeface="Franklin Gothic Demi" pitchFamily="34" charset="0"/>
            </a:endParaRPr>
          </a:p>
        </p:txBody>
      </p:sp>
      <p:sp>
        <p:nvSpPr>
          <p:cNvPr id="55" name="AutoShape 47"/>
          <p:cNvSpPr>
            <a:spLocks noChangeArrowheads="1"/>
          </p:cNvSpPr>
          <p:nvPr/>
        </p:nvSpPr>
        <p:spPr bwMode="auto">
          <a:xfrm>
            <a:off x="76200" y="4800600"/>
            <a:ext cx="431800" cy="90805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8" grpId="0" animBg="1"/>
      <p:bldP spid="38956" grpId="0" animBg="1"/>
      <p:bldP spid="38960" grpId="0" animBg="1"/>
      <p:bldP spid="38961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Fibrinolysis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3609"/>
            <a:ext cx="7391400" cy="47299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15200" y="2057400"/>
            <a:ext cx="152400" cy="304800"/>
            <a:chOff x="7315200" y="2057400"/>
            <a:chExt cx="152400" cy="304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391400" y="2057400"/>
              <a:ext cx="0" cy="304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15200" y="2362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324600" y="1676400"/>
            <a:ext cx="2819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DaunPenh" pitchFamily="2" charset="0"/>
              </a:rPr>
              <a:t>Plasminogen Activators Inhibitors   (PAIs)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15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696283"/>
            <a:ext cx="85344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Phase:</a:t>
            </a:r>
            <a:r>
              <a:rPr lang="en-US" sz="2400" b="1" dirty="0"/>
              <a:t> </a:t>
            </a:r>
          </a:p>
          <a:p>
            <a:pPr marL="0" lvl="1"/>
            <a:r>
              <a:rPr lang="en-US" sz="2400" b="1" dirty="0"/>
              <a:t>release of locally active vasoactive agents (</a:t>
            </a:r>
            <a:r>
              <a:rPr lang="en-US" sz="2400" b="1" dirty="0" err="1" smtClean="0"/>
              <a:t>Endothelin</a:t>
            </a:r>
            <a:r>
              <a:rPr lang="en-US" sz="2400" b="1" dirty="0" smtClean="0"/>
              <a:t>, Thromboxane A2, </a:t>
            </a:r>
            <a:r>
              <a:rPr lang="en-US" sz="2400" b="1" dirty="0" err="1" smtClean="0"/>
              <a:t>Fibrinopeptides</a:t>
            </a:r>
            <a:r>
              <a:rPr lang="en-US" sz="2400" b="1" dirty="0" smtClean="0"/>
              <a:t>) </a:t>
            </a:r>
            <a:r>
              <a:rPr lang="en-US" sz="2400" b="1" dirty="0">
                <a:sym typeface="Wingdings 2"/>
              </a:rPr>
              <a:t> 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Vasoconstriction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>
                <a:sym typeface="Wingdings 2"/>
              </a:rPr>
              <a:t>at the site of injury  reduced blood </a:t>
            </a:r>
            <a:r>
              <a:rPr lang="en-US" sz="2400" b="1" dirty="0" smtClean="0">
                <a:sym typeface="Wingdings 2"/>
              </a:rPr>
              <a:t>flow</a:t>
            </a:r>
            <a:endParaRPr lang="en-US" sz="2400" b="1" dirty="0">
              <a:sym typeface="Wingdings 2"/>
            </a:endParaRPr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2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Phase: </a:t>
            </a:r>
            <a:r>
              <a:rPr lang="en-US" sz="2400" b="1" dirty="0" err="1">
                <a:sym typeface="Wingdings 2"/>
              </a:rPr>
              <a:t>Plt</a:t>
            </a:r>
            <a:r>
              <a:rPr lang="en-US" sz="2400" b="1" dirty="0">
                <a:sym typeface="Wingdings 2"/>
              </a:rPr>
              <a:t> </a:t>
            </a:r>
            <a:r>
              <a:rPr lang="en-US" sz="2400" b="1" dirty="0" smtClean="0">
                <a:sym typeface="Wingdings 2"/>
              </a:rPr>
              <a:t>Adhesion &amp; Aggregation (via VWF, ADP, TXA2) </a:t>
            </a:r>
            <a:r>
              <a:rPr lang="en-US" sz="2400" b="1" dirty="0">
                <a:sym typeface="Wingdings 2"/>
              </a:rPr>
              <a:t> 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/>
              <a:t>formation </a:t>
            </a:r>
            <a:r>
              <a:rPr lang="en-US" sz="2400" b="1" dirty="0"/>
              <a:t>of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Plug </a:t>
            </a:r>
            <a:endParaRPr lang="en-US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000" b="1" dirty="0" smtClean="0"/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Phase: </a:t>
            </a:r>
            <a:r>
              <a:rPr lang="en-US" sz="2400" b="1" dirty="0"/>
              <a:t>Propagation of the clotting process by the coagulation </a:t>
            </a:r>
            <a:r>
              <a:rPr lang="en-US" sz="2400" b="1" dirty="0" smtClean="0"/>
              <a:t>cascade </a:t>
            </a:r>
            <a:r>
              <a:rPr lang="en-US" sz="2400" b="1" dirty="0" smtClean="0">
                <a:sym typeface="Wingdings 2"/>
              </a:rPr>
              <a:t> formation of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Fibrin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Clot</a:t>
            </a:r>
          </a:p>
          <a:p>
            <a:pPr marL="514350" lvl="1" indent="-514350">
              <a:buAutoNum type="romanUcPeriod" startAt="3"/>
            </a:pPr>
            <a:endParaRPr lang="en-US" sz="1000" b="1" dirty="0"/>
          </a:p>
          <a:p>
            <a:pPr marL="514350" lvl="1" indent="-514350">
              <a:buFontTx/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Fibrinolysis Phase: </a:t>
            </a:r>
            <a:r>
              <a:rPr lang="en-US" sz="2400" b="1" dirty="0" smtClean="0"/>
              <a:t>Termination </a:t>
            </a:r>
            <a:r>
              <a:rPr lang="en-US" sz="2400" b="1" dirty="0"/>
              <a:t>of clotting by antithrombotic control </a:t>
            </a:r>
            <a:r>
              <a:rPr lang="en-US" sz="2400" b="1" dirty="0" smtClean="0"/>
              <a:t>mechanisms</a:t>
            </a:r>
            <a:r>
              <a:rPr lang="en-US" sz="2400" b="1" dirty="0"/>
              <a:t> </a:t>
            </a:r>
            <a:r>
              <a:rPr lang="en-US" sz="2400" b="1" dirty="0" smtClean="0"/>
              <a:t>&amp; removal </a:t>
            </a:r>
            <a:r>
              <a:rPr lang="en-US" sz="2400" b="1" dirty="0"/>
              <a:t>of the </a:t>
            </a:r>
            <a:r>
              <a:rPr lang="en-US" sz="2400" b="1" dirty="0" smtClean="0"/>
              <a:t>clot </a:t>
            </a:r>
            <a:endParaRPr lang="ar-SA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52400" y="1749653"/>
            <a:ext cx="8763000" cy="2365147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Endothelium Injury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170908"/>
            <a:ext cx="8763000" cy="1467892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Factors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Soluble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Fibrinogen converted to insoluble Fibrin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0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3.bp.blogspot.com/-Ld2zZjezLnc/TcAXrOq0PbI/AAAAAAAAAtk/s-2xyb74dRs/s1600/hemosta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17459" cy="35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219200" y="2514600"/>
            <a:ext cx="3810000" cy="533400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1941" y="3137384"/>
            <a:ext cx="3812059" cy="520216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</a:t>
            </a:r>
            <a:r>
              <a:rPr lang="en-US" sz="3600" b="1" i="1" dirty="0" err="1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168" y="5726668"/>
            <a:ext cx="340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youtu.be/HFNWGCx_Eu4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6792" b="6410"/>
          <a:stretch/>
        </p:blipFill>
        <p:spPr>
          <a:xfrm>
            <a:off x="1906626" y="1166336"/>
            <a:ext cx="5256174" cy="51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748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Approach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to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with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Potential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Bleeding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84582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establish likelihood of a bleeding disorder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guide laboratory Testing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1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Early in the newborn period (circumcision)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After hemostatic Challenges ( delivery, injury, trauma, surgery, invasive dental procedure, menstruation )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Frequency &amp; pattern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Duration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err="1" smtClean="0"/>
              <a:t>Sx</a:t>
            </a:r>
            <a:r>
              <a:rPr lang="en-US" sz="2400" b="1" dirty="0" smtClean="0"/>
              <a:t> onset ( congenital vs. acquired )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smtClean="0"/>
              <a:t>time required for cessation</a:t>
            </a:r>
          </a:p>
        </p:txBody>
      </p:sp>
    </p:spTree>
    <p:extLst>
      <p:ext uri="{BB962C8B-B14F-4D97-AF65-F5344CB8AC3E}">
        <p14:creationId xmlns:p14="http://schemas.microsoft.com/office/powerpoint/2010/main" val="36817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Sites of bleeding (specific or multiple)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Mucocutaneous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Easy bruising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Epistaxis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Menorrhagia   </a:t>
            </a:r>
            <a:endParaRPr lang="ar-S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911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Tissue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Joints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Muscles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Central Nervous System </a:t>
            </a:r>
            <a:endParaRPr lang="ar-SA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 Defects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PLT or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 Defects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Deficiencies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Outlines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398455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Overview of Hemostasis.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Approach to the bleeding Pt.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Congenital Bleeding Disorders.  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Bleeding Disorders.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Platelet Disorders (Number &amp; Function).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36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Clinical Manifestation of Bleeding Disorders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15109" r="2196" b="9766"/>
          <a:stretch/>
        </p:blipFill>
        <p:spPr bwMode="auto">
          <a:xfrm>
            <a:off x="0" y="1295400"/>
            <a:ext cx="9144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2438400"/>
            <a:ext cx="4419600" cy="62865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6400800" y="2438400"/>
            <a:ext cx="2590800" cy="62865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42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Current use of medications or herbal supplements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Use of Bleeding Assessment Tools (differentia bleeding phenotypes, require validation by prospective studies) </a:t>
            </a:r>
          </a:p>
        </p:txBody>
      </p:sp>
    </p:spTree>
    <p:extLst>
      <p:ext uri="{BB962C8B-B14F-4D97-AF65-F5344CB8AC3E}">
        <p14:creationId xmlns:p14="http://schemas.microsoft.com/office/powerpoint/2010/main" val="19717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8706833"/>
              </p:ext>
            </p:extLst>
          </p:nvPr>
        </p:nvGraphicFramePr>
        <p:xfrm>
          <a:off x="-762000" y="13970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01900"/>
              </p:ext>
            </p:extLst>
          </p:nvPr>
        </p:nvGraphicFramePr>
        <p:xfrm>
          <a:off x="4343400" y="1188720"/>
          <a:ext cx="4648200" cy="140208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12 – 28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Pradaxa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Dabigatran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39 – 51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Acova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Argatroban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1.3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Refludan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Lepirudin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25</a:t>
                      </a:r>
                      <a:r>
                        <a:rPr lang="en-US" sz="1200" b="1" baseline="0" dirty="0" smtClean="0"/>
                        <a:t> – 57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Angiomax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Bivalirudin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3220"/>
              </p:ext>
            </p:extLst>
          </p:nvPr>
        </p:nvGraphicFramePr>
        <p:xfrm>
          <a:off x="4343400" y="2712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Unfractionated Heparin (UFH)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4.5 – 7 </a:t>
                      </a:r>
                      <a:r>
                        <a:rPr lang="en-US" sz="1200" b="1" dirty="0" err="1" smtClean="0"/>
                        <a:t>hr</a:t>
                      </a:r>
                      <a:r>
                        <a:rPr lang="en-US" sz="1200" b="1" dirty="0" smtClean="0"/>
                        <a:t> 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Clexan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Enoxaparin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smtClean="0"/>
                        <a:t>3 –</a:t>
                      </a:r>
                      <a:r>
                        <a:rPr lang="en-US" sz="1200" b="1" baseline="0" smtClean="0"/>
                        <a:t> 4 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Innohep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</a:t>
                      </a:r>
                      <a:r>
                        <a:rPr lang="en-US" sz="1200" b="1" dirty="0" err="1" smtClean="0"/>
                        <a:t>Tinzaparin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</a:t>
                      </a:r>
                      <a:r>
                        <a:rPr lang="en-US" sz="1200" b="1" baseline="0" dirty="0" smtClean="0"/>
                        <a:t> - </a:t>
                      </a:r>
                      <a:r>
                        <a:rPr lang="en-US" sz="1200" b="1" baseline="0" dirty="0" err="1" smtClean="0"/>
                        <a:t>Deltaparin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17 – 21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Arixtra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Fondaparinux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9816"/>
              </p:ext>
            </p:extLst>
          </p:nvPr>
        </p:nvGraphicFramePr>
        <p:xfrm>
          <a:off x="4343400" y="4191000"/>
          <a:ext cx="4648200" cy="2743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7 – 11 </a:t>
                      </a:r>
                      <a:r>
                        <a:rPr lang="en-US" sz="120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Coumadin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Warfarin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99779"/>
              </p:ext>
            </p:extLst>
          </p:nvPr>
        </p:nvGraphicFramePr>
        <p:xfrm>
          <a:off x="4343400" y="458724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</a:t>
                      </a:r>
                      <a:r>
                        <a:rPr lang="en-US" sz="1200" b="1" baseline="0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Xarelto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Rivaroxaban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Eliquis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Apixaban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10 – 14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Savaysa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Endoxaban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4058088"/>
              </p:ext>
            </p:extLst>
          </p:nvPr>
        </p:nvGraphicFramePr>
        <p:xfrm>
          <a:off x="-762000" y="1244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53815"/>
              </p:ext>
            </p:extLst>
          </p:nvPr>
        </p:nvGraphicFramePr>
        <p:xfrm>
          <a:off x="4343400" y="2209800"/>
          <a:ext cx="4648200" cy="5791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24 – 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Aspirin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81201"/>
              </p:ext>
            </p:extLst>
          </p:nvPr>
        </p:nvGraphicFramePr>
        <p:xfrm>
          <a:off x="4343400" y="309372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Reopro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Abciximab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Integrilin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Eptifibatide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Aggrastat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Tirofiban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46108"/>
              </p:ext>
            </p:extLst>
          </p:nvPr>
        </p:nvGraphicFramePr>
        <p:xfrm>
          <a:off x="4343400" y="4236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6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Plavix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Clopidogrel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 – 6 min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Kengreal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Cangrelor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</a:t>
                      </a:r>
                      <a:r>
                        <a:rPr lang="en-US" sz="1200" b="1" baseline="0" dirty="0" smtClean="0"/>
                        <a:t> – 15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Effient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Prasugrel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Ticlid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Ticlopidine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7- 9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Brilinta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Ticagrelor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28357"/>
              </p:ext>
            </p:extLst>
          </p:nvPr>
        </p:nvGraphicFramePr>
        <p:xfrm>
          <a:off x="914400" y="4191000"/>
          <a:ext cx="352425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Alteplase</a:t>
                      </a:r>
                      <a:endParaRPr lang="ar-SA" sz="1200" b="1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Tissue Plasminogen Activators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(t-PA)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Reteplase</a:t>
                      </a:r>
                      <a:endParaRPr lang="ar-SA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Teneteplase</a:t>
                      </a: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Streptokinase (SK)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Urikinase</a:t>
                      </a:r>
                      <a:r>
                        <a:rPr lang="en-US" sz="1200" b="1" baseline="0" dirty="0" smtClean="0"/>
                        <a:t> (UK)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73172513"/>
              </p:ext>
            </p:extLst>
          </p:nvPr>
        </p:nvGraphicFramePr>
        <p:xfrm>
          <a:off x="-762000" y="2133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34537" cy="39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586097"/>
            <a:ext cx="84582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3200" b="1" dirty="0" smtClean="0"/>
              <a:t>(Crucial &amp; Vital regardless of the prior Lab testing) </a:t>
            </a:r>
          </a:p>
          <a:p>
            <a:pPr marL="514350" lvl="1" indent="-514350">
              <a:buFont typeface="+mj-lt"/>
              <a:buAutoNum type="romanUcPeriod"/>
            </a:pPr>
            <a:endParaRPr lang="en-US" sz="3200" b="1" dirty="0"/>
          </a:p>
          <a:p>
            <a:pPr marL="514350" lvl="1" indent="-514350">
              <a:buFont typeface="+mj-lt"/>
              <a:buAutoNum type="romanUcPeriod"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Testing </a:t>
            </a:r>
          </a:p>
        </p:txBody>
      </p:sp>
    </p:spTree>
    <p:extLst>
      <p:ext uri="{BB962C8B-B14F-4D97-AF65-F5344CB8AC3E}">
        <p14:creationId xmlns:p14="http://schemas.microsoft.com/office/powerpoint/2010/main" val="18842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Screening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8686800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(Platelet count)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Prothrombin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(PT)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                                                            measures F VII, X, V, II, I   - (N Time 10-14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malized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the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 of a pt's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(control) sample, raised to the power of the ISI value for the control sample used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Partial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Thromboplastin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measures F XII, XI, IX, VIII, X, V, II, I  - (N Time 30 – 40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(Clotting) Time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sensitive to deficiency of Fibrinogen or inhibition of thrombin -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(3-8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sensitive – not specific )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to all abnormalities ass. w a bleeding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{INR}= \left(\frac{PT_{test}}{PT_{normal}}\right) ^ {ISI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1263128" cy="31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Screening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r="293" b="19792"/>
          <a:stretch/>
        </p:blipFill>
        <p:spPr bwMode="auto">
          <a:xfrm>
            <a:off x="0" y="18288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2" r="3074" b="24219"/>
          <a:stretch/>
        </p:blipFill>
        <p:spPr bwMode="auto">
          <a:xfrm>
            <a:off x="76200" y="17526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8490" r="3075" b="32292"/>
          <a:stretch/>
        </p:blipFill>
        <p:spPr bwMode="auto">
          <a:xfrm>
            <a:off x="103578" y="2743200"/>
            <a:ext cx="8860644" cy="34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46744"/>
            <a:ext cx="784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The process through which bleeding is controlled at a site of damaged or disrupted endothelium.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dynamic interplay between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Cellular Components: ( PLTs &amp; Endothelium 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Plasma Proteins Components:  3 protein systems</a:t>
            </a:r>
            <a:endParaRPr lang="en-US" sz="2400" b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Blood Coagulation ( Clot Formation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Fibrinolysis ( Clot Lysing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Anticoagulant ( Regulating ) 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3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3802" r="2929" b="16667"/>
          <a:stretch/>
        </p:blipFill>
        <p:spPr bwMode="auto">
          <a:xfrm>
            <a:off x="101029" y="2590800"/>
            <a:ext cx="889057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-36513" y="0"/>
            <a:ext cx="9180513" cy="6846888"/>
            <a:chOff x="-23" y="0"/>
            <a:chExt cx="5760" cy="4313"/>
          </a:xfrm>
        </p:grpSpPr>
        <p:pic>
          <p:nvPicPr>
            <p:cNvPr id="36869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-36512" y="0"/>
            <a:ext cx="5400676" cy="3068638"/>
          </a:xfrm>
          <a:prstGeom prst="rect">
            <a:avLst/>
          </a:prstGeom>
          <a:solidFill>
            <a:schemeClr val="accent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364163" y="0"/>
            <a:ext cx="3779837" cy="3068638"/>
          </a:xfrm>
          <a:prstGeom prst="rect">
            <a:avLst/>
          </a:prstGeom>
          <a:solidFill>
            <a:srgbClr val="FFFF00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0" y="1181100"/>
            <a:ext cx="30241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5797550" y="1196975"/>
            <a:ext cx="29511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-36513" y="3068638"/>
            <a:ext cx="9180513" cy="3789362"/>
          </a:xfrm>
          <a:prstGeom prst="rect">
            <a:avLst/>
          </a:prstGeom>
          <a:solidFill>
            <a:srgbClr val="A50021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4329113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 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–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TT 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36885" grpId="0" animBg="1"/>
      <p:bldP spid="36887" grpId="0"/>
      <p:bldP spid="36888" grpId="0"/>
      <p:bldP spid="36893" grpId="0" animBg="1"/>
      <p:bldP spid="368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99608"/>
            <a:ext cx="8458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 Study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to one mix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Pt’s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&amp; known normal standard plasma, only if PT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prolonged) </a:t>
            </a:r>
          </a:p>
          <a:p>
            <a:pPr marL="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clotting factor deficiency (risk of bleed)</a:t>
            </a:r>
          </a:p>
          <a:p>
            <a:pPr marL="36195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Not corrected  inhibitors (directed against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specific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factor or global inhibitors “ Lupus Inhibitor, risk of thrombosis “)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9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24085"/>
            <a:ext cx="84582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Assay (PFA - 100):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PLT function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90 % for severe PLT dysfunction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levels &lt; 25%)                                                       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24 – 41 % (low) in mild PLT secretion defect or Storage Pool Disease  ( not screening tool )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Aggregation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external aggregating factors; ADP, Collagen,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Ristocetin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Arachidonic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Acid, Adrenaline)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Antigen &amp; Activity 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assay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 XIII Deficiency &gt;&gt; normal PT &amp; PTT)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Plasminogen Activator Inhibitor (PAI-1)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2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AntiPlasmin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 (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AP) </a:t>
            </a:r>
          </a:p>
        </p:txBody>
      </p:sp>
    </p:spTree>
    <p:extLst>
      <p:ext uri="{BB962C8B-B14F-4D97-AF65-F5344CB8AC3E}">
        <p14:creationId xmlns:p14="http://schemas.microsoft.com/office/powerpoint/2010/main" val="15924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Take Home Message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56" y="2149257"/>
            <a:ext cx="886064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tests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used widely to identify hemostatic abnormalities associated with bleeding,       they are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perfect  </a:t>
            </a:r>
          </a:p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The Clinical suspicion for a bleeding disorder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is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Critical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 to determine extent of the laboratory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6973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Congenital Bleeding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850172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 inherited bleeding disorder caused by deficiency of </a:t>
            </a:r>
            <a:r>
              <a:rPr lang="en-US" sz="2000" b="1" dirty="0" smtClean="0"/>
              <a:t>coagulation.</a:t>
            </a:r>
          </a:p>
          <a:p>
            <a:r>
              <a:rPr lang="en-US" sz="2000" b="1" dirty="0" smtClean="0"/>
              <a:t>(the most common inherited bleeding disorders)  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/>
              <a:t>– Inherited deficiency of factor VIII </a:t>
            </a:r>
            <a:r>
              <a:rPr lang="en-US" sz="2000" b="1" dirty="0" smtClean="0"/>
              <a:t>(8); </a:t>
            </a:r>
            <a:r>
              <a:rPr lang="en-US" sz="2000" b="1" dirty="0"/>
              <a:t>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2000" b="1" dirty="0"/>
              <a:t>– Inherited deficiency of factor IX </a:t>
            </a:r>
            <a:r>
              <a:rPr lang="en-US" sz="2000" b="1" dirty="0" smtClean="0"/>
              <a:t>(9); </a:t>
            </a:r>
            <a:r>
              <a:rPr lang="en-US" sz="2000" b="1" dirty="0"/>
              <a:t>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000" b="1" dirty="0"/>
              <a:t>; 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sz="2000" b="1" dirty="0"/>
              <a:t>– Inherited deficiency of factor XI </a:t>
            </a:r>
            <a:r>
              <a:rPr lang="en-US" sz="2000" b="1" dirty="0" smtClean="0"/>
              <a:t>(11</a:t>
            </a:r>
            <a:r>
              <a:rPr lang="en-US" sz="2000" b="1" dirty="0"/>
              <a:t>); 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Rosenthal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  <a:r>
              <a:rPr lang="en-US" sz="2000" b="1" dirty="0"/>
              <a:t>; an autosomal recessive disorder. Rarely, heterozygotes may have bleeding (</a:t>
            </a:r>
            <a:r>
              <a:rPr lang="en-US" sz="2000" b="1" dirty="0" err="1"/>
              <a:t>ie</a:t>
            </a:r>
            <a:r>
              <a:rPr lang="en-US" sz="2000" b="1" dirty="0"/>
              <a:t>, autosomal dominant transmission, due to heterodimer binding). </a:t>
            </a:r>
            <a:r>
              <a:rPr lang="en-US" sz="2000" b="1" dirty="0" smtClean="0"/>
              <a:t>especially </a:t>
            </a:r>
            <a:r>
              <a:rPr lang="en-US" sz="2000" b="1" dirty="0"/>
              <a:t>common in Ashkenazi Jews (</a:t>
            </a:r>
            <a:r>
              <a:rPr lang="en-US" sz="2000" b="1" dirty="0" err="1"/>
              <a:t>ie</a:t>
            </a:r>
            <a:r>
              <a:rPr lang="en-US" sz="2000" b="1" dirty="0"/>
              <a:t>, Jews from Eastern Europe).</a:t>
            </a:r>
          </a:p>
        </p:txBody>
      </p:sp>
    </p:spTree>
    <p:extLst>
      <p:ext uri="{BB962C8B-B14F-4D97-AF65-F5344CB8AC3E}">
        <p14:creationId xmlns:p14="http://schemas.microsoft.com/office/powerpoint/2010/main" val="15133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084725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characterized based </a:t>
            </a:r>
            <a:r>
              <a:rPr lang="en-US" sz="2000" b="1" dirty="0"/>
              <a:t>on the residual or baseline factor activity level (also referred to as "factor level</a:t>
            </a:r>
            <a:r>
              <a:rPr lang="en-US" sz="2000" b="1" dirty="0" smtClean="0"/>
              <a:t>"); expressed </a:t>
            </a:r>
            <a:r>
              <a:rPr lang="en-US" sz="2000" b="1" dirty="0"/>
              <a:t>as a %</a:t>
            </a:r>
            <a:r>
              <a:rPr lang="en-US" sz="2000" b="1" dirty="0" smtClean="0"/>
              <a:t> </a:t>
            </a:r>
            <a:r>
              <a:rPr lang="en-US" sz="2000" b="1" dirty="0"/>
              <a:t>of normal or in </a:t>
            </a:r>
            <a:r>
              <a:rPr lang="en-US" sz="2000" b="1" dirty="0" smtClean="0"/>
              <a:t>IU/</a:t>
            </a:r>
            <a:r>
              <a:rPr lang="en-US" sz="2000" b="1" dirty="0" err="1" smtClean="0"/>
              <a:t>mL.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Factor </a:t>
            </a:r>
            <a:r>
              <a:rPr lang="en-US" sz="2000" b="1" dirty="0"/>
              <a:t>levels typically correlate with the degree of bleeding </a:t>
            </a:r>
            <a:r>
              <a:rPr lang="en-US" sz="2000" b="1" dirty="0" smtClean="0"/>
              <a:t>Symptoms.</a:t>
            </a:r>
          </a:p>
          <a:p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 smtClean="0"/>
              <a:t>– defined as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</a:t>
            </a:r>
            <a:r>
              <a:rPr lang="en-US" sz="2000" b="1" dirty="0" smtClean="0"/>
              <a:t>factor activity (&lt;0.01 IU/mL). </a:t>
            </a:r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≥1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&lt;5 </a:t>
            </a:r>
            <a:r>
              <a:rPr lang="en-US" sz="2000" b="1" dirty="0" smtClean="0"/>
              <a:t>% </a:t>
            </a:r>
            <a:r>
              <a:rPr lang="en-US" sz="2000" b="1" dirty="0"/>
              <a:t>of </a:t>
            </a:r>
            <a:r>
              <a:rPr lang="en-US" sz="2000" b="1" dirty="0" smtClean="0"/>
              <a:t>normal (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≥0.01 - &lt;0.05 IU/mL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H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≥5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&lt;40 </a:t>
            </a:r>
            <a:r>
              <a:rPr lang="en-US" sz="2000" b="1" dirty="0" smtClean="0"/>
              <a:t>% of </a:t>
            </a:r>
            <a:r>
              <a:rPr lang="en-US" sz="2000" b="1" dirty="0"/>
              <a:t>normal (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≥0.05 - &lt;0.40 IU/mL</a:t>
            </a:r>
            <a:r>
              <a:rPr lang="en-US" sz="20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054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458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genetic mutation in F8 &amp; F9 located on the long arm of X chromosome.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Observed commonly in males due to their </a:t>
            </a:r>
            <a:r>
              <a:rPr lang="en-US" b="1" dirty="0" err="1"/>
              <a:t>hemizygous</a:t>
            </a:r>
            <a:r>
              <a:rPr lang="en-US" b="1" dirty="0"/>
              <a:t> state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Rarely in females due to (</a:t>
            </a:r>
            <a:r>
              <a:rPr lang="en-US" b="1" dirty="0" smtClean="0"/>
              <a:t>Heterozygous </a:t>
            </a:r>
            <a:r>
              <a:rPr lang="en-US" b="1" dirty="0"/>
              <a:t>females as result from nonrandom X chromosome inactivation, skewed </a:t>
            </a:r>
            <a:r>
              <a:rPr lang="en-US" b="1" dirty="0" err="1"/>
              <a:t>Lyonization</a:t>
            </a:r>
            <a:r>
              <a:rPr lang="en-US" b="1" dirty="0"/>
              <a:t>, or the presence of other genetic abnormalities (Turner </a:t>
            </a:r>
            <a:r>
              <a:rPr lang="en-US" b="1" dirty="0" smtClean="0"/>
              <a:t>Syndrome or X autosomal translocations).</a:t>
            </a:r>
            <a:endParaRPr lang="en-US" b="1" dirty="0"/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development of autoantibodies most commonly directed against FVIII – ass. with pregnancy, malignancy, advanced age. </a:t>
            </a:r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</a:t>
            </a:r>
            <a:r>
              <a:rPr lang="en-US" sz="2000" b="1" dirty="0" smtClean="0"/>
              <a:t>&gt;&gt; hematomas, </a:t>
            </a:r>
            <a:r>
              <a:rPr lang="en-US" sz="2000" b="1" dirty="0" err="1" smtClean="0"/>
              <a:t>hemarthroses</a:t>
            </a:r>
            <a:r>
              <a:rPr lang="en-US" sz="2000" b="1" dirty="0" smtClean="0"/>
              <a:t>, bruising, bleeding (mucosal, GI, GU)</a:t>
            </a:r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, </a:t>
            </a:r>
            <a:r>
              <a:rPr lang="en-US" sz="2000" b="1" dirty="0" smtClean="0">
                <a:sym typeface="Wingdings 2"/>
              </a:rPr>
              <a:t></a:t>
            </a:r>
            <a:r>
              <a:rPr lang="en-US" sz="2000" b="1" dirty="0" smtClean="0"/>
              <a:t> Factor Level, Mixing study (corrected), N VWF &amp; PT</a:t>
            </a: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the deficient coagulation Factor (recombinant or plasma derived) + Adjunctive therapy (</a:t>
            </a:r>
            <a:r>
              <a:rPr lang="en-US" sz="2000" b="1" dirty="0" err="1" smtClean="0"/>
              <a:t>Desmopressin</a:t>
            </a:r>
            <a:r>
              <a:rPr lang="en-US" sz="2000" b="1" dirty="0"/>
              <a:t> </a:t>
            </a:r>
            <a:r>
              <a:rPr lang="en-US" sz="2000" b="1" dirty="0" smtClean="0"/>
              <a:t>(DDAVP),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</a:t>
            </a:r>
            <a:r>
              <a:rPr lang="en-US" sz="2000" b="1" dirty="0" err="1"/>
              <a:t>rFVIIa</a:t>
            </a:r>
            <a:r>
              <a:rPr lang="en-US" sz="2000" b="1" dirty="0"/>
              <a:t> (with inhibitors)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74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0" y="1143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most common bleeding disorder.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0140"/>
              </p:ext>
            </p:extLst>
          </p:nvPr>
        </p:nvGraphicFramePr>
        <p:xfrm>
          <a:off x="130956" y="1569720"/>
          <a:ext cx="8860644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24698"/>
                <a:gridCol w="5218324"/>
                <a:gridCol w="1117622"/>
              </a:tblGrid>
              <a:tr h="18288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Multimers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Defect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VWD Types</a:t>
                      </a:r>
                      <a:endParaRPr lang="ar-SA" sz="1400" dirty="0"/>
                    </a:p>
                  </a:txBody>
                  <a:tcPr/>
                </a:tc>
              </a:tr>
              <a:tr h="5641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Normal Distribution</a:t>
                      </a:r>
                      <a:r>
                        <a:rPr lang="en-US" b="1" baseline="0" dirty="0" smtClean="0"/>
                        <a:t> (decrease in quantity)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No mutations – Partial</a:t>
                      </a:r>
                      <a:r>
                        <a:rPr lang="en-US" b="1" baseline="0" dirty="0" smtClean="0"/>
                        <a:t> deficiency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Type 1</a:t>
                      </a:r>
                      <a:endParaRPr lang="ar-SA" b="1" dirty="0"/>
                    </a:p>
                  </a:txBody>
                  <a:tcPr/>
                </a:tc>
              </a:tr>
              <a:tr h="564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Absence of large &amp; medium MW </a:t>
                      </a:r>
                      <a:r>
                        <a:rPr lang="en-US" b="1" dirty="0" err="1" smtClean="0"/>
                        <a:t>multimers</a:t>
                      </a:r>
                      <a:r>
                        <a:rPr lang="en-US" b="1" dirty="0" smtClean="0"/>
                        <a:t>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Decrease </a:t>
                      </a:r>
                      <a:r>
                        <a:rPr lang="en-US" b="1" dirty="0" err="1" smtClean="0"/>
                        <a:t>vWF</a:t>
                      </a:r>
                      <a:r>
                        <a:rPr lang="en-US" b="1" dirty="0" smtClean="0"/>
                        <a:t>-dependent PLT adhesion</a:t>
                      </a:r>
                      <a:r>
                        <a:rPr lang="en-US" b="1" baseline="0" dirty="0" smtClean="0"/>
                        <a:t> with selective deficiency of HMWM which required for normal PLT adhesion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Type 2A</a:t>
                      </a:r>
                      <a:endParaRPr lang="ar-SA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641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Absence of large MW </a:t>
                      </a:r>
                      <a:r>
                        <a:rPr lang="en-US" b="1" dirty="0" err="1" smtClean="0"/>
                        <a:t>multimers</a:t>
                      </a:r>
                      <a:r>
                        <a:rPr lang="en-US" b="1" dirty="0" smtClean="0"/>
                        <a:t>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Increase Affinity to PLT </a:t>
                      </a:r>
                      <a:r>
                        <a:rPr lang="en-US" b="1" dirty="0" err="1" smtClean="0"/>
                        <a:t>GPIb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(gain of function mutations) </a:t>
                      </a:r>
                      <a:r>
                        <a:rPr lang="en-US" b="1" baseline="0" dirty="0" smtClean="0">
                          <a:sym typeface="Wingdings 2"/>
                        </a:rPr>
                        <a:t> 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low PLT, ↑ LD-RIBA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Type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</a:rPr>
                        <a:t> 2B</a:t>
                      </a:r>
                      <a:endParaRPr lang="ar-SA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641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Normal distribution (decrease</a:t>
                      </a:r>
                      <a:r>
                        <a:rPr lang="en-US" b="1" baseline="0" dirty="0" smtClean="0"/>
                        <a:t> in quantity)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Decrease </a:t>
                      </a:r>
                      <a:r>
                        <a:rPr lang="en-US" b="1" dirty="0" err="1" smtClean="0"/>
                        <a:t>vWF</a:t>
                      </a:r>
                      <a:r>
                        <a:rPr lang="en-US" b="1" dirty="0" smtClean="0"/>
                        <a:t>-dependent PLT adhesion</a:t>
                      </a:r>
                      <a:r>
                        <a:rPr lang="en-US" b="1" baseline="0" dirty="0" smtClean="0"/>
                        <a:t> without selective deficiency of HMWM </a:t>
                      </a:r>
                      <a:r>
                        <a:rPr lang="en-US" b="1" baseline="0" dirty="0" smtClean="0">
                          <a:sym typeface="Wingdings 2"/>
                        </a:rPr>
                        <a:t> </a:t>
                      </a:r>
                      <a:endParaRPr lang="ar-SA" b="1" dirty="0" smtClean="0"/>
                    </a:p>
                    <a:p>
                      <a:pPr algn="l" rtl="0"/>
                      <a:r>
                        <a:rPr lang="en-US" b="1" dirty="0" smtClean="0"/>
                        <a:t>Decrease Affinity</a:t>
                      </a:r>
                      <a:r>
                        <a:rPr lang="en-US" b="1" baseline="0" dirty="0" smtClean="0"/>
                        <a:t> to PLT </a:t>
                      </a:r>
                      <a:r>
                        <a:rPr lang="en-US" b="1" baseline="0" dirty="0" err="1" smtClean="0"/>
                        <a:t>GPIb</a:t>
                      </a:r>
                      <a:r>
                        <a:rPr lang="en-US" b="1" baseline="0" dirty="0" smtClean="0"/>
                        <a:t> (loss of function mutations)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Type 2M</a:t>
                      </a:r>
                      <a:endParaRPr lang="ar-SA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2684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Normal distribution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Decrease Affinity to FVIII </a:t>
                      </a:r>
                      <a:r>
                        <a:rPr lang="en-US" b="1" baseline="0" dirty="0" smtClean="0">
                          <a:sym typeface="Wingdings 2"/>
                        </a:rPr>
                        <a:t> </a:t>
                      </a:r>
                      <a:r>
                        <a:rPr lang="en-US" sz="1800" b="1" kern="1200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low FVIII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Type 2N</a:t>
                      </a:r>
                      <a:endParaRPr lang="ar-SA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641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Absent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Variety of mutations &amp; large deletions – Complete</a:t>
                      </a:r>
                      <a:r>
                        <a:rPr lang="en-US" b="1" baseline="0" dirty="0" smtClean="0"/>
                        <a:t> deficiency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Type</a:t>
                      </a:r>
                      <a:r>
                        <a:rPr lang="en-US" b="1" baseline="0" dirty="0" smtClean="0"/>
                        <a:t> 3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PLATELETS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133600"/>
            <a:ext cx="78486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in </a:t>
            </a:r>
            <a:r>
              <a:rPr lang="en-US" sz="2400" b="1" dirty="0" smtClean="0"/>
              <a:t>the Bone Marrow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sz="2400" b="1" dirty="0" smtClean="0"/>
              <a:t> fragmentation of the cytoplasm of megakaryocytes.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Each megakaryocytes rise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from 1000 to 5000.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Time interval from differentiation of the human stem cell to the production of </a:t>
            </a:r>
            <a:r>
              <a:rPr lang="en-US" sz="2400" b="1" dirty="0" err="1" smtClean="0"/>
              <a:t>Plts</a:t>
            </a:r>
            <a:r>
              <a:rPr lang="en-US" sz="2400" b="1" dirty="0" smtClean="0"/>
              <a:t> ( ~ 10 days )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err="1" smtClean="0"/>
              <a:t>Thrombopoietin</a:t>
            </a:r>
            <a:r>
              <a:rPr lang="en-US" sz="2400" b="1" dirty="0" smtClean="0"/>
              <a:t> &gt;&gt;  the major regulator of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production via c-MPL receptor (produced by Liver &amp; Kidney)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PLT counts </a:t>
            </a:r>
            <a:r>
              <a:rPr lang="en-US" sz="2400" b="1" dirty="0" smtClean="0"/>
              <a:t>( 150 – 400 x 10⁹ 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Life Span </a:t>
            </a:r>
            <a:r>
              <a:rPr lang="en-US" sz="2400" b="1" dirty="0" smtClean="0"/>
              <a:t>( 7 – 10 days )</a:t>
            </a:r>
          </a:p>
        </p:txBody>
      </p:sp>
    </p:spTree>
    <p:extLst>
      <p:ext uri="{BB962C8B-B14F-4D97-AF65-F5344CB8AC3E}">
        <p14:creationId xmlns:p14="http://schemas.microsoft.com/office/powerpoint/2010/main" val="33931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1221949"/>
            <a:ext cx="8860644" cy="4874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62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" r="1611" b="2262"/>
          <a:stretch/>
        </p:blipFill>
        <p:spPr>
          <a:xfrm>
            <a:off x="1447800" y="1200935"/>
            <a:ext cx="7239000" cy="48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776948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autosomal dominant (most types), recessive (rarely) </a:t>
            </a:r>
          </a:p>
          <a:p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rare, caused by autoantibodies against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&amp; immune complex formation,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binding to cancer cells, Congenital Heart Disease, Aortic Stenosis, </a:t>
            </a:r>
            <a:r>
              <a:rPr lang="en-US" sz="2000" b="1" dirty="0" err="1" smtClean="0"/>
              <a:t>Angiodysplasia</a:t>
            </a:r>
            <a:r>
              <a:rPr lang="en-US" sz="2000" b="1" dirty="0" smtClean="0"/>
              <a:t>. Rx (of the underlying disorder)</a:t>
            </a:r>
          </a:p>
          <a:p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normal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1 &amp; 2), prolonged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2N, 2B, &amp; 3), </a:t>
            </a:r>
            <a:r>
              <a:rPr lang="en-US" sz="2000" b="1" dirty="0" err="1" smtClean="0"/>
              <a:t>vWF:Ag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vWF:RCo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multimers</a:t>
            </a:r>
            <a:r>
              <a:rPr lang="en-US" sz="2000" b="1" dirty="0"/>
              <a:t> </a:t>
            </a:r>
            <a:r>
              <a:rPr lang="en-US" sz="2000" b="1" dirty="0" smtClean="0"/>
              <a:t>(to differentiate subtypes), FVIII assay (low in 2N &amp; 3),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(low in 2B)  </a:t>
            </a:r>
          </a:p>
          <a:p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exogenous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concentrate,  </a:t>
            </a:r>
            <a:r>
              <a:rPr lang="en-US" sz="2000" b="1" dirty="0" err="1" smtClean="0"/>
              <a:t>Desmopressin</a:t>
            </a:r>
            <a:r>
              <a:rPr lang="en-US" sz="2000" b="1" dirty="0" smtClean="0"/>
              <a:t> (DDAVP; intranasal),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Conjugated Estrogens &amp; oral contraceptive Agents (for menorrhagia)   </a:t>
            </a:r>
          </a:p>
        </p:txBody>
      </p:sp>
    </p:spTree>
    <p:extLst>
      <p:ext uri="{BB962C8B-B14F-4D97-AF65-F5344CB8AC3E}">
        <p14:creationId xmlns:p14="http://schemas.microsoft.com/office/powerpoint/2010/main" val="29878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Platelets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13933" r="2647" b="15211"/>
          <a:stretch/>
        </p:blipFill>
        <p:spPr bwMode="auto">
          <a:xfrm>
            <a:off x="26444" y="1895475"/>
            <a:ext cx="908585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7422" r="2164" b="39872"/>
          <a:stretch/>
        </p:blipFill>
        <p:spPr bwMode="auto">
          <a:xfrm>
            <a:off x="91609" y="1790700"/>
            <a:ext cx="905239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179" r="3028" b="14546"/>
          <a:stretch/>
        </p:blipFill>
        <p:spPr bwMode="auto">
          <a:xfrm>
            <a:off x="59537" y="1905000"/>
            <a:ext cx="890297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Approach to Thrombocytopenia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27421" r="26735" b="21913"/>
          <a:stretch/>
        </p:blipFill>
        <p:spPr bwMode="auto">
          <a:xfrm>
            <a:off x="228600" y="1203526"/>
            <a:ext cx="8763000" cy="497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178" y="2362200"/>
            <a:ext cx="16490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533400" y="3810000"/>
            <a:ext cx="12192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981200" y="47244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3733800" y="4191000"/>
            <a:ext cx="14966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5410200" y="46482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7113978" y="4038600"/>
            <a:ext cx="1496622" cy="1143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47885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: </a:t>
            </a:r>
            <a:r>
              <a:rPr lang="en-US" sz="2000" b="1" dirty="0" smtClean="0"/>
              <a:t>isolated thrombocytopenia due to immune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destruction &amp; </a:t>
            </a:r>
            <a:r>
              <a:rPr lang="en-US" sz="2000" b="1" dirty="0" smtClean="0">
                <a:sym typeface="Wingdings 2"/>
              </a:rPr>
              <a:t> production (auto AB to megakaryocytes)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: </a:t>
            </a:r>
            <a:r>
              <a:rPr lang="en-US" sz="2000" b="1" dirty="0" err="1" smtClean="0"/>
              <a:t>a/w</a:t>
            </a:r>
            <a:r>
              <a:rPr lang="en-US" sz="2000" b="1" dirty="0" smtClean="0"/>
              <a:t> disease/drug exposure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smtClean="0"/>
              <a:t> Viral (HIV, HCV, HBV, EBV, CMV, Parvovirus), SLE, APLS, H. Pylori Infection, Chronic Lymphocytic Leukemia (CLL), Hodgkin Lymphoma, AIHA</a:t>
            </a:r>
          </a:p>
          <a:p>
            <a:endParaRPr lang="en-US" sz="16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err="1" smtClean="0"/>
              <a:t>Dx</a:t>
            </a:r>
            <a:r>
              <a:rPr lang="en-US" sz="2000" b="1" dirty="0" smtClean="0"/>
              <a:t> of exclusion, no robust clinical or Lab parameters, Typically CBC (Isolated </a:t>
            </a:r>
            <a:r>
              <a:rPr lang="en-US" sz="2000" b="1" dirty="0" smtClean="0">
                <a:sym typeface="Wingdings 2"/>
              </a:rPr>
              <a:t> PLT &lt; 100.000), 10% have ITP + AIHA (Evans Syndrome), PBS (Large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), Anti-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AB (not useful)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Clinically </a:t>
            </a:r>
            <a:r>
              <a:rPr lang="en-US" sz="2000" b="1" dirty="0" smtClean="0">
                <a:sym typeface="Wingdings 2"/>
              </a:rPr>
              <a:t> &gt;&gt; insidious onset of </a:t>
            </a:r>
            <a:r>
              <a:rPr lang="en-US" sz="2000" b="1" dirty="0" err="1" smtClean="0">
                <a:sym typeface="Wingdings 2"/>
              </a:rPr>
              <a:t>mucocutaneous</a:t>
            </a:r>
            <a:r>
              <a:rPr lang="en-US" sz="2000" b="1" dirty="0" smtClean="0">
                <a:sym typeface="Wingdings 2"/>
              </a:rPr>
              <a:t> bleed, M:F (3:1)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rarely indicated if PLT &gt; 50.000 unless bleeding, trauma/surgery, </a:t>
            </a:r>
            <a:r>
              <a:rPr lang="en-US" sz="2000" b="1" dirty="0" err="1" smtClean="0">
                <a:sym typeface="Wingdings 2"/>
              </a:rPr>
              <a:t>anticoag</a:t>
            </a:r>
            <a:r>
              <a:rPr lang="en-US" sz="2000" b="1" dirty="0" smtClean="0">
                <a:sym typeface="Wingdings 2"/>
              </a:rPr>
              <a:t>, comorbidities </a:t>
            </a:r>
          </a:p>
          <a:p>
            <a:r>
              <a:rPr lang="en-US" sz="2000" b="1" dirty="0" smtClean="0">
                <a:sym typeface="Wingdings 2"/>
              </a:rPr>
              <a:t>Steroids, IVIG, </a:t>
            </a:r>
            <a:r>
              <a:rPr lang="en-US" sz="2000" b="1" dirty="0" err="1" smtClean="0">
                <a:sym typeface="Wingdings 2"/>
              </a:rPr>
              <a:t>Splenectomy</a:t>
            </a:r>
            <a:r>
              <a:rPr lang="en-US" sz="2000" b="1" dirty="0" smtClean="0">
                <a:sym typeface="Wingdings 2"/>
              </a:rPr>
              <a:t>, TPO agonists (</a:t>
            </a:r>
            <a:r>
              <a:rPr lang="en-US" sz="2000" b="1" dirty="0" err="1" smtClean="0">
                <a:sym typeface="Wingdings 2"/>
              </a:rPr>
              <a:t>Romiplostim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 err="1" smtClean="0">
                <a:sym typeface="Wingdings 2"/>
              </a:rPr>
              <a:t>Eltrombopag</a:t>
            </a:r>
            <a:r>
              <a:rPr lang="en-US" sz="2000" b="1" dirty="0" smtClean="0">
                <a:sym typeface="Wingdings 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227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 Treatment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8955" r="1767" b="4908"/>
          <a:stretch/>
        </p:blipFill>
        <p:spPr>
          <a:xfrm>
            <a:off x="1600200" y="1219200"/>
            <a:ext cx="7043382" cy="48432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59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02707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76800" y="3352800"/>
            <a:ext cx="1600200" cy="342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16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59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Thrombotic Thrombocytopenic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/ Hemolytic Uremic Syndrome (TTP/HUS)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864072"/>
            <a:ext cx="800100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: </a:t>
            </a:r>
          </a:p>
          <a:p>
            <a:r>
              <a:rPr lang="en-US" sz="2000" b="1" dirty="0" smtClean="0"/>
              <a:t>vascular </a:t>
            </a:r>
            <a:r>
              <a:rPr lang="en-US" sz="2000" b="1" dirty="0"/>
              <a:t>occlusive disorders w systemic (TTP) or </a:t>
            </a:r>
            <a:r>
              <a:rPr lang="en-US" sz="2000" b="1" dirty="0" err="1"/>
              <a:t>intrarenal</a:t>
            </a:r>
            <a:r>
              <a:rPr lang="en-US" sz="2000" b="1" dirty="0"/>
              <a:t> (HUS) </a:t>
            </a:r>
            <a:r>
              <a:rPr lang="en-US" sz="2000" b="1" dirty="0" err="1"/>
              <a:t>Plt</a:t>
            </a:r>
            <a:r>
              <a:rPr lang="en-US" sz="2000" b="1" dirty="0"/>
              <a:t> aggregation </a:t>
            </a:r>
            <a:r>
              <a:rPr lang="en-US" sz="2000" b="1" dirty="0">
                <a:sym typeface="Wingdings 2"/>
              </a:rPr>
              <a:t> Low </a:t>
            </a:r>
            <a:r>
              <a:rPr lang="en-US" sz="2000" b="1" dirty="0" err="1">
                <a:sym typeface="Wingdings 2"/>
              </a:rPr>
              <a:t>Plts</a:t>
            </a:r>
            <a:r>
              <a:rPr lang="en-US" sz="2000" b="1" dirty="0">
                <a:sym typeface="Wingdings 2"/>
              </a:rPr>
              <a:t> &amp; mechanical injury to RBCs (MAHA)</a:t>
            </a:r>
            <a:endParaRPr lang="en-US" sz="2000" b="1" dirty="0"/>
          </a:p>
          <a:p>
            <a:endParaRPr lang="en-US" sz="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Triad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/>
              <a:t>Thrombocytopenia, MAHA, Renal Failure. </a:t>
            </a: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Pentad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000" b="1" dirty="0"/>
              <a:t>Thrombocytopenia, </a:t>
            </a:r>
            <a:r>
              <a:rPr lang="en-US" sz="2000" b="1" dirty="0" smtClean="0"/>
              <a:t>MAHA (100%), </a:t>
            </a:r>
            <a:r>
              <a:rPr lang="en-US" sz="2000" b="1" dirty="0"/>
              <a:t>Renal </a:t>
            </a:r>
            <a:r>
              <a:rPr lang="en-US" sz="2000" b="1" dirty="0" smtClean="0"/>
              <a:t>Failure (50%), </a:t>
            </a:r>
            <a:r>
              <a:rPr lang="el-GR" sz="2000" b="1" dirty="0" smtClean="0"/>
              <a:t>Δ</a:t>
            </a:r>
            <a:r>
              <a:rPr lang="en-US" sz="2000" b="1" dirty="0" smtClean="0"/>
              <a:t> MS (65%), Fever (25%) </a:t>
            </a:r>
            <a:r>
              <a:rPr lang="en-US" sz="2000" b="1" dirty="0" smtClean="0">
                <a:sym typeface="Wingdings 2"/>
              </a:rPr>
              <a:t></a:t>
            </a:r>
            <a:r>
              <a:rPr lang="en-US" sz="2000" b="1" dirty="0" smtClean="0"/>
              <a:t> all 5 in only 5 %.  </a:t>
            </a:r>
          </a:p>
          <a:p>
            <a:endParaRPr lang="en-US" sz="900" b="1" dirty="0"/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</a:t>
            </a:r>
            <a:r>
              <a:rPr lang="en-US" sz="2000" b="1" dirty="0"/>
              <a:t>&gt;&gt; </a:t>
            </a:r>
            <a:endParaRPr lang="en-US" sz="2000" b="1" dirty="0" smtClean="0"/>
          </a:p>
          <a:p>
            <a:r>
              <a:rPr lang="en-US" sz="2000" b="1" dirty="0" smtClean="0"/>
              <a:t>HUS ( Shiga toxins binds &amp; activates renal endothelial cells &amp; PLTs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err="1" smtClean="0">
                <a:sym typeface="Wingdings 2"/>
              </a:rPr>
              <a:t>intrarenal</a:t>
            </a:r>
            <a:r>
              <a:rPr lang="en-US" sz="2000" b="1" dirty="0" smtClean="0">
                <a:sym typeface="Wingdings 2"/>
              </a:rPr>
              <a:t> thrombi )</a:t>
            </a:r>
          </a:p>
          <a:p>
            <a:r>
              <a:rPr lang="en-US" sz="2000" b="1" dirty="0" smtClean="0">
                <a:sym typeface="Wingdings 2"/>
              </a:rPr>
              <a:t>TTP ( deficiency in ADAMTS13 </a:t>
            </a:r>
            <a:r>
              <a:rPr lang="en-US" sz="2000" b="1" dirty="0" err="1" smtClean="0">
                <a:sym typeface="Wingdings 2"/>
              </a:rPr>
              <a:t>proteatse</a:t>
            </a:r>
            <a:r>
              <a:rPr lang="en-US" sz="2000" b="1" dirty="0" smtClean="0">
                <a:sym typeface="Wingdings 2"/>
              </a:rPr>
              <a:t> activity or inhibitor  persistence of large </a:t>
            </a:r>
            <a:r>
              <a:rPr lang="en-US" sz="2000" b="1" dirty="0" err="1" smtClean="0">
                <a:sym typeface="Wingdings 2"/>
              </a:rPr>
              <a:t>vWF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multimers</a:t>
            </a:r>
            <a:r>
              <a:rPr lang="en-US" sz="2000" b="1" dirty="0" smtClean="0">
                <a:sym typeface="Wingdings 2"/>
              </a:rPr>
              <a:t> on endothelia surface  adhesion &amp; aggregation of passing PLTs  thrombosis )</a:t>
            </a:r>
          </a:p>
        </p:txBody>
      </p:sp>
    </p:spTree>
    <p:extLst>
      <p:ext uri="{BB962C8B-B14F-4D97-AF65-F5344CB8AC3E}">
        <p14:creationId xmlns:p14="http://schemas.microsoft.com/office/powerpoint/2010/main" val="19980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59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Thrombotic Thrombocytopenic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/ Hemolytic Uremic Syndrome (TTP/HUS)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877973"/>
            <a:ext cx="8305800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</a:t>
            </a:r>
            <a:r>
              <a:rPr lang="en-US" sz="2000" b="1" dirty="0"/>
              <a:t>&gt;&gt; </a:t>
            </a:r>
          </a:p>
          <a:p>
            <a:r>
              <a:rPr lang="en-US" sz="2000" b="1" u="sng" dirty="0">
                <a:sym typeface="Wingdings 2"/>
              </a:rPr>
              <a:t>HUS (usually in children)</a:t>
            </a:r>
            <a:r>
              <a:rPr lang="en-US" sz="2000" b="1" dirty="0">
                <a:sym typeface="Wingdings 2"/>
              </a:rPr>
              <a:t>: </a:t>
            </a:r>
            <a:r>
              <a:rPr lang="en-US" sz="2000" b="1" dirty="0" err="1">
                <a:sym typeface="Wingdings 2"/>
              </a:rPr>
              <a:t>prodrome</a:t>
            </a:r>
            <a:r>
              <a:rPr lang="en-US" sz="2000" b="1" dirty="0">
                <a:sym typeface="Wingdings 2"/>
              </a:rPr>
              <a:t> of bloody diarrhea due to </a:t>
            </a:r>
            <a:r>
              <a:rPr lang="en-US" sz="2000" b="1" dirty="0" err="1">
                <a:sym typeface="Wingdings 2"/>
              </a:rPr>
              <a:t>enterohemorrahgaic</a:t>
            </a:r>
            <a:r>
              <a:rPr lang="en-US" sz="2000" b="1" dirty="0">
                <a:sym typeface="Wingdings 2"/>
              </a:rPr>
              <a:t> E coli</a:t>
            </a:r>
          </a:p>
          <a:p>
            <a:r>
              <a:rPr lang="en-US" sz="2000" b="1" u="sng" dirty="0">
                <a:sym typeface="Wingdings 2"/>
              </a:rPr>
              <a:t>TTP (usually in adults)</a:t>
            </a:r>
            <a:r>
              <a:rPr lang="en-US" sz="2000" b="1" dirty="0">
                <a:sym typeface="Wingdings 2"/>
              </a:rPr>
              <a:t>: idiopathic, Drugs (</a:t>
            </a:r>
            <a:r>
              <a:rPr lang="en-US" sz="2000" b="1" dirty="0" err="1">
                <a:sym typeface="Wingdings 2"/>
              </a:rPr>
              <a:t>CsA</a:t>
            </a:r>
            <a:r>
              <a:rPr lang="en-US" sz="2000" b="1" dirty="0">
                <a:sym typeface="Wingdings 2"/>
              </a:rPr>
              <a:t>, </a:t>
            </a:r>
            <a:r>
              <a:rPr lang="en-US" sz="2000" b="1" dirty="0" err="1">
                <a:sym typeface="Wingdings 2"/>
              </a:rPr>
              <a:t>Tacorlimus</a:t>
            </a:r>
            <a:r>
              <a:rPr lang="en-US" sz="2000" b="1" dirty="0">
                <a:sym typeface="Wingdings 2"/>
              </a:rPr>
              <a:t>, Gemcitabine, </a:t>
            </a:r>
            <a:r>
              <a:rPr lang="en-US" sz="2000" b="1" dirty="0" err="1">
                <a:sym typeface="Wingdings 2"/>
              </a:rPr>
              <a:t>Mitomycin</a:t>
            </a:r>
            <a:r>
              <a:rPr lang="en-US" sz="2000" b="1" dirty="0">
                <a:sym typeface="Wingdings 2"/>
              </a:rPr>
              <a:t>-C, </a:t>
            </a:r>
            <a:r>
              <a:rPr lang="en-US" sz="2000" b="1" dirty="0" err="1">
                <a:sym typeface="Wingdings 2"/>
              </a:rPr>
              <a:t>Ticlopidine</a:t>
            </a:r>
            <a:r>
              <a:rPr lang="en-US" sz="2000" b="1" dirty="0">
                <a:sym typeface="Wingdings 2"/>
              </a:rPr>
              <a:t>, </a:t>
            </a:r>
            <a:r>
              <a:rPr lang="en-US" sz="2000" b="1" dirty="0" err="1">
                <a:sym typeface="Wingdings 2"/>
              </a:rPr>
              <a:t>Clopidpgrel</a:t>
            </a:r>
            <a:r>
              <a:rPr lang="en-US" sz="2000" b="1" dirty="0">
                <a:sym typeface="Wingdings 2"/>
              </a:rPr>
              <a:t>, Quinine), HIV, Pregnancy, HSCT, Autoimmune Disease, Familial </a:t>
            </a:r>
          </a:p>
          <a:p>
            <a:endParaRPr lang="en-US" sz="9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unexplained thrombocytopenia + MAHA </a:t>
            </a:r>
            <a:r>
              <a:rPr lang="en-US" sz="2000" b="1" dirty="0" smtClean="0">
                <a:sym typeface="Wingdings 2"/>
              </a:rPr>
              <a:t> sufficient for </a:t>
            </a:r>
            <a:r>
              <a:rPr lang="en-US" sz="2000" b="1" dirty="0" err="1" smtClean="0">
                <a:sym typeface="Wingdings 2"/>
              </a:rPr>
              <a:t>Dx</a:t>
            </a:r>
            <a:endParaRPr lang="en-US" sz="2000" b="1" dirty="0" smtClean="0">
              <a:sym typeface="Wingdings 2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sym typeface="Wingdings 2"/>
              </a:rPr>
              <a:t>+</a:t>
            </a:r>
            <a:r>
              <a:rPr lang="en-US" sz="2000" b="1" dirty="0" err="1" smtClean="0">
                <a:solidFill>
                  <a:srgbClr val="FF0000"/>
                </a:solidFill>
                <a:sym typeface="Wingdings 2"/>
              </a:rPr>
              <a:t>ve</a:t>
            </a:r>
            <a:r>
              <a:rPr lang="en-US" sz="2000" b="1" dirty="0" smtClean="0">
                <a:solidFill>
                  <a:srgbClr val="FF0000"/>
                </a:solidFill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Schistocytes</a:t>
            </a:r>
            <a:r>
              <a:rPr lang="en-US" sz="2000" b="1" dirty="0" smtClean="0">
                <a:sym typeface="Wingdings 2"/>
              </a:rPr>
              <a:t> (&gt; 2-3/</a:t>
            </a:r>
            <a:r>
              <a:rPr lang="en-US" sz="2000" b="1" dirty="0" err="1" smtClean="0">
                <a:sym typeface="Wingdings 2"/>
              </a:rPr>
              <a:t>hpf</a:t>
            </a:r>
            <a:r>
              <a:rPr lang="en-US" sz="2000" b="1" dirty="0" smtClean="0">
                <a:sym typeface="Wingdings 2"/>
              </a:rPr>
              <a:t>), 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sym typeface="Wingdings 2"/>
              </a:rPr>
              <a:t>ve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Coombs, 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N </a:t>
            </a:r>
            <a:r>
              <a:rPr lang="en-US" sz="2000" b="1" dirty="0" smtClean="0">
                <a:sym typeface="Wingdings 2"/>
              </a:rPr>
              <a:t>PT/</a:t>
            </a:r>
            <a:r>
              <a:rPr lang="en-US" sz="2000" b="1" dirty="0" err="1" smtClean="0">
                <a:sym typeface="Wingdings 2"/>
              </a:rPr>
              <a:t>aPTT</a:t>
            </a:r>
            <a:r>
              <a:rPr lang="en-US" sz="2000" b="1" dirty="0" smtClean="0">
                <a:sym typeface="Wingdings 2"/>
              </a:rPr>
              <a:t> &amp; Fibrinogen, 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</a:t>
            </a:r>
            <a:r>
              <a:rPr lang="en-US" sz="2000" b="1" dirty="0" smtClean="0">
                <a:sym typeface="Wingdings 2"/>
              </a:rPr>
              <a:t> ADAMTS13, 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</a:t>
            </a:r>
            <a:r>
              <a:rPr lang="en-US" sz="2000" b="1" dirty="0" smtClean="0">
                <a:sym typeface="Wingdings 2"/>
              </a:rPr>
              <a:t> LDH, (tissue ischemia + hemolysis), 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</a:t>
            </a:r>
            <a:r>
              <a:rPr lang="en-US" sz="2000" b="1" dirty="0" smtClean="0">
                <a:sym typeface="Wingdings 2"/>
              </a:rPr>
              <a:t> indirect </a:t>
            </a:r>
            <a:r>
              <a:rPr lang="en-US" sz="2000" b="1" dirty="0" err="1" smtClean="0">
                <a:sym typeface="Wingdings 2"/>
              </a:rPr>
              <a:t>Bili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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Haptoglobin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olidFill>
                  <a:srgbClr val="FF0000"/>
                </a:solidFill>
                <a:sym typeface="Wingdings 2"/>
              </a:rPr>
              <a:t></a:t>
            </a:r>
            <a:r>
              <a:rPr lang="en-US" sz="2000" b="1" dirty="0" smtClean="0">
                <a:sym typeface="Wingdings 2"/>
              </a:rPr>
              <a:t> Cr (</a:t>
            </a:r>
            <a:r>
              <a:rPr lang="en-US" sz="2000" b="1" dirty="0" err="1" smtClean="0">
                <a:sym typeface="Wingdings 2"/>
              </a:rPr>
              <a:t>esp</a:t>
            </a:r>
            <a:r>
              <a:rPr lang="en-US" sz="2000" b="1" dirty="0" smtClean="0">
                <a:sym typeface="Wingdings 2"/>
              </a:rPr>
              <a:t> in HUS), </a:t>
            </a:r>
            <a:r>
              <a:rPr lang="en-US" sz="2000" b="1" dirty="0" err="1" smtClean="0">
                <a:sym typeface="Wingdings 2"/>
              </a:rPr>
              <a:t>Bx</a:t>
            </a:r>
            <a:r>
              <a:rPr lang="en-US" sz="2000" b="1" dirty="0" smtClean="0">
                <a:sym typeface="Wingdings 2"/>
              </a:rPr>
              <a:t> (arterioles filled with 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hyaline thrombi)</a:t>
            </a:r>
            <a:endParaRPr lang="en-US" sz="1600" b="1" dirty="0">
              <a:sym typeface="Wingdings 2"/>
            </a:endParaRPr>
          </a:p>
          <a:p>
            <a:endParaRPr lang="en-US" sz="9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Urgent Plasma Exchange (PE) +/- </a:t>
            </a:r>
            <a:r>
              <a:rPr lang="en-US" sz="2000" b="1" dirty="0" err="1" smtClean="0">
                <a:sym typeface="Wingdings 2"/>
              </a:rPr>
              <a:t>Glocucorticosteroids</a:t>
            </a:r>
            <a:r>
              <a:rPr lang="en-US" sz="2000" b="1" dirty="0" smtClean="0">
                <a:sym typeface="Wingdings 2"/>
              </a:rPr>
              <a:t> , FFP if delay to PE, </a:t>
            </a:r>
            <a:r>
              <a:rPr lang="en-US" sz="2000" b="1" dirty="0" err="1" smtClean="0">
                <a:sym typeface="Wingdings 2"/>
              </a:rPr>
              <a:t>Eculizumab</a:t>
            </a:r>
            <a:r>
              <a:rPr lang="en-US" sz="2000" b="1" dirty="0" smtClean="0">
                <a:sym typeface="Wingdings 2"/>
              </a:rPr>
              <a:t> in HUS</a:t>
            </a:r>
          </a:p>
          <a:p>
            <a:r>
              <a:rPr lang="en-US" sz="2000" b="1" dirty="0" smtClean="0">
                <a:sym typeface="Wingdings 2"/>
              </a:rPr>
              <a:t>PLT </a:t>
            </a:r>
            <a:r>
              <a:rPr lang="en-US" sz="2000" b="1" dirty="0" err="1" smtClean="0">
                <a:sym typeface="Wingdings 2"/>
              </a:rPr>
              <a:t>Tx</a:t>
            </a:r>
            <a:r>
              <a:rPr lang="en-US" sz="2000" b="1" dirty="0" smtClean="0">
                <a:sym typeface="Wingdings 2"/>
              </a:rPr>
              <a:t> (contraindicated;  </a:t>
            </a:r>
            <a:r>
              <a:rPr lang="en-US" sz="2000" b="1" dirty="0" err="1" smtClean="0">
                <a:sym typeface="Wingdings 2"/>
              </a:rPr>
              <a:t>microvascular</a:t>
            </a:r>
            <a:r>
              <a:rPr lang="en-US" sz="2000" b="1" dirty="0" smtClean="0">
                <a:sym typeface="Wingdings 2"/>
              </a:rPr>
              <a:t> thrombosis)</a:t>
            </a:r>
          </a:p>
        </p:txBody>
      </p:sp>
    </p:spTree>
    <p:extLst>
      <p:ext uri="{BB962C8B-B14F-4D97-AF65-F5344CB8AC3E}">
        <p14:creationId xmlns:p14="http://schemas.microsoft.com/office/powerpoint/2010/main" val="2400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Disseminated Intravascular Coagulation (DIC)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05000"/>
            <a:ext cx="80010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/>
              <a:t>Trauma, shock, infection, malignancy (</a:t>
            </a:r>
            <a:r>
              <a:rPr lang="en-US" sz="2000" b="1" dirty="0" err="1" smtClean="0"/>
              <a:t>esp</a:t>
            </a:r>
            <a:r>
              <a:rPr lang="en-US" sz="2000" b="1" dirty="0" smtClean="0"/>
              <a:t> APML), Obstetric complications. 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: </a:t>
            </a:r>
          </a:p>
          <a:p>
            <a:r>
              <a:rPr lang="en-US" sz="2000" b="1" dirty="0" smtClean="0"/>
              <a:t>massive activation of coagulation that overwhelms control mechanisms </a:t>
            </a:r>
            <a:r>
              <a:rPr lang="en-US" sz="2000" b="1" dirty="0" smtClean="0">
                <a:sym typeface="Wingdings 2"/>
              </a:rPr>
              <a:t>  </a:t>
            </a:r>
            <a:r>
              <a:rPr lang="en-US" sz="2000" b="1" u="sng" dirty="0" smtClean="0">
                <a:sym typeface="Wingdings 2"/>
              </a:rPr>
              <a:t>thrombosis</a:t>
            </a:r>
          </a:p>
          <a:p>
            <a:r>
              <a:rPr lang="en-US" sz="2000" b="1" dirty="0" smtClean="0">
                <a:sym typeface="Wingdings 2"/>
              </a:rPr>
              <a:t>Acute consumption of coagulation factors &amp;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   </a:t>
            </a:r>
            <a:r>
              <a:rPr lang="en-US" sz="2000" b="1" u="sng" dirty="0">
                <a:sym typeface="Wingdings 2"/>
              </a:rPr>
              <a:t>bleeding </a:t>
            </a:r>
          </a:p>
          <a:p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 PT,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err="1" smtClean="0">
                <a:sym typeface="Wingdings 2"/>
              </a:rPr>
              <a:t>aPTT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 </a:t>
            </a:r>
            <a:r>
              <a:rPr lang="en-US" sz="2000" b="1" dirty="0" smtClean="0">
                <a:sym typeface="Wingdings 2"/>
              </a:rPr>
              <a:t> Fibrinogen (may be N b/c acute phase),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D-Dimer/FDP,   PLT,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Schistocytes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smtClean="0">
                <a:sym typeface="Wingdings 2"/>
              </a:rPr>
              <a:t> LDH,  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Haptoglobin</a:t>
            </a:r>
            <a:r>
              <a:rPr lang="en-US" sz="2000" b="1" dirty="0" smtClean="0">
                <a:sym typeface="Wingdings 2"/>
              </a:rPr>
              <a:t> 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treat underlying process, FFP, Cryoprecipitate (Goal Fibrinogen &gt; 100 mg/</a:t>
            </a:r>
            <a:r>
              <a:rPr lang="en-US" sz="2000" b="1" dirty="0" err="1" smtClean="0">
                <a:sym typeface="Wingdings 2"/>
              </a:rPr>
              <a:t>dL</a:t>
            </a:r>
            <a:r>
              <a:rPr lang="en-US" sz="2000" b="1" dirty="0" smtClean="0">
                <a:sym typeface="Wingdings 2"/>
              </a:rPr>
              <a:t>), PLT </a:t>
            </a:r>
            <a:r>
              <a:rPr lang="en-US" sz="2000" b="1" dirty="0" err="1" smtClean="0">
                <a:sym typeface="Wingdings 2"/>
              </a:rPr>
              <a:t>Tx</a:t>
            </a:r>
            <a:r>
              <a:rPr lang="en-US" sz="2000" b="1" dirty="0" smtClean="0">
                <a:sym typeface="Wingdings 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07726"/>
            <a:ext cx="838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ACQUIRED 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Liver Disease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Cardiopulmonary Bypass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Uremia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Dysproteinemia</a:t>
            </a:r>
            <a:r>
              <a:rPr lang="en-US" sz="2400" b="1" dirty="0"/>
              <a:t>  ( Multiple Myeloma or </a:t>
            </a:r>
            <a:r>
              <a:rPr lang="en-US" sz="2400" b="1" dirty="0" err="1"/>
              <a:t>Waldenstrom</a:t>
            </a:r>
            <a:r>
              <a:rPr lang="en-US" sz="2400" b="1" dirty="0"/>
              <a:t> </a:t>
            </a:r>
            <a:r>
              <a:rPr lang="en-US" sz="2400" b="1" dirty="0" err="1"/>
              <a:t>Macroglobulinemia</a:t>
            </a:r>
            <a:r>
              <a:rPr lang="en-US" sz="2400" b="1" dirty="0"/>
              <a:t> 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Myeloproliferative</a:t>
            </a:r>
            <a:r>
              <a:rPr lang="en-US" sz="2400" b="1" dirty="0"/>
              <a:t> Disorders (MPDs)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Diabetes Mellitus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Acquired </a:t>
            </a:r>
            <a:r>
              <a:rPr lang="en-US" sz="2400" b="1" dirty="0" err="1"/>
              <a:t>Glanzmann</a:t>
            </a:r>
            <a:r>
              <a:rPr lang="en-US" sz="2400" b="1" dirty="0"/>
              <a:t> </a:t>
            </a:r>
            <a:r>
              <a:rPr lang="en-US" sz="2400" b="1" dirty="0" err="1"/>
              <a:t>Tthrombasthenia</a:t>
            </a:r>
            <a:r>
              <a:rPr lang="en-US" sz="2400" b="1" dirty="0"/>
              <a:t> </a:t>
            </a:r>
            <a:endParaRPr lang="ar-S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36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9250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INHERITED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Giant platelet disorders</a:t>
            </a:r>
            <a:r>
              <a:rPr lang="en-US" sz="2000" dirty="0"/>
              <a:t> </a:t>
            </a:r>
            <a:r>
              <a:rPr lang="en-US" sz="2000" dirty="0" smtClean="0"/>
              <a:t>includes </a:t>
            </a:r>
            <a:r>
              <a:rPr lang="en-US" sz="2000" dirty="0" err="1" smtClean="0"/>
              <a:t>Plt</a:t>
            </a:r>
            <a:r>
              <a:rPr lang="en-US" sz="2000" dirty="0" smtClean="0"/>
              <a:t> GP </a:t>
            </a:r>
            <a:r>
              <a:rPr lang="en-US" sz="2000" dirty="0"/>
              <a:t>abnormalities 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00CC"/>
                </a:solidFill>
              </a:rPr>
              <a:t>Bernard-</a:t>
            </a:r>
            <a:r>
              <a:rPr lang="en-US" sz="2000" b="1" dirty="0" err="1">
                <a:solidFill>
                  <a:srgbClr val="0000CC"/>
                </a:solidFill>
              </a:rPr>
              <a:t>Soulier</a:t>
            </a:r>
            <a:r>
              <a:rPr lang="en-US" sz="2000" b="1" dirty="0">
                <a:solidFill>
                  <a:srgbClr val="0000CC"/>
                </a:solidFill>
              </a:rPr>
              <a:t> Syndrome</a:t>
            </a:r>
            <a:r>
              <a:rPr lang="en-US" sz="2000" dirty="0" smtClean="0"/>
              <a:t>, </a:t>
            </a:r>
            <a:r>
              <a:rPr lang="en-US" sz="2000" b="1" dirty="0"/>
              <a:t>Deficiency of Platelet Alpha granules (</a:t>
            </a:r>
            <a:r>
              <a:rPr lang="en-US" sz="2000" b="1" dirty="0" err="1"/>
              <a:t>eg</a:t>
            </a:r>
            <a:r>
              <a:rPr lang="en-US" sz="2000" b="1" dirty="0"/>
              <a:t>, Gray Platelet Syndrome)</a:t>
            </a:r>
            <a:r>
              <a:rPr lang="en-US" sz="2000" dirty="0" smtClean="0"/>
              <a:t>, Deficiency </a:t>
            </a:r>
            <a:r>
              <a:rPr lang="en-US" sz="2000" b="1" dirty="0" smtClean="0"/>
              <a:t>May-</a:t>
            </a:r>
            <a:r>
              <a:rPr lang="en-US" sz="2000" b="1" dirty="0" err="1" smtClean="0"/>
              <a:t>Hegglin</a:t>
            </a:r>
            <a:r>
              <a:rPr lang="en-US" sz="2000" b="1" dirty="0" smtClean="0"/>
              <a:t> Anomaly </a:t>
            </a:r>
            <a:r>
              <a:rPr lang="en-US" sz="2000" dirty="0" smtClean="0"/>
              <a:t>(which </a:t>
            </a:r>
            <a:r>
              <a:rPr lang="en-US" sz="2000" dirty="0"/>
              <a:t>also involves the presence of abnormal neutrophil inclusions (</a:t>
            </a:r>
            <a:r>
              <a:rPr lang="en-US" sz="2000" dirty="0" err="1"/>
              <a:t>ie</a:t>
            </a:r>
            <a:r>
              <a:rPr lang="en-US" sz="2000" dirty="0"/>
              <a:t>, </a:t>
            </a:r>
            <a:r>
              <a:rPr lang="en-US" sz="2000" dirty="0" err="1"/>
              <a:t>Döhle</a:t>
            </a:r>
            <a:r>
              <a:rPr lang="en-US" sz="2000" dirty="0"/>
              <a:t>-like </a:t>
            </a:r>
            <a:r>
              <a:rPr lang="en-US" sz="2000" dirty="0" smtClean="0"/>
              <a:t>bodies)), &amp; some </a:t>
            </a:r>
            <a:r>
              <a:rPr lang="en-US" sz="2000" dirty="0" err="1"/>
              <a:t>kindreds</a:t>
            </a:r>
            <a:r>
              <a:rPr lang="en-US" sz="2000" dirty="0"/>
              <a:t> with type 2B </a:t>
            </a:r>
            <a:r>
              <a:rPr lang="en-US" sz="2000" dirty="0" err="1" smtClean="0"/>
              <a:t>vWD</a:t>
            </a:r>
            <a:r>
              <a:rPr lang="en-US" sz="2000" dirty="0" smtClean="0"/>
              <a:t> (</a:t>
            </a:r>
            <a:r>
              <a:rPr lang="en-US" sz="2000" b="1" dirty="0" smtClean="0"/>
              <a:t>Montreal </a:t>
            </a:r>
            <a:r>
              <a:rPr lang="en-US" sz="2000" b="1" dirty="0" err="1"/>
              <a:t>Plt</a:t>
            </a:r>
            <a:r>
              <a:rPr lang="en-US" sz="2000" b="1" dirty="0"/>
              <a:t> Syndrome</a:t>
            </a:r>
            <a:r>
              <a:rPr lang="en-US" sz="2000" dirty="0" smtClean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Wiskott</a:t>
            </a:r>
            <a:r>
              <a:rPr lang="en-US" sz="2000" b="1" dirty="0"/>
              <a:t>-Aldrich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Storage </a:t>
            </a:r>
            <a:r>
              <a:rPr lang="en-US" sz="2000" b="1" dirty="0" smtClean="0"/>
              <a:t>Pool Disorders </a:t>
            </a:r>
            <a:r>
              <a:rPr lang="en-US" sz="2000" dirty="0"/>
              <a:t>such as </a:t>
            </a:r>
            <a:r>
              <a:rPr lang="en-US" sz="2000" b="1" dirty="0" err="1"/>
              <a:t>Hermansky</a:t>
            </a:r>
            <a:r>
              <a:rPr lang="en-US" sz="2000" b="1" dirty="0"/>
              <a:t> </a:t>
            </a:r>
            <a:r>
              <a:rPr lang="en-US" sz="2000" b="1" dirty="0" err="1"/>
              <a:t>Pudlak</a:t>
            </a:r>
            <a:r>
              <a:rPr lang="en-US" sz="2000" b="1" dirty="0"/>
              <a:t> Syndrome (HPS) </a:t>
            </a:r>
            <a:r>
              <a:rPr lang="en-US" sz="2000" dirty="0" smtClean="0"/>
              <a:t>(Deficiency of Dense Granules)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</a:rPr>
              <a:t>Glanzmann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thrombasthenia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Platelet release disorders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Glycoprotein VI defects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Sticky platelet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ongenital Deficiency </a:t>
            </a:r>
            <a:r>
              <a:rPr lang="en-US" sz="2000" dirty="0"/>
              <a:t>of the ADP receptor </a:t>
            </a:r>
            <a:r>
              <a:rPr lang="en-US" sz="2000" dirty="0" smtClean="0"/>
              <a:t>P2Y</a:t>
            </a:r>
            <a:r>
              <a:rPr lang="en-US" sz="2000" baseline="-25000" dirty="0" smtClean="0"/>
              <a:t>12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Scott syndrome 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9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303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Aggregation Test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1757" b="10155"/>
          <a:stretch/>
        </p:blipFill>
        <p:spPr bwMode="auto">
          <a:xfrm>
            <a:off x="25642" y="1905001"/>
            <a:ext cx="904215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267200" y="3505200"/>
            <a:ext cx="838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ounded Rectangle 11"/>
          <p:cNvSpPr/>
          <p:nvPr/>
        </p:nvSpPr>
        <p:spPr>
          <a:xfrm>
            <a:off x="1752600" y="3886200"/>
            <a:ext cx="2438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ounded Rectangle 14"/>
          <p:cNvSpPr/>
          <p:nvPr/>
        </p:nvSpPr>
        <p:spPr>
          <a:xfrm>
            <a:off x="2590800" y="4343400"/>
            <a:ext cx="914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3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596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Recommended  Books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25218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Essential Hematology (A. V.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Hoffbrand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A. H. Moss)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Uptodate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18473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03827">
            <a:off x="341578" y="4077836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Dr.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Katari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3272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Coagulation Factor Levels Required For Hemostasis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26512" r="2049" b="9765"/>
          <a:stretch/>
        </p:blipFill>
        <p:spPr bwMode="auto">
          <a:xfrm>
            <a:off x="76200" y="1828800"/>
            <a:ext cx="9013044" cy="4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11188" y="44450"/>
            <a:ext cx="7921625" cy="836613"/>
          </a:xfrm>
          <a:prstGeom prst="roundRect">
            <a:avLst>
              <a:gd name="adj" fmla="val 16667"/>
            </a:avLst>
          </a:prstGeom>
          <a:solidFill>
            <a:schemeClr val="tx1">
              <a:alpha val="49001"/>
            </a:schemeClr>
          </a:solidFill>
          <a:ln w="57150" cmpd="thickThin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INHIBITORS</a:t>
            </a:r>
          </a:p>
        </p:txBody>
      </p:sp>
      <p:graphicFrame>
        <p:nvGraphicFramePr>
          <p:cNvPr id="8320" name="Group 128"/>
          <p:cNvGraphicFramePr>
            <a:graphicFrameLocks noGrp="1"/>
          </p:cNvGraphicFramePr>
          <p:nvPr/>
        </p:nvGraphicFramePr>
        <p:xfrm>
          <a:off x="0" y="981075"/>
          <a:ext cx="9144000" cy="2674938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267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 serin protease inhibitor (serpin) that degrades the serine proteases;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thrombin, IXa, Xa, XIa, XIIa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Constantly active, but its adhesion to these factors is increased by the administration of heparin.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Quantitative or qualitative deficiency of antithrombin (in born or acquired) leads to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Thrombophilia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1.  Antithrombin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27" name="Group 135"/>
          <p:cNvGraphicFramePr>
            <a:graphicFrameLocks noGrp="1"/>
          </p:cNvGraphicFramePr>
          <p:nvPr/>
        </p:nvGraphicFramePr>
        <p:xfrm>
          <a:off x="0" y="3749675"/>
          <a:ext cx="9144000" cy="1911350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91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Activated to PCa by thrombin bound to thrombomodulin (protein on the surface of endothelial cells); then degrades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VIIIa &amp; Va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), reducing further thrombin generation.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PS acts as cofactor of PC by enhancing binding of PCa to phospholipid surface; both contain gal residues.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2.  Protein C &amp; Protein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>
                            <a:alpha val="49001"/>
                          </a:srgbClr>
                        </a:gs>
                        <a:gs pos="10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347" name="Group 155"/>
          <p:cNvGraphicFramePr>
            <a:graphicFrameLocks noGrp="1"/>
          </p:cNvGraphicFramePr>
          <p:nvPr/>
        </p:nvGraphicFramePr>
        <p:xfrm>
          <a:off x="0" y="5738813"/>
          <a:ext cx="9144000" cy="1146175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Inhibits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VIIa-related activation of IX &amp; 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after its original initiation.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9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3.  Tissue Factor Pathway Inhibitor (TFPI)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Ultrastructure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www.frontiersin.org/files/Articles/53702/fendo-04-00077-HTML/image_m/fendo-04-00077-g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43099"/>
            <a:ext cx="39814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752600"/>
            <a:ext cx="403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 of storage granules</a:t>
            </a:r>
          </a:p>
          <a:p>
            <a:pPr algn="ctr"/>
            <a:endParaRPr lang="en-US" sz="16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Granules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Clotting Factors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VWF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PDGF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ILGF1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Granules (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 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ADP &amp; ATP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Serotonin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Histamine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Ionized </a:t>
            </a:r>
            <a:r>
              <a:rPr lang="en-US" dirty="0" err="1" smtClean="0"/>
              <a:t>Ca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Hydrolytic enzymes 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295400"/>
            <a:ext cx="5181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Extremely small &amp; discoid (3 x 0.5 µm in diameter)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88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2382" r="7142" b="12820"/>
          <a:stretch/>
        </p:blipFill>
        <p:spPr>
          <a:xfrm>
            <a:off x="1600200" y="1140629"/>
            <a:ext cx="6924675" cy="4955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76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Diagnostic Approach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27877" r="24304" b="13659"/>
          <a:stretch/>
        </p:blipFill>
        <p:spPr bwMode="auto">
          <a:xfrm>
            <a:off x="1371600" y="1219200"/>
            <a:ext cx="76485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7839" r="2328" b="21224"/>
          <a:stretch/>
        </p:blipFill>
        <p:spPr bwMode="auto">
          <a:xfrm>
            <a:off x="1" y="18288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0200" y="127629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most common bleeding disorder. </a:t>
            </a:r>
          </a:p>
        </p:txBody>
      </p:sp>
    </p:spTree>
    <p:extLst>
      <p:ext uri="{BB962C8B-B14F-4D97-AF65-F5344CB8AC3E}">
        <p14:creationId xmlns:p14="http://schemas.microsoft.com/office/powerpoint/2010/main" val="36304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Receptors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2050" name="Picture 2" descr="http://www.tlcr.org/article/viewFile/5826/5858/455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5" y="1804909"/>
            <a:ext cx="8159675" cy="41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9525" y="2286000"/>
            <a:ext cx="8159675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679525" y="4114800"/>
            <a:ext cx="8159675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8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Functions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8382000" cy="47551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Adhesion </a:t>
            </a:r>
            <a:r>
              <a:rPr lang="en-US" sz="2400" b="1" dirty="0" smtClean="0"/>
              <a:t> ( </a:t>
            </a:r>
            <a:r>
              <a:rPr lang="en-US" sz="2400" b="1" dirty="0" smtClean="0">
                <a:solidFill>
                  <a:srgbClr val="0000CC"/>
                </a:solidFill>
              </a:rPr>
              <a:t>PLT – Vessel Wall </a:t>
            </a:r>
            <a:r>
              <a:rPr lang="en-US" sz="2400" b="1" dirty="0" smtClean="0"/>
              <a:t>) </a:t>
            </a:r>
            <a:r>
              <a:rPr lang="en-US" sz="2000" b="1" dirty="0" smtClean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 through GP </a:t>
            </a:r>
            <a:r>
              <a:rPr lang="en-US" sz="2000" b="1" dirty="0" err="1" smtClean="0">
                <a:sym typeface="Wingdings 2"/>
              </a:rPr>
              <a:t>Ib</a:t>
            </a:r>
            <a:r>
              <a:rPr lang="en-US" sz="2000" b="1" dirty="0" smtClean="0">
                <a:sym typeface="Wingdings 2"/>
              </a:rPr>
              <a:t>/IX/V                                 (synthesized in endothelial cells &amp; megakaryocytes /                      derived from endothelial cells / stored </a:t>
            </a:r>
            <a:r>
              <a:rPr lang="en-US" sz="2000" b="1" dirty="0">
                <a:sym typeface="Wingdings 2"/>
              </a:rPr>
              <a:t>in </a:t>
            </a:r>
            <a:r>
              <a:rPr lang="en-US" sz="2000" b="1" dirty="0"/>
              <a:t>storage granules of endothelial cells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(</a:t>
            </a:r>
            <a:r>
              <a:rPr lang="en-US" sz="2000" b="1" dirty="0" err="1" smtClean="0">
                <a:sym typeface="Wingdings 2"/>
              </a:rPr>
              <a:t>Weibel</a:t>
            </a:r>
            <a:r>
              <a:rPr lang="en-US" sz="2000" b="1" dirty="0" smtClean="0">
                <a:sym typeface="Wingdings 2"/>
              </a:rPr>
              <a:t>-Palade Bodies)  </a:t>
            </a:r>
            <a:r>
              <a:rPr lang="en-US" sz="2000" b="1" dirty="0">
                <a:sym typeface="Wingdings 2"/>
              </a:rPr>
              <a:t>&amp; </a:t>
            </a:r>
            <a:r>
              <a:rPr lang="el-GR" sz="2000" b="1" dirty="0">
                <a:sym typeface="Wingdings 2"/>
              </a:rPr>
              <a:t>α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granules of 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>
                <a:sym typeface="Wingdings 2"/>
              </a:rPr>
              <a:t>/ </a:t>
            </a:r>
            <a:r>
              <a:rPr lang="en-US" sz="2000" b="1" dirty="0" smtClean="0">
                <a:sym typeface="Wingdings 2"/>
              </a:rPr>
              <a:t>                                          Rise </a:t>
            </a:r>
            <a:r>
              <a:rPr lang="en-US" sz="2000" b="1" dirty="0">
                <a:sym typeface="Wingdings 2"/>
              </a:rPr>
              <a:t>with stress, exercise, adrenaline, infusion of DDAVP)</a:t>
            </a:r>
            <a:r>
              <a:rPr lang="en-US" sz="2000" b="1" dirty="0"/>
              <a:t> 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</a:t>
            </a:r>
            <a:r>
              <a:rPr lang="en-US" sz="2400" b="1" dirty="0" smtClean="0"/>
              <a:t>( </a:t>
            </a:r>
            <a:r>
              <a:rPr lang="en-US" sz="2400" b="1" dirty="0">
                <a:solidFill>
                  <a:srgbClr val="0000CC"/>
                </a:solidFill>
              </a:rPr>
              <a:t>cross linking of PLT – PLT </a:t>
            </a:r>
            <a:r>
              <a:rPr lang="en-US" sz="2400" b="1" dirty="0" smtClean="0"/>
              <a:t>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</a:t>
            </a:r>
            <a:r>
              <a:rPr lang="en-US" sz="2000" b="1" dirty="0" smtClean="0"/>
              <a:t> &amp; Fibrinogen through GP </a:t>
            </a:r>
            <a:r>
              <a:rPr lang="en-US" sz="2000" b="1" dirty="0" err="1" smtClean="0"/>
              <a:t>IIb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IIIa</a:t>
            </a:r>
            <a:r>
              <a:rPr lang="en-US" sz="2000" b="1" dirty="0" smtClean="0"/>
              <a:t> receptors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Reaction &amp; Amplification </a:t>
            </a:r>
            <a:r>
              <a:rPr lang="en-US" sz="2400" b="1" dirty="0" smtClean="0"/>
              <a:t>( </a:t>
            </a:r>
            <a:r>
              <a:rPr lang="en-US" sz="2000" b="1" dirty="0" smtClean="0"/>
              <a:t>aggregation </a:t>
            </a:r>
            <a:r>
              <a:rPr lang="en-US" sz="2000" b="1" dirty="0"/>
              <a:t>formation &amp; </a:t>
            </a:r>
            <a:r>
              <a:rPr lang="en-US" sz="2000" b="1" dirty="0" smtClean="0"/>
              <a:t>stabilization 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/>
              <a:t> 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release </a:t>
            </a:r>
            <a:r>
              <a:rPr lang="en-US" sz="2000" b="1" dirty="0"/>
              <a:t>of</a:t>
            </a:r>
            <a:r>
              <a:rPr lang="el-GR" sz="2000" b="1" dirty="0">
                <a:sym typeface="Wingdings 2"/>
              </a:rPr>
              <a:t> α</a:t>
            </a:r>
            <a:r>
              <a:rPr lang="en-US" sz="2000" b="1" dirty="0"/>
              <a:t> granules </a:t>
            </a:r>
            <a:r>
              <a:rPr lang="en-US" sz="2000" b="1" dirty="0" smtClean="0"/>
              <a:t>contents, &amp; ADP from dense granules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formation of Thromboxane A2 by various agonists induces intracellular signaling.</a:t>
            </a:r>
          </a:p>
        </p:txBody>
      </p:sp>
    </p:spTree>
    <p:extLst>
      <p:ext uri="{BB962C8B-B14F-4D97-AF65-F5344CB8AC3E}">
        <p14:creationId xmlns:p14="http://schemas.microsoft.com/office/powerpoint/2010/main" val="21036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806238"/>
            <a:ext cx="8382000" cy="40780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Function Inhibitors </a:t>
            </a:r>
          </a:p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Prostacyclin (PGI₂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725487" lvl="2"/>
            <a:r>
              <a:rPr lang="en-US" sz="2400" b="1" dirty="0" smtClean="0"/>
              <a:t>synthesized by vascular endothelial cells   </a:t>
            </a:r>
            <a:r>
              <a:rPr lang="en-US" sz="2400" b="1" dirty="0" smtClean="0">
                <a:sym typeface="Wingdings 2"/>
              </a:rPr>
              <a:t>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potent inhibitor of PLT aggregation &amp; causes vasodilation by rising </a:t>
            </a:r>
            <a:r>
              <a:rPr lang="en-US" sz="2400" b="1" dirty="0" err="1" smtClean="0">
                <a:sym typeface="Wingdings 2"/>
              </a:rPr>
              <a:t>cAMP</a:t>
            </a:r>
            <a:r>
              <a:rPr lang="en-US" sz="2400" b="1" dirty="0" smtClean="0">
                <a:sym typeface="Wingdings 2"/>
              </a:rPr>
              <a:t>    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prevents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deposition on normal vascular endothelium</a:t>
            </a:r>
          </a:p>
          <a:p>
            <a:pPr marL="725487" lvl="2"/>
            <a:endParaRPr lang="en-US" sz="2400" b="1" dirty="0" smtClean="0">
              <a:sym typeface="Wingdings 2"/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Nitric Oxide (NO);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/>
            <a:r>
              <a:rPr lang="en-US" sz="2400" b="1" dirty="0" smtClean="0"/>
              <a:t>released from endothelial cells, macrophages, &amp;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 2"/>
              </a:rPr>
              <a:t>  </a:t>
            </a:r>
          </a:p>
          <a:p>
            <a:pPr marL="723900"/>
            <a:r>
              <a:rPr lang="en-US" sz="2400" b="1" dirty="0" smtClean="0">
                <a:sym typeface="Wingdings 2"/>
              </a:rPr>
              <a:t>inhibit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activation &amp; promotes vasodilatation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Inhibitors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2871</Words>
  <Application>Microsoft Office PowerPoint</Application>
  <PresentationFormat>On-screen Show (4:3)</PresentationFormat>
  <Paragraphs>483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</dc:creator>
  <cp:lastModifiedBy>Admin</cp:lastModifiedBy>
  <cp:revision>446</cp:revision>
  <dcterms:created xsi:type="dcterms:W3CDTF">2010-12-30T14:38:32Z</dcterms:created>
  <dcterms:modified xsi:type="dcterms:W3CDTF">2016-02-24T05:26:59Z</dcterms:modified>
</cp:coreProperties>
</file>