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0" r:id="rId3"/>
    <p:sldId id="262" r:id="rId4"/>
    <p:sldId id="263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1" r:id="rId27"/>
    <p:sldId id="289" r:id="rId28"/>
    <p:sldId id="283" r:id="rId29"/>
    <p:sldId id="284" r:id="rId30"/>
    <p:sldId id="285" r:id="rId31"/>
    <p:sldId id="287" r:id="rId32"/>
    <p:sldId id="288" r:id="rId33"/>
    <p:sldId id="286" r:id="rId34"/>
    <p:sldId id="28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>
      <p:cViewPr varScale="1">
        <p:scale>
          <a:sx n="69" d="100"/>
          <a:sy n="69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42833-B4A1-429B-95CD-3AE96FE32106}" type="datetimeFigureOut">
              <a:rPr lang="en-CA" smtClean="0"/>
              <a:pPr/>
              <a:t>10/02/2016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3AB35-D50F-47B0-A382-A42CB6E753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914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Thyroid hormone synthesis includes the following steps: (1) iodide (I</a:t>
            </a:r>
            <a:r>
              <a:rPr lang="en-CA" baseline="30000" dirty="0" smtClean="0"/>
              <a:t>-</a:t>
            </a:r>
            <a:r>
              <a:rPr lang="en-CA" dirty="0" smtClean="0"/>
              <a:t>) trapping by the thyroid follicular cells; (2) diffusion of iodide to the apex of the cells; (3) transport of iodide into the colloid; (4) oxidation of inorganic iodide to iodine and incorporation of iodine into tyrosine residues within </a:t>
            </a:r>
            <a:r>
              <a:rPr lang="en-CA" dirty="0" err="1" smtClean="0"/>
              <a:t>thyroglobulin</a:t>
            </a:r>
            <a:r>
              <a:rPr lang="en-CA" dirty="0" smtClean="0"/>
              <a:t> molecules in the colloid; (5) combination of two </a:t>
            </a:r>
            <a:r>
              <a:rPr lang="en-CA" dirty="0" err="1" smtClean="0"/>
              <a:t>diiodotyrosine</a:t>
            </a:r>
            <a:r>
              <a:rPr lang="en-CA" dirty="0" smtClean="0"/>
              <a:t> (DIT) molecules to form </a:t>
            </a:r>
            <a:r>
              <a:rPr lang="en-CA" dirty="0" err="1" smtClean="0"/>
              <a:t>tetraiodothyronine</a:t>
            </a:r>
            <a:r>
              <a:rPr lang="en-CA" dirty="0" smtClean="0"/>
              <a:t> (</a:t>
            </a:r>
            <a:r>
              <a:rPr lang="en-CA" dirty="0" err="1" smtClean="0"/>
              <a:t>thyroxine</a:t>
            </a:r>
            <a:r>
              <a:rPr lang="en-CA" dirty="0" smtClean="0"/>
              <a:t>, T4) or of </a:t>
            </a:r>
            <a:r>
              <a:rPr lang="en-CA" dirty="0" err="1" smtClean="0"/>
              <a:t>monoiodotyrosine</a:t>
            </a:r>
            <a:r>
              <a:rPr lang="en-CA" dirty="0" smtClean="0"/>
              <a:t> (MIT) with DIT to form </a:t>
            </a:r>
            <a:r>
              <a:rPr lang="en-CA" dirty="0" err="1" smtClean="0"/>
              <a:t>triiodothyronine</a:t>
            </a:r>
            <a:r>
              <a:rPr lang="en-CA" dirty="0" smtClean="0"/>
              <a:t> (T3); (6) uptake of </a:t>
            </a:r>
            <a:r>
              <a:rPr lang="en-CA" dirty="0" err="1" smtClean="0"/>
              <a:t>thyroglobulin</a:t>
            </a:r>
            <a:r>
              <a:rPr lang="en-CA" dirty="0" smtClean="0"/>
              <a:t> from the colloid into the follicular cell by </a:t>
            </a:r>
            <a:r>
              <a:rPr lang="en-CA" dirty="0" err="1" smtClean="0"/>
              <a:t>endocytosis</a:t>
            </a:r>
            <a:r>
              <a:rPr lang="en-CA" dirty="0" smtClean="0"/>
              <a:t>, fusion of the </a:t>
            </a:r>
            <a:r>
              <a:rPr lang="en-CA" dirty="0" err="1" smtClean="0"/>
              <a:t>thyroglobulin</a:t>
            </a:r>
            <a:r>
              <a:rPr lang="en-CA" dirty="0" smtClean="0"/>
              <a:t> with a </a:t>
            </a:r>
            <a:r>
              <a:rPr lang="en-CA" dirty="0" err="1" smtClean="0"/>
              <a:t>lysosome</a:t>
            </a:r>
            <a:r>
              <a:rPr lang="en-CA" dirty="0" smtClean="0"/>
              <a:t>, and proteolysis and release of T4, T3, DIT, and MIT; (7) release of T4 and T3 into the circulation; and (8) </a:t>
            </a:r>
            <a:r>
              <a:rPr lang="en-CA" dirty="0" err="1" smtClean="0"/>
              <a:t>deiodination</a:t>
            </a:r>
            <a:r>
              <a:rPr lang="en-CA" dirty="0" smtClean="0"/>
              <a:t> of DIT and MIT to yield tyrosine. T3 is also formed from </a:t>
            </a:r>
            <a:r>
              <a:rPr lang="en-CA" dirty="0" err="1" smtClean="0"/>
              <a:t>monodeiodination</a:t>
            </a:r>
            <a:r>
              <a:rPr lang="en-CA" dirty="0" smtClean="0"/>
              <a:t> of T4 in the thyroid and in peripheral tissues. </a:t>
            </a:r>
          </a:p>
          <a:p>
            <a:r>
              <a:rPr lang="en-CA" dirty="0" smtClean="0"/>
              <a:t>Modified from Scientific American Medicine,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AB35-D50F-47B0-A382-A42CB6E753D7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10/02/2016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10/02/2016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10/02/2016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10/02/2016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10/02/2016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10/02/2016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10/02/2016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10/02/2016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10/02/2016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10/02/2016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10/02/2016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48C9C-64EE-41C5-8E97-DE6357FB7EAF}" type="datetimeFigureOut">
              <a:rPr lang="en-CA" smtClean="0"/>
              <a:pPr/>
              <a:t>10/02/2016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Thyroid disorders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Dr. Aishah </a:t>
            </a:r>
            <a:r>
              <a:rPr lang="en-CA" dirty="0" err="1" smtClean="0"/>
              <a:t>Ekhzaimy</a:t>
            </a:r>
            <a:endParaRPr lang="en-CA" dirty="0" smtClean="0"/>
          </a:p>
          <a:p>
            <a:r>
              <a:rPr lang="en-CA" smtClean="0"/>
              <a:t>February 2016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hypothal_pituitary_thyro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840760" cy="554461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hormone action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Thyroid hormones act on the bone and bone development</a:t>
            </a:r>
          </a:p>
          <a:p>
            <a:r>
              <a:rPr lang="en-CA" sz="2800" dirty="0" smtClean="0"/>
              <a:t>In children: delayed growth and </a:t>
            </a:r>
            <a:r>
              <a:rPr lang="en-CA" sz="2800" dirty="0" err="1" smtClean="0"/>
              <a:t>epiphyseal</a:t>
            </a:r>
            <a:r>
              <a:rPr lang="en-CA" sz="2800" dirty="0" smtClean="0"/>
              <a:t> growth</a:t>
            </a:r>
          </a:p>
          <a:p>
            <a:r>
              <a:rPr lang="en-CA" sz="2800" dirty="0" smtClean="0"/>
              <a:t>In brain: cognitive impairment</a:t>
            </a:r>
          </a:p>
          <a:p>
            <a:r>
              <a:rPr lang="en-CA" sz="2800" dirty="0" smtClean="0"/>
              <a:t>Act on cardiac muscle: </a:t>
            </a:r>
            <a:r>
              <a:rPr lang="en-CA" sz="2800" dirty="0" err="1" smtClean="0"/>
              <a:t>tachy</a:t>
            </a:r>
            <a:r>
              <a:rPr lang="en-CA" sz="2800" dirty="0" smtClean="0"/>
              <a:t> and </a:t>
            </a:r>
            <a:r>
              <a:rPr lang="en-CA" sz="2800" dirty="0" err="1" smtClean="0"/>
              <a:t>bradycardia</a:t>
            </a:r>
            <a:endParaRPr lang="en-CA" sz="2800" dirty="0" smtClean="0"/>
          </a:p>
          <a:p>
            <a:r>
              <a:rPr lang="en-CA" sz="2800" dirty="0" smtClean="0"/>
              <a:t>Regulate metabolic rate and little change in bodyweight</a:t>
            </a:r>
            <a:endParaRPr lang="en-CA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TSH</a:t>
            </a:r>
          </a:p>
          <a:p>
            <a:r>
              <a:rPr lang="en-CA" dirty="0" smtClean="0"/>
              <a:t>Free  T4, FreeT3</a:t>
            </a:r>
          </a:p>
          <a:p>
            <a:r>
              <a:rPr lang="en-CA" dirty="0" smtClean="0"/>
              <a:t>TRH</a:t>
            </a:r>
          </a:p>
          <a:p>
            <a:r>
              <a:rPr lang="en-CA" dirty="0" smtClean="0"/>
              <a:t>TBG</a:t>
            </a:r>
          </a:p>
          <a:p>
            <a:r>
              <a:rPr lang="en-CA" dirty="0" smtClean="0"/>
              <a:t>Thyroid antibodies: </a:t>
            </a:r>
            <a:r>
              <a:rPr lang="en-CA" dirty="0" err="1" smtClean="0"/>
              <a:t>microsomal</a:t>
            </a:r>
            <a:r>
              <a:rPr lang="en-CA" dirty="0" smtClean="0"/>
              <a:t> antibodies, TSH receptor antibodies, </a:t>
            </a:r>
            <a:r>
              <a:rPr lang="en-CA" dirty="0" err="1" smtClean="0"/>
              <a:t>thyroglobulin</a:t>
            </a:r>
            <a:r>
              <a:rPr lang="en-CA" dirty="0" smtClean="0"/>
              <a:t> antibodies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Radiological imaging of thyroid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US neck</a:t>
            </a:r>
          </a:p>
          <a:p>
            <a:r>
              <a:rPr lang="en-CA" dirty="0" smtClean="0"/>
              <a:t>Radioactive uptake scan</a:t>
            </a:r>
          </a:p>
          <a:p>
            <a:r>
              <a:rPr lang="en-CA" dirty="0" smtClean="0"/>
              <a:t>CT neck sometimes for </a:t>
            </a:r>
            <a:r>
              <a:rPr lang="en-CA" dirty="0" err="1" smtClean="0"/>
              <a:t>retrosternal</a:t>
            </a:r>
            <a:r>
              <a:rPr lang="en-CA" dirty="0" smtClean="0"/>
              <a:t> </a:t>
            </a:r>
            <a:r>
              <a:rPr lang="en-CA" dirty="0" err="1" smtClean="0"/>
              <a:t>goiter</a:t>
            </a:r>
            <a:endParaRPr lang="en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Common thyroid disorders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Goiter</a:t>
            </a:r>
            <a:r>
              <a:rPr lang="en-CA" dirty="0" smtClean="0"/>
              <a:t>: chronic enlargement of thyroid gland not due to neoplasm</a:t>
            </a:r>
          </a:p>
          <a:p>
            <a:r>
              <a:rPr lang="en-CA" sz="2800" u="sng" dirty="0" smtClean="0"/>
              <a:t>Endemic </a:t>
            </a:r>
            <a:r>
              <a:rPr lang="en-CA" sz="2800" u="sng" dirty="0" err="1" smtClean="0"/>
              <a:t>Goiter</a:t>
            </a:r>
            <a:r>
              <a:rPr lang="en-CA" sz="2800" dirty="0" smtClean="0"/>
              <a:t>: common in china and central </a:t>
            </a:r>
            <a:r>
              <a:rPr lang="en-CA" sz="2800" dirty="0" err="1" smtClean="0"/>
              <a:t>africa</a:t>
            </a:r>
            <a:endParaRPr lang="en-CA" sz="2800" dirty="0" smtClean="0"/>
          </a:p>
          <a:p>
            <a:r>
              <a:rPr lang="en-CA" sz="2800" u="sng" dirty="0" smtClean="0"/>
              <a:t>Sporadic </a:t>
            </a:r>
            <a:r>
              <a:rPr lang="en-CA" sz="2800" u="sng" dirty="0" err="1" smtClean="0"/>
              <a:t>Goiter</a:t>
            </a:r>
            <a:r>
              <a:rPr lang="en-CA" sz="2800" dirty="0" smtClean="0"/>
              <a:t>: </a:t>
            </a:r>
            <a:r>
              <a:rPr lang="en-CA" sz="2800" dirty="0" err="1" smtClean="0"/>
              <a:t>multinodular</a:t>
            </a:r>
            <a:r>
              <a:rPr lang="en-CA" sz="2800" dirty="0" smtClean="0"/>
              <a:t> </a:t>
            </a:r>
            <a:r>
              <a:rPr lang="en-CA" sz="2800" dirty="0" err="1" smtClean="0"/>
              <a:t>goiter</a:t>
            </a:r>
            <a:endParaRPr lang="en-CA" sz="2800" dirty="0" smtClean="0"/>
          </a:p>
          <a:p>
            <a:r>
              <a:rPr lang="en-CA" sz="2800" u="sng" dirty="0" smtClean="0"/>
              <a:t>Familial</a:t>
            </a:r>
            <a:r>
              <a:rPr lang="en-CA" sz="2800" dirty="0" smtClean="0"/>
              <a:t> </a:t>
            </a:r>
            <a:endParaRPr lang="en-CA" sz="2800" dirty="0"/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293097"/>
            <a:ext cx="2952328" cy="2304256"/>
          </a:xfrm>
          <a:prstGeom prst="rect">
            <a:avLst/>
          </a:prstGeom>
        </p:spPr>
      </p:pic>
      <p:pic>
        <p:nvPicPr>
          <p:cNvPr id="5" name="Picture 4" descr="goiter-patien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861048"/>
            <a:ext cx="4216400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Goiter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u="sng" dirty="0" smtClean="0"/>
              <a:t>Hashimoto’s </a:t>
            </a:r>
            <a:r>
              <a:rPr lang="en-CA" sz="2800" u="sng" dirty="0" err="1" smtClean="0"/>
              <a:t>thyroiditis</a:t>
            </a:r>
            <a:r>
              <a:rPr lang="en-CA" sz="2800" dirty="0" smtClean="0"/>
              <a:t>: in early stage</a:t>
            </a:r>
          </a:p>
          <a:p>
            <a:r>
              <a:rPr lang="en-CA" sz="2800" u="sng" dirty="0" smtClean="0"/>
              <a:t>Graves’ disease</a:t>
            </a:r>
            <a:r>
              <a:rPr lang="en-CA" sz="2800" dirty="0" smtClean="0"/>
              <a:t>: due to chronic stimulation of TSH receptor</a:t>
            </a:r>
          </a:p>
          <a:p>
            <a:r>
              <a:rPr lang="en-CA" sz="2800" u="sng" dirty="0" smtClean="0"/>
              <a:t>Diet</a:t>
            </a:r>
            <a:r>
              <a:rPr lang="en-CA" sz="2800" dirty="0" smtClean="0"/>
              <a:t>: cabbage, </a:t>
            </a:r>
            <a:r>
              <a:rPr lang="en-CA" sz="2800" dirty="0" err="1" smtClean="0"/>
              <a:t>Caulifower</a:t>
            </a:r>
            <a:endParaRPr lang="en-CA" sz="2800" dirty="0" smtClean="0"/>
          </a:p>
          <a:p>
            <a:r>
              <a:rPr lang="en-CA" sz="2800" u="sng" dirty="0" smtClean="0"/>
              <a:t>Chronic iodine excess</a:t>
            </a:r>
          </a:p>
          <a:p>
            <a:r>
              <a:rPr lang="en-CA" sz="2800" u="sng" dirty="0" smtClean="0"/>
              <a:t>Medication: </a:t>
            </a:r>
            <a:r>
              <a:rPr lang="en-CA" sz="2800" dirty="0" smtClean="0"/>
              <a:t> lithium in 6%</a:t>
            </a:r>
          </a:p>
          <a:p>
            <a:r>
              <a:rPr lang="en-CA" sz="2800" u="sng" dirty="0" smtClean="0"/>
              <a:t>neoplasm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Goiter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Assess thyroid function by :</a:t>
            </a:r>
          </a:p>
          <a:p>
            <a:pPr lvl="1"/>
            <a:r>
              <a:rPr lang="en-CA" dirty="0" smtClean="0"/>
              <a:t>Free T4, FT3</a:t>
            </a:r>
          </a:p>
          <a:p>
            <a:pPr lvl="1"/>
            <a:r>
              <a:rPr lang="en-CA" dirty="0" smtClean="0"/>
              <a:t>TSH</a:t>
            </a:r>
          </a:p>
          <a:p>
            <a:pPr lvl="1"/>
            <a:r>
              <a:rPr lang="en-CA" dirty="0" smtClean="0"/>
              <a:t>Ultrasound neck</a:t>
            </a:r>
            <a:endParaRPr lang="en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Goiter</a:t>
            </a:r>
            <a:r>
              <a:rPr lang="en-CA" dirty="0" smtClean="0"/>
              <a:t>-non Toxic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Thyroxine</a:t>
            </a:r>
            <a:r>
              <a:rPr lang="en-CA" dirty="0" smtClean="0"/>
              <a:t> </a:t>
            </a:r>
            <a:r>
              <a:rPr lang="en-CA" dirty="0" err="1" smtClean="0"/>
              <a:t>suprression</a:t>
            </a:r>
            <a:r>
              <a:rPr lang="en-CA" dirty="0" smtClean="0"/>
              <a:t> therapy: not useful</a:t>
            </a:r>
          </a:p>
          <a:p>
            <a:r>
              <a:rPr lang="en-CA" dirty="0" smtClean="0"/>
              <a:t>Surgery:</a:t>
            </a:r>
          </a:p>
          <a:p>
            <a:pPr lvl="1"/>
            <a:r>
              <a:rPr lang="en-CA" dirty="0" smtClean="0"/>
              <a:t>If pressure symptoms</a:t>
            </a:r>
          </a:p>
          <a:p>
            <a:pPr lvl="1"/>
            <a:r>
              <a:rPr lang="en-CA" dirty="0" smtClean="0"/>
              <a:t>Malignancy</a:t>
            </a:r>
          </a:p>
          <a:p>
            <a:pPr lvl="1"/>
            <a:r>
              <a:rPr lang="en-CA" dirty="0" err="1" smtClean="0"/>
              <a:t>Lymphadenopathy</a:t>
            </a:r>
            <a:endParaRPr lang="en-CA" dirty="0" smtClean="0"/>
          </a:p>
          <a:p>
            <a:r>
              <a:rPr lang="en-CA" dirty="0" smtClean="0"/>
              <a:t>Radioactive iodine therapy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Hyperthyroidism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err="1" smtClean="0"/>
              <a:t>Hypermetabolic</a:t>
            </a:r>
            <a:r>
              <a:rPr lang="en-CA" sz="2800" dirty="0" smtClean="0"/>
              <a:t> state caused by increased availability of thyroid hormones</a:t>
            </a:r>
          </a:p>
          <a:p>
            <a:endParaRPr lang="en-CA" sz="2800" dirty="0" smtClean="0"/>
          </a:p>
          <a:p>
            <a:endParaRPr lang="en-CA" sz="2800" dirty="0" smtClean="0"/>
          </a:p>
          <a:p>
            <a:endParaRPr lang="en-CA" sz="2800" dirty="0"/>
          </a:p>
        </p:txBody>
      </p:sp>
      <p:pic>
        <p:nvPicPr>
          <p:cNvPr id="4" name="Picture 3" descr="GRAVES_DISEASE_AND_THYROTOXIC_GOI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420888"/>
            <a:ext cx="3528392" cy="463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171400"/>
            <a:ext cx="7488832" cy="7848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Thyroid anatomy and physiology</a:t>
            </a:r>
          </a:p>
          <a:p>
            <a:r>
              <a:rPr lang="en-CA" sz="2800" dirty="0" smtClean="0"/>
              <a:t>Action of thyroid hormones</a:t>
            </a:r>
          </a:p>
          <a:p>
            <a:r>
              <a:rPr lang="en-CA" sz="2800" dirty="0" smtClean="0"/>
              <a:t>Thyroid function</a:t>
            </a:r>
          </a:p>
          <a:p>
            <a:r>
              <a:rPr lang="en-CA" sz="2800" dirty="0" smtClean="0"/>
              <a:t>Thyroid disorders:</a:t>
            </a:r>
          </a:p>
          <a:p>
            <a:pPr lvl="1"/>
            <a:r>
              <a:rPr lang="en-CA" sz="2400" dirty="0" err="1" smtClean="0"/>
              <a:t>Goiter</a:t>
            </a:r>
            <a:endParaRPr lang="en-CA" sz="2400" dirty="0" smtClean="0"/>
          </a:p>
          <a:p>
            <a:pPr lvl="1"/>
            <a:r>
              <a:rPr lang="en-CA" sz="2400" dirty="0" smtClean="0"/>
              <a:t>Hyperthyroidism </a:t>
            </a:r>
          </a:p>
          <a:p>
            <a:pPr lvl="1"/>
            <a:r>
              <a:rPr lang="en-CA" sz="2400" dirty="0" smtClean="0"/>
              <a:t>Hypothyroidism</a:t>
            </a:r>
            <a:endParaRPr lang="en-CA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Clinical features of hyperthyroidism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Skin: warm, excessive sweating</a:t>
            </a:r>
          </a:p>
          <a:p>
            <a:r>
              <a:rPr lang="en-CA" sz="2400" dirty="0" err="1" smtClean="0"/>
              <a:t>Onycholysis</a:t>
            </a:r>
            <a:r>
              <a:rPr lang="en-CA" sz="2400" dirty="0" smtClean="0"/>
              <a:t>, </a:t>
            </a:r>
            <a:r>
              <a:rPr lang="en-CA" sz="2400" dirty="0" err="1" smtClean="0"/>
              <a:t>hyperpigmentation</a:t>
            </a:r>
            <a:endParaRPr lang="en-CA" sz="2400" dirty="0" smtClean="0"/>
          </a:p>
          <a:p>
            <a:r>
              <a:rPr lang="en-CA" sz="2400" dirty="0" err="1" smtClean="0"/>
              <a:t>Pruritus</a:t>
            </a:r>
            <a:r>
              <a:rPr lang="en-CA" sz="2400" dirty="0" smtClean="0"/>
              <a:t>, </a:t>
            </a:r>
            <a:r>
              <a:rPr lang="en-CA" sz="2400" dirty="0" err="1" smtClean="0"/>
              <a:t>vitiligo</a:t>
            </a:r>
            <a:r>
              <a:rPr lang="en-CA" sz="2400" dirty="0" smtClean="0"/>
              <a:t>, alopecia, </a:t>
            </a:r>
            <a:r>
              <a:rPr lang="en-CA" sz="2400" dirty="0" err="1" smtClean="0"/>
              <a:t>thining</a:t>
            </a:r>
            <a:r>
              <a:rPr lang="en-CA" sz="2400" dirty="0" smtClean="0"/>
              <a:t> of the hair</a:t>
            </a:r>
          </a:p>
          <a:p>
            <a:r>
              <a:rPr lang="en-CA" sz="2400" dirty="0" err="1" smtClean="0"/>
              <a:t>Pretibial</a:t>
            </a:r>
            <a:r>
              <a:rPr lang="en-CA" sz="2400" dirty="0" smtClean="0"/>
              <a:t> </a:t>
            </a:r>
            <a:r>
              <a:rPr lang="en-CA" sz="2400" dirty="0" err="1" smtClean="0"/>
              <a:t>myoxedema</a:t>
            </a:r>
            <a:endParaRPr lang="en-CA" sz="2400" dirty="0" smtClean="0"/>
          </a:p>
          <a:p>
            <a:endParaRPr lang="en-CA" sz="2400" dirty="0" smtClean="0"/>
          </a:p>
          <a:p>
            <a:endParaRPr lang="en-CA" sz="2400" dirty="0"/>
          </a:p>
        </p:txBody>
      </p:sp>
      <p:pic>
        <p:nvPicPr>
          <p:cNvPr id="4" name="Picture 3" descr="ans7_myxede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924944"/>
            <a:ext cx="3528392" cy="3378721"/>
          </a:xfrm>
          <a:prstGeom prst="rect">
            <a:avLst/>
          </a:prstGeom>
        </p:spPr>
      </p:pic>
      <p:pic>
        <p:nvPicPr>
          <p:cNvPr id="5" name="Picture 4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429000"/>
            <a:ext cx="3672408" cy="246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Hyperthyroidism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Eyes: sympathetic </a:t>
            </a:r>
            <a:r>
              <a:rPr lang="en-CA" sz="2800" dirty="0" err="1" smtClean="0"/>
              <a:t>overactivity</a:t>
            </a:r>
            <a:endParaRPr lang="en-CA" sz="2800" dirty="0" smtClean="0"/>
          </a:p>
          <a:p>
            <a:r>
              <a:rPr lang="en-CA" sz="2800" dirty="0" smtClean="0"/>
              <a:t>Common in graves’ disease</a:t>
            </a:r>
          </a:p>
          <a:p>
            <a:r>
              <a:rPr lang="en-CA" sz="2800" dirty="0" err="1" smtClean="0"/>
              <a:t>Extraocular</a:t>
            </a:r>
            <a:r>
              <a:rPr lang="en-CA" sz="2800" dirty="0" smtClean="0"/>
              <a:t> muscles dysfunction: </a:t>
            </a:r>
            <a:r>
              <a:rPr lang="en-CA" sz="2800" dirty="0" err="1" smtClean="0"/>
              <a:t>diplobia</a:t>
            </a:r>
            <a:r>
              <a:rPr lang="en-CA" sz="2800" dirty="0" smtClean="0"/>
              <a:t>, </a:t>
            </a:r>
            <a:r>
              <a:rPr lang="en-CA" sz="2800" dirty="0" err="1" smtClean="0"/>
              <a:t>proptosis</a:t>
            </a:r>
            <a:r>
              <a:rPr lang="en-CA" sz="2800" dirty="0" smtClean="0"/>
              <a:t>, lid </a:t>
            </a:r>
            <a:r>
              <a:rPr lang="en-CA" sz="2800" dirty="0" err="1" smtClean="0"/>
              <a:t>retraxtion,corneal</a:t>
            </a:r>
            <a:r>
              <a:rPr lang="en-CA" sz="2800" dirty="0" smtClean="0"/>
              <a:t> ulceration, optic neuropathy and blindness</a:t>
            </a:r>
          </a:p>
          <a:p>
            <a:r>
              <a:rPr lang="en-CA" sz="2800" dirty="0" err="1" smtClean="0"/>
              <a:t>Periorbital</a:t>
            </a:r>
            <a:r>
              <a:rPr lang="en-CA" sz="2800" dirty="0" smtClean="0"/>
              <a:t> and </a:t>
            </a:r>
            <a:r>
              <a:rPr lang="en-CA" sz="2800" dirty="0" err="1" smtClean="0"/>
              <a:t>conjunctival</a:t>
            </a:r>
            <a:r>
              <a:rPr lang="en-CA" sz="2800" dirty="0" smtClean="0"/>
              <a:t> </a:t>
            </a:r>
            <a:r>
              <a:rPr lang="en-CA" sz="2800" dirty="0" err="1" smtClean="0"/>
              <a:t>odema</a:t>
            </a:r>
            <a:endParaRPr lang="en-CA" sz="2800" dirty="0" smtClean="0"/>
          </a:p>
          <a:p>
            <a:pPr lvl="8"/>
            <a:endParaRPr lang="en-CA" sz="1600" dirty="0"/>
          </a:p>
        </p:txBody>
      </p:sp>
      <p:pic>
        <p:nvPicPr>
          <p:cNvPr id="4" name="Picture 3" descr="thyroid-e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509120"/>
            <a:ext cx="2664296" cy="1872208"/>
          </a:xfrm>
          <a:prstGeom prst="rect">
            <a:avLst/>
          </a:prstGeom>
        </p:spPr>
      </p:pic>
      <p:pic>
        <p:nvPicPr>
          <p:cNvPr id="5" name="Picture 4" descr="graves-ophthalmopathy-1-2c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581128"/>
            <a:ext cx="4927600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Hyperthyroidism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Cardiac:</a:t>
            </a:r>
          </a:p>
          <a:p>
            <a:pPr lvl="1"/>
            <a:r>
              <a:rPr lang="en-CA" sz="2400" dirty="0" err="1" smtClean="0"/>
              <a:t>Atrial</a:t>
            </a:r>
            <a:r>
              <a:rPr lang="en-CA" sz="2400" dirty="0" smtClean="0"/>
              <a:t> fibrillation in 10-20 %</a:t>
            </a:r>
          </a:p>
          <a:p>
            <a:pPr lvl="1"/>
            <a:r>
              <a:rPr lang="en-CA" sz="2400" dirty="0" smtClean="0"/>
              <a:t>High output cardiac failure</a:t>
            </a:r>
          </a:p>
          <a:p>
            <a:pPr lvl="1"/>
            <a:r>
              <a:rPr lang="en-CA" sz="2400" dirty="0" smtClean="0"/>
              <a:t>Wide pulse pressure, hypertension</a:t>
            </a:r>
          </a:p>
          <a:p>
            <a:r>
              <a:rPr lang="en-CA" dirty="0" smtClean="0"/>
              <a:t>Respiratory:</a:t>
            </a:r>
          </a:p>
          <a:p>
            <a:pPr lvl="1"/>
            <a:r>
              <a:rPr lang="en-CA" dirty="0" smtClean="0"/>
              <a:t>Dyspnoea</a:t>
            </a:r>
          </a:p>
          <a:p>
            <a:r>
              <a:rPr lang="en-CA" dirty="0" smtClean="0"/>
              <a:t>GI: </a:t>
            </a:r>
          </a:p>
          <a:p>
            <a:pPr lvl="1"/>
            <a:r>
              <a:rPr lang="en-CA" dirty="0" smtClean="0"/>
              <a:t>Weight loss, diarrhoea, increase liver enzyme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Hyperthyroid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Bone:</a:t>
            </a:r>
          </a:p>
          <a:p>
            <a:pPr lvl="1"/>
            <a:r>
              <a:rPr lang="en-CA" dirty="0" smtClean="0"/>
              <a:t>Bone turnover increased: osteoporosis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Neuropsychiatry:</a:t>
            </a:r>
          </a:p>
          <a:p>
            <a:pPr lvl="1"/>
            <a:r>
              <a:rPr lang="en-CA" dirty="0" err="1" smtClean="0"/>
              <a:t>Behavioral</a:t>
            </a:r>
            <a:r>
              <a:rPr lang="en-CA" dirty="0" smtClean="0"/>
              <a:t> and personality changes: irritability, depression</a:t>
            </a:r>
          </a:p>
          <a:p>
            <a:pPr>
              <a:buNone/>
            </a:pPr>
            <a:r>
              <a:rPr lang="en-CA" dirty="0" smtClean="0"/>
              <a:t>	</a:t>
            </a:r>
          </a:p>
          <a:p>
            <a:r>
              <a:rPr lang="en-CA" dirty="0" smtClean="0"/>
              <a:t>Hyperactivity increased</a:t>
            </a:r>
            <a:endParaRPr lang="en-C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Hyperthyroidism</a:t>
            </a:r>
            <a:endParaRPr lang="en-CA" dirty="0"/>
          </a:p>
        </p:txBody>
      </p:sp>
      <p:pic>
        <p:nvPicPr>
          <p:cNvPr id="4" name="Content Placeholder 3" descr="imagesCAZPUHV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556792"/>
            <a:ext cx="3672407" cy="468052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Lab-hyperthyroidism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Increased Free T4</a:t>
            </a:r>
          </a:p>
          <a:p>
            <a:r>
              <a:rPr lang="en-CA" dirty="0" smtClean="0"/>
              <a:t>Increased Free T3</a:t>
            </a:r>
          </a:p>
          <a:p>
            <a:r>
              <a:rPr lang="en-CA" dirty="0" smtClean="0"/>
              <a:t>Low TSH</a:t>
            </a:r>
          </a:p>
          <a:p>
            <a:r>
              <a:rPr lang="en-CA" dirty="0" smtClean="0"/>
              <a:t>TSH-receptor antibodies</a:t>
            </a:r>
          </a:p>
          <a:p>
            <a:r>
              <a:rPr lang="en-CA" dirty="0" smtClean="0"/>
              <a:t>Increased radioactive iodine uptake on scan</a:t>
            </a:r>
          </a:p>
          <a:p>
            <a:endParaRPr lang="en-CA" dirty="0"/>
          </a:p>
        </p:txBody>
      </p:sp>
      <p:pic>
        <p:nvPicPr>
          <p:cNvPr id="4" name="Picture 3" descr="thyroid_PHYSTHY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581128"/>
            <a:ext cx="3325664" cy="2276872"/>
          </a:xfrm>
          <a:prstGeom prst="rect">
            <a:avLst/>
          </a:prstGeom>
        </p:spPr>
      </p:pic>
      <p:pic>
        <p:nvPicPr>
          <p:cNvPr id="5" name="Picture 4" descr="F3_sm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509120"/>
            <a:ext cx="3096344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192688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Hypothyroid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Causes</a:t>
            </a:r>
          </a:p>
          <a:p>
            <a:r>
              <a:rPr lang="en-CA" dirty="0" smtClean="0"/>
              <a:t>Clinical features</a:t>
            </a:r>
          </a:p>
          <a:p>
            <a:r>
              <a:rPr lang="en-CA" smtClean="0"/>
              <a:t>management</a:t>
            </a:r>
            <a:endParaRPr lang="en-C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336704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69127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gland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Thyroid gland is made up of follicles</a:t>
            </a:r>
          </a:p>
          <a:p>
            <a:r>
              <a:rPr lang="en-CA" sz="2800" dirty="0" smtClean="0"/>
              <a:t>Has 2 lobes and connected by the isthmus</a:t>
            </a:r>
          </a:p>
          <a:p>
            <a:r>
              <a:rPr lang="en-CA" sz="2800" dirty="0" smtClean="0"/>
              <a:t>Weigh 20 g, more volume in men, increase with age and bodyweight and decrease with iodine intake</a:t>
            </a:r>
          </a:p>
          <a:p>
            <a:r>
              <a:rPr lang="en-CA" sz="2800" dirty="0" smtClean="0"/>
              <a:t>Located </a:t>
            </a:r>
            <a:r>
              <a:rPr lang="en-CA" sz="2800" dirty="0" err="1" smtClean="0"/>
              <a:t>infront</a:t>
            </a:r>
            <a:r>
              <a:rPr lang="en-CA" sz="2800" dirty="0" smtClean="0"/>
              <a:t>  of larynx</a:t>
            </a:r>
          </a:p>
          <a:p>
            <a:endParaRPr lang="en-CA" sz="2800" dirty="0"/>
          </a:p>
        </p:txBody>
      </p:sp>
      <p:pic>
        <p:nvPicPr>
          <p:cNvPr id="6" name="Picture 5" descr="thyroid-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149080"/>
            <a:ext cx="3600400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408712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Hypothyroid-Diagnosis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High TSH</a:t>
            </a:r>
          </a:p>
          <a:p>
            <a:r>
              <a:rPr lang="en-CA" dirty="0" smtClean="0"/>
              <a:t>Low Free T4 and T3</a:t>
            </a:r>
          </a:p>
          <a:p>
            <a:r>
              <a:rPr lang="en-CA" dirty="0" smtClean="0"/>
              <a:t>Positive TPO </a:t>
            </a:r>
            <a:r>
              <a:rPr lang="en-CA" dirty="0" err="1" smtClean="0"/>
              <a:t>antiboidies</a:t>
            </a:r>
            <a:endParaRPr lang="en-CA" dirty="0" smtClean="0"/>
          </a:p>
          <a:p>
            <a:r>
              <a:rPr lang="en-CA" dirty="0" smtClean="0"/>
              <a:t>Low Na</a:t>
            </a:r>
          </a:p>
          <a:p>
            <a:r>
              <a:rPr lang="en-CA" dirty="0" err="1" smtClean="0"/>
              <a:t>Anemia</a:t>
            </a:r>
            <a:endParaRPr lang="en-CA" dirty="0" smtClean="0"/>
          </a:p>
          <a:p>
            <a:r>
              <a:rPr lang="en-CA" dirty="0" smtClean="0"/>
              <a:t>High </a:t>
            </a:r>
            <a:r>
              <a:rPr lang="en-CA" dirty="0" err="1" smtClean="0"/>
              <a:t>cholestrol</a:t>
            </a:r>
            <a:endParaRPr lang="en-C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Hypothyroidism- treatment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Thyroxine</a:t>
            </a:r>
            <a:r>
              <a:rPr lang="en-CA" dirty="0" smtClean="0"/>
              <a:t> replacement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thyro-vital-60-tablets-ethical-nutri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204864"/>
            <a:ext cx="3384376" cy="2650604"/>
          </a:xfrm>
          <a:prstGeom prst="rect">
            <a:avLst/>
          </a:prstGeom>
        </p:spPr>
      </p:pic>
      <p:pic>
        <p:nvPicPr>
          <p:cNvPr id="5" name="Picture 4" descr="thyroxine200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708920"/>
            <a:ext cx="295232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0"/>
            <a:ext cx="46355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 </a:t>
            </a:r>
            <a:r>
              <a:rPr lang="en-CA" smtClean="0"/>
              <a:t>and hyperthyroidism</a:t>
            </a:r>
            <a:endParaRPr lang="en-CA" dirty="0"/>
          </a:p>
        </p:txBody>
      </p:sp>
      <p:pic>
        <p:nvPicPr>
          <p:cNvPr id="4" name="Content Placeholder 3" descr="thyroi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556792"/>
            <a:ext cx="4032448" cy="5301208"/>
          </a:xfrm>
        </p:spPr>
      </p:pic>
      <p:pic>
        <p:nvPicPr>
          <p:cNvPr id="5" name="Picture 4" descr="r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3600772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histology</a:t>
            </a:r>
            <a:endParaRPr lang="en-CA" dirty="0"/>
          </a:p>
        </p:txBody>
      </p:sp>
      <p:pic>
        <p:nvPicPr>
          <p:cNvPr id="4" name="Content Placeholder 3" descr="thyroid_400x_P2252255lb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6840760" cy="525658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Thyroid hormone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Somatic development in adults</a:t>
            </a:r>
          </a:p>
          <a:p>
            <a:r>
              <a:rPr lang="en-CA" sz="2800" dirty="0" smtClean="0"/>
              <a:t>Brain development in infants</a:t>
            </a:r>
          </a:p>
          <a:p>
            <a:r>
              <a:rPr lang="en-CA" sz="2800" dirty="0" err="1" smtClean="0"/>
              <a:t>Fetal</a:t>
            </a:r>
            <a:r>
              <a:rPr lang="en-CA" sz="2800" dirty="0" smtClean="0"/>
              <a:t> thyroid functions at 10-12 weeks of </a:t>
            </a:r>
            <a:r>
              <a:rPr lang="en-CA" sz="2800" dirty="0" err="1" smtClean="0"/>
              <a:t>gestaion</a:t>
            </a:r>
            <a:endParaRPr lang="en-CA" sz="2800" dirty="0" smtClean="0"/>
          </a:p>
          <a:p>
            <a:r>
              <a:rPr lang="en-CA" sz="2800" dirty="0" smtClean="0"/>
              <a:t>Maternal T4 reaches the </a:t>
            </a:r>
            <a:r>
              <a:rPr lang="en-CA" sz="2800" dirty="0" err="1" smtClean="0"/>
              <a:t>fetus</a:t>
            </a:r>
            <a:r>
              <a:rPr lang="en-CA" sz="2800" dirty="0" smtClean="0"/>
              <a:t> during development</a:t>
            </a:r>
          </a:p>
          <a:p>
            <a:r>
              <a:rPr lang="en-CA" sz="2800" dirty="0" smtClean="0"/>
              <a:t>if mother has hypothyroidism------------  preterm delivery, miscarriage, cognitive impairment of infant</a:t>
            </a:r>
          </a:p>
          <a:p>
            <a:r>
              <a:rPr lang="en-CA" sz="2800" dirty="0" smtClean="0"/>
              <a:t>Main action of thyroid hormones by T3 : 80 % from peripheral conversion and 20 % produced by the thyroid itself</a:t>
            </a:r>
          </a:p>
          <a:p>
            <a:endParaRPr lang="en-CA" sz="2800" dirty="0"/>
          </a:p>
          <a:p>
            <a:endParaRPr lang="en-CA" sz="2800" dirty="0" smtClean="0"/>
          </a:p>
          <a:p>
            <a:endParaRPr lang="en-CA" sz="2800" dirty="0"/>
          </a:p>
          <a:p>
            <a:endParaRPr lang="en-CA" sz="2800" dirty="0" smtClean="0"/>
          </a:p>
          <a:p>
            <a:endParaRPr lang="en-CA" sz="2800" dirty="0"/>
          </a:p>
          <a:p>
            <a:endParaRPr lang="en-CA" sz="2800" dirty="0" smtClean="0"/>
          </a:p>
          <a:p>
            <a:endParaRPr lang="en-CA" sz="2800" dirty="0"/>
          </a:p>
          <a:p>
            <a:endParaRPr lang="en-CA" sz="2800" dirty="0" smtClean="0"/>
          </a:p>
          <a:p>
            <a:endParaRPr lang="en-CA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Thyroid hormones</a:t>
            </a:r>
            <a:endParaRPr lang="en-CA"/>
          </a:p>
        </p:txBody>
      </p:sp>
      <p:pic>
        <p:nvPicPr>
          <p:cNvPr id="4" name="Content Placeholder 3" descr="Thyroid_hormone_structu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772816"/>
            <a:ext cx="3816424" cy="41764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hormones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Follicular cells of the thyroid is the main site of hormones synthesis</a:t>
            </a:r>
          </a:p>
          <a:p>
            <a:r>
              <a:rPr lang="en-CA" sz="2800" dirty="0" smtClean="0"/>
              <a:t>Mainly T4 and small amount of T3</a:t>
            </a:r>
          </a:p>
          <a:p>
            <a:r>
              <a:rPr lang="en-CA" sz="2800" dirty="0" smtClean="0"/>
              <a:t>Iodine is needed to produce thyroid hormones</a:t>
            </a:r>
          </a:p>
          <a:p>
            <a:r>
              <a:rPr lang="en-CA" sz="2800" dirty="0" smtClean="0"/>
              <a:t>Average adult requirement of iodine is 150 mcg a day, 220 mcg for </a:t>
            </a:r>
            <a:r>
              <a:rPr lang="en-CA" sz="2800" dirty="0" err="1" smtClean="0"/>
              <a:t>pregnants</a:t>
            </a:r>
            <a:r>
              <a:rPr lang="en-CA" sz="2800" dirty="0" smtClean="0"/>
              <a:t>, 290 mcg for lactating</a:t>
            </a:r>
          </a:p>
          <a:p>
            <a:r>
              <a:rPr lang="en-CA" sz="2800" dirty="0" smtClean="0"/>
              <a:t>Source of iodine: dairy and seafood products </a:t>
            </a:r>
          </a:p>
          <a:p>
            <a:endParaRPr lang="en-CA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hormones synthesis</a:t>
            </a:r>
            <a:endParaRPr lang="en-CA" dirty="0"/>
          </a:p>
        </p:txBody>
      </p:sp>
      <p:pic>
        <p:nvPicPr>
          <p:cNvPr id="4" name="Content Placeholder 3" descr="Thyroid_hormone_synthesi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916832"/>
            <a:ext cx="6408712" cy="41764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hormones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sz="2800" dirty="0" smtClean="0"/>
          </a:p>
          <a:p>
            <a:r>
              <a:rPr lang="en-CA" sz="2800" dirty="0" smtClean="0"/>
              <a:t>Stored in the </a:t>
            </a:r>
            <a:r>
              <a:rPr lang="en-CA" sz="2800" dirty="0" err="1" smtClean="0"/>
              <a:t>thyroglobulin</a:t>
            </a:r>
            <a:r>
              <a:rPr lang="en-CA" sz="2800" dirty="0" smtClean="0"/>
              <a:t> in follicular cells of the thyroid gland</a:t>
            </a:r>
          </a:p>
          <a:p>
            <a:r>
              <a:rPr lang="en-CA" sz="2800" dirty="0" smtClean="0"/>
              <a:t>99.9 % of T4 and T3 are bound to protein in the blood: TBG, albumin, lipoprotein</a:t>
            </a:r>
          </a:p>
          <a:p>
            <a:r>
              <a:rPr lang="en-CA" sz="2800" dirty="0" smtClean="0"/>
              <a:t>T4 and T3 synthesis and secretion is regulated by pituitary TSH.</a:t>
            </a:r>
          </a:p>
          <a:p>
            <a:r>
              <a:rPr lang="en-CA" sz="2800" dirty="0" smtClean="0"/>
              <a:t>TSH is inhibited by T4 and T3, stimulated by TRH</a:t>
            </a:r>
          </a:p>
          <a:p>
            <a:r>
              <a:rPr lang="en-CA" sz="2800" dirty="0" err="1" smtClean="0"/>
              <a:t>Extrathyroidal</a:t>
            </a:r>
            <a:r>
              <a:rPr lang="en-CA" sz="2800" dirty="0" smtClean="0"/>
              <a:t> conversion of T4 to T3 is regulated by nutrition, illness, hormonal factors</a:t>
            </a:r>
          </a:p>
          <a:p>
            <a:endParaRPr lang="en-CA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775</Words>
  <Application>Microsoft Office PowerPoint</Application>
  <PresentationFormat>On-screen Show (4:3)</PresentationFormat>
  <Paragraphs>145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Thyroid disorders</vt:lpstr>
      <vt:lpstr>Objectives</vt:lpstr>
      <vt:lpstr>Thyroid gland</vt:lpstr>
      <vt:lpstr>Thyroid histology</vt:lpstr>
      <vt:lpstr>Thyroid hormone</vt:lpstr>
      <vt:lpstr>Thyroid hormones</vt:lpstr>
      <vt:lpstr>Thyroid hormones</vt:lpstr>
      <vt:lpstr>Thyroid hormones synthesis</vt:lpstr>
      <vt:lpstr>Thyroid hormones</vt:lpstr>
      <vt:lpstr>PowerPoint Presentation</vt:lpstr>
      <vt:lpstr>Thyroid hormone action</vt:lpstr>
      <vt:lpstr>Thyroid function</vt:lpstr>
      <vt:lpstr>Radiological imaging of thyroid function</vt:lpstr>
      <vt:lpstr>Common thyroid disorders</vt:lpstr>
      <vt:lpstr>Goiter</vt:lpstr>
      <vt:lpstr>Goiter</vt:lpstr>
      <vt:lpstr>Goiter-non Toxic</vt:lpstr>
      <vt:lpstr>Hyperthyroidism</vt:lpstr>
      <vt:lpstr>PowerPoint Presentation</vt:lpstr>
      <vt:lpstr>Clinical features of hyperthyroidism</vt:lpstr>
      <vt:lpstr>Hyperthyroidism</vt:lpstr>
      <vt:lpstr>Hyperthyroidism</vt:lpstr>
      <vt:lpstr>Hyperthyroid</vt:lpstr>
      <vt:lpstr>Hyperthyroidism</vt:lpstr>
      <vt:lpstr>Lab-hyperthyroidism</vt:lpstr>
      <vt:lpstr>PowerPoint Presentation</vt:lpstr>
      <vt:lpstr>Hypothyroid</vt:lpstr>
      <vt:lpstr>PowerPoint Presentation</vt:lpstr>
      <vt:lpstr>PowerPoint Presentation</vt:lpstr>
      <vt:lpstr>PowerPoint Presentation</vt:lpstr>
      <vt:lpstr>Hypothyroid-Diagnosis</vt:lpstr>
      <vt:lpstr>Hypothyroidism- treatment</vt:lpstr>
      <vt:lpstr>PowerPoint Presentation</vt:lpstr>
      <vt:lpstr>Hypo and hyperthyroidism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disorders</dc:title>
  <dc:creator>aishah</dc:creator>
  <cp:lastModifiedBy>اريج</cp:lastModifiedBy>
  <cp:revision>72</cp:revision>
  <dcterms:created xsi:type="dcterms:W3CDTF">2011-01-01T04:50:48Z</dcterms:created>
  <dcterms:modified xsi:type="dcterms:W3CDTF">2016-02-10T07:11:37Z</dcterms:modified>
</cp:coreProperties>
</file>