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93" r:id="rId3"/>
    <p:sldId id="258" r:id="rId4"/>
    <p:sldId id="259" r:id="rId5"/>
    <p:sldId id="260" r:id="rId6"/>
    <p:sldId id="261" r:id="rId7"/>
    <p:sldId id="299" r:id="rId8"/>
    <p:sldId id="262" r:id="rId9"/>
    <p:sldId id="295" r:id="rId10"/>
    <p:sldId id="302" r:id="rId11"/>
    <p:sldId id="263" r:id="rId12"/>
    <p:sldId id="294" r:id="rId13"/>
    <p:sldId id="300" r:id="rId14"/>
    <p:sldId id="301" r:id="rId15"/>
    <p:sldId id="265" r:id="rId16"/>
    <p:sldId id="267" r:id="rId17"/>
    <p:sldId id="268" r:id="rId18"/>
    <p:sldId id="266" r:id="rId19"/>
    <p:sldId id="269" r:id="rId20"/>
    <p:sldId id="270" r:id="rId21"/>
    <p:sldId id="271" r:id="rId22"/>
    <p:sldId id="274" r:id="rId23"/>
    <p:sldId id="275" r:id="rId24"/>
    <p:sldId id="276" r:id="rId25"/>
    <p:sldId id="305" r:id="rId26"/>
    <p:sldId id="279" r:id="rId27"/>
    <p:sldId id="304" r:id="rId28"/>
    <p:sldId id="278" r:id="rId29"/>
    <p:sldId id="320" r:id="rId30"/>
    <p:sldId id="280" r:id="rId31"/>
    <p:sldId id="296" r:id="rId32"/>
    <p:sldId id="303" r:id="rId33"/>
    <p:sldId id="297" r:id="rId34"/>
    <p:sldId id="282" r:id="rId35"/>
    <p:sldId id="273" r:id="rId36"/>
    <p:sldId id="257" r:id="rId37"/>
    <p:sldId id="284" r:id="rId38"/>
    <p:sldId id="283" r:id="rId39"/>
    <p:sldId id="287" r:id="rId40"/>
    <p:sldId id="286" r:id="rId41"/>
    <p:sldId id="285" r:id="rId42"/>
    <p:sldId id="306" r:id="rId43"/>
    <p:sldId id="318" r:id="rId44"/>
    <p:sldId id="288" r:id="rId45"/>
    <p:sldId id="310" r:id="rId46"/>
    <p:sldId id="311" r:id="rId47"/>
    <p:sldId id="312" r:id="rId48"/>
    <p:sldId id="313" r:id="rId49"/>
    <p:sldId id="289" r:id="rId50"/>
    <p:sldId id="290" r:id="rId51"/>
    <p:sldId id="319" r:id="rId52"/>
    <p:sldId id="307" r:id="rId53"/>
    <p:sldId id="314" r:id="rId54"/>
    <p:sldId id="308" r:id="rId55"/>
    <p:sldId id="309" r:id="rId56"/>
    <p:sldId id="315" r:id="rId57"/>
    <p:sldId id="317" r:id="rId58"/>
    <p:sldId id="291" r:id="rId59"/>
    <p:sldId id="298" r:id="rId60"/>
    <p:sldId id="322" r:id="rId61"/>
    <p:sldId id="324" r:id="rId62"/>
    <p:sldId id="326" r:id="rId63"/>
    <p:sldId id="328" r:id="rId64"/>
    <p:sldId id="29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20-30 % of all pituitary </a:t>
            </a:r>
            <a:r>
              <a:rPr lang="en-CA" dirty="0" err="1" smtClean="0"/>
              <a:t>tumor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pituitary insufficiency</a:t>
            </a:r>
            <a:br>
              <a:rPr lang="en-CA" dirty="0" smtClean="0"/>
            </a:br>
            <a:r>
              <a:rPr lang="en-CA" sz="2000" dirty="0" err="1" smtClean="0"/>
              <a:t>Dr.Aishah</a:t>
            </a:r>
            <a:r>
              <a:rPr lang="en-CA" sz="2000" dirty="0" smtClean="0"/>
              <a:t> </a:t>
            </a:r>
            <a:r>
              <a:rPr lang="en-CA" sz="2000" dirty="0" err="1" smtClean="0"/>
              <a:t>AlEkhzaimy</a:t>
            </a:r>
            <a:r>
              <a:rPr lang="en-CA" sz="2000" dirty="0" smtClean="0"/>
              <a:t>, MBBS,FRCPC,FACE</a:t>
            </a:r>
            <a:br>
              <a:rPr lang="en-CA" sz="2000" dirty="0" smtClean="0"/>
            </a:br>
            <a:r>
              <a:rPr lang="en-CA" sz="2000" dirty="0" smtClean="0"/>
              <a:t>Assistant Professor, Endocrinology consultant</a:t>
            </a: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</a:p>
        </p:txBody>
      </p:sp>
      <p:graphicFrame>
        <p:nvGraphicFramePr>
          <p:cNvPr id="71910" name="Group 2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29997"/>
              </p:ext>
            </p:extLst>
          </p:nvPr>
        </p:nvGraphicFramePr>
        <p:xfrm>
          <a:off x="304800" y="1752600"/>
          <a:ext cx="8839200" cy="4268470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  <a:gridCol w="1524000"/>
                <a:gridCol w="1600200"/>
                <a:gridCol w="1371600"/>
                <a:gridCol w="1524000"/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POMC,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ACTH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FSH, LH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Prolactin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CRH, AVP, gp-130 cytokines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Estrogen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Estrogen, 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GHRH, 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Glucocorticoids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Sex steroids,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T4, Dopamine,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Somatostatin, IGF-1, Activins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bone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Sex Steroid, Follicular growth, Germ Cell maturation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3" name="Text Box 223"/>
          <p:cNvSpPr txBox="1">
            <a:spLocks noChangeArrowheads="1"/>
          </p:cNvSpPr>
          <p:nvPr/>
        </p:nvSpPr>
        <p:spPr bwMode="auto">
          <a:xfrm>
            <a:off x="365125" y="6161088"/>
            <a:ext cx="572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Adapted from: William’s Textbook of Endocrinology, 10th ed., Figure 8-4, pg 180.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8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1008112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Clinical presentations of </a:t>
            </a:r>
            <a:r>
              <a:rPr lang="en-CA" b="1" dirty="0" err="1" smtClean="0"/>
              <a:t>sellar</a:t>
            </a:r>
            <a:r>
              <a:rPr lang="en-CA" b="1" dirty="0" smtClean="0"/>
              <a:t> mass</a:t>
            </a:r>
            <a:endParaRPr lang="en-CA" b="1" dirty="0"/>
          </a:p>
        </p:txBody>
      </p:sp>
      <p:pic>
        <p:nvPicPr>
          <p:cNvPr id="4" name="Content Placeholder 3" descr="Scan_Pic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208912" cy="489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 10 % of all pituitary lesions</a:t>
            </a:r>
          </a:p>
          <a:p>
            <a:r>
              <a:rPr lang="en-CA" sz="2400" dirty="0" smtClean="0"/>
              <a:t>Genetic-related</a:t>
            </a:r>
          </a:p>
          <a:p>
            <a:r>
              <a:rPr lang="en-CA" sz="2400" dirty="0" smtClean="0"/>
              <a:t>MEN-1,  Gs-alpha mutation, PTTG gene, FGF receptor-4</a:t>
            </a:r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 lvl="7"/>
            <a:r>
              <a:rPr lang="en-CA" sz="2400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3600" b="1" dirty="0" smtClean="0"/>
              <a:t>Functional adenoma ( hormonal-secreting)</a:t>
            </a:r>
          </a:p>
          <a:p>
            <a:endParaRPr lang="en-CA" sz="3600" b="1" dirty="0" smtClean="0"/>
          </a:p>
          <a:p>
            <a:r>
              <a:rPr lang="en-CA" sz="3600" b="1" dirty="0" smtClean="0"/>
              <a:t>Non-Functional adenoma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Non-functional 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mass-effect</a:t>
            </a:r>
          </a:p>
          <a:p>
            <a:r>
              <a:rPr lang="en-CA" sz="2800" dirty="0" err="1" smtClean="0"/>
              <a:t>Prolactin</a:t>
            </a:r>
            <a:r>
              <a:rPr lang="en-CA" sz="2800" dirty="0" smtClean="0"/>
              <a:t> secreting cell disorder: </a:t>
            </a:r>
            <a:r>
              <a:rPr lang="en-CA" sz="2800" dirty="0" err="1" smtClean="0"/>
              <a:t>prolactinoma</a:t>
            </a:r>
            <a:endParaRPr lang="en-CA" sz="2800" dirty="0" smtClean="0"/>
          </a:p>
          <a:p>
            <a:r>
              <a:rPr lang="en-CA" sz="2800" dirty="0" smtClean="0"/>
              <a:t>Growth hormone secreting cell disorder: </a:t>
            </a:r>
            <a:r>
              <a:rPr lang="en-CA" sz="2800" dirty="0" err="1" smtClean="0"/>
              <a:t>acromegaly</a:t>
            </a:r>
            <a:endParaRPr lang="en-CA" sz="2800" dirty="0" smtClean="0"/>
          </a:p>
          <a:p>
            <a:r>
              <a:rPr lang="en-CA" sz="2800" dirty="0" smtClean="0"/>
              <a:t>ACTH secreting cell disorders: </a:t>
            </a:r>
            <a:r>
              <a:rPr lang="en-CA" sz="2800" dirty="0" err="1" smtClean="0"/>
              <a:t>cushing’s</a:t>
            </a:r>
            <a:endParaRPr lang="en-CA" sz="2800" dirty="0" smtClean="0"/>
          </a:p>
          <a:p>
            <a:r>
              <a:rPr lang="en-CA" sz="2800" dirty="0" smtClean="0"/>
              <a:t>TSH secreting cell </a:t>
            </a:r>
            <a:r>
              <a:rPr lang="en-CA" sz="2800" dirty="0" err="1" smtClean="0"/>
              <a:t>tumor</a:t>
            </a:r>
            <a:r>
              <a:rPr lang="en-CA" sz="2800" dirty="0" smtClean="0"/>
              <a:t>: </a:t>
            </a:r>
            <a:r>
              <a:rPr lang="en-CA" sz="2800" dirty="0" err="1" smtClean="0"/>
              <a:t>TSHoma</a:t>
            </a:r>
            <a:endParaRPr lang="en-CA" sz="2800" dirty="0" smtClean="0"/>
          </a:p>
          <a:p>
            <a:r>
              <a:rPr lang="en-CA" sz="2800" dirty="0" smtClean="0"/>
              <a:t>Gonadotropin secreting cell disorder</a:t>
            </a:r>
          </a:p>
          <a:p>
            <a:r>
              <a:rPr lang="en-CA" sz="2800" dirty="0" smtClean="0"/>
              <a:t>Diabetes Insipidus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	 	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 cavernous sinus 	invasion, extent 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 duration 	of 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visual field exam Q 6-12 month if close to optic chiasm. 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err="1" smtClean="0"/>
              <a:t>Prolactin</a:t>
            </a:r>
            <a:r>
              <a:rPr lang="en-CA" sz="2800" b="1" dirty="0" smtClean="0"/>
              <a:t>:</a:t>
            </a:r>
            <a:endParaRPr lang="en-CA" sz="2800" dirty="0" smtClean="0"/>
          </a:p>
          <a:p>
            <a:endParaRPr lang="en-CA" sz="2800" b="1" dirty="0"/>
          </a:p>
        </p:txBody>
      </p:sp>
      <p:pic>
        <p:nvPicPr>
          <p:cNvPr id="6" name="Picture 5" descr="Scan_Pic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412776"/>
            <a:ext cx="10009112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Diagnosis: High prolactin after excluding other causes</a:t>
            </a:r>
          </a:p>
          <a:p>
            <a:r>
              <a:rPr lang="en-CA" dirty="0" smtClean="0"/>
              <a:t>Management: Dopamine agonist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		Surgery if no response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		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268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as mass effect →→ Growth 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pPr lvl="1"/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sz="2800" dirty="0"/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Surgical resection of the </a:t>
            </a:r>
            <a:r>
              <a:rPr lang="en-CA" sz="2800" b="1" dirty="0" err="1" smtClean="0"/>
              <a:t>tumor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Hypoadrenalism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Abdominal pain</a:t>
            </a:r>
          </a:p>
          <a:p>
            <a:r>
              <a:rPr lang="en-US" sz="2400" dirty="0" err="1" smtClean="0"/>
              <a:t>Diarrhoea</a:t>
            </a:r>
            <a:endParaRPr lang="en-US" sz="2400" dirty="0" smtClean="0"/>
          </a:p>
          <a:p>
            <a:r>
              <a:rPr lang="en-US" sz="2400" dirty="0" smtClean="0"/>
              <a:t>Muscle ache</a:t>
            </a:r>
          </a:p>
          <a:p>
            <a:r>
              <a:rPr lang="en-US" sz="2400" dirty="0" smtClean="0"/>
              <a:t>Dizziness and weakness</a:t>
            </a:r>
          </a:p>
          <a:p>
            <a:r>
              <a:rPr lang="en-US" sz="2400" dirty="0" smtClean="0"/>
              <a:t>Tiredness</a:t>
            </a:r>
          </a:p>
          <a:p>
            <a:r>
              <a:rPr lang="en-US" sz="2400" dirty="0" smtClean="0"/>
              <a:t>Weight loss</a:t>
            </a:r>
          </a:p>
          <a:p>
            <a:r>
              <a:rPr lang="en-US" sz="2400" dirty="0" smtClean="0"/>
              <a:t>Hypotension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Diagnosis: Low ACTH and Low morning cortisol</a:t>
            </a:r>
          </a:p>
          <a:p>
            <a:r>
              <a:rPr lang="en-CA" dirty="0" smtClean="0"/>
              <a:t>Stimulation test: Insulin tolerance test</a:t>
            </a:r>
          </a:p>
          <a:p>
            <a:r>
              <a:rPr lang="en-CA" dirty="0" smtClean="0"/>
              <a:t>Management: Steroid replacement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5650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 ( excessive cortisol)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Diagnosis: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1 mg Dexamethasone suppression test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24 </a:t>
            </a:r>
            <a:r>
              <a:rPr lang="en-CA" dirty="0" err="1" smtClean="0"/>
              <a:t>hr</a:t>
            </a:r>
            <a:r>
              <a:rPr lang="en-CA" dirty="0"/>
              <a:t> </a:t>
            </a:r>
            <a:r>
              <a:rPr lang="en-CA" dirty="0" smtClean="0"/>
              <a:t>urine free cortisol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Salivary cortisol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ACTH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9854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resection of pituitary </a:t>
            </a:r>
          </a:p>
          <a:p>
            <a:r>
              <a:rPr lang="en-US" dirty="0" smtClean="0"/>
              <a:t>Medical Treatment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smtClean="0"/>
              <a:t>Thyroxine</a:t>
            </a:r>
            <a:r>
              <a:rPr lang="en-US" sz="2800" dirty="0" smtClean="0"/>
              <a:t> replacement</a:t>
            </a:r>
          </a:p>
          <a:p>
            <a:r>
              <a:rPr lang="en-US" sz="2800" dirty="0" smtClean="0"/>
              <a:t>Surgical removal of pituitary adenoma</a:t>
            </a:r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pre-op</a:t>
            </a:r>
          </a:p>
          <a:p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5" y="0"/>
            <a:ext cx="11449273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6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33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506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713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1267</TotalTime>
  <Words>1279</Words>
  <Application>Microsoft Office PowerPoint</Application>
  <PresentationFormat>On-screen Show (4:3)</PresentationFormat>
  <Paragraphs>320</Paragraphs>
  <Slides>64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Module</vt:lpstr>
      <vt:lpstr>pituitary insufficiency Dr.Aishah AlEkhzaimy, MBBS,FRCPC,FACE Assistant Professor, Endocrinology consultant</vt:lpstr>
      <vt:lpstr>Pituitary disorder</vt:lpstr>
      <vt:lpstr>Pituitary Development</vt:lpstr>
      <vt:lpstr>Pituitary Development</vt:lpstr>
      <vt:lpstr>Pituitary Development</vt:lpstr>
      <vt:lpstr>Pituitary Development</vt:lpstr>
      <vt:lpstr>Normal Pituitary Anatomy</vt:lpstr>
      <vt:lpstr>Pituitary Development</vt:lpstr>
      <vt:lpstr>Endocrine system</vt:lpstr>
      <vt:lpstr>Anterior Pituitary Function</vt:lpstr>
      <vt:lpstr>PowerPoint Presentation</vt:lpstr>
      <vt:lpstr>PowerPoint Presentation</vt:lpstr>
      <vt:lpstr>Etiology of Pituitary Masses</vt:lpstr>
      <vt:lpstr>Etiology of Pituitary-Hypothalamic Lesions</vt:lpstr>
      <vt:lpstr>Clinical presentations of sellar mass</vt:lpstr>
      <vt:lpstr>PowerPoint Presentation</vt:lpstr>
      <vt:lpstr>PowerPoint Presentation</vt:lpstr>
      <vt:lpstr>Evaluation of Pituitary mass</vt:lpstr>
      <vt:lpstr>Evaluation of  Pituitary lesion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Functional pituitary mass</vt:lpstr>
      <vt:lpstr>Prolactinoma</vt:lpstr>
      <vt:lpstr>PowerPoint Presentation</vt:lpstr>
      <vt:lpstr>Prolactinoma</vt:lpstr>
      <vt:lpstr>Prolactinoma</vt:lpstr>
      <vt:lpstr>Growth hormone </vt:lpstr>
      <vt:lpstr>Growth hormone deficiency</vt:lpstr>
      <vt:lpstr>Diagnosis of GH-deficiency and management</vt:lpstr>
      <vt:lpstr>PowerPoint Presentation</vt:lpstr>
      <vt:lpstr>Growth hormone disorder</vt:lpstr>
      <vt:lpstr>PowerPoint Presentation</vt:lpstr>
      <vt:lpstr>Growth hormone disorder</vt:lpstr>
      <vt:lpstr>Acromegaly</vt:lpstr>
      <vt:lpstr>Growth hormone disorder-Acromegaly</vt:lpstr>
      <vt:lpstr>HPA-axis</vt:lpstr>
      <vt:lpstr>ACTH-disorders</vt:lpstr>
      <vt:lpstr>ACTH-disorders</vt:lpstr>
      <vt:lpstr>Hypoadrenalism</vt:lpstr>
      <vt:lpstr>Hypoadrenalism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HPA-axis ( excessive cortisol)</vt:lpstr>
      <vt:lpstr>HPA-axis ( excessive cortisol)</vt:lpstr>
      <vt:lpstr>HPA-axis ( excessive cortisol)</vt:lpstr>
      <vt:lpstr>Cushing’s-Management</vt:lpstr>
      <vt:lpstr>PowerPoint Presentation</vt:lpstr>
      <vt:lpstr>Central Hypothyroidism</vt:lpstr>
      <vt:lpstr>Central Hypothyroidism</vt:lpstr>
      <vt:lpstr>PowerPoint Presentation</vt:lpstr>
      <vt:lpstr>PowerPoint Presentation</vt:lpstr>
      <vt:lpstr>TSH-Producing adenoma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3422</cp:lastModifiedBy>
  <cp:revision>91</cp:revision>
  <dcterms:created xsi:type="dcterms:W3CDTF">2011-04-22T06:05:51Z</dcterms:created>
  <dcterms:modified xsi:type="dcterms:W3CDTF">2016-02-11T05:55:47Z</dcterms:modified>
</cp:coreProperties>
</file>