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59" r:id="rId1"/>
  </p:sldMasterIdLst>
  <p:notesMasterIdLst>
    <p:notesMasterId r:id="rId85"/>
  </p:notesMasterIdLst>
  <p:sldIdLst>
    <p:sldId id="657" r:id="rId2"/>
    <p:sldId id="671" r:id="rId3"/>
    <p:sldId id="680" r:id="rId4"/>
    <p:sldId id="681" r:id="rId5"/>
    <p:sldId id="689" r:id="rId6"/>
    <p:sldId id="707" r:id="rId7"/>
    <p:sldId id="682" r:id="rId8"/>
    <p:sldId id="683" r:id="rId9"/>
    <p:sldId id="693" r:id="rId10"/>
    <p:sldId id="694" r:id="rId11"/>
    <p:sldId id="710" r:id="rId12"/>
    <p:sldId id="709" r:id="rId13"/>
    <p:sldId id="690" r:id="rId14"/>
    <p:sldId id="708" r:id="rId15"/>
    <p:sldId id="684" r:id="rId16"/>
    <p:sldId id="719" r:id="rId17"/>
    <p:sldId id="687" r:id="rId18"/>
    <p:sldId id="762" r:id="rId19"/>
    <p:sldId id="761" r:id="rId20"/>
    <p:sldId id="692" r:id="rId21"/>
    <p:sldId id="760" r:id="rId22"/>
    <p:sldId id="720" r:id="rId23"/>
    <p:sldId id="696" r:id="rId24"/>
    <p:sldId id="697" r:id="rId25"/>
    <p:sldId id="698" r:id="rId26"/>
    <p:sldId id="699" r:id="rId27"/>
    <p:sldId id="700" r:id="rId28"/>
    <p:sldId id="713" r:id="rId29"/>
    <p:sldId id="729" r:id="rId30"/>
    <p:sldId id="730" r:id="rId31"/>
    <p:sldId id="714" r:id="rId32"/>
    <p:sldId id="715" r:id="rId33"/>
    <p:sldId id="717" r:id="rId34"/>
    <p:sldId id="716" r:id="rId35"/>
    <p:sldId id="771" r:id="rId36"/>
    <p:sldId id="770" r:id="rId37"/>
    <p:sldId id="750" r:id="rId38"/>
    <p:sldId id="732" r:id="rId39"/>
    <p:sldId id="721" r:id="rId40"/>
    <p:sldId id="703" r:id="rId41"/>
    <p:sldId id="704" r:id="rId42"/>
    <p:sldId id="705" r:id="rId43"/>
    <p:sldId id="711" r:id="rId44"/>
    <p:sldId id="728" r:id="rId45"/>
    <p:sldId id="724" r:id="rId46"/>
    <p:sldId id="725" r:id="rId47"/>
    <p:sldId id="726" r:id="rId48"/>
    <p:sldId id="779" r:id="rId49"/>
    <p:sldId id="727" r:id="rId50"/>
    <p:sldId id="772" r:id="rId51"/>
    <p:sldId id="780" r:id="rId52"/>
    <p:sldId id="731" r:id="rId53"/>
    <p:sldId id="773" r:id="rId54"/>
    <p:sldId id="781" r:id="rId55"/>
    <p:sldId id="769" r:id="rId56"/>
    <p:sldId id="774" r:id="rId57"/>
    <p:sldId id="782" r:id="rId58"/>
    <p:sldId id="765" r:id="rId59"/>
    <p:sldId id="775" r:id="rId60"/>
    <p:sldId id="783" r:id="rId61"/>
    <p:sldId id="766" r:id="rId62"/>
    <p:sldId id="776" r:id="rId63"/>
    <p:sldId id="784" r:id="rId64"/>
    <p:sldId id="733" r:id="rId65"/>
    <p:sldId id="777" r:id="rId66"/>
    <p:sldId id="778" r:id="rId67"/>
    <p:sldId id="734" r:id="rId68"/>
    <p:sldId id="735" r:id="rId69"/>
    <p:sldId id="736" r:id="rId70"/>
    <p:sldId id="741" r:id="rId71"/>
    <p:sldId id="737" r:id="rId72"/>
    <p:sldId id="738" r:id="rId73"/>
    <p:sldId id="742" r:id="rId74"/>
    <p:sldId id="739" r:id="rId75"/>
    <p:sldId id="740" r:id="rId76"/>
    <p:sldId id="718" r:id="rId77"/>
    <p:sldId id="743" r:id="rId78"/>
    <p:sldId id="744" r:id="rId79"/>
    <p:sldId id="745" r:id="rId80"/>
    <p:sldId id="746" r:id="rId81"/>
    <p:sldId id="747" r:id="rId82"/>
    <p:sldId id="748" r:id="rId83"/>
    <p:sldId id="749" r:id="rId8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588" autoAdjust="0"/>
    <p:restoredTop sz="95971" autoAdjust="0"/>
  </p:normalViewPr>
  <p:slideViewPr>
    <p:cSldViewPr>
      <p:cViewPr>
        <p:scale>
          <a:sx n="66" d="100"/>
          <a:sy n="66" d="100"/>
        </p:scale>
        <p:origin x="-2142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8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BD6C1-BA0A-4CF5-92D6-104FE63CD076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616091-95AC-4905-8845-026438ACFA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61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sp>
        <p:nvSpPr>
          <p:cNvPr id="109578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9579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6B05B-ABD3-4C72-BE98-6A510F18CD03}" type="datetimeFigureOut">
              <a:rPr lang="en-US"/>
              <a:pPr>
                <a:defRPr/>
              </a:pPr>
              <a:t>3/7/2016</a:t>
            </a:fld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CF656-77F2-469A-B902-25B684C473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8A55A-ECF4-484A-810F-23D890322CFA}" type="datetimeFigureOut">
              <a:rPr lang="en-US"/>
              <a:pPr>
                <a:defRPr/>
              </a:pPr>
              <a:t>3/7/2016</a:t>
            </a:fld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8C1E0-DD66-401B-B4BE-60167535C6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95A03-B0BB-4A09-9100-8A6A238DC5F9}" type="datetimeFigureOut">
              <a:rPr lang="en-US"/>
              <a:pPr>
                <a:defRPr/>
              </a:pPr>
              <a:t>3/7/2016</a:t>
            </a:fld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52659-9E6C-4004-8AEB-545992331D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3B7DA-1386-4598-A2F7-A063098546A7}" type="datetimeFigureOut">
              <a:rPr lang="en-US"/>
              <a:pPr>
                <a:defRPr/>
              </a:pPr>
              <a:t>3/7/2016</a:t>
            </a:fld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0BB71-F9FA-4CC1-9C6B-3FD96EC90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69E19-E020-417A-AF96-BA528D8C1434}" type="datetimeFigureOut">
              <a:rPr lang="en-US"/>
              <a:pPr>
                <a:defRPr/>
              </a:pPr>
              <a:t>3/7/2016</a:t>
            </a:fld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D31B2-C969-4522-9239-04F1D34E12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30167-133A-4237-9448-88058389740D}" type="datetimeFigureOut">
              <a:rPr lang="en-US"/>
              <a:pPr>
                <a:defRPr/>
              </a:pPr>
              <a:t>3/7/2016</a:t>
            </a:fld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5927D-7330-4D29-BC62-3B8A5EC9B0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B55A0-1AB3-48C9-A2E1-57DD1C0F4602}" type="datetimeFigureOut">
              <a:rPr lang="en-US"/>
              <a:pPr>
                <a:defRPr/>
              </a:pPr>
              <a:t>3/7/2016</a:t>
            </a:fld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07C61-BA95-4AD7-BEA2-477C46CE5D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34693-F29E-4674-9512-3A3166E49A30}" type="datetimeFigureOut">
              <a:rPr lang="en-US"/>
              <a:pPr>
                <a:defRPr/>
              </a:pPr>
              <a:t>3/7/2016</a:t>
            </a:fld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87379-01FB-4DA3-BC88-ABA3FF055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B9EA3-3083-430A-A207-1CC0B8DCBE90}" type="datetimeFigureOut">
              <a:rPr lang="en-US"/>
              <a:pPr>
                <a:defRPr/>
              </a:pPr>
              <a:t>3/7/2016</a:t>
            </a:fld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54A6A-FB0B-48F9-B19D-A96B8FF198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76585-842C-4993-BD90-066620D74136}" type="datetimeFigureOut">
              <a:rPr lang="en-US"/>
              <a:pPr>
                <a:defRPr/>
              </a:pPr>
              <a:t>3/7/2016</a:t>
            </a:fld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E06B0-B11B-4BE2-A65B-EBE54BB5B8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0D815-1DD3-4508-A1C4-C3CEF00F2162}" type="datetimeFigureOut">
              <a:rPr lang="en-US"/>
              <a:pPr>
                <a:defRPr/>
              </a:pPr>
              <a:t>3/7/2016</a:t>
            </a:fld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E5670-FAD2-42CD-84BC-C72917A8C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108547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08548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08549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08550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08551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08552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08553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sp>
        <p:nvSpPr>
          <p:cNvPr id="10855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855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855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fld id="{F8A6866F-6AA6-4FA9-8E10-4ADE37334312}" type="datetimeFigureOut">
              <a:rPr lang="en-US"/>
              <a:pPr>
                <a:defRPr/>
              </a:pPr>
              <a:t>3/7/2016</a:t>
            </a:fld>
            <a:endParaRPr lang="en-US"/>
          </a:p>
        </p:txBody>
      </p:sp>
      <p:sp>
        <p:nvSpPr>
          <p:cNvPr id="10855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5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fld id="{C18F5787-D670-4730-9D24-214AA60B1A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gif"/><Relationship Id="rId4" Type="http://schemas.openxmlformats.org/officeDocument/2006/relationships/hyperlink" Target="http://www.ajronline.org/content/194/3_Supplement/S26/F7.large.jpg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gif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228600" y="762000"/>
            <a:ext cx="8686800" cy="5334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RADIOLOGY of SPINE DISEASES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Dr. Sajjad Hussain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l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Assistant Professor of Radiology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King Saud University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Consultant Radiologist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King Khalid University Hospital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36627_Philips-Panorama-High-Field-Open-(HFO)-MR_tm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990600"/>
            <a:ext cx="7518400" cy="56388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180892" y="152400"/>
            <a:ext cx="49568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0070C0"/>
                </a:solidFill>
              </a:rPr>
              <a:t>MRI   SCANNER (open type)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4472" r="4442"/>
          <a:stretch>
            <a:fillRect/>
          </a:stretch>
        </p:blipFill>
        <p:spPr bwMode="auto">
          <a:xfrm>
            <a:off x="3276600" y="1599339"/>
            <a:ext cx="2895600" cy="4877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2476" r="4536"/>
          <a:stretch>
            <a:fillRect/>
          </a:stretch>
        </p:blipFill>
        <p:spPr bwMode="auto">
          <a:xfrm>
            <a:off x="76200" y="1591445"/>
            <a:ext cx="3325678" cy="2370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 b="6383"/>
          <a:stretch>
            <a:fillRect/>
          </a:stretch>
        </p:blipFill>
        <p:spPr bwMode="auto">
          <a:xfrm>
            <a:off x="76200" y="4124570"/>
            <a:ext cx="3325678" cy="2352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9892" y="1600200"/>
            <a:ext cx="2887908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213293" y="381000"/>
            <a:ext cx="48782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0070C0"/>
                </a:solidFill>
              </a:rPr>
              <a:t>MR images are multi-planar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15044" r="4720"/>
          <a:stretch>
            <a:fillRect/>
          </a:stretch>
        </p:blipFill>
        <p:spPr bwMode="auto">
          <a:xfrm>
            <a:off x="3733800" y="838201"/>
            <a:ext cx="2590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 l="5079" r="11111"/>
          <a:stretch>
            <a:fillRect/>
          </a:stretch>
        </p:blipFill>
        <p:spPr bwMode="auto">
          <a:xfrm>
            <a:off x="6400800" y="838201"/>
            <a:ext cx="2514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 l="11456" r="4535"/>
          <a:stretch>
            <a:fillRect/>
          </a:stretch>
        </p:blipFill>
        <p:spPr bwMode="auto">
          <a:xfrm>
            <a:off x="146815" y="838200"/>
            <a:ext cx="3510785" cy="5791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600200" y="152400"/>
            <a:ext cx="62568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0070C0"/>
                </a:solidFill>
              </a:rPr>
              <a:t>MR images are very high resolution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Desktop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209800"/>
            <a:ext cx="4590124" cy="42672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524000" y="1066800"/>
            <a:ext cx="62568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0070C0"/>
                </a:solidFill>
              </a:rPr>
              <a:t>MR images are very high resolution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2025"/>
            <a:ext cx="2819400" cy="65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Desktop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33349"/>
            <a:ext cx="4724400" cy="6576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1"/>
            <a:ext cx="8686800" cy="6477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 smtClean="0">
                <a:solidFill>
                  <a:srgbClr val="0070C0"/>
                </a:solidFill>
              </a:rPr>
              <a:t>DISCOGRAM</a:t>
            </a:r>
            <a:r>
              <a:rPr lang="en-US" sz="3600" b="1" u="sng" dirty="0" smtClean="0"/>
              <a:t/>
            </a:r>
            <a:br>
              <a:rPr lang="en-US" sz="3600" b="1" u="sng" dirty="0" smtClean="0"/>
            </a:br>
            <a:endParaRPr lang="en-US" sz="1400" b="1" u="sng" dirty="0" smtClean="0"/>
          </a:p>
          <a:p>
            <a:r>
              <a:rPr lang="en-US" sz="2400" dirty="0" smtClean="0"/>
              <a:t>Discs are the cushions between the vertebral bodies</a:t>
            </a:r>
          </a:p>
          <a:p>
            <a:endParaRPr lang="en-US" sz="1000" dirty="0" smtClean="0"/>
          </a:p>
          <a:p>
            <a:r>
              <a:rPr lang="en-US" sz="2400" dirty="0" smtClean="0"/>
              <a:t>While MRI and CT scans can provide structural information, discogram better identifies the relationship of disc to pain</a:t>
            </a:r>
          </a:p>
          <a:p>
            <a:endParaRPr lang="en-US" sz="1000" dirty="0" smtClean="0"/>
          </a:p>
          <a:p>
            <a:r>
              <a:rPr lang="en-US" sz="2400" dirty="0" smtClean="0"/>
              <a:t>PROCEDURE: </a:t>
            </a:r>
          </a:p>
          <a:p>
            <a:r>
              <a:rPr lang="en-US" sz="2400" dirty="0" smtClean="0"/>
              <a:t>	A needle is placed into center of the disc under 			fluoroscopy (continuous x-ray imaging)</a:t>
            </a:r>
          </a:p>
          <a:p>
            <a:r>
              <a:rPr lang="en-US" sz="2400" dirty="0" smtClean="0"/>
              <a:t> 	A contrast material (dye) is injected </a:t>
            </a:r>
          </a:p>
          <a:p>
            <a:r>
              <a:rPr lang="en-US" sz="2400" dirty="0" smtClean="0"/>
              <a:t>	Radiologist then observes if patient experiences pain 			that is similar to his/her usual pain, and is 			increased by injecting contrast</a:t>
            </a:r>
          </a:p>
          <a:p>
            <a:endParaRPr lang="en-US" sz="1000" dirty="0" smtClean="0"/>
          </a:p>
          <a:p>
            <a:r>
              <a:rPr lang="en-US" sz="2400" dirty="0" smtClean="0"/>
              <a:t>X-rays (</a:t>
            </a:r>
            <a:r>
              <a:rPr lang="en-US" sz="2400" u="sng" dirty="0" smtClean="0"/>
              <a:t>+</a:t>
            </a:r>
            <a:r>
              <a:rPr lang="en-US" sz="2400" dirty="0" smtClean="0"/>
              <a:t> CT scan) are then done to see if dye stays within the 	center of the disc or leaks to outer border of the disc 	indicating a tear in annulus fibrosus of disc which can 	be a source of pain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2274838"/>
            <a:ext cx="5715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/>
              <a:t>Congenital Anomalies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 descr="C:\Desktop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438400"/>
            <a:ext cx="4461583" cy="4267199"/>
          </a:xfrm>
          <a:prstGeom prst="rect">
            <a:avLst/>
          </a:prstGeom>
          <a:noFill/>
        </p:spPr>
      </p:pic>
      <p:pic>
        <p:nvPicPr>
          <p:cNvPr id="23558" name="Picture 6" descr="C:\Desktop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438399"/>
            <a:ext cx="2037680" cy="4267199"/>
          </a:xfrm>
          <a:prstGeom prst="rect">
            <a:avLst/>
          </a:prstGeom>
          <a:noFill/>
        </p:spPr>
      </p:pic>
      <p:pic>
        <p:nvPicPr>
          <p:cNvPr id="4" name="Picture 2" descr="  Fig. 2C 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7385" r="6462"/>
          <a:stretch>
            <a:fillRect/>
          </a:stretch>
        </p:blipFill>
        <p:spPr bwMode="auto">
          <a:xfrm>
            <a:off x="6705600" y="2438400"/>
            <a:ext cx="2297723" cy="4267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33400" y="152400"/>
            <a:ext cx="8077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CONGENITAL ANOMALIES</a:t>
            </a:r>
          </a:p>
          <a:p>
            <a:r>
              <a:rPr lang="en-US" dirty="0" smtClean="0"/>
              <a:t>Skin covered defects and Open skin defects</a:t>
            </a:r>
          </a:p>
          <a:p>
            <a:endParaRPr lang="en-US" dirty="0" smtClean="0"/>
          </a:p>
          <a:p>
            <a:r>
              <a:rPr lang="en-US" dirty="0" smtClean="0"/>
              <a:t>MRI is the best to assess the contents of the cavity, extent of abnormalities, and spinal cord.</a:t>
            </a:r>
          </a:p>
          <a:p>
            <a:endParaRPr lang="en-US" dirty="0" smtClean="0"/>
          </a:p>
          <a:p>
            <a:r>
              <a:rPr lang="en-US" dirty="0" smtClean="0"/>
              <a:t>CT shows bony structures the best and is often used before surgery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" y="510810"/>
            <a:ext cx="7564120" cy="4518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96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663" y="838200"/>
            <a:ext cx="387667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518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228600" y="228600"/>
            <a:ext cx="8686800" cy="6400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0" lang="en-US" sz="3600" b="1" i="0" u="sng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Imaging Methods to Evaluate Spine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l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Plain X-Ray Films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Myelogram – injection of contrast medium in CSF followed by x-ray images. Rarely performed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now-a-days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Computed Tomography (CT Scan)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Magnetic Resonance Imaging (MRI)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Discogram  - injection of contrast medium in the disc followed by x-ray images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Spinal angiography – to evaluate arteries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and veins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AutoNum type="arabicPeriod"/>
              <a:tabLst/>
              <a:defRPr/>
            </a:pPr>
            <a:r>
              <a:rPr lang="en-US" sz="2400" kern="0" dirty="0" smtClean="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rPr>
              <a:t>Ultrasound – more in children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Radionuclide Bone Scan – intravenous injection of radioactive material bound to phosphonates which deposit in bones, followed by images by gamma camera.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DEXA – radionuclide scan for bone density (osteoporosis) 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C: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381000"/>
            <a:ext cx="3992879" cy="6096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724400" y="762000"/>
            <a:ext cx="373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Multiple fusion abnormalities of vertebrae on plain film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47" y="838200"/>
            <a:ext cx="8170304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456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4200" y="2274838"/>
            <a:ext cx="2743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/>
              <a:t>TRAUMA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http://www.med-ed.virginia.edu/courses/rad/cspine/pictures/normal%20plain%20film%20lateral%20bone%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6275" y="990600"/>
            <a:ext cx="3443287" cy="5715000"/>
          </a:xfrm>
          <a:prstGeom prst="rect">
            <a:avLst/>
          </a:prstGeom>
          <a:noFill/>
        </p:spPr>
      </p:pic>
      <p:pic>
        <p:nvPicPr>
          <p:cNvPr id="15362" name="Picture 2" descr="http://www.med-ed.virginia.edu/courses/rad/cspine/pictures/normal%20plain%20film%20lateral%205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3913" y="990600"/>
            <a:ext cx="3443287" cy="5715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81000" y="152400"/>
            <a:ext cx="830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Plain film assessment of trauma – the first imaging method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http://www.med-ed.virginia.edu/courses/rad/cspine/pictures/normal%20lateral%20alignment%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98071"/>
            <a:ext cx="3429000" cy="5691285"/>
          </a:xfrm>
          <a:prstGeom prst="rect">
            <a:avLst/>
          </a:prstGeom>
          <a:noFill/>
        </p:spPr>
      </p:pic>
      <p:pic>
        <p:nvPicPr>
          <p:cNvPr id="14338" name="Picture 2" descr="http://www.med-ed.virginia.edu/courses/rad/cspine/pictures/drawing%20alignment%2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998069"/>
            <a:ext cx="3581400" cy="5617883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81000" y="152400"/>
            <a:ext cx="830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Alignment should be normal – check by drawing lines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http://www.med-ed.virginia.edu/courses/rad/cspine/pictures/normal%20plain%20film%20lateral%20bone%2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6760" y="533400"/>
            <a:ext cx="3672840" cy="6096000"/>
          </a:xfrm>
          <a:prstGeom prst="rect">
            <a:avLst/>
          </a:prstGeom>
          <a:noFill/>
        </p:spPr>
      </p:pic>
      <p:pic>
        <p:nvPicPr>
          <p:cNvPr id="13314" name="Picture 2" descr="http://www.med-ed.virginia.edu/courses/rad/cspine/pictures/normal%20plain%20film%20lateral%205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" y="533400"/>
            <a:ext cx="367284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http://www.med-ed.virginia.edu/courses/rad/cspine/pictures/normal%20plain%20film%20lateral%20soft%20tiss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558695"/>
            <a:ext cx="3657600" cy="6070705"/>
          </a:xfrm>
          <a:prstGeom prst="rect">
            <a:avLst/>
          </a:prstGeom>
          <a:noFill/>
        </p:spPr>
      </p:pic>
      <p:pic>
        <p:nvPicPr>
          <p:cNvPr id="12290" name="Picture 2" descr="http://www.med-ed.virginia.edu/courses/rad/cspine/pictures/normal%20plain%20film%20lateral%205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558695"/>
            <a:ext cx="3657600" cy="60707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http://www.med-ed.virginia.edu/courses/rad/cspine/pictures/soft%20tissue%20swelling%20dens%20fx%20type%20III%20later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3792" y="1143000"/>
            <a:ext cx="3442208" cy="4610100"/>
          </a:xfrm>
          <a:prstGeom prst="rect">
            <a:avLst/>
          </a:prstGeom>
          <a:noFill/>
        </p:spPr>
      </p:pic>
      <p:pic>
        <p:nvPicPr>
          <p:cNvPr id="11268" name="Picture 4" descr="http://www.med-ed.virginia.edu/courses/rad/cspine/pictures/soft%20tissue%20dens%20fx%20type%20III%20C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675912"/>
            <a:ext cx="3810000" cy="2953488"/>
          </a:xfrm>
          <a:prstGeom prst="rect">
            <a:avLst/>
          </a:prstGeom>
          <a:noFill/>
        </p:spPr>
      </p:pic>
      <p:pic>
        <p:nvPicPr>
          <p:cNvPr id="11266" name="Picture 2" descr="http://www.med-ed.virginia.edu/courses/rad/cspine/pictures/soft%20tissue%20dens%20fx%20type%20III%20lateral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748" y="1143000"/>
            <a:ext cx="3426841" cy="46101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81000" y="152400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Soft tissue anterior to spine is very important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381000"/>
            <a:ext cx="37818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Jefferson Fracture</a:t>
            </a:r>
            <a:endParaRPr lang="en-US" sz="3200" dirty="0"/>
          </a:p>
        </p:txBody>
      </p:sp>
      <p:pic>
        <p:nvPicPr>
          <p:cNvPr id="66563" name="Picture 3" descr="http://www.med-ed.virginia.edu/courses/rad/cspine/pictures/Jefferson%20C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118937"/>
            <a:ext cx="3962400" cy="2919663"/>
          </a:xfrm>
          <a:prstGeom prst="rect">
            <a:avLst/>
          </a:prstGeom>
          <a:noFill/>
        </p:spPr>
      </p:pic>
      <p:pic>
        <p:nvPicPr>
          <p:cNvPr id="66564" name="Picture 4" descr="http://www.med-ed.virginia.edu/courses/rad/cspine/pictures/Jefferson%20CT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164932"/>
            <a:ext cx="3962400" cy="2502568"/>
          </a:xfrm>
          <a:prstGeom prst="rect">
            <a:avLst/>
          </a:prstGeom>
          <a:noFill/>
        </p:spPr>
      </p:pic>
      <p:pic>
        <p:nvPicPr>
          <p:cNvPr id="66562" name="Picture 2" descr="http://www.med-ed.virginia.edu/courses/rad/cspine/pictures/Jefferson%20plain%20film%20odontoi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4143515"/>
            <a:ext cx="3962400" cy="248588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52400" y="114300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Lateral displacement of C1 in plain film (A)</a:t>
            </a:r>
          </a:p>
          <a:p>
            <a:endParaRPr lang="en-US" dirty="0" smtClean="0"/>
          </a:p>
          <a:p>
            <a:r>
              <a:rPr lang="en-US" dirty="0" smtClean="0"/>
              <a:t>Coronal reconstruction from a CT confirms the findings from the </a:t>
            </a:r>
            <a:r>
              <a:rPr lang="en-US" dirty="0" err="1" smtClean="0"/>
              <a:t>odontoid</a:t>
            </a:r>
            <a:r>
              <a:rPr lang="en-US" dirty="0" smtClean="0"/>
              <a:t> view</a:t>
            </a:r>
          </a:p>
          <a:p>
            <a:endParaRPr lang="en-US" dirty="0" smtClean="0"/>
          </a:p>
          <a:p>
            <a:r>
              <a:rPr lang="en-US" dirty="0" smtClean="0"/>
              <a:t>Axial CT clearly shows the location of the fractures of C1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t2.gstatic.com/images?q=tbn:ANd9GcSY4euLfQ2lJmOUhOu4ct89eJu6zOW_bDiXOgKOiHh15tJRIJz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09600"/>
            <a:ext cx="4101586" cy="2438400"/>
          </a:xfrm>
          <a:prstGeom prst="rect">
            <a:avLst/>
          </a:prstGeom>
          <a:noFill/>
        </p:spPr>
      </p:pic>
      <p:pic>
        <p:nvPicPr>
          <p:cNvPr id="56324" name="Picture 4" descr="http://www.radiologyassistant.nl/data/bin/a5097978c724f3_jefferson.jpg"/>
          <p:cNvPicPr>
            <a:picLocks noChangeAspect="1" noChangeArrowheads="1"/>
          </p:cNvPicPr>
          <p:nvPr/>
        </p:nvPicPr>
        <p:blipFill>
          <a:blip r:embed="rId3" cstate="print"/>
          <a:srcRect l="16476" t="8571" r="7733" b="2434"/>
          <a:stretch>
            <a:fillRect/>
          </a:stretch>
        </p:blipFill>
        <p:spPr bwMode="auto">
          <a:xfrm>
            <a:off x="457200" y="3233530"/>
            <a:ext cx="4114800" cy="2786270"/>
          </a:xfrm>
          <a:prstGeom prst="rect">
            <a:avLst/>
          </a:prstGeom>
          <a:noFill/>
        </p:spPr>
      </p:pic>
      <p:pic>
        <p:nvPicPr>
          <p:cNvPr id="56326" name="Picture 6" descr="http://t2.gstatic.com/images?q=tbn:ANd9GcReENtkqqlLGMtGL00RaxEhiG9fzVi5nX9pIE7rCDgwrFuW55SR"/>
          <p:cNvPicPr>
            <a:picLocks noChangeAspect="1" noChangeArrowheads="1"/>
          </p:cNvPicPr>
          <p:nvPr/>
        </p:nvPicPr>
        <p:blipFill>
          <a:blip r:embed="rId4" cstate="print"/>
          <a:srcRect l="2333" t="10667" r="2000" b="28667"/>
          <a:stretch>
            <a:fillRect/>
          </a:stretch>
        </p:blipFill>
        <p:spPr bwMode="auto">
          <a:xfrm>
            <a:off x="4724400" y="609600"/>
            <a:ext cx="3725008" cy="2362200"/>
          </a:xfrm>
          <a:prstGeom prst="rect">
            <a:avLst/>
          </a:prstGeom>
          <a:noFill/>
        </p:spPr>
      </p:pic>
      <p:pic>
        <p:nvPicPr>
          <p:cNvPr id="56328" name="Picture 8" descr="Fig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98803" y="3200400"/>
            <a:ext cx="3659397" cy="2819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228600" y="228600"/>
            <a:ext cx="8686800" cy="6400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0" lang="en-US" sz="3600" b="1" i="0" u="sng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X-RAYS (RADIOGRAPHS)</a:t>
            </a:r>
            <a:r>
              <a:rPr kumimoji="0" lang="en-US" sz="36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36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1600" b="1" i="0" u="sng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Often the first diagnostic imaging test, quick and cheap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Small dose of radiation to visualize the bony parts of the spine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Can detect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Spinal alignment and curvature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Spinal instability – with flexion and extension views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Congenital (birth) defects of spinal column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Fractures caused by trauma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Moderate osteoporosis (loss of calcium from the bone)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Infections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Tumors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May be taken in different positions (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ie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; bending forward and backward) to assess for instability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www.wheelessonline.com/image2/hngm1.jpg"/>
          <p:cNvPicPr>
            <a:picLocks noChangeAspect="1" noChangeArrowheads="1"/>
          </p:cNvPicPr>
          <p:nvPr/>
        </p:nvPicPr>
        <p:blipFill>
          <a:blip r:embed="rId2" cstate="print"/>
          <a:srcRect l="1739" t="2888" r="4348" b="14801"/>
          <a:stretch>
            <a:fillRect/>
          </a:stretch>
        </p:blipFill>
        <p:spPr bwMode="auto">
          <a:xfrm flipH="1">
            <a:off x="6019800" y="152400"/>
            <a:ext cx="2895600" cy="3136900"/>
          </a:xfrm>
          <a:prstGeom prst="rect">
            <a:avLst/>
          </a:prstGeom>
          <a:noFill/>
        </p:spPr>
      </p:pic>
      <p:pic>
        <p:nvPicPr>
          <p:cNvPr id="55300" name="Picture 4" descr="http://ptjournal.apta.org/content/88/1/98/F2.large.jpg"/>
          <p:cNvPicPr>
            <a:picLocks noChangeAspect="1" noChangeArrowheads="1"/>
          </p:cNvPicPr>
          <p:nvPr/>
        </p:nvPicPr>
        <p:blipFill>
          <a:blip r:embed="rId3" cstate="print"/>
          <a:srcRect l="15355"/>
          <a:stretch>
            <a:fillRect/>
          </a:stretch>
        </p:blipFill>
        <p:spPr bwMode="auto">
          <a:xfrm>
            <a:off x="5977596" y="3362325"/>
            <a:ext cx="2971800" cy="3267075"/>
          </a:xfrm>
          <a:prstGeom prst="rect">
            <a:avLst/>
          </a:prstGeom>
          <a:noFill/>
        </p:spPr>
      </p:pic>
      <p:pic>
        <p:nvPicPr>
          <p:cNvPr id="55304" name="Picture 8" descr="http://november29.typepad.com/.a/6a0133f56d88dd970b0133f5afaa62970b-800wi"/>
          <p:cNvPicPr>
            <a:picLocks noChangeAspect="1" noChangeArrowheads="1"/>
          </p:cNvPicPr>
          <p:nvPr/>
        </p:nvPicPr>
        <p:blipFill>
          <a:blip r:embed="rId4" cstate="print"/>
          <a:srcRect t="1961"/>
          <a:stretch>
            <a:fillRect/>
          </a:stretch>
        </p:blipFill>
        <p:spPr bwMode="auto">
          <a:xfrm>
            <a:off x="186395" y="158260"/>
            <a:ext cx="5775820" cy="39565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9" name="Picture 3" descr="http://www.med-ed.virginia.edu/courses/rad/cspine/pictures/hangman%20plain%20film%20lateral.jpg"/>
          <p:cNvPicPr>
            <a:picLocks noChangeAspect="1" noChangeArrowheads="1"/>
          </p:cNvPicPr>
          <p:nvPr/>
        </p:nvPicPr>
        <p:blipFill>
          <a:blip r:embed="rId2" cstate="print"/>
          <a:srcRect b="32000"/>
          <a:stretch>
            <a:fillRect/>
          </a:stretch>
        </p:blipFill>
        <p:spPr bwMode="auto">
          <a:xfrm>
            <a:off x="5867400" y="85367"/>
            <a:ext cx="2971800" cy="3038833"/>
          </a:xfrm>
          <a:prstGeom prst="rect">
            <a:avLst/>
          </a:prstGeom>
          <a:noFill/>
        </p:spPr>
      </p:pic>
      <p:pic>
        <p:nvPicPr>
          <p:cNvPr id="65538" name="Picture 2" descr="http://www.med-ed.virginia.edu/courses/rad/cspine/pictures/Hangman.jpg"/>
          <p:cNvPicPr>
            <a:picLocks noChangeAspect="1" noChangeArrowheads="1"/>
          </p:cNvPicPr>
          <p:nvPr/>
        </p:nvPicPr>
        <p:blipFill>
          <a:blip r:embed="rId3" cstate="print"/>
          <a:srcRect l="9117" t="2000" b="6000"/>
          <a:stretch>
            <a:fillRect/>
          </a:stretch>
        </p:blipFill>
        <p:spPr bwMode="auto">
          <a:xfrm>
            <a:off x="5876925" y="3200400"/>
            <a:ext cx="3038475" cy="35052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81000" y="304800"/>
            <a:ext cx="41312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Hangman's Fracture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228600" y="1028343"/>
            <a:ext cx="5486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Fractures through the pars </a:t>
            </a:r>
            <a:r>
              <a:rPr lang="en-US" dirty="0" err="1" smtClean="0"/>
              <a:t>interaticularis</a:t>
            </a:r>
            <a:r>
              <a:rPr lang="en-US" dirty="0" smtClean="0"/>
              <a:t> of C2 resulting from hyperextension and distraction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Hyperextension (e.g. hanging, chin hits dashboard in road accident)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Radiographic features</a:t>
            </a:r>
            <a:r>
              <a:rPr lang="en-US" dirty="0" smtClean="0"/>
              <a:t>: (best seen on lateral view)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1. </a:t>
            </a:r>
            <a:r>
              <a:rPr lang="en-US" dirty="0" err="1" smtClean="0"/>
              <a:t>Prevertebral</a:t>
            </a:r>
            <a:r>
              <a:rPr lang="en-US" dirty="0" smtClean="0"/>
              <a:t> soft tissue swelling</a:t>
            </a:r>
            <a:br>
              <a:rPr lang="en-US" dirty="0" smtClean="0"/>
            </a:br>
            <a:r>
              <a:rPr lang="en-US" dirty="0" smtClean="0"/>
              <a:t>2. Avulsion of anterior inferior corner of C2</a:t>
            </a:r>
          </a:p>
          <a:p>
            <a:r>
              <a:rPr lang="en-US" dirty="0" smtClean="0"/>
              <a:t>     associated with rupture of anterior longitudinal </a:t>
            </a:r>
          </a:p>
          <a:p>
            <a:r>
              <a:rPr lang="en-US" dirty="0" smtClean="0"/>
              <a:t>      ligament. </a:t>
            </a:r>
            <a:br>
              <a:rPr lang="en-US" dirty="0" smtClean="0"/>
            </a:br>
            <a:r>
              <a:rPr lang="en-US" dirty="0" smtClean="0"/>
              <a:t>3. Anterior dislocation of C2 vertebral body</a:t>
            </a:r>
            <a:br>
              <a:rPr lang="en-US" dirty="0" smtClean="0"/>
            </a:br>
            <a:r>
              <a:rPr lang="en-US" dirty="0" smtClean="0"/>
              <a:t>4. Bilateral C2 pars </a:t>
            </a:r>
            <a:r>
              <a:rPr lang="en-US" dirty="0" err="1" smtClean="0"/>
              <a:t>interarticularis</a:t>
            </a:r>
            <a:r>
              <a:rPr lang="en-US" dirty="0" smtClean="0"/>
              <a:t> fractures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med-ed.virginia.edu/courses/rad/cspine/pictures/bilat%20interfacet%20disloc%20plain%20film%20lateral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8231" y="1523999"/>
            <a:ext cx="3180969" cy="5029201"/>
          </a:xfrm>
          <a:prstGeom prst="rect">
            <a:avLst/>
          </a:prstGeom>
          <a:noFill/>
        </p:spPr>
      </p:pic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228600" y="243991"/>
            <a:ext cx="6019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CCCC"/>
                </a:solidFill>
                <a:effectLst/>
                <a:latin typeface="Arial" pitchFamily="34" charset="0"/>
                <a:cs typeface="Arial" pitchFamily="34" charset="0"/>
              </a:rPr>
              <a:t>Bilateral Facet Dislocation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066800"/>
            <a:ext cx="5181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Complete anterior dislocation of vertebral body resulting from extreme </a:t>
            </a:r>
            <a:r>
              <a:rPr lang="en-US" dirty="0" err="1" smtClean="0"/>
              <a:t>hyperflexion</a:t>
            </a:r>
            <a:r>
              <a:rPr lang="en-US" dirty="0" smtClean="0"/>
              <a:t> injury</a:t>
            </a:r>
          </a:p>
          <a:p>
            <a:endParaRPr lang="en-US" dirty="0" smtClean="0"/>
          </a:p>
          <a:p>
            <a:r>
              <a:rPr lang="en-US" dirty="0" smtClean="0"/>
              <a:t>Associated with a very high risk of cord damage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www.med-ed.virginia.edu/courses/rad/cspine/pictures/unilateral%20facet%20lock%20later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9334" y="685800"/>
            <a:ext cx="3461766" cy="5867401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04800" y="228600"/>
            <a:ext cx="49007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Unilateral Facet Dislocation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381000" y="11430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Facet joint dislocation and rupture of the </a:t>
            </a:r>
            <a:r>
              <a:rPr lang="en-US" dirty="0" err="1" smtClean="0"/>
              <a:t>apophyseal</a:t>
            </a:r>
            <a:r>
              <a:rPr lang="en-US" dirty="0" smtClean="0"/>
              <a:t> joint ligaments resulting from </a:t>
            </a:r>
            <a:r>
              <a:rPr lang="en-US" dirty="0" err="1" smtClean="0"/>
              <a:t>rotatory</a:t>
            </a:r>
            <a:r>
              <a:rPr lang="en-US" dirty="0" smtClean="0"/>
              <a:t> injury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Mechanism</a:t>
            </a:r>
            <a:r>
              <a:rPr lang="en-US" dirty="0" smtClean="0"/>
              <a:t>: simultaneous flexion and rotation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1" name="Picture 3" descr="http://www.med-ed.virginia.edu/courses/rad/cspine/pictures/c5%20burst%20fx%20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9262" y="2743200"/>
            <a:ext cx="5015696" cy="3962400"/>
          </a:xfrm>
          <a:prstGeom prst="rect">
            <a:avLst/>
          </a:prstGeom>
          <a:noFill/>
        </p:spPr>
      </p:pic>
      <p:pic>
        <p:nvPicPr>
          <p:cNvPr id="63490" name="Picture 2" descr="http://www.med-ed.virginia.edu/courses/rad/cspine/pictures/c5%20burst%20fx%20plain%20film%20later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805" y="1066800"/>
            <a:ext cx="3312795" cy="56388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819400" y="152400"/>
            <a:ext cx="426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Burst Fracture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3810000" y="762000"/>
            <a:ext cx="4876800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Results from axial compression</a:t>
            </a:r>
          </a:p>
          <a:p>
            <a:endParaRPr lang="en-US" sz="1000" dirty="0" smtClean="0"/>
          </a:p>
          <a:p>
            <a:r>
              <a:rPr lang="en-US" sz="2000" dirty="0" smtClean="0"/>
              <a:t>Injury to spinal cord is common due to displacement of posterior fragments</a:t>
            </a:r>
          </a:p>
          <a:p>
            <a:endParaRPr lang="en-US" sz="1200" dirty="0" smtClean="0"/>
          </a:p>
          <a:p>
            <a:r>
              <a:rPr lang="en-US" sz="2000" dirty="0" smtClean="0"/>
              <a:t>CT is required for all patient to evaluate extent of injury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43017"/>
            <a:ext cx="5410200" cy="5757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047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279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64" y="459521"/>
            <a:ext cx="8656644" cy="5560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456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600200"/>
            <a:ext cx="800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https://www2.aofoundation.org/wps/portal/!ut/p/a0/04_Sj9CPykssy0xPLMnMz0vMAfGjzOKN_A0M3D2DDbz9_UMMDRyDXQ3dw9wMDAzMjfULsh0VAbWjLW0!/?bone=Spine&amp;segment=TraumaThoracolumbar&amp;showPage=A&amp;contentUrl=srg/popup/additional_material/53/D100-Classification.jsp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3948" y="533400"/>
            <a:ext cx="774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Further study about spine trauma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4483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2274838"/>
            <a:ext cx="3733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/>
              <a:t>INFECTIONS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6868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COMPUTERIZED TOMOGRAPHY (CT SCAN)</a:t>
            </a:r>
            <a:br>
              <a:rPr lang="en-US" sz="32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en-US" sz="1600" b="1" u="sng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Uses radiation to obtain 2-D and 3-D images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Patients must lie still on a table that moves through a scanner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Cross-sectional images are obtained of the target areas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Much detailed information regarding bony and soft tissues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Better in visualizing 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Degenerative or aging changes,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Herniated discs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Spinal alignment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Fractures and fracture patterns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Congenital / childhood anomalies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Areas of narrowing in spinal canal through which spinal 		cord and spinal nerve roots pass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Poor in visualizing inner details of spinal cord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Entire spine can be imaged within a few minutes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 contrast material may be injected intravenously or intrathecally to make some areas clear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143000"/>
            <a:ext cx="8686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Usually the result of blood–borne agents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Especially from lung and urinary tract </a:t>
            </a:r>
          </a:p>
          <a:p>
            <a:pPr lvl="1"/>
            <a:r>
              <a:rPr lang="en-US" dirty="0" smtClean="0"/>
              <a:t>Most common pathogen is staphylococcus,  Streptococcus less common</a:t>
            </a:r>
          </a:p>
          <a:p>
            <a:pPr lvl="1"/>
            <a:r>
              <a:rPr lang="en-US" dirty="0" smtClean="0"/>
              <a:t>Gram-negative rods in IV drug abusers or </a:t>
            </a:r>
            <a:r>
              <a:rPr lang="en-US" dirty="0" err="1" smtClean="0"/>
              <a:t>immunocompromised</a:t>
            </a:r>
            <a:r>
              <a:rPr lang="en-US" dirty="0" smtClean="0"/>
              <a:t> patients </a:t>
            </a:r>
          </a:p>
          <a:p>
            <a:pPr lvl="2"/>
            <a:r>
              <a:rPr lang="en-US" dirty="0" smtClean="0"/>
              <a:t>E. Coli </a:t>
            </a:r>
          </a:p>
          <a:p>
            <a:pPr lvl="2"/>
            <a:r>
              <a:rPr lang="en-US" dirty="0" smtClean="0"/>
              <a:t>Proteus </a:t>
            </a:r>
          </a:p>
          <a:p>
            <a:pPr lvl="2"/>
            <a:r>
              <a:rPr lang="en-US" dirty="0" smtClean="0"/>
              <a:t>Non-</a:t>
            </a:r>
            <a:r>
              <a:rPr lang="en-US" dirty="0" err="1" smtClean="0"/>
              <a:t>pyogenic</a:t>
            </a:r>
            <a:r>
              <a:rPr lang="en-US" dirty="0" smtClean="0"/>
              <a:t> </a:t>
            </a:r>
          </a:p>
          <a:p>
            <a:pPr lvl="3"/>
            <a:r>
              <a:rPr lang="en-US" dirty="0" smtClean="0"/>
              <a:t>Tuberculosis </a:t>
            </a:r>
          </a:p>
          <a:p>
            <a:pPr lvl="3"/>
            <a:r>
              <a:rPr lang="en-US" dirty="0" err="1" smtClean="0"/>
              <a:t>Coccidioidomycosis</a:t>
            </a:r>
            <a:r>
              <a:rPr lang="en-US" dirty="0" smtClean="0"/>
              <a:t> </a:t>
            </a:r>
          </a:p>
          <a:p>
            <a:r>
              <a:rPr lang="en-US" dirty="0" smtClean="0"/>
              <a:t>May occur after invasive procedure like Surgery, Discography, </a:t>
            </a:r>
            <a:r>
              <a:rPr lang="en-US" dirty="0" err="1" smtClean="0"/>
              <a:t>Myelography</a:t>
            </a:r>
            <a:r>
              <a:rPr lang="en-US" dirty="0" smtClean="0"/>
              <a:t> </a:t>
            </a:r>
          </a:p>
          <a:p>
            <a:r>
              <a:rPr lang="en-US" dirty="0" smtClean="0"/>
              <a:t>In children, infection begins in </a:t>
            </a:r>
            <a:r>
              <a:rPr lang="en-US" dirty="0" err="1" smtClean="0"/>
              <a:t>vascularized</a:t>
            </a:r>
            <a:r>
              <a:rPr lang="en-US" dirty="0" smtClean="0"/>
              <a:t> disc </a:t>
            </a:r>
          </a:p>
          <a:p>
            <a:r>
              <a:rPr lang="en-US" dirty="0" smtClean="0"/>
              <a:t>In adults, in anterior inferior corner of vertebral body with spread across disk to 	adjacent vertebral endplate </a:t>
            </a:r>
          </a:p>
          <a:p>
            <a:r>
              <a:rPr lang="en-US" b="1" dirty="0" smtClean="0"/>
              <a:t>Site of involvement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L3/4 </a:t>
            </a:r>
          </a:p>
          <a:p>
            <a:pPr lvl="1"/>
            <a:r>
              <a:rPr lang="en-US" dirty="0" smtClean="0"/>
              <a:t>L4/5 </a:t>
            </a:r>
          </a:p>
          <a:p>
            <a:pPr lvl="1"/>
            <a:r>
              <a:rPr lang="en-US" dirty="0" smtClean="0"/>
              <a:t>Unusual above T9 </a:t>
            </a:r>
          </a:p>
          <a:p>
            <a:pPr lvl="1"/>
            <a:r>
              <a:rPr lang="en-US" dirty="0" smtClean="0"/>
              <a:t>Usually involvement of one disk space (occasionally 2) </a:t>
            </a:r>
          </a:p>
        </p:txBody>
      </p:sp>
      <p:sp>
        <p:nvSpPr>
          <p:cNvPr id="3" name="Rectangle 2"/>
          <p:cNvSpPr/>
          <p:nvPr/>
        </p:nvSpPr>
        <p:spPr>
          <a:xfrm>
            <a:off x="1219200" y="304800"/>
            <a:ext cx="5929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Discitis and Osteomyelitis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066800"/>
            <a:ext cx="86106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u="sng" dirty="0" smtClean="0"/>
              <a:t>IMAGING FINDINGS</a:t>
            </a:r>
          </a:p>
          <a:p>
            <a:r>
              <a:rPr lang="en-US" dirty="0" smtClean="0"/>
              <a:t>PLAIN FILMS</a:t>
            </a:r>
          </a:p>
          <a:p>
            <a:pPr lvl="1"/>
            <a:r>
              <a:rPr lang="en-US" dirty="0" smtClean="0"/>
              <a:t>Narrowing and destruction of an intervertebral disk </a:t>
            </a:r>
          </a:p>
          <a:p>
            <a:pPr lvl="2"/>
            <a:r>
              <a:rPr lang="en-US" dirty="0" smtClean="0"/>
              <a:t>Earliest plain film sign </a:t>
            </a:r>
          </a:p>
          <a:p>
            <a:pPr lvl="1"/>
            <a:r>
              <a:rPr lang="en-US" dirty="0" smtClean="0"/>
              <a:t>Indistinct adjacent endplates with destruction </a:t>
            </a:r>
          </a:p>
          <a:p>
            <a:pPr lvl="1"/>
            <a:r>
              <a:rPr lang="en-US" dirty="0" smtClean="0"/>
              <a:t>Often associated with bony sclerosis of the two contiguous vertebral bodies </a:t>
            </a:r>
          </a:p>
          <a:p>
            <a:pPr lvl="1"/>
            <a:r>
              <a:rPr lang="en-US" dirty="0" smtClean="0"/>
              <a:t>Paravertebral soft tissue mass </a:t>
            </a:r>
          </a:p>
          <a:p>
            <a:pPr lvl="1"/>
            <a:r>
              <a:rPr lang="en-US" dirty="0" smtClean="0"/>
              <a:t>Endplate sclerosis (during healing phase beginning anywhere from 8 weeks to 8 months after onset) </a:t>
            </a:r>
          </a:p>
          <a:p>
            <a:pPr lvl="1"/>
            <a:r>
              <a:rPr lang="en-US" dirty="0" smtClean="0"/>
              <a:t>Bone fusion after 6 months to 2 years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MRI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Bone marrow edema in infected vertebrae, discs and paraspinal soft tissues</a:t>
            </a:r>
          </a:p>
          <a:p>
            <a:pPr lvl="1"/>
            <a:r>
              <a:rPr lang="en-US" dirty="0" smtClean="0"/>
              <a:t>	Dark on T1 and bright on T2 images</a:t>
            </a:r>
          </a:p>
          <a:p>
            <a:pPr lvl="1"/>
            <a:r>
              <a:rPr lang="en-US" dirty="0" smtClean="0"/>
              <a:t>Enhancement of inflammed tissues after contrast</a:t>
            </a:r>
          </a:p>
          <a:p>
            <a:pPr lvl="1"/>
            <a:r>
              <a:rPr lang="en-US" dirty="0" smtClean="0"/>
              <a:t>Fluid collections (abscesses) are common</a:t>
            </a:r>
          </a:p>
          <a:p>
            <a:pPr lvl="1"/>
            <a:endParaRPr 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1219200" y="304800"/>
            <a:ext cx="5929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Discitis and Osteomyelitis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144384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c</a:t>
            </a:r>
          </a:p>
        </p:txBody>
      </p:sp>
      <p:sp>
        <p:nvSpPr>
          <p:cNvPr id="3" name="Rectangle 2"/>
          <p:cNvSpPr/>
          <p:nvPr/>
        </p:nvSpPr>
        <p:spPr>
          <a:xfrm>
            <a:off x="1219200" y="304800"/>
            <a:ext cx="5929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Discitis and Osteomyelitis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19200"/>
            <a:ext cx="30956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1295400"/>
            <a:ext cx="30956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1"/>
          <p:cNvPicPr>
            <a:picLocks noChangeAspect="1" noChangeArrowheads="1"/>
          </p:cNvPicPr>
          <p:nvPr/>
        </p:nvPicPr>
        <p:blipFill>
          <a:blip r:embed="rId2" cstate="print"/>
          <a:srcRect t="4655" b="11918"/>
          <a:stretch>
            <a:fillRect/>
          </a:stretch>
        </p:blipFill>
        <p:spPr bwMode="auto">
          <a:xfrm>
            <a:off x="260608" y="1752600"/>
            <a:ext cx="2634992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 cstate="print"/>
          <a:srcRect t="4656" b="11918"/>
          <a:stretch>
            <a:fillRect/>
          </a:stretch>
        </p:blipFill>
        <p:spPr bwMode="auto">
          <a:xfrm>
            <a:off x="3040905" y="1752600"/>
            <a:ext cx="2643099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43575" y="1628775"/>
            <a:ext cx="309562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43575" y="4143375"/>
            <a:ext cx="309562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6200" y="112455"/>
            <a:ext cx="8991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A. Sagittal T1 MRI shows decreased signal of vertebral bodies and disc with end plate destruction</a:t>
            </a:r>
          </a:p>
          <a:p>
            <a:r>
              <a:rPr lang="en-US" sz="1600" dirty="0" smtClean="0"/>
              <a:t>B. Sagittal T2 MRI shows increased signal in corresponding areas with anterior </a:t>
            </a:r>
            <a:r>
              <a:rPr lang="en-US" sz="1600" dirty="0" err="1" smtClean="0"/>
              <a:t>subligamentous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        abscess, epidural involvement and extension of inflammation in T6 with preserved endplate</a:t>
            </a:r>
          </a:p>
          <a:p>
            <a:r>
              <a:rPr lang="en-US" sz="1600" dirty="0" smtClean="0"/>
              <a:t>C. Axial contrast-enhanced T1 MRI shows peripheral enhancement of paravertebral abscess and </a:t>
            </a:r>
          </a:p>
          <a:p>
            <a:r>
              <a:rPr lang="en-US" sz="1600" dirty="0" smtClean="0"/>
              <a:t>        marked enhancement of epidural tissues causing displacement of spinal cord</a:t>
            </a:r>
          </a:p>
          <a:p>
            <a:r>
              <a:rPr lang="en-US" sz="1600" dirty="0" smtClean="0"/>
              <a:t>D. CT shows lytic lesion in vertebral body and paravertebral abscess with calcifications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0400" y="2895600"/>
            <a:ext cx="2895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/>
              <a:t>TUMORS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www.draryan.com/Portals/0/spinal%20cord%20tumo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696" y="166048"/>
            <a:ext cx="877312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www.mayoclinic.org/images/spinal-cord-injury-rehabilitation-pmruv2n1-2-2col.jpg"/>
          <p:cNvPicPr>
            <a:picLocks noChangeAspect="1" noChangeArrowheads="1"/>
          </p:cNvPicPr>
          <p:nvPr/>
        </p:nvPicPr>
        <p:blipFill>
          <a:blip r:embed="rId2" cstate="print"/>
          <a:srcRect l="18557" r="29897"/>
          <a:stretch>
            <a:fillRect/>
          </a:stretch>
        </p:blipFill>
        <p:spPr bwMode="auto">
          <a:xfrm>
            <a:off x="304800" y="228600"/>
            <a:ext cx="2888166" cy="5638800"/>
          </a:xfrm>
          <a:prstGeom prst="rect">
            <a:avLst/>
          </a:prstGeom>
          <a:noFill/>
        </p:spPr>
      </p:pic>
      <p:pic>
        <p:nvPicPr>
          <p:cNvPr id="4" name="Picture 2" descr="http://www.ajnr.org/content/31/5/787/F14.large.jpg"/>
          <p:cNvPicPr>
            <a:picLocks noChangeAspect="1" noChangeArrowheads="1"/>
          </p:cNvPicPr>
          <p:nvPr/>
        </p:nvPicPr>
        <p:blipFill>
          <a:blip r:embed="rId3" cstate="print"/>
          <a:srcRect l="2765" r="70507" b="18646"/>
          <a:stretch>
            <a:fillRect/>
          </a:stretch>
        </p:blipFill>
        <p:spPr bwMode="auto">
          <a:xfrm>
            <a:off x="3200400" y="228600"/>
            <a:ext cx="3206377" cy="5638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95600" y="609600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AJNR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http://www.newportdoctorsmedicalgroup.com/images/spinal_cord.jpg"/>
          <p:cNvPicPr>
            <a:picLocks noChangeAspect="1" noChangeArrowheads="1"/>
          </p:cNvPicPr>
          <p:nvPr/>
        </p:nvPicPr>
        <p:blipFill>
          <a:blip r:embed="rId2" cstate="print"/>
          <a:srcRect l="20942" r="20419"/>
          <a:stretch>
            <a:fillRect/>
          </a:stretch>
        </p:blipFill>
        <p:spPr bwMode="auto">
          <a:xfrm>
            <a:off x="228600" y="228600"/>
            <a:ext cx="3361374" cy="5867400"/>
          </a:xfrm>
          <a:prstGeom prst="rect">
            <a:avLst/>
          </a:prstGeom>
          <a:noFill/>
        </p:spPr>
      </p:pic>
      <p:pic>
        <p:nvPicPr>
          <p:cNvPr id="52230" name="Picture 6" descr="http://www.wikidoc.org/images/5/5a/Active-multiple-sclerosis-004.jpg"/>
          <p:cNvPicPr>
            <a:picLocks noChangeAspect="1" noChangeArrowheads="1"/>
          </p:cNvPicPr>
          <p:nvPr/>
        </p:nvPicPr>
        <p:blipFill>
          <a:blip r:embed="rId3" cstate="print"/>
          <a:srcRect l="4581" t="2941" r="6731"/>
          <a:stretch>
            <a:fillRect/>
          </a:stretch>
        </p:blipFill>
        <p:spPr bwMode="auto">
          <a:xfrm>
            <a:off x="3657600" y="236560"/>
            <a:ext cx="4971646" cy="5859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514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mypacs.net/repos/mpv3_repo/viz/full/0/22/957/2404929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61"/>
          <a:stretch/>
        </p:blipFill>
        <p:spPr bwMode="auto">
          <a:xfrm>
            <a:off x="609600" y="609600"/>
            <a:ext cx="3558209" cy="580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67809" y="810399"/>
            <a:ext cx="467139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lphaLcPeriod"/>
            </a:pPr>
            <a:r>
              <a:rPr lang="en-US" sz="5400" dirty="0" smtClean="0"/>
              <a:t>Infection</a:t>
            </a:r>
          </a:p>
          <a:p>
            <a:pPr marL="914400" indent="-914400">
              <a:buAutoNum type="alphaLcPeriod"/>
            </a:pPr>
            <a:r>
              <a:rPr lang="en-US" sz="5400" dirty="0" smtClean="0"/>
              <a:t>Trauma </a:t>
            </a:r>
          </a:p>
          <a:p>
            <a:pPr marL="914400" indent="-914400">
              <a:buAutoNum type="alphaLcPeriod"/>
            </a:pPr>
            <a:r>
              <a:rPr lang="en-US" sz="5400" dirty="0" smtClean="0"/>
              <a:t>Congenital 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cdn.physorg.com/newman/gfx/news/hires/medicalphys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609600"/>
            <a:ext cx="8246429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mypacs.net/repos/mpv3_repo/viz/full/0/22/957/2404929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61"/>
          <a:stretch/>
        </p:blipFill>
        <p:spPr bwMode="auto">
          <a:xfrm>
            <a:off x="609600" y="609600"/>
            <a:ext cx="3558209" cy="580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67809" y="810399"/>
            <a:ext cx="467139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lphaLcPeriod"/>
            </a:pPr>
            <a:r>
              <a:rPr lang="en-US" sz="5400" dirty="0" smtClean="0">
                <a:solidFill>
                  <a:srgbClr val="FF0000"/>
                </a:solidFill>
              </a:rPr>
              <a:t>Infection</a:t>
            </a:r>
          </a:p>
          <a:p>
            <a:pPr marL="914400" indent="-914400">
              <a:buAutoNum type="alphaLcPeriod"/>
            </a:pPr>
            <a:r>
              <a:rPr lang="en-US" sz="5400" dirty="0" smtClean="0"/>
              <a:t>Trauma </a:t>
            </a:r>
          </a:p>
          <a:p>
            <a:pPr marL="914400" indent="-914400">
              <a:buAutoNum type="alphaLcPeriod"/>
            </a:pPr>
            <a:r>
              <a:rPr lang="en-US" sz="5400" dirty="0" smtClean="0"/>
              <a:t>Congenital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84349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514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5493603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Infection   Trauma   Congenital </a:t>
            </a:r>
            <a:endParaRPr lang="en-US" sz="4800" dirty="0"/>
          </a:p>
        </p:txBody>
      </p:sp>
      <p:pic>
        <p:nvPicPr>
          <p:cNvPr id="4" name="Picture 2" descr="http://www.massgeneral.org/imaging/news/radrounds/july_2009/figur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8453437" cy="381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15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massgeneral.org/imaging/news/radrounds/july_2009/figur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8453437" cy="381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5493603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Infection   </a:t>
            </a:r>
            <a:r>
              <a:rPr lang="en-US" sz="4800" dirty="0" smtClean="0">
                <a:solidFill>
                  <a:srgbClr val="FF0000"/>
                </a:solidFill>
              </a:rPr>
              <a:t>Trauma</a:t>
            </a:r>
            <a:r>
              <a:rPr lang="en-US" sz="4800" dirty="0" smtClean="0"/>
              <a:t>   Congenital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73524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514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93"/>
          <a:stretch/>
        </p:blipFill>
        <p:spPr bwMode="auto">
          <a:xfrm>
            <a:off x="4464568" y="507398"/>
            <a:ext cx="3384032" cy="442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96"/>
          <a:stretch/>
        </p:blipFill>
        <p:spPr bwMode="auto">
          <a:xfrm>
            <a:off x="1066800" y="508312"/>
            <a:ext cx="3263711" cy="4421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5493603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Infection   Trauma   Congenital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43584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93"/>
          <a:stretch/>
        </p:blipFill>
        <p:spPr bwMode="auto">
          <a:xfrm>
            <a:off x="4464568" y="507398"/>
            <a:ext cx="3384032" cy="442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96"/>
          <a:stretch/>
        </p:blipFill>
        <p:spPr bwMode="auto">
          <a:xfrm>
            <a:off x="1066800" y="508312"/>
            <a:ext cx="3263711" cy="4421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5493603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Infection</a:t>
            </a:r>
            <a:r>
              <a:rPr lang="en-US" sz="4800" dirty="0" smtClean="0"/>
              <a:t>   Trauma   Congenital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36260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514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3838575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57200"/>
            <a:ext cx="4631322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5105400"/>
            <a:ext cx="8686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Flexion   Extension   Axial loading</a:t>
            </a:r>
          </a:p>
          <a:p>
            <a:r>
              <a:rPr lang="en-US" sz="4400" dirty="0" smtClean="0"/>
              <a:t>Rotation     Seat belt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09781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3838575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57200"/>
            <a:ext cx="4631322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5105400"/>
            <a:ext cx="8686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Flexion</a:t>
            </a:r>
            <a:r>
              <a:rPr lang="en-US" sz="4400" dirty="0" smtClean="0"/>
              <a:t>   Extension   </a:t>
            </a:r>
            <a:r>
              <a:rPr lang="en-US" sz="4400" dirty="0" smtClean="0">
                <a:solidFill>
                  <a:srgbClr val="FF0000"/>
                </a:solidFill>
              </a:rPr>
              <a:t>Axial loading</a:t>
            </a:r>
          </a:p>
          <a:p>
            <a:r>
              <a:rPr lang="en-US" sz="4400" dirty="0" smtClean="0"/>
              <a:t>Rotation     Seat belt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66835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C:\Desktop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137" y="228600"/>
            <a:ext cx="8746343" cy="4430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514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4419600" cy="5840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44278" y="381000"/>
            <a:ext cx="394252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Flexion   Extension   Axial loading</a:t>
            </a:r>
          </a:p>
          <a:p>
            <a:r>
              <a:rPr lang="en-US" sz="4400" dirty="0" smtClean="0"/>
              <a:t>Rotation     Seat belt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09783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4419600" cy="5840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44278" y="381000"/>
            <a:ext cx="394252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Flexion   Extension   Axial loading</a:t>
            </a:r>
          </a:p>
          <a:p>
            <a:r>
              <a:rPr lang="en-US" sz="4400" dirty="0" smtClean="0"/>
              <a:t>Rotation     </a:t>
            </a:r>
            <a:r>
              <a:rPr lang="en-US" sz="4400" dirty="0" smtClean="0">
                <a:solidFill>
                  <a:srgbClr val="FF0000"/>
                </a:solidFill>
              </a:rPr>
              <a:t>Seat belt </a:t>
            </a:r>
          </a:p>
          <a:p>
            <a:r>
              <a:rPr lang="en-US" sz="4400" dirty="0" smtClean="0">
                <a:solidFill>
                  <a:srgbClr val="FF0000"/>
                </a:solidFill>
              </a:rPr>
              <a:t>=</a:t>
            </a:r>
            <a:endParaRPr lang="en-US" sz="4400" dirty="0">
              <a:solidFill>
                <a:srgbClr val="FF0000"/>
              </a:solidFill>
            </a:endParaRPr>
          </a:p>
          <a:p>
            <a:r>
              <a:rPr lang="en-US" sz="4400" dirty="0" smtClean="0">
                <a:solidFill>
                  <a:srgbClr val="FF0000"/>
                </a:solidFill>
              </a:rPr>
              <a:t>CHANCE fracture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8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514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TOSHIBA\Desktop\extension-tear-drop-fracture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33"/>
          <a:stretch/>
        </p:blipFill>
        <p:spPr bwMode="auto">
          <a:xfrm>
            <a:off x="838201" y="467140"/>
            <a:ext cx="3597572" cy="487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83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67139"/>
            <a:ext cx="3291167" cy="4866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C:\Users\TOSHIBA\Desktop\extension-tear-drop-fracture-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33"/>
          <a:stretch/>
        </p:blipFill>
        <p:spPr bwMode="auto">
          <a:xfrm>
            <a:off x="838201" y="467140"/>
            <a:ext cx="3597572" cy="487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5259050"/>
            <a:ext cx="8686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Flexion   Extension   Axial loading</a:t>
            </a:r>
          </a:p>
          <a:p>
            <a:r>
              <a:rPr lang="en-US" sz="4400" dirty="0" smtClean="0"/>
              <a:t>Rotation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55468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67139"/>
            <a:ext cx="3291167" cy="4866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TOSHIBA\Desktop\extension-tear-drop-fracture-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33"/>
          <a:stretch/>
        </p:blipFill>
        <p:spPr bwMode="auto">
          <a:xfrm>
            <a:off x="838201" y="467140"/>
            <a:ext cx="3597572" cy="487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5259050"/>
            <a:ext cx="8686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Flexion   </a:t>
            </a:r>
            <a:r>
              <a:rPr lang="en-US" sz="4400" dirty="0" smtClean="0">
                <a:solidFill>
                  <a:srgbClr val="FF0000"/>
                </a:solidFill>
              </a:rPr>
              <a:t>Extension</a:t>
            </a:r>
            <a:r>
              <a:rPr lang="en-US" sz="4400" dirty="0" smtClean="0"/>
              <a:t>   Axial loading</a:t>
            </a:r>
          </a:p>
          <a:p>
            <a:r>
              <a:rPr lang="en-US" sz="4400" dirty="0" smtClean="0"/>
              <a:t>Rotation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55468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483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10420"/>
            <a:ext cx="3718947" cy="489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 descr="C:\Users\TOSHIBA\Desktop\clay-shoveler-fracture-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4" t="9854" r="28043" b="8986"/>
          <a:stretch/>
        </p:blipFill>
        <p:spPr bwMode="auto">
          <a:xfrm flipH="1">
            <a:off x="4863545" y="510420"/>
            <a:ext cx="3289855" cy="489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5259050"/>
            <a:ext cx="8686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Flexion   Extension   Axial loading</a:t>
            </a:r>
          </a:p>
          <a:p>
            <a:r>
              <a:rPr lang="en-US" sz="4400" dirty="0" smtClean="0"/>
              <a:t>Rotation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94483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10420"/>
            <a:ext cx="3718947" cy="489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C:\Users\TOSHIBA\Desktop\clay-shoveler-fracture-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4" t="9854" r="28043" b="8986"/>
          <a:stretch/>
        </p:blipFill>
        <p:spPr bwMode="auto">
          <a:xfrm flipH="1">
            <a:off x="4863545" y="510420"/>
            <a:ext cx="3289855" cy="489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5259050"/>
            <a:ext cx="8686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Flexion   + </a:t>
            </a:r>
          </a:p>
          <a:p>
            <a:r>
              <a:rPr lang="en-US" sz="4400" dirty="0" smtClean="0"/>
              <a:t>lower neck muscle contraction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94483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6712" y="154672"/>
            <a:ext cx="4196688" cy="6540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 smtClean="0">
                <a:solidFill>
                  <a:srgbClr val="0070C0"/>
                </a:solidFill>
              </a:rPr>
              <a:t>MYELOGRAM</a:t>
            </a:r>
          </a:p>
          <a:p>
            <a:r>
              <a:rPr lang="en-US" sz="1100" b="1" dirty="0" smtClean="0"/>
              <a:t/>
            </a:r>
            <a:br>
              <a:rPr lang="en-US" sz="1100" b="1" dirty="0" smtClean="0"/>
            </a:br>
            <a:r>
              <a:rPr lang="en-US" sz="2100" dirty="0" smtClean="0"/>
              <a:t>A contrast material is injected into CSF to better identify areas where spinal cord or spinal nerves may be compressed</a:t>
            </a:r>
          </a:p>
          <a:p>
            <a:endParaRPr lang="en-US" sz="1100" dirty="0" smtClean="0"/>
          </a:p>
          <a:p>
            <a:r>
              <a:rPr lang="en-US" sz="2100" dirty="0" smtClean="0">
                <a:solidFill>
                  <a:srgbClr val="FF0000"/>
                </a:solidFill>
              </a:rPr>
              <a:t>PROCEDURE:</a:t>
            </a:r>
          </a:p>
          <a:p>
            <a:r>
              <a:rPr lang="en-US" sz="2100" dirty="0" smtClean="0"/>
              <a:t>Under local anesthesia, a needle is placed into lower lumbar spinal canal, and then CSF flow is confirmed. Contrast medium is then injected which mixes with CSF around spinal cord, making it visible on x-ray images </a:t>
            </a:r>
          </a:p>
          <a:p>
            <a:endParaRPr lang="en-US" sz="1100" dirty="0" smtClean="0"/>
          </a:p>
          <a:p>
            <a:r>
              <a:rPr lang="en-US" sz="2100" dirty="0" smtClean="0"/>
              <a:t>Often a CT scan is also performed after this</a:t>
            </a:r>
          </a:p>
          <a:p>
            <a:endParaRPr lang="en-US" sz="1100" dirty="0" smtClean="0"/>
          </a:p>
          <a:p>
            <a:r>
              <a:rPr lang="en-US" sz="2100" dirty="0" smtClean="0"/>
              <a:t>May be performed when MRI is contraindicated </a:t>
            </a:r>
            <a:endParaRPr lang="en-US" sz="2100" dirty="0"/>
          </a:p>
        </p:txBody>
      </p:sp>
      <p:pic>
        <p:nvPicPr>
          <p:cNvPr id="3" name="Picture 2" descr="C:\Desktop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3877" y="152400"/>
            <a:ext cx="2200275" cy="5715001"/>
          </a:xfrm>
          <a:prstGeom prst="rect">
            <a:avLst/>
          </a:prstGeom>
          <a:noFill/>
        </p:spPr>
      </p:pic>
      <p:pic>
        <p:nvPicPr>
          <p:cNvPr id="30722" name="Picture 2" descr="http://www.mayfieldclinic.com/Images/PE-Lumbarpuncture_Fi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7992" y="160360"/>
            <a:ext cx="2381250" cy="24193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483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TOSHIBA\Desktop\cervical-flexion-teardrop-fracture-with-cord-haemorrhag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5" r="13486"/>
          <a:stretch/>
        </p:blipFill>
        <p:spPr bwMode="auto">
          <a:xfrm>
            <a:off x="381000" y="407504"/>
            <a:ext cx="4724400" cy="611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05400" y="552033"/>
            <a:ext cx="3581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Flexion   Extension   Axial loading</a:t>
            </a:r>
          </a:p>
          <a:p>
            <a:r>
              <a:rPr lang="en-US" sz="4400" dirty="0" smtClean="0"/>
              <a:t>Rotation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94483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OSHIBA\Desktop\cervical-flexion-teardrop-fracture-with-cord-haemorrhag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5" r="13486"/>
          <a:stretch/>
        </p:blipFill>
        <p:spPr bwMode="auto">
          <a:xfrm>
            <a:off x="381000" y="407504"/>
            <a:ext cx="4724400" cy="611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05400" y="552033"/>
            <a:ext cx="3581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Flexion</a:t>
            </a:r>
            <a:r>
              <a:rPr lang="en-US" sz="4400" dirty="0" smtClean="0"/>
              <a:t>   Extension   Axial loading</a:t>
            </a:r>
          </a:p>
          <a:p>
            <a:r>
              <a:rPr lang="en-US" sz="4400" dirty="0" smtClean="0"/>
              <a:t>Rotation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94483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483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TOSHIBA\Desktop\extension-tear-drop-fractur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9" r="8221"/>
          <a:stretch/>
        </p:blipFill>
        <p:spPr bwMode="auto">
          <a:xfrm>
            <a:off x="381000" y="457200"/>
            <a:ext cx="44704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76800" y="628233"/>
            <a:ext cx="3581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Flexion   Extension   Axial loading</a:t>
            </a:r>
          </a:p>
          <a:p>
            <a:r>
              <a:rPr lang="en-US" sz="4400" dirty="0" smtClean="0"/>
              <a:t>Rotation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94483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OSHIBA\Desktop\extension-tear-drop-fractur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9" r="8221"/>
          <a:stretch/>
        </p:blipFill>
        <p:spPr bwMode="auto">
          <a:xfrm>
            <a:off x="381000" y="457200"/>
            <a:ext cx="44704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76800" y="628233"/>
            <a:ext cx="3581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Flexion   </a:t>
            </a:r>
            <a:r>
              <a:rPr lang="en-US" sz="4400" dirty="0" smtClean="0">
                <a:solidFill>
                  <a:srgbClr val="FF0000"/>
                </a:solidFill>
              </a:rPr>
              <a:t>Extension</a:t>
            </a:r>
            <a:r>
              <a:rPr lang="en-US" sz="4400" dirty="0" smtClean="0"/>
              <a:t>   Axial loading</a:t>
            </a:r>
          </a:p>
          <a:p>
            <a:r>
              <a:rPr lang="en-US" sz="4400" dirty="0" smtClean="0"/>
              <a:t>Rotation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94483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800" y="22286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200" dirty="0" smtClean="0"/>
              <a:t>THANKS 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483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483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483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93906"/>
            <a:ext cx="8686800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 smtClean="0">
                <a:solidFill>
                  <a:srgbClr val="0070C0"/>
                </a:solidFill>
              </a:rPr>
              <a:t>Magnetic Resonance Imaging (MRI)</a:t>
            </a:r>
          </a:p>
          <a:p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2400" dirty="0" smtClean="0"/>
              <a:t>The gold standard of imaging for spinal disorders</a:t>
            </a:r>
          </a:p>
          <a:p>
            <a:r>
              <a:rPr lang="en-US" sz="2400" dirty="0" smtClean="0"/>
              <a:t>Does not use ionizing radiation</a:t>
            </a:r>
          </a:p>
          <a:p>
            <a:r>
              <a:rPr lang="en-US" sz="2400" dirty="0" smtClean="0"/>
              <a:t>Can identify abnormalities of bone, discs, muscles, ligaments 	and spinal cord</a:t>
            </a:r>
          </a:p>
          <a:p>
            <a:r>
              <a:rPr lang="en-US" sz="2400" dirty="0" smtClean="0"/>
              <a:t>Intravenous contrast is sometimes administered to better 	visualize certain structures or abnormalities</a:t>
            </a:r>
          </a:p>
          <a:p>
            <a:r>
              <a:rPr lang="en-US" sz="2400" dirty="0" smtClean="0"/>
              <a:t>Patient lies still in a tunnel like structure for about 25 minutes</a:t>
            </a:r>
          </a:p>
          <a:p>
            <a:r>
              <a:rPr lang="en-US" sz="2400" dirty="0" smtClean="0"/>
              <a:t>Claustrophobic patients may need sedation, and children often 	need general anesthesia </a:t>
            </a:r>
          </a:p>
          <a:p>
            <a:r>
              <a:rPr lang="en-US" sz="2400" dirty="0" smtClean="0"/>
              <a:t>Contraindications include</a:t>
            </a:r>
          </a:p>
          <a:p>
            <a:r>
              <a:rPr lang="en-US" sz="2400" dirty="0" smtClean="0"/>
              <a:t>	Implanted devices  e.g. cardiac pacemakers and other 		electromagnetic devices </a:t>
            </a:r>
          </a:p>
          <a:p>
            <a:r>
              <a:rPr lang="en-US" sz="2400" dirty="0" smtClean="0"/>
              <a:t>	Certain metal clips and stimulators </a:t>
            </a:r>
          </a:p>
          <a:p>
            <a:r>
              <a:rPr lang="en-US" sz="2400" dirty="0" smtClean="0"/>
              <a:t>Artificial joints and spinal hardware may still have MRI scans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483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483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483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483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1.bp.blogspot.com/_QqqSg0x3QzY/SEiUYsbYDyI/AAAAAAAAAOk/7GVCeyPLuyc/s1600/mri+scann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759377"/>
            <a:ext cx="7543800" cy="5870023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040631" y="152400"/>
            <a:ext cx="52373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0070C0"/>
                </a:solidFill>
              </a:rPr>
              <a:t>MRI   SCANNER (closed type)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4352</TotalTime>
  <Words>703</Words>
  <Application>Microsoft Office PowerPoint</Application>
  <PresentationFormat>On-screen Show (4:3)</PresentationFormat>
  <Paragraphs>200</Paragraphs>
  <Slides>83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84" baseType="lpstr">
      <vt:lpstr>Orbit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sajjad</dc:creator>
  <cp:lastModifiedBy>TOSHIBA</cp:lastModifiedBy>
  <cp:revision>212</cp:revision>
  <dcterms:created xsi:type="dcterms:W3CDTF">2010-07-25T04:08:44Z</dcterms:created>
  <dcterms:modified xsi:type="dcterms:W3CDTF">2016-03-07T20:39:10Z</dcterms:modified>
</cp:coreProperties>
</file>