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7" r:id="rId2"/>
    <p:sldId id="269" r:id="rId3"/>
    <p:sldId id="256" r:id="rId4"/>
    <p:sldId id="270" r:id="rId5"/>
    <p:sldId id="259" r:id="rId6"/>
    <p:sldId id="271" r:id="rId7"/>
    <p:sldId id="286" r:id="rId8"/>
    <p:sldId id="287" r:id="rId9"/>
    <p:sldId id="285" r:id="rId10"/>
    <p:sldId id="293" r:id="rId11"/>
    <p:sldId id="288" r:id="rId12"/>
    <p:sldId id="257" r:id="rId13"/>
    <p:sldId id="278" r:id="rId14"/>
    <p:sldId id="289" r:id="rId15"/>
    <p:sldId id="283" r:id="rId16"/>
    <p:sldId id="291" r:id="rId17"/>
    <p:sldId id="290" r:id="rId18"/>
    <p:sldId id="292" r:id="rId19"/>
    <p:sldId id="272" r:id="rId20"/>
    <p:sldId id="294" r:id="rId21"/>
    <p:sldId id="273" r:id="rId22"/>
    <p:sldId id="274" r:id="rId23"/>
    <p:sldId id="261" r:id="rId24"/>
    <p:sldId id="263" r:id="rId25"/>
    <p:sldId id="264" r:id="rId26"/>
    <p:sldId id="299" r:id="rId27"/>
    <p:sldId id="300" r:id="rId28"/>
    <p:sldId id="295" r:id="rId29"/>
    <p:sldId id="297" r:id="rId30"/>
    <p:sldId id="296" r:id="rId31"/>
    <p:sldId id="298" r:id="rId32"/>
    <p:sldId id="265" r:id="rId33"/>
    <p:sldId id="302" r:id="rId34"/>
    <p:sldId id="301" r:id="rId35"/>
    <p:sldId id="303" r:id="rId36"/>
    <p:sldId id="304" r:id="rId37"/>
    <p:sldId id="305" r:id="rId38"/>
    <p:sldId id="275" r:id="rId39"/>
    <p:sldId id="276" r:id="rId40"/>
    <p:sldId id="266" r:id="rId41"/>
    <p:sldId id="310" r:id="rId42"/>
    <p:sldId id="308" r:id="rId43"/>
    <p:sldId id="30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07" autoAdjust="0"/>
  </p:normalViewPr>
  <p:slideViewPr>
    <p:cSldViewPr>
      <p:cViewPr varScale="1">
        <p:scale>
          <a:sx n="116" d="100"/>
          <a:sy n="116" d="100"/>
        </p:scale>
        <p:origin x="14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D0A24-EB92-49D7-A5AE-CBC14AA7802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2367F3C-34E4-411D-8265-CD81EF990110}">
      <dgm:prSet phldrT="[Text]" custT="1"/>
      <dgm:spPr/>
      <dgm:t>
        <a:bodyPr/>
        <a:lstStyle/>
        <a:p>
          <a:r>
            <a:rPr lang="en-US" sz="1200" dirty="0" smtClean="0"/>
            <a:t>3200</a:t>
          </a:r>
        </a:p>
        <a:p>
          <a:r>
            <a:rPr lang="en-US" sz="1200" dirty="0" smtClean="0"/>
            <a:t>Total number of delivery during the study period</a:t>
          </a:r>
          <a:endParaRPr lang="en-US" sz="1200" dirty="0"/>
        </a:p>
      </dgm:t>
    </dgm:pt>
    <dgm:pt modelId="{0E643FD2-9AE7-4D8C-AE45-1074FDD3ECD6}" type="parTrans" cxnId="{11AE53C2-2CBC-4FC8-8A80-4153406DB892}">
      <dgm:prSet/>
      <dgm:spPr/>
      <dgm:t>
        <a:bodyPr/>
        <a:lstStyle/>
        <a:p>
          <a:endParaRPr lang="en-US"/>
        </a:p>
      </dgm:t>
    </dgm:pt>
    <dgm:pt modelId="{4BF9A57A-C5E4-40F7-B531-1D394A6CD487}" type="sibTrans" cxnId="{11AE53C2-2CBC-4FC8-8A80-4153406DB892}">
      <dgm:prSet/>
      <dgm:spPr/>
      <dgm:t>
        <a:bodyPr/>
        <a:lstStyle/>
        <a:p>
          <a:endParaRPr lang="en-US"/>
        </a:p>
      </dgm:t>
    </dgm:pt>
    <dgm:pt modelId="{B625689F-9D9F-4E6E-8BBC-00262A4655EB}" type="asst">
      <dgm:prSet phldrT="[Text]" custT="1"/>
      <dgm:spPr/>
      <dgm:t>
        <a:bodyPr/>
        <a:lstStyle/>
        <a:p>
          <a:r>
            <a:rPr lang="en-US" sz="1200" dirty="0" smtClean="0"/>
            <a:t>2701</a:t>
          </a:r>
        </a:p>
        <a:p>
          <a:r>
            <a:rPr lang="en-US" sz="1200" dirty="0" smtClean="0"/>
            <a:t>met the inclusion criteria</a:t>
          </a:r>
          <a:endParaRPr lang="en-US" sz="1200" dirty="0"/>
        </a:p>
      </dgm:t>
    </dgm:pt>
    <dgm:pt modelId="{C5061534-AF38-42F1-AA04-5611D0D2455E}" type="parTrans" cxnId="{F24264FD-E1F7-4510-89A9-BE93750ED243}">
      <dgm:prSet/>
      <dgm:spPr/>
      <dgm:t>
        <a:bodyPr/>
        <a:lstStyle/>
        <a:p>
          <a:endParaRPr lang="en-US"/>
        </a:p>
      </dgm:t>
    </dgm:pt>
    <dgm:pt modelId="{57B469CB-17FD-4470-A4B5-F3E9560B0872}" type="sibTrans" cxnId="{F24264FD-E1F7-4510-89A9-BE93750ED243}">
      <dgm:prSet/>
      <dgm:spPr/>
      <dgm:t>
        <a:bodyPr/>
        <a:lstStyle/>
        <a:p>
          <a:endParaRPr lang="en-US"/>
        </a:p>
      </dgm:t>
    </dgm:pt>
    <dgm:pt modelId="{72512D06-E6E0-4F9D-A0AF-90D7A690EC41}" type="asst">
      <dgm:prSet phldrT="[Text]" custT="1"/>
      <dgm:spPr/>
      <dgm:t>
        <a:bodyPr/>
        <a:lstStyle/>
        <a:p>
          <a:r>
            <a:rPr lang="en-US" sz="1200" dirty="0" smtClean="0"/>
            <a:t>499</a:t>
          </a:r>
        </a:p>
        <a:p>
          <a:r>
            <a:rPr lang="en-US" sz="1200" dirty="0" smtClean="0"/>
            <a:t>did not meet the inclusion criteria</a:t>
          </a:r>
          <a:endParaRPr lang="en-US" sz="1200" dirty="0"/>
        </a:p>
      </dgm:t>
    </dgm:pt>
    <dgm:pt modelId="{3E82661A-E834-4125-8384-1E260EF52A04}" type="sibTrans" cxnId="{BAB73850-CF5F-4716-A313-F6BEF9583869}">
      <dgm:prSet/>
      <dgm:spPr/>
      <dgm:t>
        <a:bodyPr/>
        <a:lstStyle/>
        <a:p>
          <a:endParaRPr lang="en-US"/>
        </a:p>
      </dgm:t>
    </dgm:pt>
    <dgm:pt modelId="{4DAC2E19-2C33-423B-9E32-A11812074758}" type="parTrans" cxnId="{BAB73850-CF5F-4716-A313-F6BEF9583869}">
      <dgm:prSet/>
      <dgm:spPr/>
      <dgm:t>
        <a:bodyPr/>
        <a:lstStyle/>
        <a:p>
          <a:endParaRPr lang="en-US"/>
        </a:p>
      </dgm:t>
    </dgm:pt>
    <dgm:pt modelId="{585FE9FA-DB43-49A9-BC65-7AFD8B4CAA3C}" type="asst">
      <dgm:prSet custT="1"/>
      <dgm:spPr/>
      <dgm:t>
        <a:bodyPr/>
        <a:lstStyle/>
        <a:p>
          <a:r>
            <a:rPr lang="en-US" sz="1200" dirty="0" smtClean="0"/>
            <a:t>45</a:t>
          </a:r>
        </a:p>
        <a:p>
          <a:r>
            <a:rPr lang="en-US" sz="1200" dirty="0" smtClean="0"/>
            <a:t>Multiple pregnancies</a:t>
          </a:r>
          <a:endParaRPr lang="en-US" sz="1200" dirty="0"/>
        </a:p>
      </dgm:t>
    </dgm:pt>
    <dgm:pt modelId="{D5F24AE2-EC66-493E-B435-7D9D5E91BD8D}" type="parTrans" cxnId="{8C95E36E-681D-42B4-BA80-848619843633}">
      <dgm:prSet/>
      <dgm:spPr/>
      <dgm:t>
        <a:bodyPr/>
        <a:lstStyle/>
        <a:p>
          <a:endParaRPr lang="en-US"/>
        </a:p>
      </dgm:t>
    </dgm:pt>
    <dgm:pt modelId="{B05140DC-7535-44D8-B5CA-6F6A70A3E653}" type="sibTrans" cxnId="{8C95E36E-681D-42B4-BA80-848619843633}">
      <dgm:prSet/>
      <dgm:spPr/>
      <dgm:t>
        <a:bodyPr/>
        <a:lstStyle/>
        <a:p>
          <a:endParaRPr lang="en-US"/>
        </a:p>
      </dgm:t>
    </dgm:pt>
    <dgm:pt modelId="{A2FC6A71-3B61-4000-A6D8-A6464BD3B21D}" type="asst">
      <dgm:prSet custT="1"/>
      <dgm:spPr/>
      <dgm:t>
        <a:bodyPr/>
        <a:lstStyle/>
        <a:p>
          <a:r>
            <a:rPr lang="en-US" sz="1200" dirty="0" smtClean="0"/>
            <a:t>96</a:t>
          </a:r>
        </a:p>
        <a:p>
          <a:r>
            <a:rPr lang="en-US" sz="1200" dirty="0" smtClean="0"/>
            <a:t>Preexisting diabetes mellitus</a:t>
          </a:r>
          <a:endParaRPr lang="en-US" sz="1200" dirty="0"/>
        </a:p>
      </dgm:t>
    </dgm:pt>
    <dgm:pt modelId="{729DF38B-D507-4E95-838D-FA0AA2029F98}" type="parTrans" cxnId="{D2EBEB43-FCD8-4274-8CB7-21CDE158B392}">
      <dgm:prSet/>
      <dgm:spPr/>
      <dgm:t>
        <a:bodyPr/>
        <a:lstStyle/>
        <a:p>
          <a:endParaRPr lang="en-US"/>
        </a:p>
      </dgm:t>
    </dgm:pt>
    <dgm:pt modelId="{5983724B-D84F-4ABB-8CBC-7556C90567E6}" type="sibTrans" cxnId="{D2EBEB43-FCD8-4274-8CB7-21CDE158B392}">
      <dgm:prSet/>
      <dgm:spPr/>
      <dgm:t>
        <a:bodyPr/>
        <a:lstStyle/>
        <a:p>
          <a:endParaRPr lang="en-US"/>
        </a:p>
      </dgm:t>
    </dgm:pt>
    <dgm:pt modelId="{C0D27049-BE2C-4AEA-9124-C6BDEC539E81}" type="asst">
      <dgm:prSet custT="1"/>
      <dgm:spPr/>
      <dgm:t>
        <a:bodyPr/>
        <a:lstStyle/>
        <a:p>
          <a:r>
            <a:rPr lang="en-US" sz="1200" dirty="0" smtClean="0"/>
            <a:t>198</a:t>
          </a:r>
        </a:p>
        <a:p>
          <a:r>
            <a:rPr lang="en-US" sz="1200" dirty="0" smtClean="0"/>
            <a:t>delivery before </a:t>
          </a:r>
          <a:r>
            <a:rPr lang="en-US" sz="1200" smtClean="0"/>
            <a:t>completed 37 </a:t>
          </a:r>
          <a:r>
            <a:rPr lang="en-US" sz="1200" dirty="0" smtClean="0"/>
            <a:t>weeks gestation</a:t>
          </a:r>
          <a:endParaRPr lang="en-US" sz="1200" dirty="0"/>
        </a:p>
      </dgm:t>
    </dgm:pt>
    <dgm:pt modelId="{97F83502-520A-4E43-8802-97A45002B410}" type="parTrans" cxnId="{8B031C5A-AA74-482A-A018-E347C0C2D36E}">
      <dgm:prSet/>
      <dgm:spPr/>
      <dgm:t>
        <a:bodyPr/>
        <a:lstStyle/>
        <a:p>
          <a:endParaRPr lang="en-US"/>
        </a:p>
      </dgm:t>
    </dgm:pt>
    <dgm:pt modelId="{827DB79C-85BE-4E24-B437-1A95323F7C15}" type="sibTrans" cxnId="{8B031C5A-AA74-482A-A018-E347C0C2D36E}">
      <dgm:prSet/>
      <dgm:spPr/>
      <dgm:t>
        <a:bodyPr/>
        <a:lstStyle/>
        <a:p>
          <a:endParaRPr lang="en-US"/>
        </a:p>
      </dgm:t>
    </dgm:pt>
    <dgm:pt modelId="{2CBFE12A-0B45-4D22-A04A-F05EE9A28705}" type="asst">
      <dgm:prSet custT="1"/>
      <dgm:spPr/>
      <dgm:t>
        <a:bodyPr/>
        <a:lstStyle/>
        <a:p>
          <a:r>
            <a:rPr lang="en-US" sz="1200" dirty="0" smtClean="0"/>
            <a:t>160</a:t>
          </a:r>
        </a:p>
        <a:p>
          <a:r>
            <a:rPr lang="en-US" sz="1200" dirty="0" smtClean="0"/>
            <a:t>not screened for gestational</a:t>
          </a:r>
        </a:p>
        <a:p>
          <a:r>
            <a:rPr lang="en-US" sz="1200" dirty="0" smtClean="0"/>
            <a:t> diabetes</a:t>
          </a:r>
          <a:endParaRPr lang="en-US" sz="1200" dirty="0"/>
        </a:p>
      </dgm:t>
    </dgm:pt>
    <dgm:pt modelId="{5C41E69C-6A75-4B43-878C-68BC10ECEE06}" type="parTrans" cxnId="{2762144C-F1EE-405C-B47A-89D65EFA5296}">
      <dgm:prSet/>
      <dgm:spPr/>
      <dgm:t>
        <a:bodyPr/>
        <a:lstStyle/>
        <a:p>
          <a:endParaRPr lang="en-US"/>
        </a:p>
      </dgm:t>
    </dgm:pt>
    <dgm:pt modelId="{A5AFE4FB-D754-429F-8466-57977E9675A9}" type="sibTrans" cxnId="{2762144C-F1EE-405C-B47A-89D65EFA5296}">
      <dgm:prSet/>
      <dgm:spPr/>
      <dgm:t>
        <a:bodyPr/>
        <a:lstStyle/>
        <a:p>
          <a:endParaRPr lang="en-US"/>
        </a:p>
      </dgm:t>
    </dgm:pt>
    <dgm:pt modelId="{6F3D86C6-242D-477B-AE22-814D9BCE3789}" type="pres">
      <dgm:prSet presAssocID="{A61D0A24-EB92-49D7-A5AE-CBC14AA78022}" presName="hierChild1" presStyleCnt="0">
        <dgm:presLayoutVars>
          <dgm:orgChart val="1"/>
          <dgm:chPref val="1"/>
          <dgm:dir/>
          <dgm:animOne val="branch"/>
          <dgm:animLvl val="lvl"/>
          <dgm:resizeHandles/>
        </dgm:presLayoutVars>
      </dgm:prSet>
      <dgm:spPr/>
      <dgm:t>
        <a:bodyPr/>
        <a:lstStyle/>
        <a:p>
          <a:endParaRPr lang="en-US"/>
        </a:p>
      </dgm:t>
    </dgm:pt>
    <dgm:pt modelId="{5FD95AB5-8919-44CF-BB2E-42F04988D09F}" type="pres">
      <dgm:prSet presAssocID="{92367F3C-34E4-411D-8265-CD81EF990110}" presName="hierRoot1" presStyleCnt="0">
        <dgm:presLayoutVars>
          <dgm:hierBranch val="init"/>
        </dgm:presLayoutVars>
      </dgm:prSet>
      <dgm:spPr/>
    </dgm:pt>
    <dgm:pt modelId="{E4D13C45-DAE0-4510-8C35-6B51FA87C1CF}" type="pres">
      <dgm:prSet presAssocID="{92367F3C-34E4-411D-8265-CD81EF990110}" presName="rootComposite1" presStyleCnt="0"/>
      <dgm:spPr/>
    </dgm:pt>
    <dgm:pt modelId="{D40DE80A-4ED2-4909-9B92-388B39188EE4}" type="pres">
      <dgm:prSet presAssocID="{92367F3C-34E4-411D-8265-CD81EF990110}" presName="rootText1" presStyleLbl="node0" presStyleIdx="0" presStyleCnt="1" custScaleX="201547" custScaleY="143499" custLinFactY="-1490" custLinFactNeighborX="-51170" custLinFactNeighborY="-100000">
        <dgm:presLayoutVars>
          <dgm:chPref val="3"/>
        </dgm:presLayoutVars>
      </dgm:prSet>
      <dgm:spPr/>
      <dgm:t>
        <a:bodyPr/>
        <a:lstStyle/>
        <a:p>
          <a:endParaRPr lang="en-US"/>
        </a:p>
      </dgm:t>
    </dgm:pt>
    <dgm:pt modelId="{FFBB3E86-B838-4970-BD8A-96D34923E15B}" type="pres">
      <dgm:prSet presAssocID="{92367F3C-34E4-411D-8265-CD81EF990110}" presName="rootConnector1" presStyleLbl="node1" presStyleIdx="0" presStyleCnt="0"/>
      <dgm:spPr/>
      <dgm:t>
        <a:bodyPr/>
        <a:lstStyle/>
        <a:p>
          <a:endParaRPr lang="en-US"/>
        </a:p>
      </dgm:t>
    </dgm:pt>
    <dgm:pt modelId="{939FC9E3-E3E2-4EBB-8FCD-1EC1DC19F719}" type="pres">
      <dgm:prSet presAssocID="{92367F3C-34E4-411D-8265-CD81EF990110}" presName="hierChild2" presStyleCnt="0"/>
      <dgm:spPr/>
    </dgm:pt>
    <dgm:pt modelId="{74A38BF4-CDA4-498E-83C1-053F1EB505A2}" type="pres">
      <dgm:prSet presAssocID="{92367F3C-34E4-411D-8265-CD81EF990110}" presName="hierChild3" presStyleCnt="0"/>
      <dgm:spPr/>
    </dgm:pt>
    <dgm:pt modelId="{83099A66-382D-417C-ACD4-4504BDDE64AD}" type="pres">
      <dgm:prSet presAssocID="{4DAC2E19-2C33-423B-9E32-A11812074758}" presName="Name111" presStyleLbl="parChTrans1D2" presStyleIdx="0" presStyleCnt="2"/>
      <dgm:spPr/>
      <dgm:t>
        <a:bodyPr/>
        <a:lstStyle/>
        <a:p>
          <a:endParaRPr lang="en-US"/>
        </a:p>
      </dgm:t>
    </dgm:pt>
    <dgm:pt modelId="{2746E98F-B85C-49E1-A02A-AF25FB145290}" type="pres">
      <dgm:prSet presAssocID="{72512D06-E6E0-4F9D-A0AF-90D7A690EC41}" presName="hierRoot3" presStyleCnt="0">
        <dgm:presLayoutVars>
          <dgm:hierBranch val="init"/>
        </dgm:presLayoutVars>
      </dgm:prSet>
      <dgm:spPr/>
    </dgm:pt>
    <dgm:pt modelId="{BA60F57F-7A7C-4E85-888A-321D4502FC1F}" type="pres">
      <dgm:prSet presAssocID="{72512D06-E6E0-4F9D-A0AF-90D7A690EC41}" presName="rootComposite3" presStyleCnt="0"/>
      <dgm:spPr/>
    </dgm:pt>
    <dgm:pt modelId="{FD485384-6033-4D49-A5DA-4CDDA9B4EB9F}" type="pres">
      <dgm:prSet presAssocID="{72512D06-E6E0-4F9D-A0AF-90D7A690EC41}" presName="rootText3" presStyleLbl="asst1" presStyleIdx="0" presStyleCnt="6" custScaleX="107714" custScaleY="118856" custLinFactNeighborX="-35337" custLinFactNeighborY="-97356">
        <dgm:presLayoutVars>
          <dgm:chPref val="3"/>
        </dgm:presLayoutVars>
      </dgm:prSet>
      <dgm:spPr/>
      <dgm:t>
        <a:bodyPr/>
        <a:lstStyle/>
        <a:p>
          <a:endParaRPr lang="en-US"/>
        </a:p>
      </dgm:t>
    </dgm:pt>
    <dgm:pt modelId="{7F4EA45E-50F0-4E1C-BCB7-E3C18CA94D42}" type="pres">
      <dgm:prSet presAssocID="{72512D06-E6E0-4F9D-A0AF-90D7A690EC41}" presName="rootConnector3" presStyleLbl="asst1" presStyleIdx="0" presStyleCnt="6"/>
      <dgm:spPr/>
      <dgm:t>
        <a:bodyPr/>
        <a:lstStyle/>
        <a:p>
          <a:endParaRPr lang="en-US"/>
        </a:p>
      </dgm:t>
    </dgm:pt>
    <dgm:pt modelId="{798EA7AA-83E8-453D-A9B0-A80CB9772BF0}" type="pres">
      <dgm:prSet presAssocID="{72512D06-E6E0-4F9D-A0AF-90D7A690EC41}" presName="hierChild6" presStyleCnt="0"/>
      <dgm:spPr/>
    </dgm:pt>
    <dgm:pt modelId="{4657C494-A4CB-4315-B931-69B3FAF816A4}" type="pres">
      <dgm:prSet presAssocID="{72512D06-E6E0-4F9D-A0AF-90D7A690EC41}" presName="hierChild7" presStyleCnt="0"/>
      <dgm:spPr/>
    </dgm:pt>
    <dgm:pt modelId="{DCA00733-F0B5-4833-89AC-51EA955DEDFE}" type="pres">
      <dgm:prSet presAssocID="{D5F24AE2-EC66-493E-B435-7D9D5E91BD8D}" presName="Name111" presStyleLbl="parChTrans1D3" presStyleIdx="0" presStyleCnt="4"/>
      <dgm:spPr/>
      <dgm:t>
        <a:bodyPr/>
        <a:lstStyle/>
        <a:p>
          <a:endParaRPr lang="en-US"/>
        </a:p>
      </dgm:t>
    </dgm:pt>
    <dgm:pt modelId="{0BF3534F-B9A9-4116-9589-18E3F164C9D7}" type="pres">
      <dgm:prSet presAssocID="{585FE9FA-DB43-49A9-BC65-7AFD8B4CAA3C}" presName="hierRoot3" presStyleCnt="0">
        <dgm:presLayoutVars>
          <dgm:hierBranch val="init"/>
        </dgm:presLayoutVars>
      </dgm:prSet>
      <dgm:spPr/>
    </dgm:pt>
    <dgm:pt modelId="{92AF35FA-5ACD-4D23-A1EB-7E4A54BEEE47}" type="pres">
      <dgm:prSet presAssocID="{585FE9FA-DB43-49A9-BC65-7AFD8B4CAA3C}" presName="rootComposite3" presStyleCnt="0"/>
      <dgm:spPr/>
    </dgm:pt>
    <dgm:pt modelId="{B9C3AAF0-1075-4ACC-A4D0-DEC2C7D3702F}" type="pres">
      <dgm:prSet presAssocID="{585FE9FA-DB43-49A9-BC65-7AFD8B4CAA3C}" presName="rootText3" presStyleLbl="asst1" presStyleIdx="1" presStyleCnt="6" custScaleX="182610" custScaleY="93730" custLinFactX="95836" custLinFactY="127770" custLinFactNeighborX="100000" custLinFactNeighborY="200000">
        <dgm:presLayoutVars>
          <dgm:chPref val="3"/>
        </dgm:presLayoutVars>
      </dgm:prSet>
      <dgm:spPr/>
      <dgm:t>
        <a:bodyPr/>
        <a:lstStyle/>
        <a:p>
          <a:endParaRPr lang="en-US"/>
        </a:p>
      </dgm:t>
    </dgm:pt>
    <dgm:pt modelId="{26BED186-872A-45BC-AC7F-E592A5C7AAFE}" type="pres">
      <dgm:prSet presAssocID="{585FE9FA-DB43-49A9-BC65-7AFD8B4CAA3C}" presName="rootConnector3" presStyleLbl="asst1" presStyleIdx="1" presStyleCnt="6"/>
      <dgm:spPr/>
      <dgm:t>
        <a:bodyPr/>
        <a:lstStyle/>
        <a:p>
          <a:endParaRPr lang="en-US"/>
        </a:p>
      </dgm:t>
    </dgm:pt>
    <dgm:pt modelId="{623F7F72-921D-4994-B899-6C44C183BA5B}" type="pres">
      <dgm:prSet presAssocID="{585FE9FA-DB43-49A9-BC65-7AFD8B4CAA3C}" presName="hierChild6" presStyleCnt="0"/>
      <dgm:spPr/>
    </dgm:pt>
    <dgm:pt modelId="{975AA748-6944-4E63-98A4-4D6A8DE222D5}" type="pres">
      <dgm:prSet presAssocID="{585FE9FA-DB43-49A9-BC65-7AFD8B4CAA3C}" presName="hierChild7" presStyleCnt="0"/>
      <dgm:spPr/>
    </dgm:pt>
    <dgm:pt modelId="{EEB2F5E9-0CF0-49F8-968E-5DB76FD1C04B}" type="pres">
      <dgm:prSet presAssocID="{729DF38B-D507-4E95-838D-FA0AA2029F98}" presName="Name111" presStyleLbl="parChTrans1D3" presStyleIdx="1" presStyleCnt="4"/>
      <dgm:spPr/>
      <dgm:t>
        <a:bodyPr/>
        <a:lstStyle/>
        <a:p>
          <a:endParaRPr lang="en-US"/>
        </a:p>
      </dgm:t>
    </dgm:pt>
    <dgm:pt modelId="{A9D6A152-C2B3-44B6-9253-CE6FBE5F6B7C}" type="pres">
      <dgm:prSet presAssocID="{A2FC6A71-3B61-4000-A6D8-A6464BD3B21D}" presName="hierRoot3" presStyleCnt="0">
        <dgm:presLayoutVars>
          <dgm:hierBranch val="init"/>
        </dgm:presLayoutVars>
      </dgm:prSet>
      <dgm:spPr/>
    </dgm:pt>
    <dgm:pt modelId="{4F19562A-FBCE-4E40-BF06-D41250FE0EE3}" type="pres">
      <dgm:prSet presAssocID="{A2FC6A71-3B61-4000-A6D8-A6464BD3B21D}" presName="rootComposite3" presStyleCnt="0"/>
      <dgm:spPr/>
    </dgm:pt>
    <dgm:pt modelId="{804FED24-2A22-4BE2-BE37-32D072D1BBB2}" type="pres">
      <dgm:prSet presAssocID="{A2FC6A71-3B61-4000-A6D8-A6464BD3B21D}" presName="rootText3" presStyleLbl="asst1" presStyleIdx="2" presStyleCnt="6" custScaleX="176894" custScaleY="101995" custLinFactY="82013" custLinFactNeighborX="-4961" custLinFactNeighborY="100000">
        <dgm:presLayoutVars>
          <dgm:chPref val="3"/>
        </dgm:presLayoutVars>
      </dgm:prSet>
      <dgm:spPr/>
      <dgm:t>
        <a:bodyPr/>
        <a:lstStyle/>
        <a:p>
          <a:endParaRPr lang="en-US"/>
        </a:p>
      </dgm:t>
    </dgm:pt>
    <dgm:pt modelId="{6E0EB1EF-9FDF-4670-A77B-6FD43D55739C}" type="pres">
      <dgm:prSet presAssocID="{A2FC6A71-3B61-4000-A6D8-A6464BD3B21D}" presName="rootConnector3" presStyleLbl="asst1" presStyleIdx="2" presStyleCnt="6"/>
      <dgm:spPr/>
      <dgm:t>
        <a:bodyPr/>
        <a:lstStyle/>
        <a:p>
          <a:endParaRPr lang="en-US"/>
        </a:p>
      </dgm:t>
    </dgm:pt>
    <dgm:pt modelId="{495A3A32-3DDA-4F05-A32F-AC678771F2A5}" type="pres">
      <dgm:prSet presAssocID="{A2FC6A71-3B61-4000-A6D8-A6464BD3B21D}" presName="hierChild6" presStyleCnt="0"/>
      <dgm:spPr/>
    </dgm:pt>
    <dgm:pt modelId="{33857A7A-B5C9-4F15-BDA5-F76993454468}" type="pres">
      <dgm:prSet presAssocID="{A2FC6A71-3B61-4000-A6D8-A6464BD3B21D}" presName="hierChild7" presStyleCnt="0"/>
      <dgm:spPr/>
    </dgm:pt>
    <dgm:pt modelId="{9662E9FB-4AF4-44B4-9F47-238DBD49F4BD}" type="pres">
      <dgm:prSet presAssocID="{97F83502-520A-4E43-8802-97A45002B410}" presName="Name111" presStyleLbl="parChTrans1D3" presStyleIdx="2" presStyleCnt="4"/>
      <dgm:spPr/>
      <dgm:t>
        <a:bodyPr/>
        <a:lstStyle/>
        <a:p>
          <a:endParaRPr lang="en-US"/>
        </a:p>
      </dgm:t>
    </dgm:pt>
    <dgm:pt modelId="{93B9F864-1D4B-402A-8290-59E9A396A878}" type="pres">
      <dgm:prSet presAssocID="{C0D27049-BE2C-4AEA-9124-C6BDEC539E81}" presName="hierRoot3" presStyleCnt="0">
        <dgm:presLayoutVars>
          <dgm:hierBranch val="init"/>
        </dgm:presLayoutVars>
      </dgm:prSet>
      <dgm:spPr/>
    </dgm:pt>
    <dgm:pt modelId="{F4A862B2-5B81-4BE6-AFC2-61B89C0F706C}" type="pres">
      <dgm:prSet presAssocID="{C0D27049-BE2C-4AEA-9124-C6BDEC539E81}" presName="rootComposite3" presStyleCnt="0"/>
      <dgm:spPr/>
    </dgm:pt>
    <dgm:pt modelId="{B07B4F21-36A5-4167-8982-37C1A67EA06B}" type="pres">
      <dgm:prSet presAssocID="{C0D27049-BE2C-4AEA-9124-C6BDEC539E81}" presName="rootText3" presStyleLbl="asst1" presStyleIdx="3" presStyleCnt="6" custScaleX="182034" custScaleY="113046" custLinFactX="95226" custLinFactY="-10495" custLinFactNeighborX="100000" custLinFactNeighborY="-100000">
        <dgm:presLayoutVars>
          <dgm:chPref val="3"/>
        </dgm:presLayoutVars>
      </dgm:prSet>
      <dgm:spPr/>
      <dgm:t>
        <a:bodyPr/>
        <a:lstStyle/>
        <a:p>
          <a:endParaRPr lang="en-US"/>
        </a:p>
      </dgm:t>
    </dgm:pt>
    <dgm:pt modelId="{875587FA-1D34-41AF-AB22-6700BB742B9A}" type="pres">
      <dgm:prSet presAssocID="{C0D27049-BE2C-4AEA-9124-C6BDEC539E81}" presName="rootConnector3" presStyleLbl="asst1" presStyleIdx="3" presStyleCnt="6"/>
      <dgm:spPr/>
      <dgm:t>
        <a:bodyPr/>
        <a:lstStyle/>
        <a:p>
          <a:endParaRPr lang="en-US"/>
        </a:p>
      </dgm:t>
    </dgm:pt>
    <dgm:pt modelId="{4D15E86C-F1F4-4DF9-A437-5FBA6E1681BB}" type="pres">
      <dgm:prSet presAssocID="{C0D27049-BE2C-4AEA-9124-C6BDEC539E81}" presName="hierChild6" presStyleCnt="0"/>
      <dgm:spPr/>
    </dgm:pt>
    <dgm:pt modelId="{76D3196A-457A-42B1-AD78-A400AB5CB0B4}" type="pres">
      <dgm:prSet presAssocID="{C0D27049-BE2C-4AEA-9124-C6BDEC539E81}" presName="hierChild7" presStyleCnt="0"/>
      <dgm:spPr/>
    </dgm:pt>
    <dgm:pt modelId="{8D7544E7-646B-414E-91D3-B8819CFB7F5D}" type="pres">
      <dgm:prSet presAssocID="{5C41E69C-6A75-4B43-878C-68BC10ECEE06}" presName="Name111" presStyleLbl="parChTrans1D3" presStyleIdx="3" presStyleCnt="4"/>
      <dgm:spPr/>
      <dgm:t>
        <a:bodyPr/>
        <a:lstStyle/>
        <a:p>
          <a:endParaRPr lang="en-US"/>
        </a:p>
      </dgm:t>
    </dgm:pt>
    <dgm:pt modelId="{2CE3983F-6815-40A8-8D16-581D4CEC4D3F}" type="pres">
      <dgm:prSet presAssocID="{2CBFE12A-0B45-4D22-A04A-F05EE9A28705}" presName="hierRoot3" presStyleCnt="0">
        <dgm:presLayoutVars>
          <dgm:hierBranch val="init"/>
        </dgm:presLayoutVars>
      </dgm:prSet>
      <dgm:spPr/>
    </dgm:pt>
    <dgm:pt modelId="{D0C10475-898A-48D4-B267-53F9517FD289}" type="pres">
      <dgm:prSet presAssocID="{2CBFE12A-0B45-4D22-A04A-F05EE9A28705}" presName="rootComposite3" presStyleCnt="0"/>
      <dgm:spPr/>
    </dgm:pt>
    <dgm:pt modelId="{ACB96B29-E5CF-4FDC-B883-6A3EE568FCD8}" type="pres">
      <dgm:prSet presAssocID="{2CBFE12A-0B45-4D22-A04A-F05EE9A28705}" presName="rootText3" presStyleLbl="asst1" presStyleIdx="4" presStyleCnt="6" custScaleX="175864" custScaleY="124941" custLinFactY="-100000" custLinFactNeighborX="-4961" custLinFactNeighborY="-149907">
        <dgm:presLayoutVars>
          <dgm:chPref val="3"/>
        </dgm:presLayoutVars>
      </dgm:prSet>
      <dgm:spPr/>
      <dgm:t>
        <a:bodyPr/>
        <a:lstStyle/>
        <a:p>
          <a:endParaRPr lang="en-US"/>
        </a:p>
      </dgm:t>
    </dgm:pt>
    <dgm:pt modelId="{0684D604-562E-4185-A3FF-DBB37E3ACB11}" type="pres">
      <dgm:prSet presAssocID="{2CBFE12A-0B45-4D22-A04A-F05EE9A28705}" presName="rootConnector3" presStyleLbl="asst1" presStyleIdx="4" presStyleCnt="6"/>
      <dgm:spPr/>
      <dgm:t>
        <a:bodyPr/>
        <a:lstStyle/>
        <a:p>
          <a:endParaRPr lang="en-US"/>
        </a:p>
      </dgm:t>
    </dgm:pt>
    <dgm:pt modelId="{D920BE08-77FE-4C9D-96A8-57EFDB9D8982}" type="pres">
      <dgm:prSet presAssocID="{2CBFE12A-0B45-4D22-A04A-F05EE9A28705}" presName="hierChild6" presStyleCnt="0"/>
      <dgm:spPr/>
    </dgm:pt>
    <dgm:pt modelId="{58395C92-6996-4153-8310-9629448E8021}" type="pres">
      <dgm:prSet presAssocID="{2CBFE12A-0B45-4D22-A04A-F05EE9A28705}" presName="hierChild7" presStyleCnt="0"/>
      <dgm:spPr/>
    </dgm:pt>
    <dgm:pt modelId="{C363C918-504F-455E-9FCA-266286059706}" type="pres">
      <dgm:prSet presAssocID="{C5061534-AF38-42F1-AA04-5611D0D2455E}" presName="Name111" presStyleLbl="parChTrans1D2" presStyleIdx="1" presStyleCnt="2"/>
      <dgm:spPr/>
      <dgm:t>
        <a:bodyPr/>
        <a:lstStyle/>
        <a:p>
          <a:endParaRPr lang="en-US"/>
        </a:p>
      </dgm:t>
    </dgm:pt>
    <dgm:pt modelId="{07E3C2DD-BBC3-43AF-9507-5D1785D3A9A7}" type="pres">
      <dgm:prSet presAssocID="{B625689F-9D9F-4E6E-8BBC-00262A4655EB}" presName="hierRoot3" presStyleCnt="0">
        <dgm:presLayoutVars>
          <dgm:hierBranch val="init"/>
        </dgm:presLayoutVars>
      </dgm:prSet>
      <dgm:spPr/>
    </dgm:pt>
    <dgm:pt modelId="{8C5E581E-9000-42C5-8E8E-C013BACEFA17}" type="pres">
      <dgm:prSet presAssocID="{B625689F-9D9F-4E6E-8BBC-00262A4655EB}" presName="rootComposite3" presStyleCnt="0"/>
      <dgm:spPr/>
    </dgm:pt>
    <dgm:pt modelId="{98754A80-66BD-4E08-9105-C4267404E731}" type="pres">
      <dgm:prSet presAssocID="{B625689F-9D9F-4E6E-8BBC-00262A4655EB}" presName="rootText3" presStyleLbl="asst1" presStyleIdx="5" presStyleCnt="6" custScaleX="113373" custScaleY="120689" custLinFactNeighborX="-2808" custLinFactNeighborY="-94774">
        <dgm:presLayoutVars>
          <dgm:chPref val="3"/>
        </dgm:presLayoutVars>
      </dgm:prSet>
      <dgm:spPr/>
      <dgm:t>
        <a:bodyPr/>
        <a:lstStyle/>
        <a:p>
          <a:endParaRPr lang="en-US"/>
        </a:p>
      </dgm:t>
    </dgm:pt>
    <dgm:pt modelId="{B5E6EE3A-3922-448C-AA36-0F7AEF4BA233}" type="pres">
      <dgm:prSet presAssocID="{B625689F-9D9F-4E6E-8BBC-00262A4655EB}" presName="rootConnector3" presStyleLbl="asst1" presStyleIdx="5" presStyleCnt="6"/>
      <dgm:spPr/>
      <dgm:t>
        <a:bodyPr/>
        <a:lstStyle/>
        <a:p>
          <a:endParaRPr lang="en-US"/>
        </a:p>
      </dgm:t>
    </dgm:pt>
    <dgm:pt modelId="{02D78905-5A23-4DA1-87A5-C5832A9CA1CC}" type="pres">
      <dgm:prSet presAssocID="{B625689F-9D9F-4E6E-8BBC-00262A4655EB}" presName="hierChild6" presStyleCnt="0"/>
      <dgm:spPr/>
    </dgm:pt>
    <dgm:pt modelId="{D7E64DA9-6585-4486-AF31-E1724E848082}" type="pres">
      <dgm:prSet presAssocID="{B625689F-9D9F-4E6E-8BBC-00262A4655EB}" presName="hierChild7" presStyleCnt="0"/>
      <dgm:spPr/>
    </dgm:pt>
  </dgm:ptLst>
  <dgm:cxnLst>
    <dgm:cxn modelId="{22F757D0-3C82-4155-BEC4-90E7E0480029}" type="presOf" srcId="{D5F24AE2-EC66-493E-B435-7D9D5E91BD8D}" destId="{DCA00733-F0B5-4833-89AC-51EA955DEDFE}" srcOrd="0" destOrd="0" presId="urn:microsoft.com/office/officeart/2005/8/layout/orgChart1"/>
    <dgm:cxn modelId="{DE67F532-3418-476B-9A3E-1DC111550557}" type="presOf" srcId="{C5061534-AF38-42F1-AA04-5611D0D2455E}" destId="{C363C918-504F-455E-9FCA-266286059706}" srcOrd="0" destOrd="0" presId="urn:microsoft.com/office/officeart/2005/8/layout/orgChart1"/>
    <dgm:cxn modelId="{2762144C-F1EE-405C-B47A-89D65EFA5296}" srcId="{72512D06-E6E0-4F9D-A0AF-90D7A690EC41}" destId="{2CBFE12A-0B45-4D22-A04A-F05EE9A28705}" srcOrd="3" destOrd="0" parTransId="{5C41E69C-6A75-4B43-878C-68BC10ECEE06}" sibTransId="{A5AFE4FB-D754-429F-8466-57977E9675A9}"/>
    <dgm:cxn modelId="{2B3CAFA7-389F-46F9-AD15-76E5E9EC4A85}" type="presOf" srcId="{C0D27049-BE2C-4AEA-9124-C6BDEC539E81}" destId="{B07B4F21-36A5-4167-8982-37C1A67EA06B}" srcOrd="0" destOrd="0" presId="urn:microsoft.com/office/officeart/2005/8/layout/orgChart1"/>
    <dgm:cxn modelId="{0504C2F1-2688-4223-B59D-84A37434276A}" type="presOf" srcId="{C0D27049-BE2C-4AEA-9124-C6BDEC539E81}" destId="{875587FA-1D34-41AF-AB22-6700BB742B9A}" srcOrd="1" destOrd="0" presId="urn:microsoft.com/office/officeart/2005/8/layout/orgChart1"/>
    <dgm:cxn modelId="{7E746B4E-01AF-4618-AEC2-35292DB8CF55}" type="presOf" srcId="{B625689F-9D9F-4E6E-8BBC-00262A4655EB}" destId="{B5E6EE3A-3922-448C-AA36-0F7AEF4BA233}" srcOrd="1" destOrd="0" presId="urn:microsoft.com/office/officeart/2005/8/layout/orgChart1"/>
    <dgm:cxn modelId="{95FC3FBA-9FB7-42C0-99FF-FCFDDCCAA351}" type="presOf" srcId="{97F83502-520A-4E43-8802-97A45002B410}" destId="{9662E9FB-4AF4-44B4-9F47-238DBD49F4BD}" srcOrd="0" destOrd="0" presId="urn:microsoft.com/office/officeart/2005/8/layout/orgChart1"/>
    <dgm:cxn modelId="{C573736E-BB1D-4CAA-96E9-EFD529C252DB}" type="presOf" srcId="{2CBFE12A-0B45-4D22-A04A-F05EE9A28705}" destId="{ACB96B29-E5CF-4FDC-B883-6A3EE568FCD8}" srcOrd="0" destOrd="0" presId="urn:microsoft.com/office/officeart/2005/8/layout/orgChart1"/>
    <dgm:cxn modelId="{AEEB0F99-6F61-484F-9B16-E106C6D5AEBA}" type="presOf" srcId="{4DAC2E19-2C33-423B-9E32-A11812074758}" destId="{83099A66-382D-417C-ACD4-4504BDDE64AD}" srcOrd="0" destOrd="0" presId="urn:microsoft.com/office/officeart/2005/8/layout/orgChart1"/>
    <dgm:cxn modelId="{8C95E36E-681D-42B4-BA80-848619843633}" srcId="{72512D06-E6E0-4F9D-A0AF-90D7A690EC41}" destId="{585FE9FA-DB43-49A9-BC65-7AFD8B4CAA3C}" srcOrd="0" destOrd="0" parTransId="{D5F24AE2-EC66-493E-B435-7D9D5E91BD8D}" sibTransId="{B05140DC-7535-44D8-B5CA-6F6A70A3E653}"/>
    <dgm:cxn modelId="{188EE9DC-48BB-426C-8C01-F7CD2056F1A8}" type="presOf" srcId="{585FE9FA-DB43-49A9-BC65-7AFD8B4CAA3C}" destId="{B9C3AAF0-1075-4ACC-A4D0-DEC2C7D3702F}" srcOrd="0" destOrd="0" presId="urn:microsoft.com/office/officeart/2005/8/layout/orgChart1"/>
    <dgm:cxn modelId="{667AB886-5C96-452D-921A-CFEC1CC0E0B0}" type="presOf" srcId="{72512D06-E6E0-4F9D-A0AF-90D7A690EC41}" destId="{7F4EA45E-50F0-4E1C-BCB7-E3C18CA94D42}" srcOrd="1" destOrd="0" presId="urn:microsoft.com/office/officeart/2005/8/layout/orgChart1"/>
    <dgm:cxn modelId="{F7560D93-096A-421F-A64E-E87799B982F6}" type="presOf" srcId="{72512D06-E6E0-4F9D-A0AF-90D7A690EC41}" destId="{FD485384-6033-4D49-A5DA-4CDDA9B4EB9F}" srcOrd="0" destOrd="0" presId="urn:microsoft.com/office/officeart/2005/8/layout/orgChart1"/>
    <dgm:cxn modelId="{F24264FD-E1F7-4510-89A9-BE93750ED243}" srcId="{92367F3C-34E4-411D-8265-CD81EF990110}" destId="{B625689F-9D9F-4E6E-8BBC-00262A4655EB}" srcOrd="1" destOrd="0" parTransId="{C5061534-AF38-42F1-AA04-5611D0D2455E}" sibTransId="{57B469CB-17FD-4470-A4B5-F3E9560B0872}"/>
    <dgm:cxn modelId="{30D725FE-5006-4BA7-9103-2FD42CA8C13D}" type="presOf" srcId="{585FE9FA-DB43-49A9-BC65-7AFD8B4CAA3C}" destId="{26BED186-872A-45BC-AC7F-E592A5C7AAFE}" srcOrd="1" destOrd="0" presId="urn:microsoft.com/office/officeart/2005/8/layout/orgChart1"/>
    <dgm:cxn modelId="{6BA3A1F5-EF70-4855-BFC7-CA8B29C5B6BE}" type="presOf" srcId="{A2FC6A71-3B61-4000-A6D8-A6464BD3B21D}" destId="{6E0EB1EF-9FDF-4670-A77B-6FD43D55739C}" srcOrd="1" destOrd="0" presId="urn:microsoft.com/office/officeart/2005/8/layout/orgChart1"/>
    <dgm:cxn modelId="{8B031C5A-AA74-482A-A018-E347C0C2D36E}" srcId="{72512D06-E6E0-4F9D-A0AF-90D7A690EC41}" destId="{C0D27049-BE2C-4AEA-9124-C6BDEC539E81}" srcOrd="2" destOrd="0" parTransId="{97F83502-520A-4E43-8802-97A45002B410}" sibTransId="{827DB79C-85BE-4E24-B437-1A95323F7C15}"/>
    <dgm:cxn modelId="{11AE53C2-2CBC-4FC8-8A80-4153406DB892}" srcId="{A61D0A24-EB92-49D7-A5AE-CBC14AA78022}" destId="{92367F3C-34E4-411D-8265-CD81EF990110}" srcOrd="0" destOrd="0" parTransId="{0E643FD2-9AE7-4D8C-AE45-1074FDD3ECD6}" sibTransId="{4BF9A57A-C5E4-40F7-B531-1D394A6CD487}"/>
    <dgm:cxn modelId="{BAB73850-CF5F-4716-A313-F6BEF9583869}" srcId="{92367F3C-34E4-411D-8265-CD81EF990110}" destId="{72512D06-E6E0-4F9D-A0AF-90D7A690EC41}" srcOrd="0" destOrd="0" parTransId="{4DAC2E19-2C33-423B-9E32-A11812074758}" sibTransId="{3E82661A-E834-4125-8384-1E260EF52A04}"/>
    <dgm:cxn modelId="{D615A408-F274-46C5-B51F-4D7A4B2A3240}" type="presOf" srcId="{2CBFE12A-0B45-4D22-A04A-F05EE9A28705}" destId="{0684D604-562E-4185-A3FF-DBB37E3ACB11}" srcOrd="1" destOrd="0" presId="urn:microsoft.com/office/officeart/2005/8/layout/orgChart1"/>
    <dgm:cxn modelId="{D2EBEB43-FCD8-4274-8CB7-21CDE158B392}" srcId="{72512D06-E6E0-4F9D-A0AF-90D7A690EC41}" destId="{A2FC6A71-3B61-4000-A6D8-A6464BD3B21D}" srcOrd="1" destOrd="0" parTransId="{729DF38B-D507-4E95-838D-FA0AA2029F98}" sibTransId="{5983724B-D84F-4ABB-8CBC-7556C90567E6}"/>
    <dgm:cxn modelId="{7B726C4C-4B27-4A51-ABB1-17DED8F42ACF}" type="presOf" srcId="{92367F3C-34E4-411D-8265-CD81EF990110}" destId="{D40DE80A-4ED2-4909-9B92-388B39188EE4}" srcOrd="0" destOrd="0" presId="urn:microsoft.com/office/officeart/2005/8/layout/orgChart1"/>
    <dgm:cxn modelId="{F24333AF-2A6C-4160-93DD-0FE09091EB1C}" type="presOf" srcId="{5C41E69C-6A75-4B43-878C-68BC10ECEE06}" destId="{8D7544E7-646B-414E-91D3-B8819CFB7F5D}" srcOrd="0" destOrd="0" presId="urn:microsoft.com/office/officeart/2005/8/layout/orgChart1"/>
    <dgm:cxn modelId="{EACB2B7E-81DF-44A8-A34C-4AC871D0E663}" type="presOf" srcId="{92367F3C-34E4-411D-8265-CD81EF990110}" destId="{FFBB3E86-B838-4970-BD8A-96D34923E15B}" srcOrd="1" destOrd="0" presId="urn:microsoft.com/office/officeart/2005/8/layout/orgChart1"/>
    <dgm:cxn modelId="{BB055B34-9A9B-479F-BA3C-5D6B35629DA5}" type="presOf" srcId="{A61D0A24-EB92-49D7-A5AE-CBC14AA78022}" destId="{6F3D86C6-242D-477B-AE22-814D9BCE3789}" srcOrd="0" destOrd="0" presId="urn:microsoft.com/office/officeart/2005/8/layout/orgChart1"/>
    <dgm:cxn modelId="{10EFAE0E-C036-41AE-9C17-50F27B81787B}" type="presOf" srcId="{A2FC6A71-3B61-4000-A6D8-A6464BD3B21D}" destId="{804FED24-2A22-4BE2-BE37-32D072D1BBB2}" srcOrd="0" destOrd="0" presId="urn:microsoft.com/office/officeart/2005/8/layout/orgChart1"/>
    <dgm:cxn modelId="{3AF510DC-A651-41D1-BD4F-2A6399B0937D}" type="presOf" srcId="{729DF38B-D507-4E95-838D-FA0AA2029F98}" destId="{EEB2F5E9-0CF0-49F8-968E-5DB76FD1C04B}" srcOrd="0" destOrd="0" presId="urn:microsoft.com/office/officeart/2005/8/layout/orgChart1"/>
    <dgm:cxn modelId="{00FDD04E-9B8C-41FE-BCD6-ACCF641526FF}" type="presOf" srcId="{B625689F-9D9F-4E6E-8BBC-00262A4655EB}" destId="{98754A80-66BD-4E08-9105-C4267404E731}" srcOrd="0" destOrd="0" presId="urn:microsoft.com/office/officeart/2005/8/layout/orgChart1"/>
    <dgm:cxn modelId="{97CC1CF9-A2FA-41AF-A74F-5370811E9D51}" type="presParOf" srcId="{6F3D86C6-242D-477B-AE22-814D9BCE3789}" destId="{5FD95AB5-8919-44CF-BB2E-42F04988D09F}" srcOrd="0" destOrd="0" presId="urn:microsoft.com/office/officeart/2005/8/layout/orgChart1"/>
    <dgm:cxn modelId="{36423646-E83B-4960-8FD6-AF633EE0767D}" type="presParOf" srcId="{5FD95AB5-8919-44CF-BB2E-42F04988D09F}" destId="{E4D13C45-DAE0-4510-8C35-6B51FA87C1CF}" srcOrd="0" destOrd="0" presId="urn:microsoft.com/office/officeart/2005/8/layout/orgChart1"/>
    <dgm:cxn modelId="{AF900B5A-828A-4E7C-8BBB-699F8994CB7E}" type="presParOf" srcId="{E4D13C45-DAE0-4510-8C35-6B51FA87C1CF}" destId="{D40DE80A-4ED2-4909-9B92-388B39188EE4}" srcOrd="0" destOrd="0" presId="urn:microsoft.com/office/officeart/2005/8/layout/orgChart1"/>
    <dgm:cxn modelId="{C8B89A75-B5C1-43B3-A904-4A17593204C1}" type="presParOf" srcId="{E4D13C45-DAE0-4510-8C35-6B51FA87C1CF}" destId="{FFBB3E86-B838-4970-BD8A-96D34923E15B}" srcOrd="1" destOrd="0" presId="urn:microsoft.com/office/officeart/2005/8/layout/orgChart1"/>
    <dgm:cxn modelId="{3C638618-8825-40DA-BF90-FADC413AB72C}" type="presParOf" srcId="{5FD95AB5-8919-44CF-BB2E-42F04988D09F}" destId="{939FC9E3-E3E2-4EBB-8FCD-1EC1DC19F719}" srcOrd="1" destOrd="0" presId="urn:microsoft.com/office/officeart/2005/8/layout/orgChart1"/>
    <dgm:cxn modelId="{3E92BD07-D42B-4969-B18C-18B620C20C15}" type="presParOf" srcId="{5FD95AB5-8919-44CF-BB2E-42F04988D09F}" destId="{74A38BF4-CDA4-498E-83C1-053F1EB505A2}" srcOrd="2" destOrd="0" presId="urn:microsoft.com/office/officeart/2005/8/layout/orgChart1"/>
    <dgm:cxn modelId="{2334B63E-EF91-4352-B33F-2C977BD896CF}" type="presParOf" srcId="{74A38BF4-CDA4-498E-83C1-053F1EB505A2}" destId="{83099A66-382D-417C-ACD4-4504BDDE64AD}" srcOrd="0" destOrd="0" presId="urn:microsoft.com/office/officeart/2005/8/layout/orgChart1"/>
    <dgm:cxn modelId="{6DF9C751-57BF-441A-98D4-6BA815885CB9}" type="presParOf" srcId="{74A38BF4-CDA4-498E-83C1-053F1EB505A2}" destId="{2746E98F-B85C-49E1-A02A-AF25FB145290}" srcOrd="1" destOrd="0" presId="urn:microsoft.com/office/officeart/2005/8/layout/orgChart1"/>
    <dgm:cxn modelId="{7B90658F-1084-4B2A-B16E-4C6319F4716A}" type="presParOf" srcId="{2746E98F-B85C-49E1-A02A-AF25FB145290}" destId="{BA60F57F-7A7C-4E85-888A-321D4502FC1F}" srcOrd="0" destOrd="0" presId="urn:microsoft.com/office/officeart/2005/8/layout/orgChart1"/>
    <dgm:cxn modelId="{EB839CAC-2676-49EC-83EF-9BBFCFCE1CD5}" type="presParOf" srcId="{BA60F57F-7A7C-4E85-888A-321D4502FC1F}" destId="{FD485384-6033-4D49-A5DA-4CDDA9B4EB9F}" srcOrd="0" destOrd="0" presId="urn:microsoft.com/office/officeart/2005/8/layout/orgChart1"/>
    <dgm:cxn modelId="{E8978A98-F55F-4540-A8AD-8E69174BC229}" type="presParOf" srcId="{BA60F57F-7A7C-4E85-888A-321D4502FC1F}" destId="{7F4EA45E-50F0-4E1C-BCB7-E3C18CA94D42}" srcOrd="1" destOrd="0" presId="urn:microsoft.com/office/officeart/2005/8/layout/orgChart1"/>
    <dgm:cxn modelId="{52B5D66E-9F43-4E8C-8F48-9530F15D0772}" type="presParOf" srcId="{2746E98F-B85C-49E1-A02A-AF25FB145290}" destId="{798EA7AA-83E8-453D-A9B0-A80CB9772BF0}" srcOrd="1" destOrd="0" presId="urn:microsoft.com/office/officeart/2005/8/layout/orgChart1"/>
    <dgm:cxn modelId="{98215D92-34EB-4871-ACF3-9B2A25CBEEA4}" type="presParOf" srcId="{2746E98F-B85C-49E1-A02A-AF25FB145290}" destId="{4657C494-A4CB-4315-B931-69B3FAF816A4}" srcOrd="2" destOrd="0" presId="urn:microsoft.com/office/officeart/2005/8/layout/orgChart1"/>
    <dgm:cxn modelId="{F06FDE7E-7418-4BA9-9295-7E52F9D7EBC9}" type="presParOf" srcId="{4657C494-A4CB-4315-B931-69B3FAF816A4}" destId="{DCA00733-F0B5-4833-89AC-51EA955DEDFE}" srcOrd="0" destOrd="0" presId="urn:microsoft.com/office/officeart/2005/8/layout/orgChart1"/>
    <dgm:cxn modelId="{8369DADD-8DC0-4CB8-978E-9A15F89F6F52}" type="presParOf" srcId="{4657C494-A4CB-4315-B931-69B3FAF816A4}" destId="{0BF3534F-B9A9-4116-9589-18E3F164C9D7}" srcOrd="1" destOrd="0" presId="urn:microsoft.com/office/officeart/2005/8/layout/orgChart1"/>
    <dgm:cxn modelId="{00A7D46C-9E9C-4D39-8B87-6A716E417275}" type="presParOf" srcId="{0BF3534F-B9A9-4116-9589-18E3F164C9D7}" destId="{92AF35FA-5ACD-4D23-A1EB-7E4A54BEEE47}" srcOrd="0" destOrd="0" presId="urn:microsoft.com/office/officeart/2005/8/layout/orgChart1"/>
    <dgm:cxn modelId="{4E71419F-5FB9-4B41-9B27-1BFE0970C987}" type="presParOf" srcId="{92AF35FA-5ACD-4D23-A1EB-7E4A54BEEE47}" destId="{B9C3AAF0-1075-4ACC-A4D0-DEC2C7D3702F}" srcOrd="0" destOrd="0" presId="urn:microsoft.com/office/officeart/2005/8/layout/orgChart1"/>
    <dgm:cxn modelId="{54BE9A0D-CC77-4816-9A9E-FD141CAC6A92}" type="presParOf" srcId="{92AF35FA-5ACD-4D23-A1EB-7E4A54BEEE47}" destId="{26BED186-872A-45BC-AC7F-E592A5C7AAFE}" srcOrd="1" destOrd="0" presId="urn:microsoft.com/office/officeart/2005/8/layout/orgChart1"/>
    <dgm:cxn modelId="{3F55134C-8AB7-4BCF-BF2B-72CFE9FE2DDD}" type="presParOf" srcId="{0BF3534F-B9A9-4116-9589-18E3F164C9D7}" destId="{623F7F72-921D-4994-B899-6C44C183BA5B}" srcOrd="1" destOrd="0" presId="urn:microsoft.com/office/officeart/2005/8/layout/orgChart1"/>
    <dgm:cxn modelId="{3FCC51BA-733F-409E-8A47-7EF311A14695}" type="presParOf" srcId="{0BF3534F-B9A9-4116-9589-18E3F164C9D7}" destId="{975AA748-6944-4E63-98A4-4D6A8DE222D5}" srcOrd="2" destOrd="0" presId="urn:microsoft.com/office/officeart/2005/8/layout/orgChart1"/>
    <dgm:cxn modelId="{D2913F64-9726-4875-BAD0-E92E3A56FCB9}" type="presParOf" srcId="{4657C494-A4CB-4315-B931-69B3FAF816A4}" destId="{EEB2F5E9-0CF0-49F8-968E-5DB76FD1C04B}" srcOrd="2" destOrd="0" presId="urn:microsoft.com/office/officeart/2005/8/layout/orgChart1"/>
    <dgm:cxn modelId="{F7683E60-C8E6-44B8-8A8E-12E8C8007B59}" type="presParOf" srcId="{4657C494-A4CB-4315-B931-69B3FAF816A4}" destId="{A9D6A152-C2B3-44B6-9253-CE6FBE5F6B7C}" srcOrd="3" destOrd="0" presId="urn:microsoft.com/office/officeart/2005/8/layout/orgChart1"/>
    <dgm:cxn modelId="{8AFC235A-30BF-45BA-B97C-D32DEFCE2502}" type="presParOf" srcId="{A9D6A152-C2B3-44B6-9253-CE6FBE5F6B7C}" destId="{4F19562A-FBCE-4E40-BF06-D41250FE0EE3}" srcOrd="0" destOrd="0" presId="urn:microsoft.com/office/officeart/2005/8/layout/orgChart1"/>
    <dgm:cxn modelId="{146CACFA-6AB1-49AA-9854-9A1924F89C45}" type="presParOf" srcId="{4F19562A-FBCE-4E40-BF06-D41250FE0EE3}" destId="{804FED24-2A22-4BE2-BE37-32D072D1BBB2}" srcOrd="0" destOrd="0" presId="urn:microsoft.com/office/officeart/2005/8/layout/orgChart1"/>
    <dgm:cxn modelId="{243E0DC9-BB58-4F95-8933-CCD902EB6859}" type="presParOf" srcId="{4F19562A-FBCE-4E40-BF06-D41250FE0EE3}" destId="{6E0EB1EF-9FDF-4670-A77B-6FD43D55739C}" srcOrd="1" destOrd="0" presId="urn:microsoft.com/office/officeart/2005/8/layout/orgChart1"/>
    <dgm:cxn modelId="{CF804070-AD0B-480A-A366-87E1AFCAE7A5}" type="presParOf" srcId="{A9D6A152-C2B3-44B6-9253-CE6FBE5F6B7C}" destId="{495A3A32-3DDA-4F05-A32F-AC678771F2A5}" srcOrd="1" destOrd="0" presId="urn:microsoft.com/office/officeart/2005/8/layout/orgChart1"/>
    <dgm:cxn modelId="{FF34AEB1-5633-4CDE-9422-1A93CA2D0464}" type="presParOf" srcId="{A9D6A152-C2B3-44B6-9253-CE6FBE5F6B7C}" destId="{33857A7A-B5C9-4F15-BDA5-F76993454468}" srcOrd="2" destOrd="0" presId="urn:microsoft.com/office/officeart/2005/8/layout/orgChart1"/>
    <dgm:cxn modelId="{258058F1-841F-4D9C-9407-0EDB29FAAA15}" type="presParOf" srcId="{4657C494-A4CB-4315-B931-69B3FAF816A4}" destId="{9662E9FB-4AF4-44B4-9F47-238DBD49F4BD}" srcOrd="4" destOrd="0" presId="urn:microsoft.com/office/officeart/2005/8/layout/orgChart1"/>
    <dgm:cxn modelId="{20A0907C-3A57-4093-BA77-977B52C1095E}" type="presParOf" srcId="{4657C494-A4CB-4315-B931-69B3FAF816A4}" destId="{93B9F864-1D4B-402A-8290-59E9A396A878}" srcOrd="5" destOrd="0" presId="urn:microsoft.com/office/officeart/2005/8/layout/orgChart1"/>
    <dgm:cxn modelId="{514FB798-9B84-4E60-AE11-248F1B6F55CC}" type="presParOf" srcId="{93B9F864-1D4B-402A-8290-59E9A396A878}" destId="{F4A862B2-5B81-4BE6-AFC2-61B89C0F706C}" srcOrd="0" destOrd="0" presId="urn:microsoft.com/office/officeart/2005/8/layout/orgChart1"/>
    <dgm:cxn modelId="{85F74123-63D8-4D37-B601-1F28CAB34617}" type="presParOf" srcId="{F4A862B2-5B81-4BE6-AFC2-61B89C0F706C}" destId="{B07B4F21-36A5-4167-8982-37C1A67EA06B}" srcOrd="0" destOrd="0" presId="urn:microsoft.com/office/officeart/2005/8/layout/orgChart1"/>
    <dgm:cxn modelId="{478276D2-7E91-44C0-8E9A-3E3AFEEC3944}" type="presParOf" srcId="{F4A862B2-5B81-4BE6-AFC2-61B89C0F706C}" destId="{875587FA-1D34-41AF-AB22-6700BB742B9A}" srcOrd="1" destOrd="0" presId="urn:microsoft.com/office/officeart/2005/8/layout/orgChart1"/>
    <dgm:cxn modelId="{F7DC6D03-226D-41F4-9E69-57D95C1D687E}" type="presParOf" srcId="{93B9F864-1D4B-402A-8290-59E9A396A878}" destId="{4D15E86C-F1F4-4DF9-A437-5FBA6E1681BB}" srcOrd="1" destOrd="0" presId="urn:microsoft.com/office/officeart/2005/8/layout/orgChart1"/>
    <dgm:cxn modelId="{4283C3AA-D837-4A8A-A934-FB5055604665}" type="presParOf" srcId="{93B9F864-1D4B-402A-8290-59E9A396A878}" destId="{76D3196A-457A-42B1-AD78-A400AB5CB0B4}" srcOrd="2" destOrd="0" presId="urn:microsoft.com/office/officeart/2005/8/layout/orgChart1"/>
    <dgm:cxn modelId="{9238FDA1-CC18-4DCD-88B2-4FFFCD0C4D18}" type="presParOf" srcId="{4657C494-A4CB-4315-B931-69B3FAF816A4}" destId="{8D7544E7-646B-414E-91D3-B8819CFB7F5D}" srcOrd="6" destOrd="0" presId="urn:microsoft.com/office/officeart/2005/8/layout/orgChart1"/>
    <dgm:cxn modelId="{39EDAD06-A44A-4309-80F2-459BB33610AE}" type="presParOf" srcId="{4657C494-A4CB-4315-B931-69B3FAF816A4}" destId="{2CE3983F-6815-40A8-8D16-581D4CEC4D3F}" srcOrd="7" destOrd="0" presId="urn:microsoft.com/office/officeart/2005/8/layout/orgChart1"/>
    <dgm:cxn modelId="{55BEB34B-778E-42DC-BD04-1E2A9513FEF9}" type="presParOf" srcId="{2CE3983F-6815-40A8-8D16-581D4CEC4D3F}" destId="{D0C10475-898A-48D4-B267-53F9517FD289}" srcOrd="0" destOrd="0" presId="urn:microsoft.com/office/officeart/2005/8/layout/orgChart1"/>
    <dgm:cxn modelId="{A72A5303-D2BA-4E85-B1AC-E7E1CD800654}" type="presParOf" srcId="{D0C10475-898A-48D4-B267-53F9517FD289}" destId="{ACB96B29-E5CF-4FDC-B883-6A3EE568FCD8}" srcOrd="0" destOrd="0" presId="urn:microsoft.com/office/officeart/2005/8/layout/orgChart1"/>
    <dgm:cxn modelId="{C6506378-5880-49B5-996B-CF20E9829FB1}" type="presParOf" srcId="{D0C10475-898A-48D4-B267-53F9517FD289}" destId="{0684D604-562E-4185-A3FF-DBB37E3ACB11}" srcOrd="1" destOrd="0" presId="urn:microsoft.com/office/officeart/2005/8/layout/orgChart1"/>
    <dgm:cxn modelId="{D58C83FC-D743-4168-8E2A-759052A4F5CD}" type="presParOf" srcId="{2CE3983F-6815-40A8-8D16-581D4CEC4D3F}" destId="{D920BE08-77FE-4C9D-96A8-57EFDB9D8982}" srcOrd="1" destOrd="0" presId="urn:microsoft.com/office/officeart/2005/8/layout/orgChart1"/>
    <dgm:cxn modelId="{31EB0367-3F3B-4ABE-990B-D0E81B412938}" type="presParOf" srcId="{2CE3983F-6815-40A8-8D16-581D4CEC4D3F}" destId="{58395C92-6996-4153-8310-9629448E8021}" srcOrd="2" destOrd="0" presId="urn:microsoft.com/office/officeart/2005/8/layout/orgChart1"/>
    <dgm:cxn modelId="{9D63923A-70C1-48A4-92FD-DFAA0C548AE2}" type="presParOf" srcId="{74A38BF4-CDA4-498E-83C1-053F1EB505A2}" destId="{C363C918-504F-455E-9FCA-266286059706}" srcOrd="2" destOrd="0" presId="urn:microsoft.com/office/officeart/2005/8/layout/orgChart1"/>
    <dgm:cxn modelId="{BE1594B7-38EA-421B-A1E5-6B6135A806ED}" type="presParOf" srcId="{74A38BF4-CDA4-498E-83C1-053F1EB505A2}" destId="{07E3C2DD-BBC3-43AF-9507-5D1785D3A9A7}" srcOrd="3" destOrd="0" presId="urn:microsoft.com/office/officeart/2005/8/layout/orgChart1"/>
    <dgm:cxn modelId="{99749C13-A849-402E-86D1-3AFBC9C06CD3}" type="presParOf" srcId="{07E3C2DD-BBC3-43AF-9507-5D1785D3A9A7}" destId="{8C5E581E-9000-42C5-8E8E-C013BACEFA17}" srcOrd="0" destOrd="0" presId="urn:microsoft.com/office/officeart/2005/8/layout/orgChart1"/>
    <dgm:cxn modelId="{ABD08EE2-A286-4816-AEC0-91A4C8F8B1CD}" type="presParOf" srcId="{8C5E581E-9000-42C5-8E8E-C013BACEFA17}" destId="{98754A80-66BD-4E08-9105-C4267404E731}" srcOrd="0" destOrd="0" presId="urn:microsoft.com/office/officeart/2005/8/layout/orgChart1"/>
    <dgm:cxn modelId="{1DA576F1-909F-4A93-B34C-3385C1A7DB44}" type="presParOf" srcId="{8C5E581E-9000-42C5-8E8E-C013BACEFA17}" destId="{B5E6EE3A-3922-448C-AA36-0F7AEF4BA233}" srcOrd="1" destOrd="0" presId="urn:microsoft.com/office/officeart/2005/8/layout/orgChart1"/>
    <dgm:cxn modelId="{92DFDF3D-B0A3-4F48-9B81-FBB2687D324F}" type="presParOf" srcId="{07E3C2DD-BBC3-43AF-9507-5D1785D3A9A7}" destId="{02D78905-5A23-4DA1-87A5-C5832A9CA1CC}" srcOrd="1" destOrd="0" presId="urn:microsoft.com/office/officeart/2005/8/layout/orgChart1"/>
    <dgm:cxn modelId="{48050708-8E25-4C9F-BB9C-ACA871D11508}" type="presParOf" srcId="{07E3C2DD-BBC3-43AF-9507-5D1785D3A9A7}" destId="{D7E64DA9-6585-4486-AF31-E1724E84808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3C918-504F-455E-9FCA-266286059706}">
      <dsp:nvSpPr>
        <dsp:cNvPr id="0" name=""/>
        <dsp:cNvSpPr/>
      </dsp:nvSpPr>
      <dsp:spPr>
        <a:xfrm>
          <a:off x="4626323" y="1545593"/>
          <a:ext cx="800912" cy="741971"/>
        </a:xfrm>
        <a:custGeom>
          <a:avLst/>
          <a:gdLst/>
          <a:ahLst/>
          <a:cxnLst/>
          <a:rect l="0" t="0" r="0" b="0"/>
          <a:pathLst>
            <a:path>
              <a:moveTo>
                <a:pt x="0" y="0"/>
              </a:moveTo>
              <a:lnTo>
                <a:pt x="0" y="741971"/>
              </a:lnTo>
              <a:lnTo>
                <a:pt x="800912" y="7419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544E7-646B-414E-91D3-B8819CFB7F5D}">
      <dsp:nvSpPr>
        <dsp:cNvPr id="0" name=""/>
        <dsp:cNvSpPr/>
      </dsp:nvSpPr>
      <dsp:spPr>
        <a:xfrm>
          <a:off x="2149090" y="2668071"/>
          <a:ext cx="556183" cy="652535"/>
        </a:xfrm>
        <a:custGeom>
          <a:avLst/>
          <a:gdLst/>
          <a:ahLst/>
          <a:cxnLst/>
          <a:rect l="0" t="0" r="0" b="0"/>
          <a:pathLst>
            <a:path>
              <a:moveTo>
                <a:pt x="0" y="0"/>
              </a:moveTo>
              <a:lnTo>
                <a:pt x="0" y="652535"/>
              </a:lnTo>
              <a:lnTo>
                <a:pt x="556183" y="6525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62E9FB-4AF4-44B4-9F47-238DBD49F4BD}">
      <dsp:nvSpPr>
        <dsp:cNvPr id="0" name=""/>
        <dsp:cNvSpPr/>
      </dsp:nvSpPr>
      <dsp:spPr>
        <a:xfrm>
          <a:off x="2149090" y="2668071"/>
          <a:ext cx="509608" cy="1560535"/>
        </a:xfrm>
        <a:custGeom>
          <a:avLst/>
          <a:gdLst/>
          <a:ahLst/>
          <a:cxnLst/>
          <a:rect l="0" t="0" r="0" b="0"/>
          <a:pathLst>
            <a:path>
              <a:moveTo>
                <a:pt x="0" y="0"/>
              </a:moveTo>
              <a:lnTo>
                <a:pt x="0" y="1560535"/>
              </a:lnTo>
              <a:lnTo>
                <a:pt x="509608" y="15605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B2F5E9-0CF0-49F8-968E-5DB76FD1C04B}">
      <dsp:nvSpPr>
        <dsp:cNvPr id="0" name=""/>
        <dsp:cNvSpPr/>
      </dsp:nvSpPr>
      <dsp:spPr>
        <a:xfrm>
          <a:off x="2149090" y="2668071"/>
          <a:ext cx="556183" cy="2533323"/>
        </a:xfrm>
        <a:custGeom>
          <a:avLst/>
          <a:gdLst/>
          <a:ahLst/>
          <a:cxnLst/>
          <a:rect l="0" t="0" r="0" b="0"/>
          <a:pathLst>
            <a:path>
              <a:moveTo>
                <a:pt x="0" y="0"/>
              </a:moveTo>
              <a:lnTo>
                <a:pt x="0" y="2533323"/>
              </a:lnTo>
              <a:lnTo>
                <a:pt x="556183" y="25333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00733-F0B5-4833-89AC-51EA955DEDFE}">
      <dsp:nvSpPr>
        <dsp:cNvPr id="0" name=""/>
        <dsp:cNvSpPr/>
      </dsp:nvSpPr>
      <dsp:spPr>
        <a:xfrm>
          <a:off x="2149090" y="2668071"/>
          <a:ext cx="517908" cy="3518166"/>
        </a:xfrm>
        <a:custGeom>
          <a:avLst/>
          <a:gdLst/>
          <a:ahLst/>
          <a:cxnLst/>
          <a:rect l="0" t="0" r="0" b="0"/>
          <a:pathLst>
            <a:path>
              <a:moveTo>
                <a:pt x="0" y="0"/>
              </a:moveTo>
              <a:lnTo>
                <a:pt x="0" y="3518166"/>
              </a:lnTo>
              <a:lnTo>
                <a:pt x="517908" y="3518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99A66-382D-417C-ACD4-4504BDDE64AD}">
      <dsp:nvSpPr>
        <dsp:cNvPr id="0" name=""/>
        <dsp:cNvSpPr/>
      </dsp:nvSpPr>
      <dsp:spPr>
        <a:xfrm>
          <a:off x="2881901" y="1545593"/>
          <a:ext cx="1744421" cy="718170"/>
        </a:xfrm>
        <a:custGeom>
          <a:avLst/>
          <a:gdLst/>
          <a:ahLst/>
          <a:cxnLst/>
          <a:rect l="0" t="0" r="0" b="0"/>
          <a:pathLst>
            <a:path>
              <a:moveTo>
                <a:pt x="1744421" y="0"/>
              </a:moveTo>
              <a:lnTo>
                <a:pt x="1744421" y="718170"/>
              </a:lnTo>
              <a:lnTo>
                <a:pt x="0" y="7181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0DE80A-4ED2-4909-9B92-388B39188EE4}">
      <dsp:nvSpPr>
        <dsp:cNvPr id="0" name=""/>
        <dsp:cNvSpPr/>
      </dsp:nvSpPr>
      <dsp:spPr>
        <a:xfrm>
          <a:off x="3255137" y="569326"/>
          <a:ext cx="2742371" cy="9762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3200</a:t>
          </a:r>
        </a:p>
        <a:p>
          <a:pPr lvl="0" algn="ctr" defTabSz="533400">
            <a:lnSpc>
              <a:spcPct val="90000"/>
            </a:lnSpc>
            <a:spcBef>
              <a:spcPct val="0"/>
            </a:spcBef>
            <a:spcAft>
              <a:spcPct val="35000"/>
            </a:spcAft>
          </a:pPr>
          <a:r>
            <a:rPr lang="en-US" sz="1200" kern="1200" dirty="0" smtClean="0"/>
            <a:t>Total number of delivery during the study period</a:t>
          </a:r>
          <a:endParaRPr lang="en-US" sz="1200" kern="1200" dirty="0"/>
        </a:p>
      </dsp:txBody>
      <dsp:txXfrm>
        <a:off x="3255137" y="569326"/>
        <a:ext cx="2742371" cy="976267"/>
      </dsp:txXfrm>
    </dsp:sp>
    <dsp:sp modelId="{FD485384-6033-4D49-A5DA-4CDDA9B4EB9F}">
      <dsp:nvSpPr>
        <dsp:cNvPr id="0" name=""/>
        <dsp:cNvSpPr/>
      </dsp:nvSpPr>
      <dsp:spPr>
        <a:xfrm>
          <a:off x="1416279" y="1859457"/>
          <a:ext cx="1465622" cy="8086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499</a:t>
          </a:r>
        </a:p>
        <a:p>
          <a:pPr lvl="0" algn="ctr" defTabSz="533400">
            <a:lnSpc>
              <a:spcPct val="90000"/>
            </a:lnSpc>
            <a:spcBef>
              <a:spcPct val="0"/>
            </a:spcBef>
            <a:spcAft>
              <a:spcPct val="35000"/>
            </a:spcAft>
          </a:pPr>
          <a:r>
            <a:rPr lang="en-US" sz="1200" kern="1200" dirty="0" smtClean="0"/>
            <a:t>did not meet the inclusion criteria</a:t>
          </a:r>
          <a:endParaRPr lang="en-US" sz="1200" kern="1200" dirty="0"/>
        </a:p>
      </dsp:txBody>
      <dsp:txXfrm>
        <a:off x="1416279" y="1859457"/>
        <a:ext cx="1465622" cy="808613"/>
      </dsp:txXfrm>
    </dsp:sp>
    <dsp:sp modelId="{B9C3AAF0-1075-4ACC-A4D0-DEC2C7D3702F}">
      <dsp:nvSpPr>
        <dsp:cNvPr id="0" name=""/>
        <dsp:cNvSpPr/>
      </dsp:nvSpPr>
      <dsp:spPr>
        <a:xfrm>
          <a:off x="2666998" y="5867400"/>
          <a:ext cx="2484703" cy="637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45</a:t>
          </a:r>
        </a:p>
        <a:p>
          <a:pPr lvl="0" algn="ctr" defTabSz="533400">
            <a:lnSpc>
              <a:spcPct val="90000"/>
            </a:lnSpc>
            <a:spcBef>
              <a:spcPct val="0"/>
            </a:spcBef>
            <a:spcAft>
              <a:spcPct val="35000"/>
            </a:spcAft>
          </a:pPr>
          <a:r>
            <a:rPr lang="en-US" sz="1200" kern="1200" dirty="0" smtClean="0"/>
            <a:t>Multiple pregnancies</a:t>
          </a:r>
          <a:endParaRPr lang="en-US" sz="1200" kern="1200" dirty="0"/>
        </a:p>
      </dsp:txBody>
      <dsp:txXfrm>
        <a:off x="2666998" y="5867400"/>
        <a:ext cx="2484703" cy="637673"/>
      </dsp:txXfrm>
    </dsp:sp>
    <dsp:sp modelId="{804FED24-2A22-4BE2-BE37-32D072D1BBB2}">
      <dsp:nvSpPr>
        <dsp:cNvPr id="0" name=""/>
        <dsp:cNvSpPr/>
      </dsp:nvSpPr>
      <dsp:spPr>
        <a:xfrm>
          <a:off x="2705274" y="4854442"/>
          <a:ext cx="2406927" cy="6939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96</a:t>
          </a:r>
        </a:p>
        <a:p>
          <a:pPr lvl="0" algn="ctr" defTabSz="533400">
            <a:lnSpc>
              <a:spcPct val="90000"/>
            </a:lnSpc>
            <a:spcBef>
              <a:spcPct val="0"/>
            </a:spcBef>
            <a:spcAft>
              <a:spcPct val="35000"/>
            </a:spcAft>
          </a:pPr>
          <a:r>
            <a:rPr lang="en-US" sz="1200" kern="1200" dirty="0" smtClean="0"/>
            <a:t>Preexisting diabetes mellitus</a:t>
          </a:r>
          <a:endParaRPr lang="en-US" sz="1200" kern="1200" dirty="0"/>
        </a:p>
      </dsp:txBody>
      <dsp:txXfrm>
        <a:off x="2705274" y="4854442"/>
        <a:ext cx="2406927" cy="693903"/>
      </dsp:txXfrm>
    </dsp:sp>
    <dsp:sp modelId="{B07B4F21-36A5-4167-8982-37C1A67EA06B}">
      <dsp:nvSpPr>
        <dsp:cNvPr id="0" name=""/>
        <dsp:cNvSpPr/>
      </dsp:nvSpPr>
      <dsp:spPr>
        <a:xfrm>
          <a:off x="2658698" y="3844063"/>
          <a:ext cx="2476865" cy="7690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198</a:t>
          </a:r>
        </a:p>
        <a:p>
          <a:pPr lvl="0" algn="ctr" defTabSz="533400">
            <a:lnSpc>
              <a:spcPct val="90000"/>
            </a:lnSpc>
            <a:spcBef>
              <a:spcPct val="0"/>
            </a:spcBef>
            <a:spcAft>
              <a:spcPct val="35000"/>
            </a:spcAft>
          </a:pPr>
          <a:r>
            <a:rPr lang="en-US" sz="1200" kern="1200" dirty="0" smtClean="0"/>
            <a:t>delivery before </a:t>
          </a:r>
          <a:r>
            <a:rPr lang="en-US" sz="1200" kern="1200" smtClean="0"/>
            <a:t>completed 37 </a:t>
          </a:r>
          <a:r>
            <a:rPr lang="en-US" sz="1200" kern="1200" dirty="0" smtClean="0"/>
            <a:t>weeks gestation</a:t>
          </a:r>
          <a:endParaRPr lang="en-US" sz="1200" kern="1200" dirty="0"/>
        </a:p>
      </dsp:txBody>
      <dsp:txXfrm>
        <a:off x="2658698" y="3844063"/>
        <a:ext cx="2476865" cy="769086"/>
      </dsp:txXfrm>
    </dsp:sp>
    <dsp:sp modelId="{ACB96B29-E5CF-4FDC-B883-6A3EE568FCD8}">
      <dsp:nvSpPr>
        <dsp:cNvPr id="0" name=""/>
        <dsp:cNvSpPr/>
      </dsp:nvSpPr>
      <dsp:spPr>
        <a:xfrm>
          <a:off x="2705274" y="2895600"/>
          <a:ext cx="2392913" cy="8500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160</a:t>
          </a:r>
        </a:p>
        <a:p>
          <a:pPr lvl="0" algn="ctr" defTabSz="533400">
            <a:lnSpc>
              <a:spcPct val="90000"/>
            </a:lnSpc>
            <a:spcBef>
              <a:spcPct val="0"/>
            </a:spcBef>
            <a:spcAft>
              <a:spcPct val="35000"/>
            </a:spcAft>
          </a:pPr>
          <a:r>
            <a:rPr lang="en-US" sz="1200" kern="1200" dirty="0" smtClean="0"/>
            <a:t>not screened for gestational</a:t>
          </a:r>
        </a:p>
        <a:p>
          <a:pPr lvl="0" algn="ctr" defTabSz="533400">
            <a:lnSpc>
              <a:spcPct val="90000"/>
            </a:lnSpc>
            <a:spcBef>
              <a:spcPct val="0"/>
            </a:spcBef>
            <a:spcAft>
              <a:spcPct val="35000"/>
            </a:spcAft>
          </a:pPr>
          <a:r>
            <a:rPr lang="en-US" sz="1200" kern="1200" dirty="0" smtClean="0"/>
            <a:t> diabetes</a:t>
          </a:r>
          <a:endParaRPr lang="en-US" sz="1200" kern="1200" dirty="0"/>
        </a:p>
      </dsp:txBody>
      <dsp:txXfrm>
        <a:off x="2705274" y="2895600"/>
        <a:ext cx="2392913" cy="850011"/>
      </dsp:txXfrm>
    </dsp:sp>
    <dsp:sp modelId="{98754A80-66BD-4E08-9105-C4267404E731}">
      <dsp:nvSpPr>
        <dsp:cNvPr id="0" name=""/>
        <dsp:cNvSpPr/>
      </dsp:nvSpPr>
      <dsp:spPr>
        <a:xfrm>
          <a:off x="5427235" y="1877023"/>
          <a:ext cx="1542622" cy="8210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2701</a:t>
          </a:r>
        </a:p>
        <a:p>
          <a:pPr lvl="0" algn="ctr" defTabSz="533400">
            <a:lnSpc>
              <a:spcPct val="90000"/>
            </a:lnSpc>
            <a:spcBef>
              <a:spcPct val="0"/>
            </a:spcBef>
            <a:spcAft>
              <a:spcPct val="35000"/>
            </a:spcAft>
          </a:pPr>
          <a:r>
            <a:rPr lang="en-US" sz="1200" kern="1200" dirty="0" smtClean="0"/>
            <a:t>met the inclusion criteria</a:t>
          </a:r>
          <a:endParaRPr lang="en-US" sz="1200" kern="1200" dirty="0"/>
        </a:p>
      </dsp:txBody>
      <dsp:txXfrm>
        <a:off x="5427235" y="1877023"/>
        <a:ext cx="1542622" cy="8210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98A4B1-9CD8-44FE-A08B-255989CE9054}" type="datetimeFigureOut">
              <a:rPr lang="en-US" smtClean="0"/>
              <a:pPr/>
              <a:t>2/24/2016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BBDAF-4320-4F14-B1AC-DA134B9E84D4}" type="slidenum">
              <a:rPr lang="en-US" smtClean="0"/>
              <a:pPr/>
              <a:t>‹#›</a:t>
            </a:fld>
            <a:endParaRPr lang="en-US"/>
          </a:p>
        </p:txBody>
      </p:sp>
    </p:spTree>
    <p:extLst>
      <p:ext uri="{BB962C8B-B14F-4D97-AF65-F5344CB8AC3E}">
        <p14:creationId xmlns:p14="http://schemas.microsoft.com/office/powerpoint/2010/main" val="3383313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EFCC36-E53C-4676-AC70-14A817330A70}" type="slidenum">
              <a:rPr lang="en-US"/>
              <a:pPr/>
              <a:t>5</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28737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CBBDAF-4320-4F14-B1AC-DA134B9E84D4}" type="slidenum">
              <a:rPr lang="en-US" smtClean="0"/>
              <a:pPr/>
              <a:t>29</a:t>
            </a:fld>
            <a:endParaRPr lang="en-US"/>
          </a:p>
        </p:txBody>
      </p:sp>
    </p:spTree>
    <p:extLst>
      <p:ext uri="{BB962C8B-B14F-4D97-AF65-F5344CB8AC3E}">
        <p14:creationId xmlns:p14="http://schemas.microsoft.com/office/powerpoint/2010/main" val="331576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39635-9C0E-4D0E-9A3C-932B78F04EE8}" type="slidenum">
              <a:rPr lang="en-US"/>
              <a:pPr/>
              <a:t>32</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10839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0AE1B-C911-4DAA-BA7C-A2C34D66808C}" type="slidenum">
              <a:rPr lang="en-US"/>
              <a:pPr/>
              <a:t>40</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dirty="0"/>
              <a:t>A</a:t>
            </a:r>
          </a:p>
          <a:p>
            <a:r>
              <a:rPr lang="en-US" b="1" dirty="0"/>
              <a:t>Many journals have specific definitions of authorship,  defer to Uniform Requirements, authorships is determined by 3 qualifications: 1) conception and design of study, or analysis and interpretation of data; 2) drafting or critically revising manuscript; 3) approval of final version to be published</a:t>
            </a:r>
          </a:p>
        </p:txBody>
      </p:sp>
    </p:spTree>
    <p:extLst>
      <p:ext uri="{BB962C8B-B14F-4D97-AF65-F5344CB8AC3E}">
        <p14:creationId xmlns:p14="http://schemas.microsoft.com/office/powerpoint/2010/main" val="339846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CBBDAF-4320-4F14-B1AC-DA134B9E84D4}" type="slidenum">
              <a:rPr lang="en-US" smtClean="0"/>
              <a:pPr/>
              <a:t>43</a:t>
            </a:fld>
            <a:endParaRPr lang="en-US"/>
          </a:p>
        </p:txBody>
      </p:sp>
    </p:spTree>
    <p:extLst>
      <p:ext uri="{BB962C8B-B14F-4D97-AF65-F5344CB8AC3E}">
        <p14:creationId xmlns:p14="http://schemas.microsoft.com/office/powerpoint/2010/main" val="138582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CBBDAF-4320-4F14-B1AC-DA134B9E84D4}" type="slidenum">
              <a:rPr lang="en-US" smtClean="0"/>
              <a:pPr/>
              <a:t>6</a:t>
            </a:fld>
            <a:endParaRPr lang="en-US" dirty="0"/>
          </a:p>
        </p:txBody>
      </p:sp>
    </p:spTree>
    <p:extLst>
      <p:ext uri="{BB962C8B-B14F-4D97-AF65-F5344CB8AC3E}">
        <p14:creationId xmlns:p14="http://schemas.microsoft.com/office/powerpoint/2010/main" val="168999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BF5C4-8CB2-42A7-8EA8-17F726CE9757}" type="slidenum">
              <a:rPr lang="en-US"/>
              <a:pPr/>
              <a:t>12</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1883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CBBDAF-4320-4F14-B1AC-DA134B9E84D4}" type="slidenum">
              <a:rPr lang="en-US" smtClean="0"/>
              <a:pPr/>
              <a:t>13</a:t>
            </a:fld>
            <a:endParaRPr lang="en-US"/>
          </a:p>
        </p:txBody>
      </p:sp>
    </p:spTree>
    <p:extLst>
      <p:ext uri="{BB962C8B-B14F-4D97-AF65-F5344CB8AC3E}">
        <p14:creationId xmlns:p14="http://schemas.microsoft.com/office/powerpoint/2010/main" val="322951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7D263-4296-49AB-8940-D084BAC639B7}" type="slidenum">
              <a:rPr lang="en-US" smtClean="0"/>
              <a:pPr/>
              <a:t>15</a:t>
            </a:fld>
            <a:endParaRPr lang="en-US"/>
          </a:p>
        </p:txBody>
      </p:sp>
    </p:spTree>
    <p:extLst>
      <p:ext uri="{BB962C8B-B14F-4D97-AF65-F5344CB8AC3E}">
        <p14:creationId xmlns:p14="http://schemas.microsoft.com/office/powerpoint/2010/main" val="51904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47E90C-2483-4ECC-BAA6-AFFCC176E62B}" type="slidenum">
              <a:rPr lang="en-US"/>
              <a:pPr/>
              <a:t>23</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b="1"/>
              <a:t>Answers your research question in the beginning, only those items that relate to the focus of your results</a:t>
            </a:r>
          </a:p>
        </p:txBody>
      </p:sp>
    </p:spTree>
    <p:extLst>
      <p:ext uri="{BB962C8B-B14F-4D97-AF65-F5344CB8AC3E}">
        <p14:creationId xmlns:p14="http://schemas.microsoft.com/office/powerpoint/2010/main" val="140743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1A161-27A0-444E-B396-16BB13ABCAE9}" type="slidenum">
              <a:rPr lang="en-US"/>
              <a:pPr/>
              <a:t>24</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b="1"/>
              <a:t>Don’t begin with a historical review, don’t repeat results</a:t>
            </a:r>
          </a:p>
        </p:txBody>
      </p:sp>
    </p:spTree>
    <p:extLst>
      <p:ext uri="{BB962C8B-B14F-4D97-AF65-F5344CB8AC3E}">
        <p14:creationId xmlns:p14="http://schemas.microsoft.com/office/powerpoint/2010/main" val="3316690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ED70F1-3927-4A5E-81E8-112D35E633CF}" type="slidenum">
              <a:rPr lang="en-US"/>
              <a:pPr/>
              <a:t>25</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854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CBBDAF-4320-4F14-B1AC-DA134B9E84D4}" type="slidenum">
              <a:rPr lang="en-US" smtClean="0"/>
              <a:pPr/>
              <a:t>28</a:t>
            </a:fld>
            <a:endParaRPr lang="en-US"/>
          </a:p>
        </p:txBody>
      </p:sp>
    </p:spTree>
    <p:extLst>
      <p:ext uri="{BB962C8B-B14F-4D97-AF65-F5344CB8AC3E}">
        <p14:creationId xmlns:p14="http://schemas.microsoft.com/office/powerpoint/2010/main" val="33157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C1625-4F6A-4384-A15F-F7311EC96DEA}" type="datetimeFigureOut">
              <a:rPr lang="en-US" smtClean="0"/>
              <a:pPr/>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8DED-AF2D-488D-BBB0-C50EE885B1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1625-4F6A-4384-A15F-F7311EC96DEA}" type="datetimeFigureOut">
              <a:rPr lang="en-US" smtClean="0"/>
              <a:pPr/>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8DED-AF2D-488D-BBB0-C50EE885B1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1625-4F6A-4384-A15F-F7311EC96DEA}" type="datetimeFigureOut">
              <a:rPr lang="en-US" smtClean="0"/>
              <a:pPr/>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8DED-AF2D-488D-BBB0-C50EE885B1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8768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1625-4F6A-4384-A15F-F7311EC96DEA}" type="datetimeFigureOut">
              <a:rPr lang="en-US" smtClean="0"/>
              <a:pPr/>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8DED-AF2D-488D-BBB0-C50EE885B1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C1625-4F6A-4384-A15F-F7311EC96DEA}" type="datetimeFigureOut">
              <a:rPr lang="en-US" smtClean="0"/>
              <a:pPr/>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08DED-AF2D-488D-BBB0-C50EE885B1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C1625-4F6A-4384-A15F-F7311EC96DEA}" type="datetimeFigureOut">
              <a:rPr lang="en-US" smtClean="0"/>
              <a:pPr/>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8DED-AF2D-488D-BBB0-C50EE885B1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C1625-4F6A-4384-A15F-F7311EC96DEA}" type="datetimeFigureOut">
              <a:rPr lang="en-US" smtClean="0"/>
              <a:pPr/>
              <a:t>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08DED-AF2D-488D-BBB0-C50EE885B1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C1625-4F6A-4384-A15F-F7311EC96DEA}" type="datetimeFigureOut">
              <a:rPr lang="en-US" smtClean="0"/>
              <a:pPr/>
              <a:t>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08DED-AF2D-488D-BBB0-C50EE885B1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C1625-4F6A-4384-A15F-F7311EC96DEA}" type="datetimeFigureOut">
              <a:rPr lang="en-US" smtClean="0"/>
              <a:pPr/>
              <a:t>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08DED-AF2D-488D-BBB0-C50EE885B1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C1625-4F6A-4384-A15F-F7311EC96DEA}" type="datetimeFigureOut">
              <a:rPr lang="en-US" smtClean="0"/>
              <a:pPr/>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8DED-AF2D-488D-BBB0-C50EE885B1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C1625-4F6A-4384-A15F-F7311EC96DEA}" type="datetimeFigureOut">
              <a:rPr lang="en-US" smtClean="0"/>
              <a:pPr/>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08DED-AF2D-488D-BBB0-C50EE885B1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C1625-4F6A-4384-A15F-F7311EC96DEA}" type="datetimeFigureOut">
              <a:rPr lang="en-US" smtClean="0"/>
              <a:pPr/>
              <a:t>2/24/2016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08DED-AF2D-488D-BBB0-C50EE885B1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143000" y="1319213"/>
            <a:ext cx="6400800" cy="1077218"/>
          </a:xfrm>
          <a:prstGeom prst="rect">
            <a:avLst/>
          </a:prstGeom>
          <a:noFill/>
          <a:ln w="9525">
            <a:noFill/>
            <a:miter lim="800000"/>
            <a:headEnd/>
            <a:tailEnd/>
          </a:ln>
        </p:spPr>
        <p:txBody>
          <a:bodyPr wrap="square">
            <a:spAutoFit/>
          </a:bodyPr>
          <a:lstStyle/>
          <a:p>
            <a:pPr algn="ctr"/>
            <a:r>
              <a:rPr lang="en-US" sz="3200" b="1" u="sng" dirty="0" smtClean="0">
                <a:solidFill>
                  <a:srgbClr val="FFFF00"/>
                </a:solidFill>
                <a:latin typeface="Calibri" pitchFamily="34" charset="0"/>
              </a:rPr>
              <a:t>How to Write the Results and Discussion of your Study</a:t>
            </a:r>
            <a:endParaRPr lang="en-US" sz="3200" b="1" u="sng" dirty="0">
              <a:solidFill>
                <a:srgbClr val="FFFF00"/>
              </a:solidFill>
              <a:latin typeface="Calibri" pitchFamily="34" charset="0"/>
            </a:endParaRPr>
          </a:p>
        </p:txBody>
      </p:sp>
      <p:sp>
        <p:nvSpPr>
          <p:cNvPr id="2051" name="TextBox 4"/>
          <p:cNvSpPr txBox="1">
            <a:spLocks noChangeArrowheads="1"/>
          </p:cNvSpPr>
          <p:nvPr/>
        </p:nvSpPr>
        <p:spPr bwMode="auto">
          <a:xfrm>
            <a:off x="1143000" y="3733800"/>
            <a:ext cx="6477000" cy="2369880"/>
          </a:xfrm>
          <a:prstGeom prst="rect">
            <a:avLst/>
          </a:prstGeom>
          <a:noFill/>
          <a:ln w="9525">
            <a:noFill/>
            <a:miter lim="800000"/>
            <a:headEnd/>
            <a:tailEnd/>
          </a:ln>
        </p:spPr>
        <p:txBody>
          <a:bodyPr>
            <a:spAutoFit/>
          </a:bodyPr>
          <a:lstStyle/>
          <a:p>
            <a:pPr algn="ctr"/>
            <a:r>
              <a:rPr lang="en-US" sz="2400" dirty="0">
                <a:solidFill>
                  <a:schemeClr val="bg1"/>
                </a:solidFill>
                <a:latin typeface="Calibri" pitchFamily="34" charset="0"/>
              </a:rPr>
              <a:t>Dr. </a:t>
            </a:r>
            <a:r>
              <a:rPr lang="en-US" sz="2400" dirty="0" err="1">
                <a:solidFill>
                  <a:schemeClr val="bg1"/>
                </a:solidFill>
                <a:latin typeface="Calibri" pitchFamily="34" charset="0"/>
              </a:rPr>
              <a:t>Hayfaa</a:t>
            </a:r>
            <a:r>
              <a:rPr lang="en-US" sz="2400" dirty="0">
                <a:solidFill>
                  <a:schemeClr val="bg1"/>
                </a:solidFill>
                <a:latin typeface="Calibri" pitchFamily="34" charset="0"/>
              </a:rPr>
              <a:t> A.A </a:t>
            </a:r>
            <a:r>
              <a:rPr lang="en-US" sz="2400" dirty="0" err="1">
                <a:solidFill>
                  <a:schemeClr val="bg1"/>
                </a:solidFill>
                <a:latin typeface="Calibri" pitchFamily="34" charset="0"/>
              </a:rPr>
              <a:t>Wahbi</a:t>
            </a:r>
            <a:endParaRPr lang="en-US" sz="2400" dirty="0">
              <a:solidFill>
                <a:schemeClr val="bg1"/>
              </a:solidFill>
              <a:latin typeface="Calibri" pitchFamily="34" charset="0"/>
            </a:endParaRPr>
          </a:p>
          <a:p>
            <a:pPr algn="ctr"/>
            <a:r>
              <a:rPr lang="en-US" sz="2400" dirty="0" smtClean="0">
                <a:solidFill>
                  <a:schemeClr val="bg1"/>
                </a:solidFill>
                <a:latin typeface="Calibri" pitchFamily="34" charset="0"/>
              </a:rPr>
              <a:t>PhD, FRCOG</a:t>
            </a:r>
            <a:r>
              <a:rPr lang="en-US" sz="2400" dirty="0">
                <a:solidFill>
                  <a:schemeClr val="bg1"/>
                </a:solidFill>
                <a:latin typeface="Calibri" pitchFamily="34" charset="0"/>
              </a:rPr>
              <a:t>, FRCS, Msc Ass. Rep, </a:t>
            </a:r>
          </a:p>
          <a:p>
            <a:pPr algn="ctr"/>
            <a:r>
              <a:rPr lang="en-US" sz="2400" dirty="0">
                <a:solidFill>
                  <a:schemeClr val="bg1"/>
                </a:solidFill>
                <a:latin typeface="Calibri" pitchFamily="34" charset="0"/>
              </a:rPr>
              <a:t>Master </a:t>
            </a:r>
            <a:r>
              <a:rPr lang="en-US" sz="2400" dirty="0" err="1">
                <a:solidFill>
                  <a:schemeClr val="bg1"/>
                </a:solidFill>
                <a:latin typeface="Calibri" pitchFamily="34" charset="0"/>
              </a:rPr>
              <a:t>Med.Edu</a:t>
            </a:r>
            <a:endParaRPr lang="en-US" sz="2400" dirty="0">
              <a:solidFill>
                <a:schemeClr val="bg1"/>
              </a:solidFill>
              <a:latin typeface="Calibri" pitchFamily="34" charset="0"/>
            </a:endParaRPr>
          </a:p>
          <a:p>
            <a:pPr algn="ctr"/>
            <a:endParaRPr lang="en-US" sz="2800" dirty="0">
              <a:solidFill>
                <a:schemeClr val="bg1"/>
              </a:solidFill>
              <a:latin typeface="Calibri" pitchFamily="34" charset="0"/>
            </a:endParaRPr>
          </a:p>
          <a:p>
            <a:pPr algn="ctr"/>
            <a:r>
              <a:rPr lang="en-US" sz="2400" dirty="0" smtClean="0">
                <a:solidFill>
                  <a:schemeClr val="bg1"/>
                </a:solidFill>
                <a:latin typeface="Calibri" pitchFamily="34" charset="0"/>
              </a:rPr>
              <a:t>Associate </a:t>
            </a:r>
            <a:r>
              <a:rPr lang="en-US" sz="2400" dirty="0">
                <a:solidFill>
                  <a:schemeClr val="bg1"/>
                </a:solidFill>
                <a:latin typeface="Calibri" pitchFamily="34" charset="0"/>
              </a:rPr>
              <a:t>Professor, Chair of Evidence Based </a:t>
            </a:r>
            <a:r>
              <a:rPr lang="en-US" sz="2400" dirty="0" smtClean="0">
                <a:solidFill>
                  <a:schemeClr val="bg1"/>
                </a:solidFill>
                <a:latin typeface="Calibri" pitchFamily="34" charset="0"/>
              </a:rPr>
              <a:t>Healthcare </a:t>
            </a:r>
            <a:r>
              <a:rPr lang="en-US" sz="2400" dirty="0">
                <a:solidFill>
                  <a:schemeClr val="bg1"/>
                </a:solidFill>
                <a:latin typeface="Calibri" pitchFamily="34" charset="0"/>
              </a:rPr>
              <a:t>and Knowledge </a:t>
            </a:r>
            <a:r>
              <a:rPr lang="en-US" sz="2400" dirty="0" smtClean="0">
                <a:solidFill>
                  <a:schemeClr val="bg1"/>
                </a:solidFill>
                <a:latin typeface="Calibri" pitchFamily="34" charset="0"/>
              </a:rPr>
              <a:t>Translation</a:t>
            </a:r>
            <a:endParaRPr lang="en-US" sz="2400" dirty="0">
              <a:solidFill>
                <a:schemeClr val="bg1"/>
              </a:solidFill>
              <a:latin typeface="Calibri" pitchFamily="34" charset="0"/>
            </a:endParaRPr>
          </a:p>
        </p:txBody>
      </p:sp>
      <p:pic>
        <p:nvPicPr>
          <p:cNvPr id="2053" name="Picture 5"/>
          <p:cNvPicPr>
            <a:picLocks noChangeAspect="1" noChangeArrowheads="1"/>
          </p:cNvPicPr>
          <p:nvPr/>
        </p:nvPicPr>
        <p:blipFill>
          <a:blip r:embed="rId2" cstate="print"/>
          <a:srcRect/>
          <a:stretch>
            <a:fillRect/>
          </a:stretch>
        </p:blipFill>
        <p:spPr bwMode="auto">
          <a:xfrm>
            <a:off x="7543800" y="0"/>
            <a:ext cx="16002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153400" cy="5262979"/>
          </a:xfrm>
          <a:prstGeom prst="rect">
            <a:avLst/>
          </a:prstGeom>
        </p:spPr>
        <p:txBody>
          <a:bodyPr wrap="square">
            <a:spAutoFit/>
          </a:bodyPr>
          <a:lstStyle/>
          <a:p>
            <a:r>
              <a:rPr lang="en-US" sz="2800" dirty="0">
                <a:solidFill>
                  <a:schemeClr val="bg1"/>
                </a:solidFill>
              </a:rPr>
              <a:t>Compared to the non-diabetic group the women with PDM were nearly </a:t>
            </a:r>
            <a:r>
              <a:rPr lang="en-US" sz="2800" dirty="0">
                <a:solidFill>
                  <a:srgbClr val="FFFF00"/>
                </a:solidFill>
              </a:rPr>
              <a:t>threefold more likely to be delivered by emergency cesarean section (C/S), OR 2.67, 95% confidence intervals (CI) (1.63-4.32), P &lt; 0.001, and more than six fold more likely to deliver by elective C/S, OR 6.73, 95% CI (3.99-11.31), </a:t>
            </a:r>
            <a:r>
              <a:rPr lang="en-US" sz="2800" i="1" dirty="0">
                <a:solidFill>
                  <a:srgbClr val="FFFF00"/>
                </a:solidFill>
              </a:rPr>
              <a:t>P</a:t>
            </a:r>
            <a:r>
              <a:rPr lang="en-US" sz="2800" dirty="0">
                <a:solidFill>
                  <a:srgbClr val="FFFF00"/>
                </a:solidFill>
              </a:rPr>
              <a:t> &lt; 0.001 </a:t>
            </a:r>
            <a:r>
              <a:rPr lang="en-US" sz="2800" dirty="0">
                <a:solidFill>
                  <a:schemeClr val="bg1"/>
                </a:solidFill>
              </a:rPr>
              <a:t>(Table </a:t>
            </a:r>
            <a:r>
              <a:rPr lang="en-US" sz="2800" u="sng" dirty="0">
                <a:solidFill>
                  <a:schemeClr val="bg1"/>
                </a:solidFill>
              </a:rPr>
              <a:t>2</a:t>
            </a:r>
            <a:r>
              <a:rPr lang="en-US" sz="2800" dirty="0" smtClean="0">
                <a:solidFill>
                  <a:schemeClr val="bg1"/>
                </a:solidFill>
              </a:rPr>
              <a:t>). </a:t>
            </a:r>
            <a:r>
              <a:rPr lang="en-US" sz="2800" dirty="0">
                <a:solidFill>
                  <a:schemeClr val="bg1"/>
                </a:solidFill>
              </a:rPr>
              <a:t>The neonates of the mothers with PDM </a:t>
            </a:r>
            <a:r>
              <a:rPr lang="en-US" sz="2800" dirty="0">
                <a:solidFill>
                  <a:srgbClr val="FFFF00"/>
                </a:solidFill>
              </a:rPr>
              <a:t>were significantly heavier when compared to those of the non-diabetic mothers, </a:t>
            </a:r>
            <a:r>
              <a:rPr lang="en-US" sz="2800" i="1" dirty="0">
                <a:solidFill>
                  <a:srgbClr val="FFFF00"/>
                </a:solidFill>
              </a:rPr>
              <a:t>P</a:t>
            </a:r>
            <a:r>
              <a:rPr lang="en-US" sz="2800" dirty="0">
                <a:solidFill>
                  <a:srgbClr val="FFFF00"/>
                </a:solidFill>
              </a:rPr>
              <a:t> &lt; 0.001; and the odds for macrosomia were increased to almost fourfold for the neonates of the PDM group OR 3.97, 95% CI (2.14-7.40), </a:t>
            </a:r>
            <a:r>
              <a:rPr lang="en-US" sz="2800" i="1" dirty="0">
                <a:solidFill>
                  <a:srgbClr val="FFFF00"/>
                </a:solidFill>
              </a:rPr>
              <a:t>P</a:t>
            </a:r>
            <a:r>
              <a:rPr lang="en-US" sz="2800" dirty="0">
                <a:solidFill>
                  <a:srgbClr val="FFFF00"/>
                </a:solidFill>
              </a:rPr>
              <a:t> &lt; 0.001</a:t>
            </a:r>
            <a:r>
              <a:rPr lang="en-US" sz="2800" dirty="0">
                <a:solidFill>
                  <a:schemeClr val="bg1"/>
                </a:solidFill>
              </a:rPr>
              <a:t>.</a:t>
            </a:r>
            <a:endParaRPr lang="en-GB" sz="2800" dirty="0">
              <a:solidFill>
                <a:schemeClr val="bg1"/>
              </a:solidFill>
            </a:endParaRPr>
          </a:p>
        </p:txBody>
      </p:sp>
    </p:spTree>
    <p:extLst>
      <p:ext uri="{BB962C8B-B14F-4D97-AF65-F5344CB8AC3E}">
        <p14:creationId xmlns:p14="http://schemas.microsoft.com/office/powerpoint/2010/main" val="1071655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8001000" cy="5262979"/>
          </a:xfrm>
          <a:prstGeom prst="rect">
            <a:avLst/>
          </a:prstGeom>
        </p:spPr>
        <p:txBody>
          <a:bodyPr wrap="square">
            <a:spAutoFit/>
          </a:bodyPr>
          <a:lstStyle/>
          <a:p>
            <a:r>
              <a:rPr lang="en-US" sz="2800" dirty="0">
                <a:solidFill>
                  <a:schemeClr val="bg1"/>
                </a:solidFill>
              </a:rPr>
              <a:t>Although there was </a:t>
            </a:r>
            <a:r>
              <a:rPr lang="en-US" sz="2800" b="1" dirty="0">
                <a:solidFill>
                  <a:schemeClr val="bg1"/>
                </a:solidFill>
              </a:rPr>
              <a:t>a </a:t>
            </a:r>
            <a:r>
              <a:rPr lang="en-US" sz="2800" b="1" dirty="0">
                <a:solidFill>
                  <a:srgbClr val="FFFF00"/>
                </a:solidFill>
              </a:rPr>
              <a:t>threefold increase</a:t>
            </a:r>
            <a:r>
              <a:rPr lang="en-US" sz="2800" b="1" dirty="0">
                <a:solidFill>
                  <a:schemeClr val="bg1"/>
                </a:solidFill>
              </a:rPr>
              <a:t> </a:t>
            </a:r>
            <a:r>
              <a:rPr lang="en-US" sz="2800" dirty="0">
                <a:solidFill>
                  <a:schemeClr val="bg1"/>
                </a:solidFill>
              </a:rPr>
              <a:t>in the odds for low APGAR scores among the neonates of the mothers with PDM compared to non diabetics, OR 2.61, 95% CI (0.89- 7.05); the difference did not reach statistical significance, </a:t>
            </a:r>
            <a:r>
              <a:rPr lang="en-US" sz="2800" i="1" dirty="0">
                <a:solidFill>
                  <a:schemeClr val="bg1"/>
                </a:solidFill>
              </a:rPr>
              <a:t>P =</a:t>
            </a:r>
            <a:r>
              <a:rPr lang="en-US" sz="2800" dirty="0">
                <a:solidFill>
                  <a:schemeClr val="bg1"/>
                </a:solidFill>
              </a:rPr>
              <a:t> 0.057. </a:t>
            </a:r>
            <a:endParaRPr lang="en-US" sz="2800" dirty="0" smtClean="0">
              <a:solidFill>
                <a:schemeClr val="bg1"/>
              </a:solidFill>
            </a:endParaRPr>
          </a:p>
          <a:p>
            <a:endParaRPr lang="en-US" sz="2800" dirty="0">
              <a:solidFill>
                <a:schemeClr val="bg1"/>
              </a:solidFill>
            </a:endParaRPr>
          </a:p>
          <a:p>
            <a:r>
              <a:rPr lang="en-US" sz="2800" dirty="0" smtClean="0">
                <a:solidFill>
                  <a:schemeClr val="bg1"/>
                </a:solidFill>
              </a:rPr>
              <a:t>Similarly</a:t>
            </a:r>
            <a:r>
              <a:rPr lang="en-US" sz="2800" dirty="0">
                <a:solidFill>
                  <a:schemeClr val="bg1"/>
                </a:solidFill>
              </a:rPr>
              <a:t>, despite the increase in frequency of intra-uterine fetal death (IUFD) among women with PDM compared to non-diabetic women, the difference did not reach statistical significance, </a:t>
            </a:r>
            <a:r>
              <a:rPr lang="en-US" sz="2800" i="1" dirty="0">
                <a:solidFill>
                  <a:schemeClr val="bg1"/>
                </a:solidFill>
              </a:rPr>
              <a:t>P =</a:t>
            </a:r>
            <a:r>
              <a:rPr lang="en-US" sz="2800" dirty="0">
                <a:solidFill>
                  <a:schemeClr val="bg1"/>
                </a:solidFill>
              </a:rPr>
              <a:t> 0.084; however the </a:t>
            </a:r>
            <a:r>
              <a:rPr lang="en-US" sz="2800" b="1" dirty="0">
                <a:solidFill>
                  <a:srgbClr val="FFFF00"/>
                </a:solidFill>
              </a:rPr>
              <a:t>OR of 2.62, 95% CI (0.78-7.96</a:t>
            </a:r>
            <a:r>
              <a:rPr lang="en-US" sz="2800" dirty="0">
                <a:solidFill>
                  <a:schemeClr val="bg1"/>
                </a:solidFill>
              </a:rPr>
              <a:t>) was consistent with </a:t>
            </a:r>
            <a:r>
              <a:rPr lang="en-GB" sz="2800" b="1" dirty="0">
                <a:solidFill>
                  <a:srgbClr val="FFFF00"/>
                </a:solidFill>
              </a:rPr>
              <a:t>more than twofold increase</a:t>
            </a:r>
          </a:p>
        </p:txBody>
      </p:sp>
    </p:spTree>
    <p:extLst>
      <p:ext uri="{BB962C8B-B14F-4D97-AF65-F5344CB8AC3E}">
        <p14:creationId xmlns:p14="http://schemas.microsoft.com/office/powerpoint/2010/main" val="291275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81" name="Rectangle 25"/>
          <p:cNvSpPr>
            <a:spLocks noGrp="1" noChangeArrowheads="1"/>
          </p:cNvSpPr>
          <p:nvPr>
            <p:ph type="title"/>
          </p:nvPr>
        </p:nvSpPr>
        <p:spPr/>
        <p:txBody>
          <a:bodyPr/>
          <a:lstStyle/>
          <a:p>
            <a:r>
              <a:rPr lang="en-US" dirty="0">
                <a:solidFill>
                  <a:schemeClr val="bg1"/>
                </a:solidFill>
              </a:rPr>
              <a:t>Visual data</a:t>
            </a:r>
          </a:p>
        </p:txBody>
      </p:sp>
      <p:graphicFrame>
        <p:nvGraphicFramePr>
          <p:cNvPr id="121983" name="Group 127"/>
          <p:cNvGraphicFramePr>
            <a:graphicFrameLocks noGrp="1"/>
          </p:cNvGraphicFramePr>
          <p:nvPr>
            <p:ph idx="1"/>
          </p:nvPr>
        </p:nvGraphicFramePr>
        <p:xfrm>
          <a:off x="381000" y="1600200"/>
          <a:ext cx="8305800" cy="4341749"/>
        </p:xfrm>
        <a:graphic>
          <a:graphicData uri="http://schemas.openxmlformats.org/drawingml/2006/table">
            <a:tbl>
              <a:tblPr/>
              <a:tblGrid>
                <a:gridCol w="4191000"/>
                <a:gridCol w="4114800"/>
              </a:tblGrid>
              <a:tr h="455613">
                <a:tc>
                  <a:txBody>
                    <a:bodyPr/>
                    <a:lstStyle/>
                    <a:p>
                      <a:pPr marL="0" marR="0" lvl="0" indent="0" algn="l" defTabSz="914400" rtl="0" eaLnBrk="1" fontAlgn="base" latinLnBrk="0" hangingPunct="1">
                        <a:lnSpc>
                          <a:spcPct val="90000"/>
                        </a:lnSpc>
                        <a:spcBef>
                          <a:spcPct val="20000"/>
                        </a:spcBef>
                        <a:spcAft>
                          <a:spcPct val="0"/>
                        </a:spcAft>
                        <a:buClr>
                          <a:srgbClr val="FF9933"/>
                        </a:buClr>
                        <a:buSzPct val="70000"/>
                        <a:buFont typeface="Wingdings" pitchFamily="2" charset="2"/>
                        <a:buNone/>
                        <a:tabLst/>
                      </a:pPr>
                      <a:r>
                        <a:rPr kumimoji="0" lang="en-US" sz="2800" b="1" i="0" u="none" strike="noStrike" cap="none" normalizeH="0" baseline="0" dirty="0" smtClean="0">
                          <a:ln>
                            <a:noFill/>
                          </a:ln>
                          <a:solidFill>
                            <a:srgbClr val="FF9933"/>
                          </a:solidFill>
                          <a:effectLst/>
                          <a:latin typeface="Times New Roman" pitchFamily="18" charset="0"/>
                        </a:rPr>
                        <a:t>Type of visual </a:t>
                      </a:r>
                    </a:p>
                  </a:txBody>
                  <a:tcPr horzOverflow="overflow">
                    <a:lnL cap="flat">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9933"/>
                        </a:buClr>
                        <a:buSzPct val="70000"/>
                        <a:buFont typeface="Wingdings" pitchFamily="2" charset="2"/>
                        <a:buNone/>
                        <a:tabLst/>
                      </a:pPr>
                      <a:r>
                        <a:rPr kumimoji="0" lang="en-US" sz="2800" b="1" i="0" u="none" strike="noStrike" cap="none" normalizeH="0" baseline="0" smtClean="0">
                          <a:ln>
                            <a:noFill/>
                          </a:ln>
                          <a:solidFill>
                            <a:srgbClr val="FF9933"/>
                          </a:solidFill>
                          <a:effectLst/>
                          <a:latin typeface="Times New Roman" pitchFamily="18" charset="0"/>
                        </a:rPr>
                        <a:t>What it summarizes</a:t>
                      </a:r>
                    </a:p>
                  </a:txBody>
                  <a:tcPr horzOverflow="overflow">
                    <a:lnL>
                      <a:noFill/>
                    </a:lnL>
                    <a:lnR cap="flat">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90000"/>
                        </a:lnSpc>
                        <a:spcBef>
                          <a:spcPct val="20000"/>
                        </a:spcBef>
                        <a:spcAft>
                          <a:spcPct val="0"/>
                        </a:spcAft>
                        <a:buClr>
                          <a:srgbClr val="FF9933"/>
                        </a:buClr>
                        <a:buSzPct val="70000"/>
                        <a:buFont typeface="Wingdings" pitchFamily="2" charset="2"/>
                        <a:buNone/>
                        <a:tabLst/>
                      </a:pPr>
                      <a:r>
                        <a:rPr kumimoji="0" lang="en-US" sz="2800" b="1" i="0" u="none" strike="noStrike" cap="none" normalizeH="0" baseline="0" smtClean="0">
                          <a:ln>
                            <a:noFill/>
                          </a:ln>
                          <a:solidFill>
                            <a:srgbClr val="CCECFF"/>
                          </a:solidFill>
                          <a:effectLst/>
                          <a:latin typeface="Times New Roman" pitchFamily="18" charset="0"/>
                        </a:rPr>
                        <a:t>Flow charts (algorithms) </a:t>
                      </a:r>
                    </a:p>
                  </a:txBody>
                  <a:tcPr horzOverflow="overflow">
                    <a:lnL cap="flat">
                      <a:noFill/>
                    </a:lnL>
                    <a:lnR>
                      <a:noFill/>
                    </a:lnR>
                    <a:lnT w="12700" cap="flat" cmpd="sng" algn="ctr">
                      <a:solidFill>
                        <a:srgbClr val="FF9933"/>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9933"/>
                        </a:buClr>
                        <a:buSzPct val="70000"/>
                        <a:buFont typeface="Wingdings" pitchFamily="2" charset="2"/>
                        <a:buNone/>
                        <a:tabLst/>
                      </a:pPr>
                      <a:r>
                        <a:rPr kumimoji="0" lang="en-US" sz="2800" b="1" i="0" u="none" strike="noStrike" cap="none" normalizeH="0" baseline="0" smtClean="0">
                          <a:ln>
                            <a:noFill/>
                          </a:ln>
                          <a:solidFill>
                            <a:srgbClr val="CCECFF"/>
                          </a:solidFill>
                          <a:effectLst/>
                          <a:latin typeface="Times New Roman" pitchFamily="18" charset="0"/>
                        </a:rPr>
                        <a:t>Protocols</a:t>
                      </a:r>
                    </a:p>
                  </a:txBody>
                  <a:tcPr horzOverflow="overflow">
                    <a:lnL>
                      <a:noFill/>
                    </a:lnL>
                    <a:lnR cap="flat">
                      <a:noFill/>
                    </a:lnR>
                    <a:lnT w="12700" cap="flat" cmpd="sng" algn="ctr">
                      <a:solidFill>
                        <a:srgbClr val="FF9933"/>
                      </a:solidFill>
                      <a:prstDash val="solid"/>
                      <a:round/>
                      <a:headEnd type="none" w="med" len="med"/>
                      <a:tailEnd type="none" w="med" len="med"/>
                    </a:lnT>
                    <a:lnB>
                      <a:noFill/>
                    </a:lnB>
                    <a:lnTlToBr>
                      <a:noFill/>
                    </a:lnTlToBr>
                    <a:lnBlToTr>
                      <a:noFill/>
                    </a:lnBlToTr>
                    <a:noFill/>
                  </a:tcPr>
                </a:tc>
              </a:tr>
              <a:tr h="152400">
                <a:tc>
                  <a:txBody>
                    <a:bodyPr/>
                    <a:lstStyle/>
                    <a:p>
                      <a:pPr marL="0" marR="0" lvl="0" indent="0" algn="l" defTabSz="914400" rtl="0" eaLnBrk="1" fontAlgn="base" latinLnBrk="0" hangingPunct="1">
                        <a:lnSpc>
                          <a:spcPct val="90000"/>
                        </a:lnSpc>
                        <a:spcBef>
                          <a:spcPct val="20000"/>
                        </a:spcBef>
                        <a:spcAft>
                          <a:spcPct val="0"/>
                        </a:spcAft>
                        <a:buClr>
                          <a:srgbClr val="FF9933"/>
                        </a:buClr>
                        <a:buSzPct val="70000"/>
                        <a:buFont typeface="Wingdings" pitchFamily="2" charset="2"/>
                        <a:buNone/>
                        <a:tabLst/>
                      </a:pPr>
                      <a:r>
                        <a:rPr kumimoji="0" lang="en-US" sz="2800" b="1" i="0" u="none" strike="noStrike" cap="none" normalizeH="0" baseline="0" smtClean="0">
                          <a:ln>
                            <a:noFill/>
                          </a:ln>
                          <a:solidFill>
                            <a:srgbClr val="CCECFF"/>
                          </a:solidFill>
                          <a:effectLst/>
                          <a:latin typeface="Times New Roman" pitchFamily="18" charset="0"/>
                        </a:rPr>
                        <a:t>Tables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9933"/>
                        </a:buClr>
                        <a:buSzPct val="70000"/>
                        <a:buFont typeface="Wingdings" pitchFamily="2" charset="2"/>
                        <a:buNone/>
                        <a:tabLst/>
                      </a:pPr>
                      <a:r>
                        <a:rPr kumimoji="0" lang="en-US" sz="2800" b="1" i="0" u="none" strike="noStrike" cap="none" normalizeH="0" baseline="0" smtClean="0">
                          <a:ln>
                            <a:noFill/>
                          </a:ln>
                          <a:solidFill>
                            <a:srgbClr val="CCECFF"/>
                          </a:solidFill>
                          <a:effectLst/>
                          <a:latin typeface="Times New Roman" pitchFamily="18" charset="0"/>
                        </a:rPr>
                        <a:t>Complex data</a:t>
                      </a:r>
                    </a:p>
                  </a:txBody>
                  <a:tcPr horzOverflow="overflow">
                    <a:lnL>
                      <a:noFill/>
                    </a:lnL>
                    <a:lnR cap="flat">
                      <a:noFill/>
                    </a:lnR>
                    <a:lnT>
                      <a:noFill/>
                    </a:lnT>
                    <a:lnB>
                      <a:noFill/>
                    </a:lnB>
                    <a:lnTlToBr>
                      <a:noFill/>
                    </a:lnTlToBr>
                    <a:lnBlToTr>
                      <a:noFill/>
                    </a:lnBlToTr>
                    <a:noFill/>
                  </a:tcPr>
                </a:tc>
              </a:tr>
              <a:tr h="455613">
                <a:tc>
                  <a:txBody>
                    <a:bodyPr/>
                    <a:lstStyle/>
                    <a:p>
                      <a:pPr marL="0" marR="0" lvl="0" indent="0" algn="l" defTabSz="914400" rtl="0" eaLnBrk="1" fontAlgn="base" latinLnBrk="0" hangingPunct="1">
                        <a:lnSpc>
                          <a:spcPct val="90000"/>
                        </a:lnSpc>
                        <a:spcBef>
                          <a:spcPct val="20000"/>
                        </a:spcBef>
                        <a:spcAft>
                          <a:spcPct val="0"/>
                        </a:spcAft>
                        <a:buClr>
                          <a:srgbClr val="FF9933"/>
                        </a:buClr>
                        <a:buSzPct val="70000"/>
                        <a:buFont typeface="Wingdings" pitchFamily="2" charset="2"/>
                        <a:buNone/>
                        <a:tabLst/>
                      </a:pPr>
                      <a:r>
                        <a:rPr kumimoji="0" lang="en-US" sz="2800" b="1" i="0" u="none" strike="noStrike" cap="none" normalizeH="0" baseline="0" smtClean="0">
                          <a:ln>
                            <a:noFill/>
                          </a:ln>
                          <a:solidFill>
                            <a:srgbClr val="CCECFF"/>
                          </a:solidFill>
                          <a:effectLst/>
                          <a:latin typeface="Times New Roman" pitchFamily="18" charset="0"/>
                        </a:rPr>
                        <a:t>Line graphs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9933"/>
                        </a:buClr>
                        <a:buSzPct val="70000"/>
                        <a:buFont typeface="Wingdings" pitchFamily="2" charset="2"/>
                        <a:buNone/>
                        <a:tabLst/>
                      </a:pPr>
                      <a:r>
                        <a:rPr kumimoji="0" lang="en-US" sz="2800" b="1" i="0" u="none" strike="noStrike" cap="none" normalizeH="0" baseline="0" smtClean="0">
                          <a:ln>
                            <a:noFill/>
                          </a:ln>
                          <a:solidFill>
                            <a:srgbClr val="CCECFF"/>
                          </a:solidFill>
                          <a:effectLst/>
                          <a:latin typeface="Times New Roman" pitchFamily="18" charset="0"/>
                        </a:rPr>
                        <a:t>Response to treatment</a:t>
                      </a:r>
                    </a:p>
                  </a:txBody>
                  <a:tcPr horzOverflow="overflow">
                    <a:lnL>
                      <a:noFill/>
                    </a:lnL>
                    <a:lnR cap="flat">
                      <a:noFill/>
                    </a:lnR>
                    <a:lnT>
                      <a:noFill/>
                    </a:lnT>
                    <a:lnB>
                      <a:noFill/>
                    </a:lnB>
                    <a:lnTlToBr>
                      <a:noFill/>
                    </a:lnTlToBr>
                    <a:lnBlToTr>
                      <a:noFill/>
                    </a:lnBlToTr>
                    <a:noFill/>
                  </a:tcPr>
                </a:tc>
              </a:tr>
              <a:tr h="798513">
                <a:tc>
                  <a:txBody>
                    <a:bodyPr/>
                    <a:lstStyle/>
                    <a:p>
                      <a:pPr marL="0" marR="0" lvl="0" indent="0" algn="l" defTabSz="914400" rtl="0" eaLnBrk="1" fontAlgn="base" latinLnBrk="0" hangingPunct="1">
                        <a:lnSpc>
                          <a:spcPct val="90000"/>
                        </a:lnSpc>
                        <a:spcBef>
                          <a:spcPct val="20000"/>
                        </a:spcBef>
                        <a:spcAft>
                          <a:spcPct val="0"/>
                        </a:spcAft>
                        <a:buClr>
                          <a:srgbClr val="FF9933"/>
                        </a:buClr>
                        <a:buSzPct val="70000"/>
                        <a:buFont typeface="Wingdings" pitchFamily="2" charset="2"/>
                        <a:buNone/>
                        <a:tabLst/>
                      </a:pPr>
                      <a:r>
                        <a:rPr kumimoji="0" lang="en-US" sz="2800" b="1" i="0" u="none" strike="noStrike" cap="none" normalizeH="0" baseline="0" smtClean="0">
                          <a:ln>
                            <a:noFill/>
                          </a:ln>
                          <a:solidFill>
                            <a:srgbClr val="CCECFF"/>
                          </a:solidFill>
                          <a:effectLst/>
                          <a:latin typeface="Times New Roman" pitchFamily="18" charset="0"/>
                        </a:rPr>
                        <a:t>Bar graphs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9933"/>
                        </a:buClr>
                        <a:buSzPct val="70000"/>
                        <a:buFont typeface="Wingdings" pitchFamily="2" charset="2"/>
                        <a:buNone/>
                        <a:tabLst/>
                      </a:pPr>
                      <a:r>
                        <a:rPr kumimoji="0" lang="en-US" sz="2800" b="1" i="0" u="none" strike="noStrike" cap="none" normalizeH="0" baseline="0" smtClean="0">
                          <a:ln>
                            <a:noFill/>
                          </a:ln>
                          <a:solidFill>
                            <a:srgbClr val="CCECFF"/>
                          </a:solidFill>
                          <a:effectLst/>
                          <a:latin typeface="Times New Roman" pitchFamily="18" charset="0"/>
                        </a:rPr>
                        <a:t>Complex data to compare categories</a:t>
                      </a:r>
                    </a:p>
                  </a:txBody>
                  <a:tcPr horzOverflow="overflow">
                    <a:lnL>
                      <a:noFill/>
                    </a:lnL>
                    <a:lnR cap="flat">
                      <a:noFill/>
                    </a:lnR>
                    <a:lnT>
                      <a:noFill/>
                    </a:lnT>
                    <a:lnB>
                      <a:noFill/>
                    </a:lnB>
                    <a:lnTlToBr>
                      <a:noFill/>
                    </a:lnTlToBr>
                    <a:lnBlToTr>
                      <a:noFill/>
                    </a:lnBlToTr>
                    <a:noFill/>
                  </a:tcPr>
                </a:tc>
              </a:tr>
              <a:tr h="720725">
                <a:tc>
                  <a:txBody>
                    <a:bodyPr/>
                    <a:lstStyle/>
                    <a:p>
                      <a:pPr marL="0" marR="0" lvl="0" indent="0" algn="l" defTabSz="914400" rtl="0" eaLnBrk="1" fontAlgn="base" latinLnBrk="0" hangingPunct="1">
                        <a:lnSpc>
                          <a:spcPct val="90000"/>
                        </a:lnSpc>
                        <a:spcBef>
                          <a:spcPct val="20000"/>
                        </a:spcBef>
                        <a:spcAft>
                          <a:spcPct val="0"/>
                        </a:spcAft>
                        <a:buClr>
                          <a:srgbClr val="FF9933"/>
                        </a:buClr>
                        <a:buSzPct val="70000"/>
                        <a:buFont typeface="Wingdings" pitchFamily="2" charset="2"/>
                        <a:buNone/>
                        <a:tabLst/>
                      </a:pPr>
                      <a:r>
                        <a:rPr kumimoji="0" lang="en-US" sz="2800" b="1" i="0" u="none" strike="noStrike" cap="none" normalizeH="0" baseline="0" smtClean="0">
                          <a:ln>
                            <a:noFill/>
                          </a:ln>
                          <a:solidFill>
                            <a:srgbClr val="CCECFF"/>
                          </a:solidFill>
                          <a:effectLst/>
                          <a:latin typeface="Times New Roman" pitchFamily="18" charset="0"/>
                        </a:rPr>
                        <a:t>Pie charts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9933"/>
                        </a:buClr>
                        <a:buSzPct val="70000"/>
                        <a:buFont typeface="Wingdings" pitchFamily="2" charset="2"/>
                        <a:buNone/>
                        <a:tabLst/>
                      </a:pPr>
                      <a:r>
                        <a:rPr kumimoji="0" lang="en-US" sz="2800" b="1" i="0" u="none" strike="noStrike" cap="none" normalizeH="0" baseline="0" smtClean="0">
                          <a:ln>
                            <a:noFill/>
                          </a:ln>
                          <a:solidFill>
                            <a:srgbClr val="CCECFF"/>
                          </a:solidFill>
                          <a:effectLst/>
                          <a:latin typeface="Times New Roman" pitchFamily="18" charset="0"/>
                        </a:rPr>
                        <a:t>Percentage of the whole</a:t>
                      </a:r>
                    </a:p>
                  </a:txBody>
                  <a:tcPr horzOverflow="overflow">
                    <a:lnL>
                      <a:noFill/>
                    </a:lnL>
                    <a:lnR cap="flat">
                      <a:noFill/>
                    </a:lnR>
                    <a:lnT>
                      <a:noFill/>
                    </a:lnT>
                    <a:lnB>
                      <a:noFill/>
                    </a:lnB>
                    <a:lnTlToBr>
                      <a:noFill/>
                    </a:lnTlToBr>
                    <a:lnBlToTr>
                      <a:noFill/>
                    </a:lnBlToTr>
                    <a:noFill/>
                  </a:tcPr>
                </a:tc>
              </a:tr>
              <a:tr h="795338">
                <a:tc>
                  <a:txBody>
                    <a:bodyPr/>
                    <a:lstStyle/>
                    <a:p>
                      <a:pPr marL="0" marR="0" lvl="0" indent="0" algn="l" defTabSz="914400" rtl="0" eaLnBrk="1" fontAlgn="base" latinLnBrk="0" hangingPunct="1">
                        <a:lnSpc>
                          <a:spcPct val="90000"/>
                        </a:lnSpc>
                        <a:spcBef>
                          <a:spcPct val="20000"/>
                        </a:spcBef>
                        <a:spcAft>
                          <a:spcPct val="0"/>
                        </a:spcAft>
                        <a:buClr>
                          <a:srgbClr val="FF9933"/>
                        </a:buClr>
                        <a:buSzPct val="70000"/>
                        <a:buFont typeface="Wingdings" pitchFamily="2" charset="2"/>
                        <a:buNone/>
                        <a:tabLst/>
                      </a:pPr>
                      <a:r>
                        <a:rPr kumimoji="0" lang="en-US" sz="2800" b="1" i="0" u="none" strike="noStrike" cap="none" normalizeH="0" baseline="0" smtClean="0">
                          <a:ln>
                            <a:noFill/>
                          </a:ln>
                          <a:solidFill>
                            <a:srgbClr val="CCECFF"/>
                          </a:solidFill>
                          <a:effectLst/>
                          <a:latin typeface="Times New Roman" pitchFamily="18" charset="0"/>
                        </a:rPr>
                        <a:t>Diagrammatic illustrations</a:t>
                      </a:r>
                    </a:p>
                  </a:txBody>
                  <a:tcPr horzOverflow="overflow">
                    <a:lnL cap="flat">
                      <a:noFill/>
                    </a:lnL>
                    <a:lnR>
                      <a:noFill/>
                    </a:lnR>
                    <a:lnT>
                      <a:noFill/>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FF9933"/>
                        </a:buClr>
                        <a:buSzPct val="70000"/>
                        <a:buFont typeface="Wingdings" pitchFamily="2" charset="2"/>
                        <a:buNone/>
                        <a:tabLst/>
                      </a:pPr>
                      <a:r>
                        <a:rPr kumimoji="0" lang="en-US" sz="2800" b="1" i="0" u="none" strike="noStrike" cap="none" normalizeH="0" baseline="0" dirty="0" smtClean="0">
                          <a:ln>
                            <a:noFill/>
                          </a:ln>
                          <a:solidFill>
                            <a:srgbClr val="CCECFF"/>
                          </a:solidFill>
                          <a:effectLst/>
                          <a:latin typeface="Times New Roman" pitchFamily="18" charset="0"/>
                        </a:rPr>
                        <a:t>Simplify or enhance figures</a:t>
                      </a:r>
                    </a:p>
                  </a:txBody>
                  <a:tcPr horzOverflow="overflow">
                    <a:lnL>
                      <a:noFill/>
                    </a:lnL>
                    <a:lnR cap="flat">
                      <a:noFill/>
                    </a:lnR>
                    <a:lnT>
                      <a:noFill/>
                    </a:lnT>
                    <a:lnB w="12700" cap="flat" cmpd="sng" algn="ctr">
                      <a:solidFill>
                        <a:srgbClr val="FF9933"/>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a:xfrm>
            <a:off x="609600" y="304800"/>
            <a:ext cx="8229600" cy="1143000"/>
          </a:xfrm>
        </p:spPr>
        <p:txBody>
          <a:bodyPr/>
          <a:lstStyle/>
          <a:p>
            <a:r>
              <a:rPr lang="en-US" dirty="0">
                <a:solidFill>
                  <a:schemeClr val="bg1"/>
                </a:solidFill>
              </a:rPr>
              <a:t>Tables and Figures</a:t>
            </a:r>
          </a:p>
        </p:txBody>
      </p:sp>
      <p:sp>
        <p:nvSpPr>
          <p:cNvPr id="202755" name="Rectangle 3"/>
          <p:cNvSpPr>
            <a:spLocks noGrp="1" noRot="1" noChangeArrowheads="1"/>
          </p:cNvSpPr>
          <p:nvPr>
            <p:ph type="body" idx="1"/>
          </p:nvPr>
        </p:nvSpPr>
        <p:spPr>
          <a:xfrm>
            <a:off x="685800" y="838200"/>
            <a:ext cx="7315200" cy="5257800"/>
          </a:xfrm>
        </p:spPr>
        <p:txBody>
          <a:bodyPr>
            <a:noAutofit/>
          </a:bodyPr>
          <a:lstStyle/>
          <a:p>
            <a:pPr>
              <a:lnSpc>
                <a:spcPct val="90000"/>
              </a:lnSpc>
            </a:pPr>
            <a:endParaRPr lang="en-US" sz="2800" dirty="0">
              <a:solidFill>
                <a:schemeClr val="bg2"/>
              </a:solidFill>
            </a:endParaRPr>
          </a:p>
          <a:p>
            <a:pPr>
              <a:lnSpc>
                <a:spcPct val="90000"/>
              </a:lnSpc>
            </a:pPr>
            <a:endParaRPr lang="en-US" sz="2800" dirty="0">
              <a:solidFill>
                <a:schemeClr val="bg2"/>
              </a:solidFill>
            </a:endParaRPr>
          </a:p>
          <a:p>
            <a:pPr>
              <a:lnSpc>
                <a:spcPct val="90000"/>
              </a:lnSpc>
            </a:pPr>
            <a:r>
              <a:rPr lang="en-US" sz="2800" dirty="0">
                <a:solidFill>
                  <a:schemeClr val="bg2"/>
                </a:solidFill>
              </a:rPr>
              <a:t>Stand alone and tell a complete story</a:t>
            </a:r>
          </a:p>
          <a:p>
            <a:pPr>
              <a:lnSpc>
                <a:spcPct val="90000"/>
              </a:lnSpc>
            </a:pPr>
            <a:endParaRPr lang="en-US" sz="2800" dirty="0">
              <a:solidFill>
                <a:schemeClr val="bg2"/>
              </a:solidFill>
            </a:endParaRPr>
          </a:p>
          <a:p>
            <a:pPr>
              <a:lnSpc>
                <a:spcPct val="90000"/>
              </a:lnSpc>
            </a:pPr>
            <a:r>
              <a:rPr lang="en-US" sz="2800" dirty="0">
                <a:solidFill>
                  <a:srgbClr val="FFFF00"/>
                </a:solidFill>
              </a:rPr>
              <a:t>Unambiguous—immediately clear</a:t>
            </a:r>
          </a:p>
          <a:p>
            <a:pPr>
              <a:lnSpc>
                <a:spcPct val="90000"/>
              </a:lnSpc>
            </a:pPr>
            <a:endParaRPr lang="en-US" sz="2800" dirty="0">
              <a:solidFill>
                <a:schemeClr val="bg2"/>
              </a:solidFill>
            </a:endParaRPr>
          </a:p>
          <a:p>
            <a:pPr>
              <a:lnSpc>
                <a:spcPct val="90000"/>
              </a:lnSpc>
            </a:pPr>
            <a:r>
              <a:rPr lang="en-US" sz="2800" dirty="0">
                <a:solidFill>
                  <a:schemeClr val="bg2"/>
                </a:solidFill>
              </a:rPr>
              <a:t>Eliminate numerical data and long explanations in text</a:t>
            </a:r>
          </a:p>
          <a:p>
            <a:pPr>
              <a:lnSpc>
                <a:spcPct val="90000"/>
              </a:lnSpc>
            </a:pPr>
            <a:endParaRPr lang="en-US" sz="2800" dirty="0">
              <a:solidFill>
                <a:schemeClr val="bg2"/>
              </a:solidFill>
            </a:endParaRPr>
          </a:p>
          <a:p>
            <a:pPr>
              <a:lnSpc>
                <a:spcPct val="90000"/>
              </a:lnSpc>
            </a:pPr>
            <a:r>
              <a:rPr lang="en-US" sz="2800" dirty="0">
                <a:solidFill>
                  <a:srgbClr val="FFFF00"/>
                </a:solidFill>
              </a:rPr>
              <a:t>Figures display important trends, procedures, simplify detailed data, and show basic methodologies.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27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275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27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27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452" b="24038"/>
          <a:stretch/>
        </p:blipFill>
        <p:spPr bwMode="auto">
          <a:xfrm>
            <a:off x="-15240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009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69930564"/>
              </p:ext>
            </p:extLst>
          </p:nvPr>
        </p:nvGraphicFramePr>
        <p:xfrm>
          <a:off x="1524000" y="0"/>
          <a:ext cx="70104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3400" y="533399"/>
            <a:ext cx="2885021" cy="1384995"/>
          </a:xfrm>
          <a:prstGeom prst="rect">
            <a:avLst/>
          </a:prstGeom>
          <a:noFill/>
        </p:spPr>
        <p:txBody>
          <a:bodyPr wrap="none" rtlCol="0">
            <a:spAutoFit/>
          </a:bodyPr>
          <a:lstStyle/>
          <a:p>
            <a:r>
              <a:rPr lang="en-US" sz="2800" dirty="0" smtClean="0">
                <a:solidFill>
                  <a:schemeClr val="tx2"/>
                </a:solidFill>
              </a:rPr>
              <a:t>Figure 1:</a:t>
            </a:r>
          </a:p>
          <a:p>
            <a:r>
              <a:rPr lang="en-US" sz="2800" b="1" dirty="0" smtClean="0">
                <a:solidFill>
                  <a:schemeClr val="tx2"/>
                </a:solidFill>
              </a:rPr>
              <a:t>Flow  chart of the </a:t>
            </a:r>
          </a:p>
          <a:p>
            <a:r>
              <a:rPr lang="en-US" sz="2800" b="1" dirty="0" smtClean="0">
                <a:solidFill>
                  <a:schemeClr val="tx2"/>
                </a:solidFill>
              </a:rPr>
              <a:t>Study population</a:t>
            </a:r>
            <a:endParaRPr lang="en-GB" sz="2800" b="1" dirty="0">
              <a:solidFill>
                <a:schemeClr val="tx2"/>
              </a:solidFill>
            </a:endParaRPr>
          </a:p>
        </p:txBody>
      </p:sp>
    </p:spTree>
    <p:extLst>
      <p:ext uri="{BB962C8B-B14F-4D97-AF65-F5344CB8AC3E}">
        <p14:creationId xmlns:p14="http://schemas.microsoft.com/office/powerpoint/2010/main" val="2765445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70" t="12139" r="24254" b="6010"/>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207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0"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3906133594"/>
              </p:ext>
            </p:extLst>
          </p:nvPr>
        </p:nvGraphicFramePr>
        <p:xfrm>
          <a:off x="996462" y="740895"/>
          <a:ext cx="7461738" cy="5867402"/>
        </p:xfrm>
        <a:graphic>
          <a:graphicData uri="http://schemas.openxmlformats.org/presentationml/2006/ole">
            <mc:AlternateContent xmlns:mc="http://schemas.openxmlformats.org/markup-compatibility/2006">
              <mc:Choice xmlns:v="urn:schemas-microsoft-com:vml" Requires="v">
                <p:oleObj spid="_x0000_s4112" name="Slide" r:id="rId3" imgW="2374571" imgH="3166711" progId="PowerPoint.Slide.12">
                  <p:embed/>
                </p:oleObj>
              </mc:Choice>
              <mc:Fallback>
                <p:oleObj name="Slide" r:id="rId3" imgW="2374571" imgH="3166711" progId="PowerPoint.Slide.12">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462" y="740895"/>
                        <a:ext cx="7461738" cy="5867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996462" y="417730"/>
            <a:ext cx="7461738" cy="830997"/>
          </a:xfrm>
          <a:prstGeom prst="rect">
            <a:avLst/>
          </a:prstGeom>
        </p:spPr>
        <p:txBody>
          <a:bodyPr wrap="square">
            <a:spAutoFit/>
          </a:bodyPr>
          <a:lstStyle/>
          <a:p>
            <a:r>
              <a:rPr lang="en-US" sz="2400" dirty="0">
                <a:solidFill>
                  <a:schemeClr val="tx2"/>
                </a:solidFill>
              </a:rPr>
              <a:t>Figure 1 Pathway for induction of </a:t>
            </a:r>
            <a:r>
              <a:rPr lang="en-US" sz="2400" dirty="0" smtClean="0">
                <a:solidFill>
                  <a:schemeClr val="tx2"/>
                </a:solidFill>
              </a:rPr>
              <a:t>labor </a:t>
            </a:r>
            <a:r>
              <a:rPr lang="en-US" sz="2400" dirty="0">
                <a:solidFill>
                  <a:schemeClr val="tx2"/>
                </a:solidFill>
              </a:rPr>
              <a:t>in King Khalid University Hospital</a:t>
            </a:r>
            <a:endParaRPr lang="en-GB" sz="2400" dirty="0">
              <a:solidFill>
                <a:schemeClr val="tx2"/>
              </a:solidFill>
            </a:endParaRPr>
          </a:p>
        </p:txBody>
      </p:sp>
      <p:sp>
        <p:nvSpPr>
          <p:cNvPr id="5" name="Rectangle 4"/>
          <p:cNvSpPr/>
          <p:nvPr/>
        </p:nvSpPr>
        <p:spPr>
          <a:xfrm>
            <a:off x="457200" y="5961965"/>
            <a:ext cx="8534400" cy="646331"/>
          </a:xfrm>
          <a:prstGeom prst="rect">
            <a:avLst/>
          </a:prstGeom>
        </p:spPr>
        <p:txBody>
          <a:bodyPr wrap="square">
            <a:spAutoFit/>
          </a:bodyPr>
          <a:lstStyle/>
          <a:p>
            <a:r>
              <a:rPr lang="en-US" dirty="0"/>
              <a:t>IOL= Induction of </a:t>
            </a:r>
            <a:r>
              <a:rPr lang="en-US" dirty="0" err="1"/>
              <a:t>labour</a:t>
            </a:r>
            <a:r>
              <a:rPr lang="en-US" dirty="0"/>
              <a:t>, C/S= Cesarean section, PGE2 = Prostaglandin E2. CTG = Cardio-</a:t>
            </a:r>
            <a:r>
              <a:rPr lang="en-US" dirty="0" err="1"/>
              <a:t>tocogram</a:t>
            </a:r>
            <a:endParaRPr lang="en-GB" dirty="0"/>
          </a:p>
        </p:txBody>
      </p:sp>
    </p:spTree>
    <p:extLst>
      <p:ext uri="{BB962C8B-B14F-4D97-AF65-F5344CB8AC3E}">
        <p14:creationId xmlns:p14="http://schemas.microsoft.com/office/powerpoint/2010/main" val="3664901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1"/>
            <a:ext cx="8458199"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2030" y="4800600"/>
            <a:ext cx="8458199" cy="1631216"/>
          </a:xfrm>
          <a:prstGeom prst="rect">
            <a:avLst/>
          </a:prstGeom>
        </p:spPr>
        <p:txBody>
          <a:bodyPr wrap="square">
            <a:spAutoFit/>
          </a:bodyPr>
          <a:lstStyle/>
          <a:p>
            <a:r>
              <a:rPr lang="en-GB" sz="2000" dirty="0">
                <a:solidFill>
                  <a:srgbClr val="FFFF00"/>
                </a:solidFill>
              </a:rPr>
              <a:t>Figure 2 - Indications for induction of </a:t>
            </a:r>
            <a:r>
              <a:rPr lang="en-GB" sz="2000" dirty="0" err="1">
                <a:solidFill>
                  <a:srgbClr val="FFFF00"/>
                </a:solidFill>
              </a:rPr>
              <a:t>labor</a:t>
            </a:r>
            <a:r>
              <a:rPr lang="en-GB" sz="2000" dirty="0">
                <a:solidFill>
                  <a:srgbClr val="FFFF00"/>
                </a:solidFill>
              </a:rPr>
              <a:t> (IOL). </a:t>
            </a:r>
            <a:endParaRPr lang="en-GB" sz="2000" dirty="0" smtClean="0">
              <a:solidFill>
                <a:srgbClr val="FFFF00"/>
              </a:solidFill>
            </a:endParaRPr>
          </a:p>
          <a:p>
            <a:r>
              <a:rPr lang="en-GB" sz="2000" dirty="0" smtClean="0">
                <a:solidFill>
                  <a:srgbClr val="FFFF00"/>
                </a:solidFill>
              </a:rPr>
              <a:t>GDM </a:t>
            </a:r>
            <a:r>
              <a:rPr lang="en-GB" sz="2000" dirty="0">
                <a:solidFill>
                  <a:srgbClr val="FFFF00"/>
                </a:solidFill>
              </a:rPr>
              <a:t>= </a:t>
            </a:r>
            <a:r>
              <a:rPr lang="en-GB" sz="2000" dirty="0" err="1" smtClean="0">
                <a:solidFill>
                  <a:srgbClr val="FFFF00"/>
                </a:solidFill>
              </a:rPr>
              <a:t>gestationaldiabetes</a:t>
            </a:r>
            <a:r>
              <a:rPr lang="en-GB" sz="2000" dirty="0">
                <a:solidFill>
                  <a:srgbClr val="FFFF00"/>
                </a:solidFill>
              </a:rPr>
              <a:t>, DM = diabetes mellitus, ROM = rupture </a:t>
            </a:r>
            <a:r>
              <a:rPr lang="en-GB" sz="2000" dirty="0" smtClean="0">
                <a:solidFill>
                  <a:srgbClr val="FFFF00"/>
                </a:solidFill>
              </a:rPr>
              <a:t>of membranes</a:t>
            </a:r>
            <a:r>
              <a:rPr lang="en-GB" sz="2000" dirty="0">
                <a:solidFill>
                  <a:srgbClr val="FFFF00"/>
                </a:solidFill>
              </a:rPr>
              <a:t>, IUGR = intra-uterine growth </a:t>
            </a:r>
            <a:r>
              <a:rPr lang="en-GB" sz="2000" dirty="0" smtClean="0">
                <a:solidFill>
                  <a:srgbClr val="FFFF00"/>
                </a:solidFill>
              </a:rPr>
              <a:t>restriction, </a:t>
            </a:r>
            <a:r>
              <a:rPr lang="en-GB" sz="2000" dirty="0" err="1" smtClean="0">
                <a:solidFill>
                  <a:srgbClr val="FFFF00"/>
                </a:solidFill>
              </a:rPr>
              <a:t>Fetal</a:t>
            </a:r>
            <a:r>
              <a:rPr lang="en-GB" sz="2000" dirty="0" smtClean="0">
                <a:solidFill>
                  <a:srgbClr val="FFFF00"/>
                </a:solidFill>
              </a:rPr>
              <a:t> </a:t>
            </a:r>
            <a:r>
              <a:rPr lang="en-GB" sz="2000" dirty="0">
                <a:solidFill>
                  <a:srgbClr val="FFFF00"/>
                </a:solidFill>
              </a:rPr>
              <a:t>com = </a:t>
            </a:r>
            <a:r>
              <a:rPr lang="en-GB" sz="2000" dirty="0" err="1">
                <a:solidFill>
                  <a:srgbClr val="FFFF00"/>
                </a:solidFill>
              </a:rPr>
              <a:t>fetal</a:t>
            </a:r>
            <a:r>
              <a:rPr lang="en-GB" sz="2000" dirty="0">
                <a:solidFill>
                  <a:srgbClr val="FFFF00"/>
                </a:solidFill>
              </a:rPr>
              <a:t> compromise, PIH = pregnancy </a:t>
            </a:r>
            <a:r>
              <a:rPr lang="en-GB" sz="2000" dirty="0" smtClean="0">
                <a:solidFill>
                  <a:srgbClr val="FFFF00"/>
                </a:solidFill>
              </a:rPr>
              <a:t>induced hypertension</a:t>
            </a:r>
            <a:r>
              <a:rPr lang="en-GB" sz="2000" dirty="0">
                <a:solidFill>
                  <a:srgbClr val="FFFF00"/>
                </a:solidFill>
              </a:rPr>
              <a:t>, MMC = maternal medical condition, </a:t>
            </a:r>
            <a:r>
              <a:rPr lang="en-GB" sz="2000" dirty="0" smtClean="0">
                <a:solidFill>
                  <a:srgbClr val="FFFF00"/>
                </a:solidFill>
              </a:rPr>
              <a:t>IUFD= </a:t>
            </a:r>
            <a:r>
              <a:rPr lang="en-GB" sz="2000" dirty="0">
                <a:solidFill>
                  <a:srgbClr val="FFFF00"/>
                </a:solidFill>
              </a:rPr>
              <a:t>intrauterine </a:t>
            </a:r>
            <a:r>
              <a:rPr lang="en-GB" sz="2000" dirty="0" err="1">
                <a:solidFill>
                  <a:srgbClr val="FFFF00"/>
                </a:solidFill>
              </a:rPr>
              <a:t>fetal</a:t>
            </a:r>
            <a:r>
              <a:rPr lang="en-GB" sz="2000" dirty="0">
                <a:solidFill>
                  <a:srgbClr val="FFFF00"/>
                </a:solidFill>
              </a:rPr>
              <a:t> death, ISO immunization = Rhesus</a:t>
            </a:r>
          </a:p>
        </p:txBody>
      </p:sp>
    </p:spTree>
    <p:extLst>
      <p:ext uri="{BB962C8B-B14F-4D97-AF65-F5344CB8AC3E}">
        <p14:creationId xmlns:p14="http://schemas.microsoft.com/office/powerpoint/2010/main" val="1747669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2" name="Rectangle 2"/>
          <p:cNvSpPr>
            <a:spLocks noGrp="1" noRot="1" noChangeArrowheads="1"/>
          </p:cNvSpPr>
          <p:nvPr>
            <p:ph type="title"/>
          </p:nvPr>
        </p:nvSpPr>
        <p:spPr>
          <a:xfrm>
            <a:off x="457200" y="152400"/>
            <a:ext cx="8229600" cy="1143000"/>
          </a:xfrm>
        </p:spPr>
        <p:txBody>
          <a:bodyPr/>
          <a:lstStyle/>
          <a:p>
            <a:r>
              <a:rPr lang="en-US" dirty="0">
                <a:solidFill>
                  <a:srgbClr val="FFFF00"/>
                </a:solidFill>
              </a:rPr>
              <a:t>Results—Major Mistakes</a:t>
            </a:r>
          </a:p>
        </p:txBody>
      </p:sp>
      <p:sp>
        <p:nvSpPr>
          <p:cNvPr id="327683" name="Rectangle 3"/>
          <p:cNvSpPr>
            <a:spLocks noGrp="1" noChangeArrowheads="1"/>
          </p:cNvSpPr>
          <p:nvPr>
            <p:ph type="body" idx="1"/>
          </p:nvPr>
        </p:nvSpPr>
        <p:spPr>
          <a:xfrm>
            <a:off x="609600" y="1447800"/>
            <a:ext cx="8153400" cy="4498975"/>
          </a:xfrm>
          <a:noFill/>
          <a:ln/>
        </p:spPr>
        <p:txBody>
          <a:bodyPr>
            <a:normAutofit lnSpcReduction="10000"/>
          </a:bodyPr>
          <a:lstStyle/>
          <a:p>
            <a:pPr>
              <a:lnSpc>
                <a:spcPct val="80000"/>
              </a:lnSpc>
            </a:pPr>
            <a:r>
              <a:rPr lang="en-US" sz="2800" dirty="0">
                <a:solidFill>
                  <a:schemeClr val="bg1"/>
                </a:solidFill>
              </a:rPr>
              <a:t>Failure to provide all the data critical to answering the research question</a:t>
            </a:r>
          </a:p>
          <a:p>
            <a:pPr>
              <a:lnSpc>
                <a:spcPct val="80000"/>
              </a:lnSpc>
            </a:pPr>
            <a:endParaRPr lang="en-US" sz="2800" dirty="0">
              <a:solidFill>
                <a:schemeClr val="bg1"/>
              </a:solidFill>
            </a:endParaRPr>
          </a:p>
          <a:p>
            <a:pPr>
              <a:lnSpc>
                <a:spcPct val="80000"/>
              </a:lnSpc>
            </a:pPr>
            <a:r>
              <a:rPr lang="en-US" sz="2800" dirty="0">
                <a:solidFill>
                  <a:schemeClr val="bg1"/>
                </a:solidFill>
              </a:rPr>
              <a:t>Interpreting or commenting on </a:t>
            </a:r>
            <a:r>
              <a:rPr lang="en-US" sz="2800" dirty="0" smtClean="0">
                <a:solidFill>
                  <a:schemeClr val="bg1"/>
                </a:solidFill>
              </a:rPr>
              <a:t>results</a:t>
            </a:r>
          </a:p>
          <a:p>
            <a:pPr>
              <a:lnSpc>
                <a:spcPct val="80000"/>
              </a:lnSpc>
            </a:pPr>
            <a:endParaRPr lang="en-US" sz="2800" dirty="0" smtClean="0">
              <a:solidFill>
                <a:srgbClr val="FFFF00"/>
              </a:solidFill>
            </a:endParaRPr>
          </a:p>
          <a:p>
            <a:pPr lvl="1">
              <a:lnSpc>
                <a:spcPct val="80000"/>
              </a:lnSpc>
            </a:pPr>
            <a:r>
              <a:rPr lang="en-US" dirty="0" smtClean="0">
                <a:solidFill>
                  <a:srgbClr val="FFFF00"/>
                </a:solidFill>
              </a:rPr>
              <a:t>“</a:t>
            </a:r>
            <a:r>
              <a:rPr lang="en-US" dirty="0">
                <a:solidFill>
                  <a:srgbClr val="FFFF00"/>
                </a:solidFill>
              </a:rPr>
              <a:t>Six of the 20 patients required intubation, illustrating the seriousness of this problem” (belongs in Discussion</a:t>
            </a:r>
            <a:r>
              <a:rPr lang="en-US" dirty="0" smtClean="0">
                <a:solidFill>
                  <a:srgbClr val="FFFF00"/>
                </a:solidFill>
              </a:rPr>
              <a:t>)</a:t>
            </a:r>
          </a:p>
          <a:p>
            <a:pPr lvl="1">
              <a:lnSpc>
                <a:spcPct val="80000"/>
              </a:lnSpc>
            </a:pPr>
            <a:endParaRPr lang="en-US" dirty="0">
              <a:solidFill>
                <a:srgbClr val="FFFF00"/>
              </a:solidFill>
            </a:endParaRPr>
          </a:p>
          <a:p>
            <a:pPr lvl="1">
              <a:lnSpc>
                <a:spcPct val="80000"/>
              </a:lnSpc>
            </a:pPr>
            <a:r>
              <a:rPr lang="en-US" dirty="0">
                <a:solidFill>
                  <a:srgbClr val="FFFF00"/>
                </a:solidFill>
              </a:rPr>
              <a:t> “Over 40% of treated rats exhibited a decreased inflammatory response, an unexpected finding” (belongs in Discussion)</a:t>
            </a:r>
          </a:p>
          <a:p>
            <a:pPr>
              <a:lnSpc>
                <a:spcPct val="80000"/>
              </a:lnSpc>
            </a:pP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6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2768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276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0" name="Rectangle 2"/>
          <p:cNvSpPr>
            <a:spLocks noGrp="1" noRot="1" noChangeArrowheads="1"/>
          </p:cNvSpPr>
          <p:nvPr>
            <p:ph type="title"/>
          </p:nvPr>
        </p:nvSpPr>
        <p:spPr/>
        <p:txBody>
          <a:bodyPr/>
          <a:lstStyle/>
          <a:p>
            <a:r>
              <a:rPr lang="en-US" dirty="0">
                <a:solidFill>
                  <a:srgbClr val="FFFF00"/>
                </a:solidFill>
              </a:rPr>
              <a:t>The Paper</a:t>
            </a:r>
          </a:p>
        </p:txBody>
      </p:sp>
      <p:sp>
        <p:nvSpPr>
          <p:cNvPr id="324611" name="Rectangle 3"/>
          <p:cNvSpPr>
            <a:spLocks noGrp="1" noRot="1" noChangeArrowheads="1"/>
          </p:cNvSpPr>
          <p:nvPr>
            <p:ph type="body" idx="1"/>
          </p:nvPr>
        </p:nvSpPr>
        <p:spPr>
          <a:xfrm>
            <a:off x="381000" y="1371600"/>
            <a:ext cx="8458200" cy="4572000"/>
          </a:xfrm>
        </p:spPr>
        <p:txBody>
          <a:bodyPr/>
          <a:lstStyle/>
          <a:p>
            <a:pPr>
              <a:lnSpc>
                <a:spcPct val="90000"/>
              </a:lnSpc>
            </a:pPr>
            <a:r>
              <a:rPr lang="en-US" sz="2800" dirty="0">
                <a:solidFill>
                  <a:schemeClr val="accent1">
                    <a:lumMod val="20000"/>
                    <a:lumOff val="80000"/>
                  </a:schemeClr>
                </a:solidFill>
              </a:rPr>
              <a:t>Writing and editing the paper is the </a:t>
            </a:r>
            <a:r>
              <a:rPr lang="en-US" sz="2800" dirty="0">
                <a:solidFill>
                  <a:srgbClr val="FFFF00"/>
                </a:solidFill>
              </a:rPr>
              <a:t>last step</a:t>
            </a:r>
            <a:r>
              <a:rPr lang="en-US" sz="2800" dirty="0">
                <a:solidFill>
                  <a:srgbClr val="FFC000"/>
                </a:solidFill>
              </a:rPr>
              <a:t> </a:t>
            </a:r>
            <a:r>
              <a:rPr lang="en-US" sz="2800" dirty="0">
                <a:solidFill>
                  <a:schemeClr val="accent1">
                    <a:lumMod val="20000"/>
                    <a:lumOff val="80000"/>
                  </a:schemeClr>
                </a:solidFill>
              </a:rPr>
              <a:t>in the research process</a:t>
            </a:r>
          </a:p>
          <a:p>
            <a:pPr>
              <a:lnSpc>
                <a:spcPct val="90000"/>
              </a:lnSpc>
            </a:pPr>
            <a:endParaRPr lang="en-US" sz="2800" dirty="0"/>
          </a:p>
          <a:p>
            <a:pPr>
              <a:lnSpc>
                <a:spcPct val="90000"/>
              </a:lnSpc>
            </a:pPr>
            <a:r>
              <a:rPr lang="en-US" sz="2800" dirty="0">
                <a:solidFill>
                  <a:schemeClr val="accent1">
                    <a:lumMod val="20000"/>
                    <a:lumOff val="80000"/>
                  </a:schemeClr>
                </a:solidFill>
              </a:rPr>
              <a:t>The paper </a:t>
            </a:r>
            <a:r>
              <a:rPr lang="en-US" sz="2800" dirty="0">
                <a:solidFill>
                  <a:srgbClr val="FFFF00"/>
                </a:solidFill>
              </a:rPr>
              <a:t>tells the story </a:t>
            </a:r>
            <a:r>
              <a:rPr lang="en-US" sz="2800" dirty="0">
                <a:solidFill>
                  <a:schemeClr val="accent1">
                    <a:lumMod val="20000"/>
                    <a:lumOff val="80000"/>
                  </a:schemeClr>
                </a:solidFill>
              </a:rPr>
              <a:t>from study inception, through data collection, statistical analysis, findings and </a:t>
            </a:r>
            <a:r>
              <a:rPr lang="en-US" sz="2800" dirty="0" smtClean="0">
                <a:solidFill>
                  <a:schemeClr val="accent1">
                    <a:lumMod val="20000"/>
                    <a:lumOff val="80000"/>
                  </a:schemeClr>
                </a:solidFill>
              </a:rPr>
              <a:t>discussion</a:t>
            </a:r>
            <a:endParaRPr lang="en-US" sz="2800" dirty="0">
              <a:solidFill>
                <a:schemeClr val="accent1">
                  <a:lumMod val="20000"/>
                  <a:lumOff val="80000"/>
                </a:schemeClr>
              </a:solidFill>
            </a:endParaRPr>
          </a:p>
          <a:p>
            <a:pPr>
              <a:lnSpc>
                <a:spcPct val="90000"/>
              </a:lnSpc>
              <a:buFont typeface="Wingdings" pitchFamily="2" charset="2"/>
              <a:buNone/>
            </a:pPr>
            <a:endParaRPr lang="en-US" sz="2800" dirty="0"/>
          </a:p>
          <a:p>
            <a:pPr>
              <a:lnSpc>
                <a:spcPct val="90000"/>
              </a:lnSpc>
            </a:pPr>
            <a:r>
              <a:rPr lang="en-US" sz="2800" dirty="0">
                <a:solidFill>
                  <a:schemeClr val="accent1">
                    <a:lumMod val="20000"/>
                    <a:lumOff val="80000"/>
                  </a:schemeClr>
                </a:solidFill>
              </a:rPr>
              <a:t>The process of writing the paper should be analogous to the research process—it requires</a:t>
            </a:r>
            <a:r>
              <a:rPr lang="en-US" sz="2800" dirty="0"/>
              <a:t> </a:t>
            </a:r>
            <a:r>
              <a:rPr lang="en-US" sz="2800" dirty="0">
                <a:solidFill>
                  <a:srgbClr val="FFFF00"/>
                </a:solidFill>
              </a:rPr>
              <a:t>attention to detail, time, and revision</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4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4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4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2" name="Rectangle 2"/>
          <p:cNvSpPr>
            <a:spLocks noGrp="1" noRot="1" noChangeArrowheads="1"/>
          </p:cNvSpPr>
          <p:nvPr>
            <p:ph type="title"/>
          </p:nvPr>
        </p:nvSpPr>
        <p:spPr>
          <a:xfrm>
            <a:off x="457200" y="152400"/>
            <a:ext cx="8229600" cy="1143000"/>
          </a:xfrm>
        </p:spPr>
        <p:txBody>
          <a:bodyPr/>
          <a:lstStyle/>
          <a:p>
            <a:r>
              <a:rPr lang="en-US" dirty="0">
                <a:solidFill>
                  <a:srgbClr val="FFFF00"/>
                </a:solidFill>
              </a:rPr>
              <a:t>Results—Major Mistakes</a:t>
            </a:r>
          </a:p>
        </p:txBody>
      </p:sp>
      <p:sp>
        <p:nvSpPr>
          <p:cNvPr id="327683" name="Rectangle 3"/>
          <p:cNvSpPr>
            <a:spLocks noGrp="1" noChangeArrowheads="1"/>
          </p:cNvSpPr>
          <p:nvPr>
            <p:ph type="body" idx="1"/>
          </p:nvPr>
        </p:nvSpPr>
        <p:spPr>
          <a:xfrm>
            <a:off x="1295400" y="1447800"/>
            <a:ext cx="6781800" cy="4498975"/>
          </a:xfrm>
          <a:noFill/>
          <a:ln/>
        </p:spPr>
        <p:txBody>
          <a:bodyPr>
            <a:normAutofit/>
          </a:bodyPr>
          <a:lstStyle/>
          <a:p>
            <a:pPr>
              <a:lnSpc>
                <a:spcPct val="80000"/>
              </a:lnSpc>
            </a:pPr>
            <a:endParaRPr lang="en-US" sz="2400" dirty="0">
              <a:solidFill>
                <a:srgbClr val="FFFF00"/>
              </a:solidFill>
            </a:endParaRPr>
          </a:p>
          <a:p>
            <a:pPr>
              <a:lnSpc>
                <a:spcPct val="80000"/>
              </a:lnSpc>
            </a:pPr>
            <a:endParaRPr lang="en-US" sz="2800" dirty="0">
              <a:solidFill>
                <a:srgbClr val="FFFF00"/>
              </a:solidFill>
            </a:endParaRPr>
          </a:p>
          <a:p>
            <a:pPr>
              <a:lnSpc>
                <a:spcPct val="80000"/>
              </a:lnSpc>
            </a:pPr>
            <a:r>
              <a:rPr lang="en-US" sz="2800" dirty="0">
                <a:solidFill>
                  <a:srgbClr val="FFFF00"/>
                </a:solidFill>
              </a:rPr>
              <a:t>Failure to adequately address statistical methods</a:t>
            </a:r>
          </a:p>
          <a:p>
            <a:pPr>
              <a:lnSpc>
                <a:spcPct val="80000"/>
              </a:lnSpc>
            </a:pPr>
            <a:endParaRPr lang="en-US" sz="2800" dirty="0">
              <a:solidFill>
                <a:srgbClr val="FFFF00"/>
              </a:solidFill>
            </a:endParaRPr>
          </a:p>
          <a:p>
            <a:pPr>
              <a:lnSpc>
                <a:spcPct val="80000"/>
              </a:lnSpc>
            </a:pPr>
            <a:r>
              <a:rPr lang="en-US" sz="2800" dirty="0">
                <a:solidFill>
                  <a:srgbClr val="FFFF00"/>
                </a:solidFill>
              </a:rPr>
              <a:t>Tables and figures inappropriate, unbalanced</a:t>
            </a:r>
          </a:p>
          <a:p>
            <a:pPr>
              <a:lnSpc>
                <a:spcPct val="80000"/>
              </a:lnSpc>
            </a:pPr>
            <a:endParaRPr lang="en-US" sz="2800" dirty="0">
              <a:solidFill>
                <a:srgbClr val="FFFF00"/>
              </a:solidFill>
            </a:endParaRPr>
          </a:p>
          <a:p>
            <a:pPr>
              <a:lnSpc>
                <a:spcPct val="80000"/>
              </a:lnSpc>
            </a:pPr>
            <a:r>
              <a:rPr lang="en-US" sz="2800" u="sng" dirty="0">
                <a:solidFill>
                  <a:srgbClr val="FFFF00"/>
                </a:solidFill>
              </a:rPr>
              <a:t>Tables and figures poorly constructed</a:t>
            </a:r>
            <a:endParaRPr lang="en-US" sz="2800" dirty="0">
              <a:solidFill>
                <a:srgbClr val="FFFF00"/>
              </a:solidFill>
            </a:endParaRPr>
          </a:p>
        </p:txBody>
      </p:sp>
    </p:spTree>
    <p:extLst>
      <p:ext uri="{BB962C8B-B14F-4D97-AF65-F5344CB8AC3E}">
        <p14:creationId xmlns:p14="http://schemas.microsoft.com/office/powerpoint/2010/main" val="39446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6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6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6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50" name="Rectangle 6"/>
          <p:cNvSpPr>
            <a:spLocks noChangeArrowheads="1"/>
          </p:cNvSpPr>
          <p:nvPr/>
        </p:nvSpPr>
        <p:spPr bwMode="auto">
          <a:xfrm>
            <a:off x="381000" y="2667000"/>
            <a:ext cx="8229600" cy="1143000"/>
          </a:xfrm>
          <a:prstGeom prst="rect">
            <a:avLst/>
          </a:prstGeom>
          <a:noFill/>
          <a:ln w="9525">
            <a:noFill/>
            <a:miter lim="800000"/>
            <a:headEnd/>
            <a:tailEnd/>
          </a:ln>
          <a:effectLst/>
        </p:spPr>
        <p:txBody>
          <a:bodyPr anchor="ctr"/>
          <a:lstStyle/>
          <a:p>
            <a:pPr algn="ctr" eaLnBrk="1" hangingPunct="1"/>
            <a:r>
              <a:rPr lang="en-US" sz="5400" b="1" dirty="0">
                <a:solidFill>
                  <a:srgbClr val="FFFF00"/>
                </a:solidFill>
                <a:effectLst>
                  <a:outerShdw blurRad="38100" dist="38100" dir="2700000" algn="tl">
                    <a:srgbClr val="000000"/>
                  </a:outerShdw>
                </a:effectLst>
                <a:latin typeface="Trebuchet MS" pitchFamily="34" charset="0"/>
              </a:rPr>
              <a:t>The Discussion</a:t>
            </a:r>
            <a:endParaRPr lang="en-US" sz="3600" b="1" dirty="0">
              <a:solidFill>
                <a:srgbClr val="FFFF00"/>
              </a:solidFill>
              <a:effectLst>
                <a:outerShdw blurRad="38100" dist="38100" dir="2700000" algn="tl">
                  <a:srgbClr val="000000"/>
                </a:outerShdw>
              </a:effectLst>
              <a:latin typeface="Trebuchet MS"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Rot="1" noChangeArrowheads="1"/>
          </p:cNvSpPr>
          <p:nvPr>
            <p:ph type="title"/>
          </p:nvPr>
        </p:nvSpPr>
        <p:spPr/>
        <p:txBody>
          <a:bodyPr/>
          <a:lstStyle/>
          <a:p>
            <a:r>
              <a:rPr lang="en-US" dirty="0">
                <a:solidFill>
                  <a:srgbClr val="FFFF00"/>
                </a:solidFill>
              </a:rPr>
              <a:t>Discussion Construction</a:t>
            </a:r>
          </a:p>
        </p:txBody>
      </p:sp>
      <p:sp>
        <p:nvSpPr>
          <p:cNvPr id="349187" name="Rectangle 3"/>
          <p:cNvSpPr>
            <a:spLocks noGrp="1" noRot="1" noChangeArrowheads="1"/>
          </p:cNvSpPr>
          <p:nvPr>
            <p:ph type="body" idx="1"/>
          </p:nvPr>
        </p:nvSpPr>
        <p:spPr>
          <a:xfrm>
            <a:off x="304800" y="1371600"/>
            <a:ext cx="8686800" cy="4498975"/>
          </a:xfrm>
        </p:spPr>
        <p:txBody>
          <a:bodyPr>
            <a:normAutofit lnSpcReduction="10000"/>
          </a:bodyPr>
          <a:lstStyle/>
          <a:p>
            <a:pPr>
              <a:lnSpc>
                <a:spcPct val="120000"/>
              </a:lnSpc>
            </a:pPr>
            <a:r>
              <a:rPr lang="en-US" sz="2800" dirty="0">
                <a:solidFill>
                  <a:srgbClr val="FFFF00"/>
                </a:solidFill>
              </a:rPr>
              <a:t>Summarize major findings—1st paragraph</a:t>
            </a:r>
          </a:p>
          <a:p>
            <a:pPr>
              <a:lnSpc>
                <a:spcPct val="120000"/>
              </a:lnSpc>
            </a:pPr>
            <a:r>
              <a:rPr lang="en-US" sz="2800" dirty="0">
                <a:solidFill>
                  <a:srgbClr val="FFFF00"/>
                </a:solidFill>
              </a:rPr>
              <a:t>Explain how your findings relate to those of others—what do they mean?</a:t>
            </a:r>
          </a:p>
          <a:p>
            <a:pPr>
              <a:lnSpc>
                <a:spcPct val="120000"/>
              </a:lnSpc>
            </a:pPr>
            <a:r>
              <a:rPr lang="en-US" sz="2800" dirty="0">
                <a:solidFill>
                  <a:srgbClr val="FFFF00"/>
                </a:solidFill>
              </a:rPr>
              <a:t>Clinical relevance of the findings?</a:t>
            </a:r>
          </a:p>
          <a:p>
            <a:pPr>
              <a:lnSpc>
                <a:spcPct val="120000"/>
              </a:lnSpc>
            </a:pPr>
            <a:r>
              <a:rPr lang="en-US" sz="2800" dirty="0">
                <a:solidFill>
                  <a:srgbClr val="FFFF00"/>
                </a:solidFill>
              </a:rPr>
              <a:t>Limitations and how this influenced your study?</a:t>
            </a:r>
          </a:p>
          <a:p>
            <a:pPr lvl="1">
              <a:lnSpc>
                <a:spcPct val="120000"/>
              </a:lnSpc>
            </a:pPr>
            <a:r>
              <a:rPr lang="en-US" sz="2400" dirty="0">
                <a:solidFill>
                  <a:srgbClr val="FFFF00"/>
                </a:solidFill>
              </a:rPr>
              <a:t>How will you overcome these in the next studies?</a:t>
            </a:r>
          </a:p>
          <a:p>
            <a:pPr>
              <a:lnSpc>
                <a:spcPct val="120000"/>
              </a:lnSpc>
            </a:pPr>
            <a:r>
              <a:rPr lang="en-US" sz="2800" dirty="0">
                <a:solidFill>
                  <a:srgbClr val="FFFF00"/>
                </a:solidFill>
              </a:rPr>
              <a:t>Explain the implications of findings</a:t>
            </a:r>
          </a:p>
          <a:p>
            <a:pPr>
              <a:lnSpc>
                <a:spcPct val="120000"/>
              </a:lnSpc>
            </a:pPr>
            <a:r>
              <a:rPr lang="en-US" sz="2800" dirty="0">
                <a:solidFill>
                  <a:srgbClr val="FFFF00"/>
                </a:solidFill>
              </a:rPr>
              <a:t>What future direction(s) will you take?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9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9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9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91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4918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4918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49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r>
              <a:rPr lang="en-US" dirty="0">
                <a:solidFill>
                  <a:schemeClr val="accent1">
                    <a:lumMod val="20000"/>
                    <a:lumOff val="80000"/>
                  </a:schemeClr>
                </a:solidFill>
              </a:rPr>
              <a:t>Discussion </a:t>
            </a:r>
            <a:br>
              <a:rPr lang="en-US" dirty="0">
                <a:solidFill>
                  <a:schemeClr val="accent1">
                    <a:lumMod val="20000"/>
                    <a:lumOff val="80000"/>
                  </a:schemeClr>
                </a:solidFill>
              </a:rPr>
            </a:br>
            <a:r>
              <a:rPr lang="en-US" sz="3600" i="1" dirty="0">
                <a:solidFill>
                  <a:schemeClr val="accent1">
                    <a:lumMod val="20000"/>
                    <a:lumOff val="80000"/>
                  </a:schemeClr>
                </a:solidFill>
              </a:rPr>
              <a:t>what do your findings mean</a:t>
            </a:r>
            <a:endParaRPr lang="en-US" dirty="0">
              <a:solidFill>
                <a:schemeClr val="accent1">
                  <a:lumMod val="20000"/>
                  <a:lumOff val="80000"/>
                </a:schemeClr>
              </a:solidFill>
            </a:endParaRPr>
          </a:p>
        </p:txBody>
      </p:sp>
      <p:sp>
        <p:nvSpPr>
          <p:cNvPr id="81923" name="Rectangle 3"/>
          <p:cNvSpPr>
            <a:spLocks noGrp="1" noChangeArrowheads="1"/>
          </p:cNvSpPr>
          <p:nvPr>
            <p:ph type="body" idx="1"/>
          </p:nvPr>
        </p:nvSpPr>
        <p:spPr/>
        <p:txBody>
          <a:bodyPr/>
          <a:lstStyle/>
          <a:p>
            <a:r>
              <a:rPr lang="en-US" dirty="0">
                <a:solidFill>
                  <a:schemeClr val="accent1">
                    <a:lumMod val="20000"/>
                    <a:lumOff val="80000"/>
                  </a:schemeClr>
                </a:solidFill>
              </a:rPr>
              <a:t>Answers the question posed in Introduction</a:t>
            </a:r>
          </a:p>
          <a:p>
            <a:r>
              <a:rPr lang="en-US" dirty="0">
                <a:solidFill>
                  <a:schemeClr val="accent1">
                    <a:lumMod val="20000"/>
                    <a:lumOff val="80000"/>
                  </a:schemeClr>
                </a:solidFill>
              </a:rPr>
              <a:t>Explain the significance of your results</a:t>
            </a:r>
          </a:p>
          <a:p>
            <a:r>
              <a:rPr lang="en-US" dirty="0">
                <a:solidFill>
                  <a:schemeClr val="accent1">
                    <a:lumMod val="20000"/>
                    <a:lumOff val="80000"/>
                  </a:schemeClr>
                </a:solidFill>
              </a:rPr>
              <a:t>Explain the findings, relationships, and generalizations of your results</a:t>
            </a:r>
          </a:p>
          <a:p>
            <a:r>
              <a:rPr lang="en-US" dirty="0">
                <a:solidFill>
                  <a:schemeClr val="accent1">
                    <a:lumMod val="20000"/>
                    <a:lumOff val="80000"/>
                  </a:schemeClr>
                </a:solidFill>
              </a:rPr>
              <a:t>Explains how results support answers and how answers fit with existing knowledge on the topic</a:t>
            </a:r>
          </a:p>
          <a:p>
            <a:r>
              <a:rPr lang="en-US" dirty="0">
                <a:solidFill>
                  <a:schemeClr val="accent1">
                    <a:lumMod val="20000"/>
                    <a:lumOff val="80000"/>
                  </a:schemeClr>
                </a:solidFill>
              </a:rPr>
              <a:t>Has a beginning, middle, and end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US" dirty="0">
                <a:solidFill>
                  <a:schemeClr val="bg1"/>
                </a:solidFill>
              </a:rPr>
              <a:t>Part 1, Beginning   </a:t>
            </a:r>
            <a:br>
              <a:rPr lang="en-US" dirty="0">
                <a:solidFill>
                  <a:schemeClr val="bg1"/>
                </a:solidFill>
              </a:rPr>
            </a:br>
            <a:r>
              <a:rPr lang="en-US" sz="3600" i="1" dirty="0">
                <a:solidFill>
                  <a:schemeClr val="bg1"/>
                </a:solidFill>
              </a:rPr>
              <a:t>present strongest evidence</a:t>
            </a:r>
            <a:r>
              <a:rPr lang="en-US" sz="3600" dirty="0">
                <a:solidFill>
                  <a:schemeClr val="bg1"/>
                </a:solidFill>
              </a:rPr>
              <a:t> </a:t>
            </a:r>
            <a:r>
              <a:rPr lang="en-US" sz="3600" i="1" dirty="0">
                <a:solidFill>
                  <a:schemeClr val="bg1"/>
                </a:solidFill>
              </a:rPr>
              <a:t>first</a:t>
            </a:r>
          </a:p>
        </p:txBody>
      </p:sp>
      <p:sp>
        <p:nvSpPr>
          <p:cNvPr id="83971" name="Rectangle 3"/>
          <p:cNvSpPr>
            <a:spLocks noGrp="1" noChangeArrowheads="1"/>
          </p:cNvSpPr>
          <p:nvPr>
            <p:ph type="body" idx="1"/>
          </p:nvPr>
        </p:nvSpPr>
        <p:spPr/>
        <p:txBody>
          <a:bodyPr/>
          <a:lstStyle/>
          <a:p>
            <a:pPr lvl="1">
              <a:buFont typeface="Wingdings" pitchFamily="2" charset="2"/>
              <a:buNone/>
            </a:pPr>
            <a:r>
              <a:rPr lang="en-US" sz="3600" dirty="0">
                <a:solidFill>
                  <a:schemeClr val="bg1"/>
                </a:solidFill>
              </a:rPr>
              <a:t>Begin with significance of your results</a:t>
            </a:r>
          </a:p>
          <a:p>
            <a:pPr lvl="1"/>
            <a:r>
              <a:rPr lang="en-US" sz="3200" dirty="0">
                <a:solidFill>
                  <a:schemeClr val="bg1"/>
                </a:solidFill>
              </a:rPr>
              <a:t>Never begin with background information</a:t>
            </a:r>
          </a:p>
          <a:p>
            <a:pPr lvl="1"/>
            <a:r>
              <a:rPr lang="en-US" sz="3200" dirty="0">
                <a:solidFill>
                  <a:schemeClr val="bg1"/>
                </a:solidFill>
              </a:rPr>
              <a:t>Never repeat information from Introduction</a:t>
            </a:r>
          </a:p>
          <a:p>
            <a:pPr lvl="1"/>
            <a:r>
              <a:rPr lang="en-US" sz="3200" dirty="0">
                <a:solidFill>
                  <a:schemeClr val="bg1"/>
                </a:solidFill>
              </a:rPr>
              <a:t>Never begin with historical overviews</a:t>
            </a:r>
          </a:p>
          <a:p>
            <a:pPr lvl="1">
              <a:buFont typeface="Wingdings" pitchFamily="2" charset="2"/>
              <a:buNone/>
            </a:pPr>
            <a:endParaRPr lang="en-US" sz="3200" dirty="0">
              <a:solidFill>
                <a:schemeClr val="bg1"/>
              </a:solidFill>
            </a:endParaRPr>
          </a:p>
          <a:p>
            <a:pPr lvl="1">
              <a:buFont typeface="Wingdings" pitchFamily="2" charset="2"/>
              <a:buNone/>
            </a:pPr>
            <a:r>
              <a:rPr lang="en-US" sz="3200" i="1" dirty="0">
                <a:solidFill>
                  <a:srgbClr val="FFFF00"/>
                </a:solidFill>
              </a:rPr>
              <a:t>This is what everyone is waiting for!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fontScale="90000"/>
          </a:bodyPr>
          <a:lstStyle/>
          <a:p>
            <a:r>
              <a:rPr lang="en-US" dirty="0">
                <a:solidFill>
                  <a:srgbClr val="FFFF00"/>
                </a:solidFill>
              </a:rPr>
              <a:t>Part 2, Middle </a:t>
            </a:r>
            <a:r>
              <a:rPr lang="en-US" sz="3600" dirty="0">
                <a:solidFill>
                  <a:srgbClr val="FFFF00"/>
                </a:solidFill>
              </a:rPr>
              <a:t/>
            </a:r>
            <a:br>
              <a:rPr lang="en-US" sz="3600" dirty="0">
                <a:solidFill>
                  <a:srgbClr val="FFFF00"/>
                </a:solidFill>
              </a:rPr>
            </a:br>
            <a:r>
              <a:rPr lang="en-US" sz="3600" i="1" dirty="0">
                <a:solidFill>
                  <a:srgbClr val="FFFF00"/>
                </a:solidFill>
              </a:rPr>
              <a:t>interpret your results</a:t>
            </a:r>
          </a:p>
        </p:txBody>
      </p:sp>
      <p:sp>
        <p:nvSpPr>
          <p:cNvPr id="123907" name="Rectangle 3"/>
          <p:cNvSpPr>
            <a:spLocks noGrp="1" noChangeArrowheads="1"/>
          </p:cNvSpPr>
          <p:nvPr>
            <p:ph type="body" idx="1"/>
          </p:nvPr>
        </p:nvSpPr>
        <p:spPr/>
        <p:txBody>
          <a:bodyPr/>
          <a:lstStyle/>
          <a:p>
            <a:pPr lvl="1"/>
            <a:r>
              <a:rPr lang="en-US" sz="3200" dirty="0">
                <a:solidFill>
                  <a:schemeClr val="bg1"/>
                </a:solidFill>
              </a:rPr>
              <a:t>Show how your results fit into the literature and how they support your answer </a:t>
            </a:r>
          </a:p>
          <a:p>
            <a:pPr lvl="1"/>
            <a:r>
              <a:rPr lang="en-US" sz="3200" dirty="0">
                <a:solidFill>
                  <a:schemeClr val="bg1"/>
                </a:solidFill>
              </a:rPr>
              <a:t>Give in descending order of importance</a:t>
            </a:r>
          </a:p>
          <a:p>
            <a:pPr lvl="1"/>
            <a:r>
              <a:rPr lang="en-US" sz="3200" dirty="0">
                <a:solidFill>
                  <a:schemeClr val="bg1"/>
                </a:solidFill>
              </a:rPr>
              <a:t>Compare your results with other studies, your work or others </a:t>
            </a:r>
          </a:p>
          <a:p>
            <a:pPr lvl="1"/>
            <a:r>
              <a:rPr lang="en-US" sz="3200" dirty="0">
                <a:solidFill>
                  <a:schemeClr val="bg1"/>
                </a:solidFill>
              </a:rPr>
              <a:t>Use one idea per paragraph</a:t>
            </a:r>
          </a:p>
          <a:p>
            <a:pPr lvl="1"/>
            <a:endParaRPr lang="en-US" sz="3200" dirty="0">
              <a:solidFill>
                <a:schemeClr val="bg1"/>
              </a:solidFill>
            </a:endParaRPr>
          </a:p>
          <a:p>
            <a:pPr>
              <a:buFont typeface="Wingdings" pitchFamily="2" charset="2"/>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03" t="12500" r="6414" b="27464"/>
          <a:stretch/>
        </p:blipFill>
        <p:spPr bwMode="auto">
          <a:xfrm>
            <a:off x="228600" y="990600"/>
            <a:ext cx="86868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749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79" t="23318" r="4589" b="25481"/>
          <a:stretch/>
        </p:blipFill>
        <p:spPr bwMode="auto">
          <a:xfrm>
            <a:off x="562708" y="457200"/>
            <a:ext cx="835269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4400" y="3042138"/>
            <a:ext cx="3824654" cy="1072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8753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295400"/>
            <a:ext cx="7848600" cy="2554545"/>
          </a:xfrm>
          <a:prstGeom prst="rect">
            <a:avLst/>
          </a:prstGeom>
        </p:spPr>
        <p:txBody>
          <a:bodyPr wrap="square">
            <a:spAutoFit/>
          </a:bodyPr>
          <a:lstStyle/>
          <a:p>
            <a:pPr fontAlgn="base"/>
            <a:r>
              <a:rPr lang="en-US" sz="3200" b="1" dirty="0" smtClean="0">
                <a:solidFill>
                  <a:schemeClr val="bg2"/>
                </a:solidFill>
              </a:rPr>
              <a:t>Discussion (Beginning)</a:t>
            </a:r>
            <a:endParaRPr lang="en-US" sz="3200" b="1" dirty="0">
              <a:solidFill>
                <a:schemeClr val="bg2"/>
              </a:solidFill>
            </a:endParaRPr>
          </a:p>
          <a:p>
            <a:pPr fontAlgn="base"/>
            <a:r>
              <a:rPr lang="en-US" sz="3200" dirty="0">
                <a:solidFill>
                  <a:srgbClr val="FFFF00"/>
                </a:solidFill>
              </a:rPr>
              <a:t>The prevalence of PDM in this study is 3.7% which indicates a fivefold increase during the last 14 years based on earlier studies from Saudi Arabia </a:t>
            </a:r>
            <a:r>
              <a:rPr lang="en-US" sz="3200" dirty="0" smtClean="0">
                <a:solidFill>
                  <a:srgbClr val="FFFF00"/>
                </a:solidFill>
              </a:rPr>
              <a:t>[12,13]. </a:t>
            </a:r>
            <a:endParaRPr lang="en-US" sz="3200" dirty="0">
              <a:solidFill>
                <a:srgbClr val="FFFF00"/>
              </a:solidFill>
            </a:endParaRPr>
          </a:p>
        </p:txBody>
      </p:sp>
    </p:spTree>
    <p:extLst>
      <p:ext uri="{BB962C8B-B14F-4D97-AF65-F5344CB8AC3E}">
        <p14:creationId xmlns:p14="http://schemas.microsoft.com/office/powerpoint/2010/main" val="3218962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661" y="228600"/>
            <a:ext cx="7848600" cy="5509200"/>
          </a:xfrm>
          <a:prstGeom prst="rect">
            <a:avLst/>
          </a:prstGeom>
        </p:spPr>
        <p:txBody>
          <a:bodyPr wrap="square">
            <a:spAutoFit/>
          </a:bodyPr>
          <a:lstStyle/>
          <a:p>
            <a:pPr fontAlgn="base"/>
            <a:r>
              <a:rPr lang="en-US" sz="3200" b="1" dirty="0">
                <a:solidFill>
                  <a:schemeClr val="bg2"/>
                </a:solidFill>
              </a:rPr>
              <a:t>Discussion </a:t>
            </a:r>
            <a:r>
              <a:rPr lang="en-US" sz="3200" b="1" dirty="0" smtClean="0">
                <a:solidFill>
                  <a:schemeClr val="bg2"/>
                </a:solidFill>
              </a:rPr>
              <a:t>(Middle)</a:t>
            </a:r>
            <a:endParaRPr lang="en-US" sz="3200" b="1" dirty="0">
              <a:solidFill>
                <a:schemeClr val="bg2"/>
              </a:solidFill>
            </a:endParaRPr>
          </a:p>
          <a:p>
            <a:pPr fontAlgn="base"/>
            <a:r>
              <a:rPr lang="en-US" sz="3200" dirty="0" smtClean="0">
                <a:solidFill>
                  <a:srgbClr val="FFFF00"/>
                </a:solidFill>
              </a:rPr>
              <a:t>This noticeable rise in the prevalence of PDM during pregnancy could be explained in part by the improved screening and detection of diabetes, however the main cause in our opinion is the increased prevalence of T2DM among adults in the Saudi population to an estimated range of 21 to 23% [</a:t>
            </a:r>
            <a:r>
              <a:rPr lang="en-US" sz="3200" u="sng" dirty="0" smtClean="0">
                <a:solidFill>
                  <a:srgbClr val="FFFF00"/>
                </a:solidFill>
              </a:rPr>
              <a:t>14</a:t>
            </a:r>
            <a:r>
              <a:rPr lang="en-US" sz="3200" dirty="0" smtClean="0">
                <a:solidFill>
                  <a:srgbClr val="FFFF00"/>
                </a:solidFill>
              </a:rPr>
              <a:t>]. It is worth noting that the prevalence of 3.7% for PDM is very high compared to other regions of the world [</a:t>
            </a:r>
            <a:r>
              <a:rPr lang="en-US" sz="3200" u="sng" dirty="0" smtClean="0">
                <a:solidFill>
                  <a:srgbClr val="FFFF00"/>
                </a:solidFill>
              </a:rPr>
              <a:t>6</a:t>
            </a:r>
            <a:r>
              <a:rPr lang="en-US" sz="3200" dirty="0" smtClean="0">
                <a:solidFill>
                  <a:srgbClr val="FFFF00"/>
                </a:solidFill>
              </a:rPr>
              <a:t>, 15-17}.</a:t>
            </a:r>
            <a:endParaRPr lang="en-US" sz="3200" dirty="0">
              <a:solidFill>
                <a:srgbClr val="FFFF00"/>
              </a:solidFill>
            </a:endParaRPr>
          </a:p>
        </p:txBody>
      </p:sp>
    </p:spTree>
    <p:extLst>
      <p:ext uri="{BB962C8B-B14F-4D97-AF65-F5344CB8AC3E}">
        <p14:creationId xmlns:p14="http://schemas.microsoft.com/office/powerpoint/2010/main" val="2484483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2209800"/>
            <a:ext cx="5562600" cy="1323439"/>
          </a:xfrm>
          <a:prstGeom prst="rect">
            <a:avLst/>
          </a:prstGeom>
          <a:noFill/>
          <a:ln>
            <a:solidFill>
              <a:srgbClr val="0070C0"/>
            </a:solidFill>
          </a:ln>
        </p:spPr>
        <p:txBody>
          <a:bodyPr wrap="square" lIns="91440" tIns="45720" rIns="91440" bIns="45720">
            <a:spAutoFit/>
          </a:bodyPr>
          <a:lstStyle/>
          <a:p>
            <a:pPr algn="ctr"/>
            <a:r>
              <a:rPr lang="en-US" sz="80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The Results</a:t>
            </a:r>
            <a:endParaRPr lang="en-US" sz="8000" b="1"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9231" y="914400"/>
            <a:ext cx="7391400" cy="3416320"/>
          </a:xfrm>
          <a:prstGeom prst="rect">
            <a:avLst/>
          </a:prstGeom>
        </p:spPr>
        <p:txBody>
          <a:bodyPr wrap="square">
            <a:spAutoFit/>
          </a:bodyPr>
          <a:lstStyle/>
          <a:p>
            <a:r>
              <a:rPr lang="en-US" sz="3600" b="1" dirty="0">
                <a:solidFill>
                  <a:srgbClr val="FFFF00"/>
                </a:solidFill>
              </a:rPr>
              <a:t>Discussion (Beginning</a:t>
            </a:r>
            <a:r>
              <a:rPr lang="en-US" sz="3600" b="1" dirty="0" smtClean="0">
                <a:solidFill>
                  <a:srgbClr val="FFFF00"/>
                </a:solidFill>
              </a:rPr>
              <a:t>)</a:t>
            </a:r>
          </a:p>
          <a:p>
            <a:endParaRPr lang="en-US" sz="3600" b="1" dirty="0">
              <a:solidFill>
                <a:srgbClr val="FFFF00"/>
              </a:solidFill>
            </a:endParaRPr>
          </a:p>
          <a:p>
            <a:r>
              <a:rPr lang="en-US" sz="3600" dirty="0" smtClean="0">
                <a:solidFill>
                  <a:schemeClr val="bg2"/>
                </a:solidFill>
              </a:rPr>
              <a:t>We </a:t>
            </a:r>
            <a:r>
              <a:rPr lang="en-US" sz="3600" dirty="0">
                <a:solidFill>
                  <a:schemeClr val="bg2"/>
                </a:solidFill>
              </a:rPr>
              <a:t>observed a threefold increase in the rate of APGAR scores less than 7 at 5 min of birth on the diabetic women compared to the </a:t>
            </a:r>
            <a:r>
              <a:rPr lang="en-US" sz="3600" dirty="0" smtClean="0">
                <a:solidFill>
                  <a:schemeClr val="bg2"/>
                </a:solidFill>
              </a:rPr>
              <a:t>non-diabetic</a:t>
            </a:r>
            <a:endParaRPr lang="en-GB" sz="3600" dirty="0">
              <a:solidFill>
                <a:schemeClr val="bg2"/>
              </a:solidFill>
            </a:endParaRPr>
          </a:p>
        </p:txBody>
      </p:sp>
    </p:spTree>
    <p:extLst>
      <p:ext uri="{BB962C8B-B14F-4D97-AF65-F5344CB8AC3E}">
        <p14:creationId xmlns:p14="http://schemas.microsoft.com/office/powerpoint/2010/main" val="505556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9231" y="914400"/>
            <a:ext cx="7578970" cy="4031873"/>
          </a:xfrm>
          <a:prstGeom prst="rect">
            <a:avLst/>
          </a:prstGeom>
        </p:spPr>
        <p:txBody>
          <a:bodyPr wrap="square">
            <a:spAutoFit/>
          </a:bodyPr>
          <a:lstStyle/>
          <a:p>
            <a:r>
              <a:rPr lang="en-US" sz="3200" b="1" dirty="0">
                <a:solidFill>
                  <a:srgbClr val="FFFF00"/>
                </a:solidFill>
              </a:rPr>
              <a:t>Discussion </a:t>
            </a:r>
            <a:r>
              <a:rPr lang="en-US" sz="3200" b="1" dirty="0" smtClean="0">
                <a:solidFill>
                  <a:srgbClr val="FFFF00"/>
                </a:solidFill>
              </a:rPr>
              <a:t>(Middle)</a:t>
            </a:r>
            <a:r>
              <a:rPr lang="en-US" sz="3200" dirty="0" smtClean="0">
                <a:solidFill>
                  <a:schemeClr val="bg2"/>
                </a:solidFill>
              </a:rPr>
              <a:t> </a:t>
            </a:r>
          </a:p>
          <a:p>
            <a:endParaRPr lang="en-US" sz="3200" dirty="0">
              <a:solidFill>
                <a:schemeClr val="bg2"/>
              </a:solidFill>
            </a:endParaRPr>
          </a:p>
          <a:p>
            <a:r>
              <a:rPr lang="en-US" sz="3200" dirty="0" smtClean="0">
                <a:solidFill>
                  <a:schemeClr val="bg2"/>
                </a:solidFill>
              </a:rPr>
              <a:t>In </a:t>
            </a:r>
            <a:r>
              <a:rPr lang="en-US" sz="3200" dirty="0">
                <a:solidFill>
                  <a:schemeClr val="bg2"/>
                </a:solidFill>
              </a:rPr>
              <a:t>a recent report low APGAR scores are predictors of long term neurological disabilities [</a:t>
            </a:r>
            <a:r>
              <a:rPr lang="en-US" sz="3200" u="sng" dirty="0">
                <a:solidFill>
                  <a:schemeClr val="bg2"/>
                </a:solidFill>
              </a:rPr>
              <a:t>20</a:t>
            </a:r>
            <a:r>
              <a:rPr lang="en-US" sz="3200" dirty="0">
                <a:solidFill>
                  <a:schemeClr val="bg2"/>
                </a:solidFill>
              </a:rPr>
              <a:t>]. Such low scores in the diabetic cohort could be explained by the increase risk of birth asphyxia due to placental </a:t>
            </a:r>
            <a:r>
              <a:rPr lang="en-US" sz="3200" dirty="0" err="1">
                <a:solidFill>
                  <a:schemeClr val="bg2"/>
                </a:solidFill>
              </a:rPr>
              <a:t>angiopathy</a:t>
            </a:r>
            <a:r>
              <a:rPr lang="en-US" sz="3200" dirty="0">
                <a:solidFill>
                  <a:schemeClr val="bg2"/>
                </a:solidFill>
              </a:rPr>
              <a:t> [</a:t>
            </a:r>
            <a:r>
              <a:rPr lang="en-US" sz="3200" u="sng" dirty="0">
                <a:solidFill>
                  <a:schemeClr val="bg2"/>
                </a:solidFill>
              </a:rPr>
              <a:t>21</a:t>
            </a:r>
            <a:r>
              <a:rPr lang="en-US" sz="3200" dirty="0">
                <a:solidFill>
                  <a:schemeClr val="bg2"/>
                </a:solidFill>
              </a:rPr>
              <a:t>].</a:t>
            </a:r>
            <a:endParaRPr lang="en-GB" sz="3200" dirty="0">
              <a:solidFill>
                <a:schemeClr val="bg2"/>
              </a:solidFill>
            </a:endParaRPr>
          </a:p>
        </p:txBody>
      </p:sp>
    </p:spTree>
    <p:extLst>
      <p:ext uri="{BB962C8B-B14F-4D97-AF65-F5344CB8AC3E}">
        <p14:creationId xmlns:p14="http://schemas.microsoft.com/office/powerpoint/2010/main" val="2788147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fontScale="90000"/>
          </a:bodyPr>
          <a:lstStyle/>
          <a:p>
            <a:r>
              <a:rPr lang="en-US" sz="3600" dirty="0">
                <a:solidFill>
                  <a:srgbClr val="FFFF00"/>
                </a:solidFill>
              </a:rPr>
              <a:t>Part 3, Ending</a:t>
            </a:r>
            <a:br>
              <a:rPr lang="en-US" sz="3600" dirty="0">
                <a:solidFill>
                  <a:srgbClr val="FFFF00"/>
                </a:solidFill>
              </a:rPr>
            </a:br>
            <a:r>
              <a:rPr lang="en-US" sz="3600" i="1" dirty="0">
                <a:solidFill>
                  <a:srgbClr val="FFFF00"/>
                </a:solidFill>
              </a:rPr>
              <a:t>be strong</a:t>
            </a:r>
            <a:endParaRPr lang="en-US" sz="3600" dirty="0">
              <a:solidFill>
                <a:srgbClr val="FFFF00"/>
              </a:solidFill>
            </a:endParaRPr>
          </a:p>
        </p:txBody>
      </p:sp>
      <p:sp>
        <p:nvSpPr>
          <p:cNvPr id="124931" name="Rectangle 3"/>
          <p:cNvSpPr>
            <a:spLocks noGrp="1" noChangeArrowheads="1"/>
          </p:cNvSpPr>
          <p:nvPr>
            <p:ph type="body" idx="1"/>
          </p:nvPr>
        </p:nvSpPr>
        <p:spPr/>
        <p:txBody>
          <a:bodyPr/>
          <a:lstStyle/>
          <a:p>
            <a:r>
              <a:rPr lang="en-US" dirty="0">
                <a:solidFill>
                  <a:schemeClr val="bg1"/>
                </a:solidFill>
              </a:rPr>
              <a:t>Restate answer to question, and signal this ending</a:t>
            </a:r>
          </a:p>
          <a:p>
            <a:r>
              <a:rPr lang="en-US" dirty="0">
                <a:solidFill>
                  <a:schemeClr val="bg1"/>
                </a:solidFill>
              </a:rPr>
              <a:t>Mention possible applications, implications, or speculations</a:t>
            </a:r>
          </a:p>
          <a:p>
            <a:r>
              <a:rPr lang="en-US" dirty="0">
                <a:solidFill>
                  <a:schemeClr val="bg1"/>
                </a:solidFill>
              </a:rPr>
              <a:t>Pull out as a separate Conclusions section </a:t>
            </a:r>
          </a:p>
          <a:p>
            <a:r>
              <a:rPr lang="en-US" dirty="0">
                <a:solidFill>
                  <a:schemeClr val="bg1"/>
                </a:solidFill>
              </a:rPr>
              <a:t>Suggest future work if needed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893" t="10812" r="8887" b="63168"/>
          <a:stretch/>
        </p:blipFill>
        <p:spPr bwMode="auto">
          <a:xfrm>
            <a:off x="609600" y="1371600"/>
            <a:ext cx="761619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3000" y="533400"/>
            <a:ext cx="3996607" cy="646331"/>
          </a:xfrm>
          <a:prstGeom prst="rect">
            <a:avLst/>
          </a:prstGeom>
        </p:spPr>
        <p:txBody>
          <a:bodyPr wrap="none">
            <a:spAutoFit/>
          </a:bodyPr>
          <a:lstStyle/>
          <a:p>
            <a:r>
              <a:rPr lang="en-US" sz="3600" b="1" dirty="0">
                <a:solidFill>
                  <a:srgbClr val="FFFF00"/>
                </a:solidFill>
              </a:rPr>
              <a:t>Discussion </a:t>
            </a:r>
            <a:r>
              <a:rPr lang="en-US" sz="3600" b="1" dirty="0" smtClean="0">
                <a:solidFill>
                  <a:srgbClr val="FFFF00"/>
                </a:solidFill>
              </a:rPr>
              <a:t>(Ending)</a:t>
            </a:r>
            <a:r>
              <a:rPr lang="en-US" sz="3600" dirty="0" smtClean="0">
                <a:solidFill>
                  <a:schemeClr val="bg2"/>
                </a:solidFill>
              </a:rPr>
              <a:t> </a:t>
            </a:r>
            <a:endParaRPr lang="en-US" sz="3600" dirty="0">
              <a:solidFill>
                <a:schemeClr val="bg2"/>
              </a:solidFill>
            </a:endParaRPr>
          </a:p>
        </p:txBody>
      </p:sp>
    </p:spTree>
    <p:extLst>
      <p:ext uri="{BB962C8B-B14F-4D97-AF65-F5344CB8AC3E}">
        <p14:creationId xmlns:p14="http://schemas.microsoft.com/office/powerpoint/2010/main" val="4147962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175" t="11418" r="7427" b="7452"/>
          <a:stretch/>
        </p:blipFill>
        <p:spPr bwMode="auto">
          <a:xfrm>
            <a:off x="457200" y="228600"/>
            <a:ext cx="8153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690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893" t="36611" r="8887" b="17937"/>
          <a:stretch/>
        </p:blipFill>
        <p:spPr bwMode="auto">
          <a:xfrm>
            <a:off x="381000" y="1219200"/>
            <a:ext cx="838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3000" y="533400"/>
            <a:ext cx="3996607" cy="646331"/>
          </a:xfrm>
          <a:prstGeom prst="rect">
            <a:avLst/>
          </a:prstGeom>
        </p:spPr>
        <p:txBody>
          <a:bodyPr wrap="none">
            <a:spAutoFit/>
          </a:bodyPr>
          <a:lstStyle/>
          <a:p>
            <a:r>
              <a:rPr lang="en-US" sz="3600" b="1" dirty="0">
                <a:solidFill>
                  <a:srgbClr val="FFFF00"/>
                </a:solidFill>
              </a:rPr>
              <a:t>Discussion </a:t>
            </a:r>
            <a:r>
              <a:rPr lang="en-US" sz="3600" b="1" dirty="0" smtClean="0">
                <a:solidFill>
                  <a:srgbClr val="FFFF00"/>
                </a:solidFill>
              </a:rPr>
              <a:t>(Ending)</a:t>
            </a:r>
            <a:r>
              <a:rPr lang="en-US" sz="3600" dirty="0" smtClean="0">
                <a:solidFill>
                  <a:schemeClr val="bg2"/>
                </a:solidFill>
              </a:rPr>
              <a:t> </a:t>
            </a:r>
            <a:endParaRPr lang="en-US" sz="3600" dirty="0">
              <a:solidFill>
                <a:schemeClr val="bg2"/>
              </a:solidFill>
            </a:endParaRPr>
          </a:p>
        </p:txBody>
      </p:sp>
    </p:spTree>
    <p:extLst>
      <p:ext uri="{BB962C8B-B14F-4D97-AF65-F5344CB8AC3E}">
        <p14:creationId xmlns:p14="http://schemas.microsoft.com/office/powerpoint/2010/main" val="176445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57" t="10813" r="50000" b="7812"/>
          <a:stretch/>
        </p:blipFill>
        <p:spPr bwMode="auto">
          <a:xfrm>
            <a:off x="381000" y="990600"/>
            <a:ext cx="8153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8200" y="210234"/>
            <a:ext cx="3996607" cy="646331"/>
          </a:xfrm>
          <a:prstGeom prst="rect">
            <a:avLst/>
          </a:prstGeom>
        </p:spPr>
        <p:txBody>
          <a:bodyPr wrap="none">
            <a:spAutoFit/>
          </a:bodyPr>
          <a:lstStyle/>
          <a:p>
            <a:r>
              <a:rPr lang="en-US" sz="3600" b="1" dirty="0">
                <a:solidFill>
                  <a:srgbClr val="FFFF00"/>
                </a:solidFill>
              </a:rPr>
              <a:t>Discussion </a:t>
            </a:r>
            <a:r>
              <a:rPr lang="en-US" sz="3600" b="1" dirty="0" smtClean="0">
                <a:solidFill>
                  <a:srgbClr val="FFFF00"/>
                </a:solidFill>
              </a:rPr>
              <a:t>(Ending)</a:t>
            </a:r>
            <a:r>
              <a:rPr lang="en-US" sz="3600" dirty="0" smtClean="0">
                <a:solidFill>
                  <a:schemeClr val="bg2"/>
                </a:solidFill>
              </a:rPr>
              <a:t> </a:t>
            </a:r>
            <a:endParaRPr lang="en-US" sz="3600" dirty="0">
              <a:solidFill>
                <a:schemeClr val="bg2"/>
              </a:solidFill>
            </a:endParaRPr>
          </a:p>
        </p:txBody>
      </p:sp>
    </p:spTree>
    <p:extLst>
      <p:ext uri="{BB962C8B-B14F-4D97-AF65-F5344CB8AC3E}">
        <p14:creationId xmlns:p14="http://schemas.microsoft.com/office/powerpoint/2010/main" val="208769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01000" cy="5847755"/>
          </a:xfrm>
          <a:prstGeom prst="rect">
            <a:avLst/>
          </a:prstGeom>
        </p:spPr>
        <p:txBody>
          <a:bodyPr wrap="square">
            <a:spAutoFit/>
          </a:bodyPr>
          <a:lstStyle/>
          <a:p>
            <a:r>
              <a:rPr lang="en-US" sz="2800" b="1" dirty="0" smtClean="0">
                <a:solidFill>
                  <a:srgbClr val="FFFF00"/>
                </a:solidFill>
              </a:rPr>
              <a:t>Discussion (Ending)</a:t>
            </a:r>
          </a:p>
          <a:p>
            <a:endParaRPr lang="en-US" sz="1000" b="1" dirty="0" smtClean="0">
              <a:solidFill>
                <a:srgbClr val="FFFF00"/>
              </a:solidFill>
            </a:endParaRPr>
          </a:p>
          <a:p>
            <a:r>
              <a:rPr lang="en-US" sz="2800" b="1" dirty="0" smtClean="0">
                <a:solidFill>
                  <a:srgbClr val="FFFF00"/>
                </a:solidFill>
              </a:rPr>
              <a:t>References: </a:t>
            </a:r>
          </a:p>
          <a:p>
            <a:endParaRPr lang="en-US" sz="2800" b="1" dirty="0" smtClean="0">
              <a:solidFill>
                <a:srgbClr val="FFFF00"/>
              </a:solidFill>
            </a:endParaRPr>
          </a:p>
          <a:p>
            <a:pPr>
              <a:buFont typeface="Arial" pitchFamily="34" charset="0"/>
              <a:buChar char="•"/>
            </a:pPr>
            <a:r>
              <a:rPr lang="en-US" sz="2800" dirty="0" smtClean="0">
                <a:solidFill>
                  <a:schemeClr val="bg1"/>
                </a:solidFill>
              </a:rPr>
              <a:t> The references demonstrate that you understand how your findings relate to earlier reports. </a:t>
            </a:r>
          </a:p>
          <a:p>
            <a:endParaRPr lang="en-US" sz="2800" dirty="0" smtClean="0">
              <a:solidFill>
                <a:schemeClr val="bg1"/>
              </a:solidFill>
            </a:endParaRPr>
          </a:p>
          <a:p>
            <a:r>
              <a:rPr lang="en-US" sz="2800" dirty="0" smtClean="0">
                <a:solidFill>
                  <a:srgbClr val="FFFF00"/>
                </a:solidFill>
              </a:rPr>
              <a:t>Do not cite papers if you have only read the abstract</a:t>
            </a:r>
          </a:p>
          <a:p>
            <a:endParaRPr lang="en-US" sz="2800" dirty="0" smtClean="0">
              <a:solidFill>
                <a:srgbClr val="FFFF00"/>
              </a:solidFill>
            </a:endParaRPr>
          </a:p>
          <a:p>
            <a:r>
              <a:rPr lang="en-US" sz="2800" dirty="0" smtClean="0">
                <a:solidFill>
                  <a:schemeClr val="bg2"/>
                </a:solidFill>
              </a:rPr>
              <a:t>Format your references as required by the journal.</a:t>
            </a:r>
          </a:p>
          <a:p>
            <a:endParaRPr lang="en-US" sz="2800" dirty="0" smtClean="0">
              <a:solidFill>
                <a:schemeClr val="bg2"/>
              </a:solidFill>
            </a:endParaRPr>
          </a:p>
          <a:p>
            <a:r>
              <a:rPr lang="en-US" sz="2800" dirty="0" smtClean="0">
                <a:solidFill>
                  <a:srgbClr val="FFFF00"/>
                </a:solidFill>
              </a:rPr>
              <a:t>The soft wear Endnote® or Reference manager® should be used as it allow the change of style with little effort.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2" name="Rectangle 2"/>
          <p:cNvSpPr>
            <a:spLocks noGrp="1" noRot="1" noChangeArrowheads="1"/>
          </p:cNvSpPr>
          <p:nvPr>
            <p:ph type="title"/>
          </p:nvPr>
        </p:nvSpPr>
        <p:spPr/>
        <p:txBody>
          <a:bodyPr/>
          <a:lstStyle/>
          <a:p>
            <a:r>
              <a:rPr lang="en-US" dirty="0">
                <a:solidFill>
                  <a:srgbClr val="FFFF00"/>
                </a:solidFill>
              </a:rPr>
              <a:t>Discussion</a:t>
            </a:r>
            <a:r>
              <a:rPr lang="en-US" dirty="0" smtClean="0">
                <a:solidFill>
                  <a:srgbClr val="FFFF00"/>
                </a:solidFill>
              </a:rPr>
              <a:t>: Common Mistakes </a:t>
            </a:r>
            <a:endParaRPr lang="en-US" dirty="0">
              <a:solidFill>
                <a:srgbClr val="FFFF00"/>
              </a:solidFill>
            </a:endParaRPr>
          </a:p>
        </p:txBody>
      </p:sp>
      <p:sp>
        <p:nvSpPr>
          <p:cNvPr id="424963" name="Rectangle 3"/>
          <p:cNvSpPr>
            <a:spLocks noGrp="1" noRot="1" noChangeArrowheads="1"/>
          </p:cNvSpPr>
          <p:nvPr>
            <p:ph type="body" idx="1"/>
          </p:nvPr>
        </p:nvSpPr>
        <p:spPr>
          <a:xfrm>
            <a:off x="838200" y="1219200"/>
            <a:ext cx="7010400" cy="4498975"/>
          </a:xfrm>
        </p:spPr>
        <p:txBody>
          <a:bodyPr>
            <a:normAutofit fontScale="92500" lnSpcReduction="10000"/>
          </a:bodyPr>
          <a:lstStyle/>
          <a:p>
            <a:pPr lvl="1">
              <a:lnSpc>
                <a:spcPct val="110000"/>
              </a:lnSpc>
            </a:pPr>
            <a:endParaRPr lang="en-US" sz="2000" dirty="0" smtClean="0">
              <a:solidFill>
                <a:schemeClr val="bg1"/>
              </a:solidFill>
            </a:endParaRPr>
          </a:p>
          <a:p>
            <a:pPr lvl="1">
              <a:lnSpc>
                <a:spcPct val="110000"/>
              </a:lnSpc>
              <a:buFont typeface="Wingdings" pitchFamily="2" charset="2"/>
              <a:buChar char="Ø"/>
            </a:pPr>
            <a:r>
              <a:rPr lang="en-US" dirty="0" smtClean="0">
                <a:solidFill>
                  <a:schemeClr val="bg1"/>
                </a:solidFill>
              </a:rPr>
              <a:t>Attempt </a:t>
            </a:r>
            <a:r>
              <a:rPr lang="en-US" dirty="0">
                <a:solidFill>
                  <a:schemeClr val="bg1"/>
                </a:solidFill>
              </a:rPr>
              <a:t>to overly state </a:t>
            </a:r>
            <a:r>
              <a:rPr lang="en-US" dirty="0" smtClean="0">
                <a:solidFill>
                  <a:schemeClr val="bg1"/>
                </a:solidFill>
              </a:rPr>
              <a:t>the </a:t>
            </a:r>
            <a:r>
              <a:rPr lang="en-US" dirty="0">
                <a:solidFill>
                  <a:schemeClr val="bg1"/>
                </a:solidFill>
              </a:rPr>
              <a:t>importance </a:t>
            </a:r>
            <a:r>
              <a:rPr lang="en-US">
                <a:solidFill>
                  <a:schemeClr val="bg1"/>
                </a:solidFill>
              </a:rPr>
              <a:t>of </a:t>
            </a:r>
            <a:r>
              <a:rPr lang="en-US" smtClean="0">
                <a:solidFill>
                  <a:schemeClr val="bg1"/>
                </a:solidFill>
              </a:rPr>
              <a:t>the </a:t>
            </a:r>
            <a:r>
              <a:rPr lang="en-US" dirty="0" smtClean="0">
                <a:solidFill>
                  <a:schemeClr val="bg1"/>
                </a:solidFill>
              </a:rPr>
              <a:t>findings</a:t>
            </a:r>
            <a:endParaRPr lang="en-US" dirty="0">
              <a:solidFill>
                <a:schemeClr val="bg1"/>
              </a:solidFill>
            </a:endParaRPr>
          </a:p>
          <a:p>
            <a:pPr lvl="1">
              <a:lnSpc>
                <a:spcPct val="110000"/>
              </a:lnSpc>
              <a:buFont typeface="Wingdings" pitchFamily="2" charset="2"/>
              <a:buChar char="Ø"/>
            </a:pPr>
            <a:r>
              <a:rPr lang="en-US" dirty="0">
                <a:solidFill>
                  <a:srgbClr val="FFFF00"/>
                </a:solidFill>
              </a:rPr>
              <a:t>Come to erroneous or unsupported conclusions</a:t>
            </a:r>
          </a:p>
          <a:p>
            <a:pPr lvl="1">
              <a:lnSpc>
                <a:spcPct val="110000"/>
              </a:lnSpc>
              <a:buFont typeface="Wingdings" pitchFamily="2" charset="2"/>
              <a:buChar char="Ø"/>
            </a:pPr>
            <a:r>
              <a:rPr lang="en-US" dirty="0">
                <a:solidFill>
                  <a:schemeClr val="bg1"/>
                </a:solidFill>
              </a:rPr>
              <a:t>Uncritically accept statistical </a:t>
            </a:r>
            <a:r>
              <a:rPr lang="en-US" dirty="0" smtClean="0">
                <a:solidFill>
                  <a:schemeClr val="bg1"/>
                </a:solidFill>
              </a:rPr>
              <a:t>results</a:t>
            </a:r>
          </a:p>
          <a:p>
            <a:pPr lvl="1">
              <a:lnSpc>
                <a:spcPct val="110000"/>
              </a:lnSpc>
              <a:buFont typeface="Wingdings" pitchFamily="2" charset="2"/>
              <a:buChar char="Ø"/>
            </a:pPr>
            <a:r>
              <a:rPr lang="en-US" sz="2800" dirty="0" smtClean="0">
                <a:solidFill>
                  <a:srgbClr val="FFFF00"/>
                </a:solidFill>
              </a:rPr>
              <a:t>Also </a:t>
            </a:r>
            <a:r>
              <a:rPr lang="en-US" sz="2800" dirty="0">
                <a:solidFill>
                  <a:srgbClr val="FFFF00"/>
                </a:solidFill>
              </a:rPr>
              <a:t>results in excessive length, a common </a:t>
            </a:r>
            <a:r>
              <a:rPr lang="en-US" sz="2800" dirty="0" smtClean="0">
                <a:solidFill>
                  <a:srgbClr val="FFFF00"/>
                </a:solidFill>
              </a:rPr>
              <a:t>  problem</a:t>
            </a:r>
            <a:endParaRPr lang="en-US" dirty="0">
              <a:solidFill>
                <a:srgbClr val="FFFF00"/>
              </a:solidFill>
            </a:endParaRPr>
          </a:p>
          <a:p>
            <a:pPr lvl="1">
              <a:lnSpc>
                <a:spcPct val="110000"/>
              </a:lnSpc>
              <a:buFont typeface="Wingdings" pitchFamily="2" charset="2"/>
              <a:buChar char="Ø"/>
            </a:pPr>
            <a:r>
              <a:rPr lang="en-US" sz="2800" dirty="0" smtClean="0">
                <a:solidFill>
                  <a:schemeClr val="bg1"/>
                </a:solidFill>
              </a:rPr>
              <a:t>Authors </a:t>
            </a:r>
            <a:r>
              <a:rPr lang="en-US" sz="2800" dirty="0">
                <a:solidFill>
                  <a:schemeClr val="bg1"/>
                </a:solidFill>
              </a:rPr>
              <a:t>should let the data speak for themselves</a:t>
            </a:r>
          </a:p>
          <a:p>
            <a:pPr>
              <a:lnSpc>
                <a:spcPct val="110000"/>
              </a:lnSpc>
              <a:buFont typeface="Wingdings" pitchFamily="2" charset="2"/>
              <a:buNone/>
            </a:pP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496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2496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2496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2496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24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6" name="Rectangle 2"/>
          <p:cNvSpPr>
            <a:spLocks noGrp="1" noRot="1" noChangeArrowheads="1"/>
          </p:cNvSpPr>
          <p:nvPr>
            <p:ph type="title"/>
          </p:nvPr>
        </p:nvSpPr>
        <p:spPr/>
        <p:txBody>
          <a:bodyPr/>
          <a:lstStyle/>
          <a:p>
            <a:r>
              <a:rPr lang="en-US" dirty="0">
                <a:solidFill>
                  <a:srgbClr val="FFFF00"/>
                </a:solidFill>
              </a:rPr>
              <a:t>Discussion—Common Mistakes</a:t>
            </a:r>
          </a:p>
        </p:txBody>
      </p:sp>
      <p:sp>
        <p:nvSpPr>
          <p:cNvPr id="328707" name="Rectangle 3"/>
          <p:cNvSpPr>
            <a:spLocks noGrp="1" noRot="1" noChangeArrowheads="1"/>
          </p:cNvSpPr>
          <p:nvPr>
            <p:ph type="body" idx="1"/>
          </p:nvPr>
        </p:nvSpPr>
        <p:spPr>
          <a:xfrm>
            <a:off x="1295400" y="1905000"/>
            <a:ext cx="8458200" cy="3581400"/>
          </a:xfrm>
        </p:spPr>
        <p:txBody>
          <a:bodyPr>
            <a:normAutofit/>
          </a:bodyPr>
          <a:lstStyle/>
          <a:p>
            <a:pPr marL="609600" indent="-609600">
              <a:lnSpc>
                <a:spcPct val="90000"/>
              </a:lnSpc>
              <a:spcAft>
                <a:spcPct val="45000"/>
              </a:spcAft>
              <a:buSzPct val="90000"/>
              <a:buFont typeface="Wingdings" pitchFamily="2" charset="2"/>
              <a:buChar char="Ø"/>
            </a:pPr>
            <a:r>
              <a:rPr lang="en-US" sz="2800" dirty="0">
                <a:solidFill>
                  <a:schemeClr val="bg1"/>
                </a:solidFill>
              </a:rPr>
              <a:t>Unwarranted speculations</a:t>
            </a:r>
          </a:p>
          <a:p>
            <a:pPr marL="609600" indent="-609600">
              <a:lnSpc>
                <a:spcPct val="90000"/>
              </a:lnSpc>
              <a:spcAft>
                <a:spcPct val="45000"/>
              </a:spcAft>
              <a:buSzPct val="90000"/>
              <a:buFont typeface="Wingdings" pitchFamily="2" charset="2"/>
              <a:buChar char="Ø"/>
            </a:pPr>
            <a:r>
              <a:rPr lang="en-US" sz="2800" dirty="0">
                <a:solidFill>
                  <a:srgbClr val="FFFF00"/>
                </a:solidFill>
              </a:rPr>
              <a:t>Injecting </a:t>
            </a:r>
            <a:r>
              <a:rPr lang="en-US" sz="2800" dirty="0" smtClean="0">
                <a:solidFill>
                  <a:srgbClr val="FFFF00"/>
                </a:solidFill>
              </a:rPr>
              <a:t>peripheral </a:t>
            </a:r>
            <a:r>
              <a:rPr lang="en-US" sz="2800" dirty="0">
                <a:solidFill>
                  <a:srgbClr val="FFFF00"/>
                </a:solidFill>
              </a:rPr>
              <a:t>issues</a:t>
            </a:r>
          </a:p>
          <a:p>
            <a:pPr marL="609600" indent="-609600">
              <a:lnSpc>
                <a:spcPct val="90000"/>
              </a:lnSpc>
              <a:spcAft>
                <a:spcPct val="45000"/>
              </a:spcAft>
              <a:buSzPct val="90000"/>
              <a:buFont typeface="Wingdings" pitchFamily="2" charset="2"/>
              <a:buChar char="Ø"/>
            </a:pPr>
            <a:r>
              <a:rPr lang="en-US" sz="2800" dirty="0" smtClean="0">
                <a:solidFill>
                  <a:schemeClr val="bg1"/>
                </a:solidFill>
              </a:rPr>
              <a:t>Not </a:t>
            </a:r>
            <a:r>
              <a:rPr lang="en-US" sz="2800" dirty="0">
                <a:solidFill>
                  <a:schemeClr val="bg1"/>
                </a:solidFill>
              </a:rPr>
              <a:t>suggesting future directions for research</a:t>
            </a:r>
          </a:p>
          <a:p>
            <a:pPr marL="609600" indent="-609600">
              <a:lnSpc>
                <a:spcPct val="90000"/>
              </a:lnSpc>
              <a:spcAft>
                <a:spcPct val="45000"/>
              </a:spcAft>
              <a:buSzPct val="90000"/>
              <a:buFont typeface="Wingdings" pitchFamily="2" charset="2"/>
              <a:buChar char="Ø"/>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8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87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87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8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6" grpId="0" autoUpdateAnimBg="0"/>
      <p:bldP spid="32870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p:cNvSpPr>
            <a:spLocks noGrp="1" noRot="1" noChangeArrowheads="1"/>
          </p:cNvSpPr>
          <p:nvPr>
            <p:ph type="title"/>
          </p:nvPr>
        </p:nvSpPr>
        <p:spPr/>
        <p:txBody>
          <a:bodyPr/>
          <a:lstStyle/>
          <a:p>
            <a:r>
              <a:rPr lang="en-US" dirty="0" smtClean="0">
                <a:solidFill>
                  <a:srgbClr val="FFFF00"/>
                </a:solidFill>
              </a:rPr>
              <a:t>Results</a:t>
            </a:r>
            <a:endParaRPr lang="en-US" dirty="0">
              <a:solidFill>
                <a:srgbClr val="FFFF00"/>
              </a:solidFill>
            </a:endParaRPr>
          </a:p>
        </p:txBody>
      </p:sp>
      <p:sp>
        <p:nvSpPr>
          <p:cNvPr id="344067" name="Rectangle 3"/>
          <p:cNvSpPr>
            <a:spLocks noGrp="1" noRot="1" noChangeArrowheads="1"/>
          </p:cNvSpPr>
          <p:nvPr>
            <p:ph type="body" idx="1"/>
          </p:nvPr>
        </p:nvSpPr>
        <p:spPr/>
        <p:txBody>
          <a:bodyPr/>
          <a:lstStyle/>
          <a:p>
            <a:pPr>
              <a:lnSpc>
                <a:spcPct val="90000"/>
              </a:lnSpc>
            </a:pPr>
            <a:r>
              <a:rPr lang="en-US" sz="2800" dirty="0">
                <a:solidFill>
                  <a:srgbClr val="FFC000"/>
                </a:solidFill>
              </a:rPr>
              <a:t>The heart of your paper</a:t>
            </a:r>
          </a:p>
          <a:p>
            <a:pPr>
              <a:lnSpc>
                <a:spcPct val="90000"/>
              </a:lnSpc>
            </a:pPr>
            <a:r>
              <a:rPr lang="en-US" sz="2800" dirty="0">
                <a:solidFill>
                  <a:srgbClr val="FFC000"/>
                </a:solidFill>
              </a:rPr>
              <a:t>Write </a:t>
            </a:r>
            <a:r>
              <a:rPr lang="en-US" sz="2800" u="sng" dirty="0">
                <a:solidFill>
                  <a:srgbClr val="FFC000"/>
                </a:solidFill>
              </a:rPr>
              <a:t>after</a:t>
            </a:r>
            <a:r>
              <a:rPr lang="en-US" sz="2800" dirty="0">
                <a:solidFill>
                  <a:srgbClr val="FFC000"/>
                </a:solidFill>
              </a:rPr>
              <a:t> figures and tables are constructed</a:t>
            </a:r>
          </a:p>
          <a:p>
            <a:pPr lvl="1">
              <a:lnSpc>
                <a:spcPct val="90000"/>
              </a:lnSpc>
            </a:pPr>
            <a:r>
              <a:rPr lang="en-US" sz="2400" dirty="0">
                <a:solidFill>
                  <a:srgbClr val="FFC000"/>
                </a:solidFill>
              </a:rPr>
              <a:t>Consider your data critically</a:t>
            </a:r>
          </a:p>
          <a:p>
            <a:pPr lvl="1">
              <a:lnSpc>
                <a:spcPct val="90000"/>
              </a:lnSpc>
            </a:pPr>
            <a:r>
              <a:rPr lang="en-US" sz="2400" dirty="0">
                <a:solidFill>
                  <a:srgbClr val="FFC000"/>
                </a:solidFill>
              </a:rPr>
              <a:t>Construct tables, figures and </a:t>
            </a:r>
            <a:r>
              <a:rPr lang="en-US" sz="2400" u="sng" dirty="0">
                <a:solidFill>
                  <a:srgbClr val="FFC000"/>
                </a:solidFill>
              </a:rPr>
              <a:t>include them in outline</a:t>
            </a:r>
            <a:endParaRPr lang="en-US" sz="2400" dirty="0">
              <a:solidFill>
                <a:srgbClr val="FFC000"/>
              </a:solidFill>
            </a:endParaRPr>
          </a:p>
          <a:p>
            <a:pPr lvl="1">
              <a:lnSpc>
                <a:spcPct val="90000"/>
              </a:lnSpc>
            </a:pPr>
            <a:r>
              <a:rPr lang="en-US" sz="2400" dirty="0">
                <a:solidFill>
                  <a:srgbClr val="FFC000"/>
                </a:solidFill>
              </a:rPr>
              <a:t>Write the results</a:t>
            </a:r>
          </a:p>
          <a:p>
            <a:pPr lvl="1">
              <a:lnSpc>
                <a:spcPct val="90000"/>
              </a:lnSpc>
            </a:pPr>
            <a:r>
              <a:rPr lang="en-US" sz="2400" dirty="0" smtClean="0">
                <a:solidFill>
                  <a:srgbClr val="FFC000"/>
                </a:solidFill>
              </a:rPr>
              <a:t>+/- Use </a:t>
            </a:r>
            <a:r>
              <a:rPr lang="en-US" sz="2400" dirty="0">
                <a:solidFill>
                  <a:srgbClr val="FFC000"/>
                </a:solidFill>
              </a:rPr>
              <a:t>subheadings</a:t>
            </a:r>
          </a:p>
          <a:p>
            <a:pPr>
              <a:lnSpc>
                <a:spcPct val="90000"/>
              </a:lnSpc>
            </a:pPr>
            <a:r>
              <a:rPr lang="en-US" sz="2800" dirty="0">
                <a:solidFill>
                  <a:srgbClr val="FFC000"/>
                </a:solidFill>
              </a:rPr>
              <a:t>Results determine</a:t>
            </a:r>
          </a:p>
          <a:p>
            <a:pPr lvl="1">
              <a:lnSpc>
                <a:spcPct val="90000"/>
              </a:lnSpc>
            </a:pPr>
            <a:r>
              <a:rPr lang="en-US" sz="2400" dirty="0">
                <a:solidFill>
                  <a:srgbClr val="FFC000"/>
                </a:solidFill>
              </a:rPr>
              <a:t>Whether you’ve answered your original question(s)</a:t>
            </a:r>
          </a:p>
          <a:p>
            <a:pPr lvl="1">
              <a:lnSpc>
                <a:spcPct val="90000"/>
              </a:lnSpc>
            </a:pPr>
            <a:r>
              <a:rPr lang="en-US" sz="2400" dirty="0">
                <a:solidFill>
                  <a:srgbClr val="FFC000"/>
                </a:solidFill>
              </a:rPr>
              <a:t>Your direction for future studies</a:t>
            </a:r>
          </a:p>
          <a:p>
            <a:pPr lvl="1">
              <a:lnSpc>
                <a:spcPct val="90000"/>
              </a:lnSpc>
            </a:pPr>
            <a:r>
              <a:rPr lang="en-US" sz="2400" dirty="0">
                <a:solidFill>
                  <a:srgbClr val="FFC000"/>
                </a:solidFill>
              </a:rPr>
              <a:t>Both of which belong in the discussion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4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4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40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440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440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440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40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440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4406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440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dirty="0">
                <a:solidFill>
                  <a:schemeClr val="bg1"/>
                </a:solidFill>
              </a:rPr>
              <a:t>Authorship </a:t>
            </a:r>
            <a:br>
              <a:rPr lang="en-US" dirty="0">
                <a:solidFill>
                  <a:schemeClr val="bg1"/>
                </a:solidFill>
              </a:rPr>
            </a:br>
            <a:r>
              <a:rPr lang="en-US" sz="3600" i="1" dirty="0">
                <a:solidFill>
                  <a:schemeClr val="bg1"/>
                </a:solidFill>
              </a:rPr>
              <a:t>an ethical consideration</a:t>
            </a:r>
            <a:endParaRPr lang="en-US" dirty="0">
              <a:solidFill>
                <a:schemeClr val="bg1"/>
              </a:solidFill>
            </a:endParaRPr>
          </a:p>
        </p:txBody>
      </p:sp>
      <p:graphicFrame>
        <p:nvGraphicFramePr>
          <p:cNvPr id="90174" name="Group 62"/>
          <p:cNvGraphicFramePr>
            <a:graphicFrameLocks noGrp="1"/>
          </p:cNvGraphicFramePr>
          <p:nvPr>
            <p:ph type="tbl" idx="1"/>
          </p:nvPr>
        </p:nvGraphicFramePr>
        <p:xfrm>
          <a:off x="1638300" y="2054225"/>
          <a:ext cx="6591300" cy="3207068"/>
        </p:xfrm>
        <a:graphic>
          <a:graphicData uri="http://schemas.openxmlformats.org/drawingml/2006/table">
            <a:tbl>
              <a:tblPr/>
              <a:tblGrid>
                <a:gridCol w="3543300"/>
                <a:gridCol w="3048000"/>
              </a:tblGrid>
              <a:tr h="1006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CECFF"/>
                          </a:solidFill>
                          <a:effectLst/>
                          <a:latin typeface="Times" charset="0"/>
                        </a:rPr>
                        <a:t>Included in acknowledgments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CCECFF"/>
                        </a:solidFill>
                        <a:effectLst/>
                        <a:latin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CCECFF"/>
                        </a:solidFill>
                        <a:effectLst/>
                        <a:latin typeface="Times"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CECFF"/>
                          </a:solidFill>
                          <a:effectLst/>
                          <a:latin typeface="Times" charset="0"/>
                        </a:rPr>
                        <a:t>List as author</a:t>
                      </a:r>
                    </a:p>
                  </a:txBody>
                  <a:tcPr horzOverflow="overflow">
                    <a:lnL>
                      <a:noFill/>
                    </a:lnL>
                    <a:lnR cap="flat">
                      <a:noFill/>
                    </a:lnR>
                    <a:lnT cap="flat">
                      <a:noFill/>
                    </a:lnT>
                    <a:lnB>
                      <a:noFill/>
                    </a:lnB>
                    <a:lnTlToBr>
                      <a:noFill/>
                    </a:lnTlToBr>
                    <a:lnBlToTr>
                      <a:noFill/>
                    </a:lnBlToTr>
                    <a:noFill/>
                  </a:tcPr>
                </a:tc>
              </a:tr>
              <a:tr h="16525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CECFF"/>
                          </a:solidFill>
                          <a:effectLst/>
                          <a:latin typeface="Times" charset="0"/>
                        </a:rPr>
                        <a:t>NOT included in acknowledgments: </a:t>
                      </a:r>
                      <a:br>
                        <a:rPr kumimoji="0" lang="en-US" sz="2400" b="1" i="0" u="none" strike="noStrike" cap="none" normalizeH="0" baseline="0" dirty="0" smtClean="0">
                          <a:ln>
                            <a:noFill/>
                          </a:ln>
                          <a:solidFill>
                            <a:srgbClr val="CCECFF"/>
                          </a:solidFill>
                          <a:effectLst/>
                          <a:latin typeface="Times" charset="0"/>
                        </a:rPr>
                      </a:br>
                      <a:r>
                        <a:rPr kumimoji="0" lang="en-US" sz="2400" b="1" i="0" u="none" strike="noStrike" cap="none" normalizeH="0" baseline="0" dirty="0" smtClean="0">
                          <a:ln>
                            <a:noFill/>
                          </a:ln>
                          <a:solidFill>
                            <a:srgbClr val="CCECFF"/>
                          </a:solidFill>
                          <a:effectLst/>
                          <a:latin typeface="Times" charset="0"/>
                        </a:rPr>
                        <a:t>NOT listed as author</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CECFF"/>
                          </a:solidFill>
                          <a:effectLst/>
                          <a:latin typeface="Times" charset="0"/>
                        </a:rPr>
                        <a:t>Included in acknowledgments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CCECFF"/>
                        </a:solidFill>
                        <a:effectLst/>
                        <a:latin typeface="Times"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90139" name="Text Box 27"/>
          <p:cNvSpPr txBox="1">
            <a:spLocks noChangeArrowheads="1"/>
          </p:cNvSpPr>
          <p:nvPr/>
        </p:nvSpPr>
        <p:spPr bwMode="auto">
          <a:xfrm>
            <a:off x="1143000" y="2362200"/>
            <a:ext cx="2209800" cy="457200"/>
          </a:xfrm>
          <a:prstGeom prst="rect">
            <a:avLst/>
          </a:prstGeom>
          <a:noFill/>
          <a:ln w="9525">
            <a:noFill/>
            <a:miter lim="800000"/>
            <a:headEnd/>
            <a:tailEnd/>
          </a:ln>
          <a:effectLst/>
        </p:spPr>
        <p:txBody>
          <a:bodyPr>
            <a:spAutoFit/>
          </a:bodyPr>
          <a:lstStyle/>
          <a:p>
            <a:endParaRPr lang="en-US" dirty="0"/>
          </a:p>
        </p:txBody>
      </p:sp>
      <p:sp>
        <p:nvSpPr>
          <p:cNvPr id="90140" name="Text Box 28"/>
          <p:cNvSpPr txBox="1">
            <a:spLocks noChangeArrowheads="1"/>
          </p:cNvSpPr>
          <p:nvPr/>
        </p:nvSpPr>
        <p:spPr bwMode="auto">
          <a:xfrm rot="-5400000">
            <a:off x="-960438" y="2997201"/>
            <a:ext cx="3140075" cy="457200"/>
          </a:xfrm>
          <a:prstGeom prst="rect">
            <a:avLst/>
          </a:prstGeom>
          <a:noFill/>
          <a:ln w="9525">
            <a:noFill/>
            <a:miter lim="800000"/>
            <a:headEnd/>
            <a:tailEnd/>
          </a:ln>
          <a:effectLst/>
        </p:spPr>
        <p:txBody>
          <a:bodyPr>
            <a:spAutoFit/>
          </a:bodyPr>
          <a:lstStyle/>
          <a:p>
            <a:r>
              <a:rPr lang="en-US" b="1" dirty="0">
                <a:solidFill>
                  <a:srgbClr val="CCECFF"/>
                </a:solidFill>
              </a:rPr>
              <a:t>Involvement in Study</a:t>
            </a:r>
          </a:p>
        </p:txBody>
      </p:sp>
      <p:sp>
        <p:nvSpPr>
          <p:cNvPr id="90147" name="Text Box 35"/>
          <p:cNvSpPr txBox="1">
            <a:spLocks noChangeArrowheads="1"/>
          </p:cNvSpPr>
          <p:nvPr/>
        </p:nvSpPr>
        <p:spPr bwMode="auto">
          <a:xfrm>
            <a:off x="2438400" y="5334000"/>
            <a:ext cx="4648200" cy="457200"/>
          </a:xfrm>
          <a:prstGeom prst="rect">
            <a:avLst/>
          </a:prstGeom>
          <a:noFill/>
          <a:ln w="9525">
            <a:noFill/>
            <a:miter lim="800000"/>
            <a:headEnd/>
            <a:tailEnd/>
          </a:ln>
          <a:effectLst/>
        </p:spPr>
        <p:txBody>
          <a:bodyPr>
            <a:spAutoFit/>
          </a:bodyPr>
          <a:lstStyle/>
          <a:p>
            <a:pPr algn="ctr"/>
            <a:r>
              <a:rPr lang="en-US" b="1" dirty="0">
                <a:solidFill>
                  <a:srgbClr val="CCECFF"/>
                </a:solidFill>
              </a:rPr>
              <a:t>Involvement with Manuscript</a:t>
            </a:r>
          </a:p>
        </p:txBody>
      </p:sp>
      <p:sp>
        <p:nvSpPr>
          <p:cNvPr id="90148" name="Text Box 36"/>
          <p:cNvSpPr txBox="1">
            <a:spLocks noChangeArrowheads="1"/>
          </p:cNvSpPr>
          <p:nvPr/>
        </p:nvSpPr>
        <p:spPr bwMode="auto">
          <a:xfrm>
            <a:off x="2041525" y="2784475"/>
            <a:ext cx="184150" cy="457200"/>
          </a:xfrm>
          <a:prstGeom prst="rect">
            <a:avLst/>
          </a:prstGeom>
          <a:noFill/>
          <a:ln w="9525">
            <a:noFill/>
            <a:miter lim="800000"/>
            <a:headEnd/>
            <a:tailEnd/>
          </a:ln>
          <a:effectLst/>
        </p:spPr>
        <p:txBody>
          <a:bodyPr wrap="none">
            <a:spAutoFit/>
          </a:bodyPr>
          <a:lstStyle/>
          <a:p>
            <a:endParaRPr lang="en-US" dirty="0"/>
          </a:p>
        </p:txBody>
      </p:sp>
      <p:sp>
        <p:nvSpPr>
          <p:cNvPr id="90149" name="Text Box 37"/>
          <p:cNvSpPr txBox="1">
            <a:spLocks noChangeArrowheads="1"/>
          </p:cNvSpPr>
          <p:nvPr/>
        </p:nvSpPr>
        <p:spPr bwMode="auto">
          <a:xfrm>
            <a:off x="838200" y="1676400"/>
            <a:ext cx="793750" cy="396875"/>
          </a:xfrm>
          <a:prstGeom prst="rect">
            <a:avLst/>
          </a:prstGeom>
          <a:noFill/>
          <a:ln w="9525">
            <a:noFill/>
            <a:miter lim="800000"/>
            <a:headEnd/>
            <a:tailEnd/>
          </a:ln>
          <a:effectLst/>
        </p:spPr>
        <p:txBody>
          <a:bodyPr>
            <a:spAutoFit/>
          </a:bodyPr>
          <a:lstStyle/>
          <a:p>
            <a:r>
              <a:rPr lang="en-US" sz="2000" b="1" dirty="0">
                <a:solidFill>
                  <a:srgbClr val="CCECFF"/>
                </a:solidFill>
              </a:rPr>
              <a:t>High</a:t>
            </a:r>
          </a:p>
        </p:txBody>
      </p:sp>
      <p:sp>
        <p:nvSpPr>
          <p:cNvPr id="90150" name="Rectangle 38"/>
          <p:cNvSpPr>
            <a:spLocks noChangeArrowheads="1"/>
          </p:cNvSpPr>
          <p:nvPr/>
        </p:nvSpPr>
        <p:spPr bwMode="auto">
          <a:xfrm>
            <a:off x="7543800" y="4986338"/>
            <a:ext cx="793750" cy="396875"/>
          </a:xfrm>
          <a:prstGeom prst="rect">
            <a:avLst/>
          </a:prstGeom>
          <a:noFill/>
          <a:ln w="9525">
            <a:noFill/>
            <a:miter lim="800000"/>
            <a:headEnd/>
            <a:tailEnd/>
          </a:ln>
          <a:effectLst/>
        </p:spPr>
        <p:txBody>
          <a:bodyPr>
            <a:spAutoFit/>
          </a:bodyPr>
          <a:lstStyle/>
          <a:p>
            <a:r>
              <a:rPr lang="en-US" sz="2000" b="1" dirty="0">
                <a:solidFill>
                  <a:srgbClr val="CCECFF"/>
                </a:solidFill>
              </a:rPr>
              <a:t>High</a:t>
            </a:r>
          </a:p>
        </p:txBody>
      </p:sp>
      <p:sp>
        <p:nvSpPr>
          <p:cNvPr id="90151" name="Text Box 39"/>
          <p:cNvSpPr txBox="1">
            <a:spLocks noChangeArrowheads="1"/>
          </p:cNvSpPr>
          <p:nvPr/>
        </p:nvSpPr>
        <p:spPr bwMode="auto">
          <a:xfrm>
            <a:off x="762000" y="4648200"/>
            <a:ext cx="762000" cy="396875"/>
          </a:xfrm>
          <a:prstGeom prst="rect">
            <a:avLst/>
          </a:prstGeom>
          <a:noFill/>
          <a:ln w="9525">
            <a:noFill/>
            <a:miter lim="800000"/>
            <a:headEnd/>
            <a:tailEnd/>
          </a:ln>
          <a:effectLst/>
        </p:spPr>
        <p:txBody>
          <a:bodyPr>
            <a:spAutoFit/>
          </a:bodyPr>
          <a:lstStyle/>
          <a:p>
            <a:pPr algn="ctr"/>
            <a:r>
              <a:rPr lang="en-US" sz="2000" b="1" dirty="0">
                <a:solidFill>
                  <a:srgbClr val="CCECFF"/>
                </a:solidFill>
              </a:rPr>
              <a:t>Low</a:t>
            </a:r>
          </a:p>
        </p:txBody>
      </p:sp>
      <p:sp>
        <p:nvSpPr>
          <p:cNvPr id="90152" name="Rectangle 40"/>
          <p:cNvSpPr>
            <a:spLocks noChangeArrowheads="1"/>
          </p:cNvSpPr>
          <p:nvPr/>
        </p:nvSpPr>
        <p:spPr bwMode="auto">
          <a:xfrm>
            <a:off x="4352925" y="3429000"/>
            <a:ext cx="184150" cy="457200"/>
          </a:xfrm>
          <a:prstGeom prst="rect">
            <a:avLst/>
          </a:prstGeom>
          <a:noFill/>
          <a:ln w="9525">
            <a:noFill/>
            <a:miter lim="800000"/>
            <a:headEnd/>
            <a:tailEnd/>
          </a:ln>
          <a:effectLst/>
        </p:spPr>
        <p:txBody>
          <a:bodyPr wrap="none">
            <a:spAutoFit/>
          </a:bodyPr>
          <a:lstStyle/>
          <a:p>
            <a:endParaRPr lang="en-US" dirty="0"/>
          </a:p>
        </p:txBody>
      </p:sp>
      <p:sp>
        <p:nvSpPr>
          <p:cNvPr id="90156" name="Rectangle 44"/>
          <p:cNvSpPr>
            <a:spLocks noChangeArrowheads="1"/>
          </p:cNvSpPr>
          <p:nvPr/>
        </p:nvSpPr>
        <p:spPr bwMode="auto">
          <a:xfrm>
            <a:off x="1490663" y="5006975"/>
            <a:ext cx="742950" cy="396875"/>
          </a:xfrm>
          <a:prstGeom prst="rect">
            <a:avLst/>
          </a:prstGeom>
          <a:noFill/>
          <a:ln w="9525">
            <a:noFill/>
            <a:miter lim="800000"/>
            <a:headEnd/>
            <a:tailEnd/>
          </a:ln>
          <a:effectLst/>
        </p:spPr>
        <p:txBody>
          <a:bodyPr>
            <a:spAutoFit/>
          </a:bodyPr>
          <a:lstStyle/>
          <a:p>
            <a:r>
              <a:rPr lang="en-US" sz="2000" b="1" dirty="0">
                <a:solidFill>
                  <a:srgbClr val="CCECFF"/>
                </a:solidFill>
              </a:rPr>
              <a:t>Low</a:t>
            </a:r>
          </a:p>
        </p:txBody>
      </p:sp>
      <p:sp>
        <p:nvSpPr>
          <p:cNvPr id="90158" name="Text Box 46"/>
          <p:cNvSpPr txBox="1">
            <a:spLocks noChangeArrowheads="1"/>
          </p:cNvSpPr>
          <p:nvPr/>
        </p:nvSpPr>
        <p:spPr bwMode="auto">
          <a:xfrm>
            <a:off x="3429000" y="6248400"/>
            <a:ext cx="4160838" cy="396875"/>
          </a:xfrm>
          <a:prstGeom prst="rect">
            <a:avLst/>
          </a:prstGeom>
          <a:noFill/>
          <a:ln w="9525">
            <a:noFill/>
            <a:miter lim="800000"/>
            <a:headEnd/>
            <a:tailEnd/>
          </a:ln>
          <a:effectLst/>
        </p:spPr>
        <p:txBody>
          <a:bodyPr>
            <a:spAutoFit/>
          </a:bodyPr>
          <a:lstStyle/>
          <a:p>
            <a:pPr algn="r"/>
            <a:r>
              <a:rPr lang="en-US" sz="2000" dirty="0">
                <a:solidFill>
                  <a:srgbClr val="FF9933"/>
                </a:solidFill>
              </a:rPr>
              <a:t>Cramer and </a:t>
            </a:r>
            <a:r>
              <a:rPr lang="en-US" sz="2000" dirty="0" err="1">
                <a:solidFill>
                  <a:srgbClr val="FF9933"/>
                </a:solidFill>
              </a:rPr>
              <a:t>Rieger</a:t>
            </a:r>
            <a:r>
              <a:rPr lang="en-US" sz="2000" dirty="0">
                <a:solidFill>
                  <a:srgbClr val="FF9933"/>
                </a:solidFill>
              </a:rPr>
              <a:t>, 2001</a:t>
            </a:r>
          </a:p>
        </p:txBody>
      </p:sp>
      <p:sp>
        <p:nvSpPr>
          <p:cNvPr id="90167" name="Line 55"/>
          <p:cNvSpPr>
            <a:spLocks noChangeShapeType="1"/>
          </p:cNvSpPr>
          <p:nvPr/>
        </p:nvSpPr>
        <p:spPr bwMode="auto">
          <a:xfrm>
            <a:off x="1524000" y="4953000"/>
            <a:ext cx="6400800" cy="0"/>
          </a:xfrm>
          <a:prstGeom prst="line">
            <a:avLst/>
          </a:prstGeom>
          <a:noFill/>
          <a:ln w="38100">
            <a:solidFill>
              <a:srgbClr val="FF9933"/>
            </a:solidFill>
            <a:round/>
            <a:headEnd/>
            <a:tailEnd/>
          </a:ln>
          <a:effectLst/>
        </p:spPr>
        <p:txBody>
          <a:bodyPr wrap="none" anchor="ctr"/>
          <a:lstStyle/>
          <a:p>
            <a:endParaRPr lang="en-US"/>
          </a:p>
        </p:txBody>
      </p:sp>
      <p:sp>
        <p:nvSpPr>
          <p:cNvPr id="90168" name="Line 56"/>
          <p:cNvSpPr>
            <a:spLocks noChangeShapeType="1"/>
          </p:cNvSpPr>
          <p:nvPr/>
        </p:nvSpPr>
        <p:spPr bwMode="auto">
          <a:xfrm flipV="1">
            <a:off x="1524000" y="1828800"/>
            <a:ext cx="0" cy="3124200"/>
          </a:xfrm>
          <a:prstGeom prst="line">
            <a:avLst/>
          </a:prstGeom>
          <a:noFill/>
          <a:ln w="38100">
            <a:solidFill>
              <a:srgbClr val="FF9933"/>
            </a:solidFill>
            <a:round/>
            <a:headEnd/>
            <a:tailEnd/>
          </a:ln>
          <a:effectLst/>
        </p:spPr>
        <p:txBody>
          <a:bodyPr wrap="none" anchor="ctr"/>
          <a:lstStyle/>
          <a:p>
            <a:endParaRPr lang="en-US"/>
          </a:p>
        </p:txBody>
      </p:sp>
      <p:sp>
        <p:nvSpPr>
          <p:cNvPr id="90171" name="Line 59"/>
          <p:cNvSpPr>
            <a:spLocks noChangeShapeType="1"/>
          </p:cNvSpPr>
          <p:nvPr/>
        </p:nvSpPr>
        <p:spPr bwMode="auto">
          <a:xfrm>
            <a:off x="1752600" y="3200400"/>
            <a:ext cx="6096000" cy="0"/>
          </a:xfrm>
          <a:prstGeom prst="line">
            <a:avLst/>
          </a:prstGeom>
          <a:noFill/>
          <a:ln w="9525">
            <a:solidFill>
              <a:srgbClr val="FF9933"/>
            </a:solidFill>
            <a:round/>
            <a:headEnd/>
            <a:tailEnd/>
          </a:ln>
          <a:effectLst/>
        </p:spPr>
        <p:txBody>
          <a:bodyPr wrap="none" anchor="ctr"/>
          <a:lstStyle/>
          <a:p>
            <a:endParaRPr lang="en-US"/>
          </a:p>
        </p:txBody>
      </p:sp>
      <p:sp>
        <p:nvSpPr>
          <p:cNvPr id="90172" name="Line 60"/>
          <p:cNvSpPr>
            <a:spLocks noChangeShapeType="1"/>
          </p:cNvSpPr>
          <p:nvPr/>
        </p:nvSpPr>
        <p:spPr bwMode="auto">
          <a:xfrm>
            <a:off x="4724400" y="2057400"/>
            <a:ext cx="0" cy="2743200"/>
          </a:xfrm>
          <a:prstGeom prst="line">
            <a:avLst/>
          </a:prstGeom>
          <a:noFill/>
          <a:ln w="9525">
            <a:solidFill>
              <a:srgbClr val="FF9933"/>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943600"/>
            <a:ext cx="7848600" cy="646331"/>
          </a:xfrm>
          <a:prstGeom prst="rect">
            <a:avLst/>
          </a:prstGeom>
        </p:spPr>
        <p:txBody>
          <a:bodyPr wrap="square">
            <a:spAutoFit/>
          </a:bodyPr>
          <a:lstStyle/>
          <a:p>
            <a:r>
              <a:rPr lang="en-US" dirty="0"/>
              <a:t>http://www.icmje.org/recommendations/browse/roles-and-responsibilities/defining-the-role-of-authors-and-contributors.html</a:t>
            </a:r>
            <a:endParaRPr lang="ar-SA" dirty="0"/>
          </a:p>
        </p:txBody>
      </p:sp>
      <p:sp>
        <p:nvSpPr>
          <p:cNvPr id="5" name="TextBox 4"/>
          <p:cNvSpPr txBox="1"/>
          <p:nvPr/>
        </p:nvSpPr>
        <p:spPr>
          <a:xfrm>
            <a:off x="609600" y="419011"/>
            <a:ext cx="7239000" cy="5647700"/>
          </a:xfrm>
          <a:prstGeom prst="rect">
            <a:avLst/>
          </a:prstGeom>
          <a:noFill/>
        </p:spPr>
        <p:txBody>
          <a:bodyPr wrap="square" rtlCol="1">
            <a:spAutoFit/>
          </a:bodyPr>
          <a:lstStyle/>
          <a:p>
            <a:r>
              <a:rPr lang="en-US" sz="2000" b="1" u="sng" dirty="0" smtClean="0">
                <a:solidFill>
                  <a:srgbClr val="FFFF00"/>
                </a:solidFill>
                <a:cs typeface="+mj-cs"/>
              </a:rPr>
              <a:t>The international committee of medical journals editors </a:t>
            </a:r>
          </a:p>
          <a:p>
            <a:endParaRPr lang="en-US" sz="1000" dirty="0">
              <a:solidFill>
                <a:srgbClr val="FFFF00"/>
              </a:solidFill>
              <a:cs typeface="+mj-cs"/>
            </a:endParaRPr>
          </a:p>
          <a:p>
            <a:r>
              <a:rPr lang="en-US" sz="2000" dirty="0">
                <a:solidFill>
                  <a:srgbClr val="FFFF00"/>
                </a:solidFill>
                <a:cs typeface="+mj-cs"/>
              </a:rPr>
              <a:t> Why Authorship </a:t>
            </a:r>
            <a:r>
              <a:rPr lang="en-US" sz="2000" dirty="0" smtClean="0">
                <a:solidFill>
                  <a:srgbClr val="FFFF00"/>
                </a:solidFill>
                <a:cs typeface="+mj-cs"/>
              </a:rPr>
              <a:t>Matters: </a:t>
            </a:r>
            <a:r>
              <a:rPr lang="en-US" sz="2000" dirty="0" smtClean="0">
                <a:solidFill>
                  <a:schemeClr val="bg1"/>
                </a:solidFill>
                <a:cs typeface="+mj-cs"/>
              </a:rPr>
              <a:t>Credit, financial and academic implications and responsibility of contents  </a:t>
            </a:r>
          </a:p>
          <a:p>
            <a:endParaRPr lang="en-US" sz="1100" dirty="0">
              <a:solidFill>
                <a:schemeClr val="bg1"/>
              </a:solidFill>
              <a:cs typeface="+mj-cs"/>
            </a:endParaRPr>
          </a:p>
          <a:p>
            <a:r>
              <a:rPr lang="en-US" sz="2000" dirty="0" smtClean="0">
                <a:solidFill>
                  <a:srgbClr val="FFFF00"/>
                </a:solidFill>
                <a:cs typeface="+mj-cs"/>
              </a:rPr>
              <a:t>“Who </a:t>
            </a:r>
            <a:r>
              <a:rPr lang="en-US" sz="2000" dirty="0">
                <a:solidFill>
                  <a:srgbClr val="FFFF00"/>
                </a:solidFill>
                <a:cs typeface="+mj-cs"/>
              </a:rPr>
              <a:t>Is an Author?</a:t>
            </a:r>
          </a:p>
          <a:p>
            <a:endParaRPr lang="en-US" sz="1100" dirty="0">
              <a:solidFill>
                <a:schemeClr val="bg1"/>
              </a:solidFill>
              <a:cs typeface="+mj-cs"/>
            </a:endParaRPr>
          </a:p>
          <a:p>
            <a:r>
              <a:rPr lang="en-US" sz="2000" dirty="0">
                <a:solidFill>
                  <a:srgbClr val="FFFF00"/>
                </a:solidFill>
                <a:cs typeface="+mj-cs"/>
              </a:rPr>
              <a:t>The ICMJE recommends that authorship be based on the following 4 criteria:</a:t>
            </a:r>
          </a:p>
          <a:p>
            <a:endParaRPr lang="en-US" sz="900" dirty="0">
              <a:solidFill>
                <a:schemeClr val="bg1"/>
              </a:solidFill>
              <a:cs typeface="+mj-cs"/>
            </a:endParaRPr>
          </a:p>
          <a:p>
            <a:pPr marL="457200" indent="-457200">
              <a:buFont typeface="+mj-lt"/>
              <a:buAutoNum type="arabicPeriod"/>
            </a:pPr>
            <a:r>
              <a:rPr lang="en-US" sz="2000" dirty="0">
                <a:solidFill>
                  <a:schemeClr val="bg1"/>
                </a:solidFill>
                <a:cs typeface="+mj-cs"/>
              </a:rPr>
              <a:t>Substantial contributions to the conception or design of the work; or the acquisition, analysis, or interpretation of data for the work; AND</a:t>
            </a:r>
          </a:p>
          <a:p>
            <a:pPr marL="457200" indent="-457200">
              <a:buFont typeface="+mj-lt"/>
              <a:buAutoNum type="arabicPeriod"/>
            </a:pPr>
            <a:r>
              <a:rPr lang="en-US" sz="2000" dirty="0">
                <a:solidFill>
                  <a:srgbClr val="FFFF00"/>
                </a:solidFill>
                <a:cs typeface="+mj-cs"/>
              </a:rPr>
              <a:t>Drafting the work or revising it critically for important intellectual content; AND</a:t>
            </a:r>
          </a:p>
          <a:p>
            <a:pPr marL="457200" indent="-457200">
              <a:buFont typeface="+mj-lt"/>
              <a:buAutoNum type="arabicPeriod"/>
            </a:pPr>
            <a:r>
              <a:rPr lang="en-US" sz="2000" dirty="0">
                <a:solidFill>
                  <a:schemeClr val="bg1"/>
                </a:solidFill>
                <a:cs typeface="+mj-cs"/>
              </a:rPr>
              <a:t>Final approval of the version to be published; AND</a:t>
            </a:r>
          </a:p>
          <a:p>
            <a:pPr marL="457200" indent="-457200">
              <a:buFont typeface="+mj-lt"/>
              <a:buAutoNum type="arabicPeriod"/>
            </a:pPr>
            <a:r>
              <a:rPr lang="en-US" sz="2000" dirty="0">
                <a:solidFill>
                  <a:srgbClr val="FFFF00"/>
                </a:solidFill>
                <a:cs typeface="+mj-cs"/>
              </a:rPr>
              <a:t>Agreement to be accountable for all aspects of the work in ensuring that questions related to the accuracy or integrity of any part of the work are appropriately investigated and resolved</a:t>
            </a:r>
            <a:r>
              <a:rPr lang="en-US" sz="2000" dirty="0" smtClean="0">
                <a:solidFill>
                  <a:srgbClr val="FFFF00"/>
                </a:solidFill>
                <a:cs typeface="+mj-cs"/>
              </a:rPr>
              <a:t>.”</a:t>
            </a:r>
            <a:endParaRPr lang="ar-SA" sz="2000" dirty="0">
              <a:solidFill>
                <a:srgbClr val="FFFF00"/>
              </a:solidFill>
              <a:cs typeface="+mj-cs"/>
            </a:endParaRPr>
          </a:p>
        </p:txBody>
      </p:sp>
    </p:spTree>
    <p:extLst>
      <p:ext uri="{BB962C8B-B14F-4D97-AF65-F5344CB8AC3E}">
        <p14:creationId xmlns:p14="http://schemas.microsoft.com/office/powerpoint/2010/main" val="3786815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676400" y="1255713"/>
            <a:ext cx="6203950" cy="5033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2362200" y="1676400"/>
            <a:ext cx="411480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dirty="0">
                <a:solidFill>
                  <a:schemeClr val="accent1">
                    <a:lumMod val="20000"/>
                    <a:lumOff val="80000"/>
                  </a:schemeClr>
                </a:solidFill>
              </a:rPr>
              <a:t>Results </a:t>
            </a:r>
            <a:br>
              <a:rPr lang="en-US" dirty="0">
                <a:solidFill>
                  <a:schemeClr val="accent1">
                    <a:lumMod val="20000"/>
                    <a:lumOff val="80000"/>
                  </a:schemeClr>
                </a:solidFill>
              </a:rPr>
            </a:br>
            <a:r>
              <a:rPr lang="en-US" sz="3600" i="1" dirty="0">
                <a:solidFill>
                  <a:schemeClr val="accent1">
                    <a:lumMod val="20000"/>
                    <a:lumOff val="80000"/>
                  </a:schemeClr>
                </a:solidFill>
              </a:rPr>
              <a:t>uses the same order as Methods </a:t>
            </a:r>
            <a:endParaRPr lang="en-US" dirty="0">
              <a:solidFill>
                <a:schemeClr val="accent1">
                  <a:lumMod val="20000"/>
                  <a:lumOff val="80000"/>
                </a:schemeClr>
              </a:solidFill>
            </a:endParaRPr>
          </a:p>
        </p:txBody>
      </p:sp>
      <p:sp>
        <p:nvSpPr>
          <p:cNvPr id="63491" name="Rectangle 3"/>
          <p:cNvSpPr>
            <a:spLocks noGrp="1" noChangeArrowheads="1"/>
          </p:cNvSpPr>
          <p:nvPr>
            <p:ph type="body" sz="half" idx="1"/>
          </p:nvPr>
        </p:nvSpPr>
        <p:spPr>
          <a:xfrm>
            <a:off x="457200" y="1600200"/>
            <a:ext cx="4035425" cy="4876800"/>
          </a:xfrm>
        </p:spPr>
        <p:txBody>
          <a:bodyPr/>
          <a:lstStyle/>
          <a:p>
            <a:pPr>
              <a:buFont typeface="Wingdings" pitchFamily="2" charset="2"/>
              <a:buNone/>
            </a:pPr>
            <a:endParaRPr lang="en-US" dirty="0"/>
          </a:p>
          <a:p>
            <a:pPr>
              <a:buFont typeface="Wingdings" pitchFamily="2" charset="2"/>
              <a:buNone/>
            </a:pPr>
            <a:r>
              <a:rPr lang="en-US" u="sng" dirty="0">
                <a:solidFill>
                  <a:srgbClr val="FF9933"/>
                </a:solidFill>
              </a:rPr>
              <a:t>Material &amp; Methods</a:t>
            </a:r>
          </a:p>
          <a:p>
            <a:r>
              <a:rPr lang="en-US" dirty="0">
                <a:solidFill>
                  <a:schemeClr val="accent1">
                    <a:lumMod val="20000"/>
                    <a:lumOff val="80000"/>
                  </a:schemeClr>
                </a:solidFill>
              </a:rPr>
              <a:t>Study subjects</a:t>
            </a:r>
          </a:p>
          <a:p>
            <a:r>
              <a:rPr lang="en-US" dirty="0">
                <a:solidFill>
                  <a:schemeClr val="accent1">
                    <a:lumMod val="20000"/>
                    <a:lumOff val="80000"/>
                  </a:schemeClr>
                </a:solidFill>
              </a:rPr>
              <a:t>Study protocol</a:t>
            </a:r>
          </a:p>
          <a:p>
            <a:r>
              <a:rPr lang="en-US" dirty="0" smtClean="0">
                <a:solidFill>
                  <a:schemeClr val="accent1">
                    <a:lumMod val="20000"/>
                    <a:lumOff val="80000"/>
                  </a:schemeClr>
                </a:solidFill>
              </a:rPr>
              <a:t>Calculations Statistical </a:t>
            </a:r>
            <a:r>
              <a:rPr lang="en-US" dirty="0">
                <a:solidFill>
                  <a:schemeClr val="accent1">
                    <a:lumMod val="20000"/>
                    <a:lumOff val="80000"/>
                  </a:schemeClr>
                </a:solidFill>
              </a:rPr>
              <a:t>analysis</a:t>
            </a:r>
          </a:p>
        </p:txBody>
      </p:sp>
      <p:sp>
        <p:nvSpPr>
          <p:cNvPr id="63493" name="Rectangle 5"/>
          <p:cNvSpPr>
            <a:spLocks noGrp="1" noChangeArrowheads="1"/>
          </p:cNvSpPr>
          <p:nvPr>
            <p:ph type="body" sz="half" idx="2"/>
          </p:nvPr>
        </p:nvSpPr>
        <p:spPr>
          <a:xfrm>
            <a:off x="4651375" y="2065338"/>
            <a:ext cx="4035425" cy="4411662"/>
          </a:xfrm>
        </p:spPr>
        <p:txBody>
          <a:bodyPr/>
          <a:lstStyle/>
          <a:p>
            <a:pPr>
              <a:buFont typeface="Wingdings" pitchFamily="2" charset="2"/>
              <a:buNone/>
            </a:pPr>
            <a:r>
              <a:rPr lang="en-US" u="sng" dirty="0">
                <a:solidFill>
                  <a:srgbClr val="FF9933"/>
                </a:solidFill>
              </a:rPr>
              <a:t>Results</a:t>
            </a:r>
            <a:endParaRPr lang="en-US" u="sng" dirty="0"/>
          </a:p>
          <a:p>
            <a:r>
              <a:rPr lang="en-US" dirty="0">
                <a:solidFill>
                  <a:schemeClr val="accent1">
                    <a:lumMod val="20000"/>
                    <a:lumOff val="80000"/>
                  </a:schemeClr>
                </a:solidFill>
              </a:rPr>
              <a:t>Clinical characteristics</a:t>
            </a:r>
          </a:p>
          <a:p>
            <a:r>
              <a:rPr lang="en-US" dirty="0">
                <a:solidFill>
                  <a:schemeClr val="accent1">
                    <a:lumMod val="20000"/>
                    <a:lumOff val="80000"/>
                  </a:schemeClr>
                </a:solidFill>
              </a:rPr>
              <a:t>Systemic </a:t>
            </a:r>
            <a:r>
              <a:rPr lang="en-US" dirty="0" smtClean="0">
                <a:solidFill>
                  <a:schemeClr val="accent1">
                    <a:lumMod val="20000"/>
                    <a:lumOff val="80000"/>
                  </a:schemeClr>
                </a:solidFill>
              </a:rPr>
              <a:t>effects</a:t>
            </a:r>
          </a:p>
          <a:p>
            <a:endParaRPr lang="en-US" dirty="0">
              <a:solidFill>
                <a:schemeClr val="accent1">
                  <a:lumMod val="20000"/>
                  <a:lumOff val="80000"/>
                </a:schemeClr>
              </a:solidFill>
            </a:endParaRPr>
          </a:p>
          <a:p>
            <a:r>
              <a:rPr lang="en-US" dirty="0">
                <a:solidFill>
                  <a:schemeClr val="accent1">
                    <a:lumMod val="20000"/>
                    <a:lumOff val="80000"/>
                  </a:schemeClr>
                </a:solidFill>
              </a:rPr>
              <a:t>Specific effects</a:t>
            </a:r>
          </a:p>
          <a:p>
            <a:pPr marL="0" indent="0">
              <a:buNone/>
            </a:pPr>
            <a:endParaRPr lang="en-US" dirty="0">
              <a:solidFill>
                <a:schemeClr val="accent1">
                  <a:lumMod val="20000"/>
                  <a:lumOff val="80000"/>
                </a:schemeClr>
              </a:solidFill>
            </a:endParaRPr>
          </a:p>
        </p:txBody>
      </p:sp>
      <p:sp>
        <p:nvSpPr>
          <p:cNvPr id="63492" name="Text Box 4"/>
          <p:cNvSpPr txBox="1">
            <a:spLocks noChangeArrowheads="1"/>
          </p:cNvSpPr>
          <p:nvPr/>
        </p:nvSpPr>
        <p:spPr bwMode="auto">
          <a:xfrm>
            <a:off x="5867400" y="3048000"/>
            <a:ext cx="854075" cy="457200"/>
          </a:xfrm>
          <a:prstGeom prst="rect">
            <a:avLst/>
          </a:prstGeom>
          <a:noFill/>
          <a:ln w="9525">
            <a:noFill/>
            <a:miter lim="800000"/>
            <a:headEnd/>
            <a:tailEnd/>
          </a:ln>
          <a:effectLst/>
        </p:spPr>
        <p:txBody>
          <a:bodyPr>
            <a:spAutoFit/>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685800" y="152400"/>
            <a:ext cx="7772400" cy="1143000"/>
          </a:xfrm>
        </p:spPr>
        <p:txBody>
          <a:bodyPr/>
          <a:lstStyle/>
          <a:p>
            <a:r>
              <a:rPr lang="en-US" dirty="0">
                <a:solidFill>
                  <a:srgbClr val="FFFF00"/>
                </a:solidFill>
              </a:rPr>
              <a:t>Results</a:t>
            </a:r>
          </a:p>
        </p:txBody>
      </p:sp>
      <p:sp>
        <p:nvSpPr>
          <p:cNvPr id="78851" name="Rectangle 3"/>
          <p:cNvSpPr>
            <a:spLocks noGrp="1" noRot="1" noChangeArrowheads="1"/>
          </p:cNvSpPr>
          <p:nvPr>
            <p:ph type="body" idx="1"/>
          </p:nvPr>
        </p:nvSpPr>
        <p:spPr>
          <a:xfrm>
            <a:off x="762000" y="1295400"/>
            <a:ext cx="7543800" cy="4800600"/>
          </a:xfrm>
        </p:spPr>
        <p:txBody>
          <a:bodyPr>
            <a:normAutofit/>
          </a:bodyPr>
          <a:lstStyle/>
          <a:p>
            <a:pPr>
              <a:lnSpc>
                <a:spcPct val="170000"/>
              </a:lnSpc>
            </a:pPr>
            <a:r>
              <a:rPr lang="en-US" sz="2800" dirty="0">
                <a:solidFill>
                  <a:srgbClr val="FFFF00"/>
                </a:solidFill>
              </a:rPr>
              <a:t>Short and to the </a:t>
            </a:r>
            <a:r>
              <a:rPr lang="en-US" sz="2800" dirty="0" smtClean="0">
                <a:solidFill>
                  <a:srgbClr val="FFFF00"/>
                </a:solidFill>
              </a:rPr>
              <a:t>point</a:t>
            </a:r>
          </a:p>
          <a:p>
            <a:pPr>
              <a:lnSpc>
                <a:spcPct val="170000"/>
              </a:lnSpc>
            </a:pPr>
            <a:r>
              <a:rPr lang="en-US" sz="2800" dirty="0" smtClean="0">
                <a:solidFill>
                  <a:srgbClr val="FFFF00"/>
                </a:solidFill>
              </a:rPr>
              <a:t>important </a:t>
            </a:r>
            <a:r>
              <a:rPr lang="en-US" sz="2800" dirty="0">
                <a:solidFill>
                  <a:srgbClr val="FFFF00"/>
                </a:solidFill>
              </a:rPr>
              <a:t>findings first</a:t>
            </a:r>
          </a:p>
          <a:p>
            <a:pPr>
              <a:lnSpc>
                <a:spcPct val="170000"/>
              </a:lnSpc>
            </a:pPr>
            <a:r>
              <a:rPr lang="en-US" sz="2800" dirty="0">
                <a:solidFill>
                  <a:srgbClr val="FFFF00"/>
                </a:solidFill>
              </a:rPr>
              <a:t>Present only data directly relevant to the </a:t>
            </a:r>
            <a:r>
              <a:rPr lang="en-US" sz="2800" dirty="0" smtClean="0">
                <a:solidFill>
                  <a:srgbClr val="FFFF00"/>
                </a:solidFill>
              </a:rPr>
              <a:t>study</a:t>
            </a:r>
            <a:endParaRPr lang="en-US" sz="2800" dirty="0">
              <a:solidFill>
                <a:srgbClr val="FFFF00"/>
              </a:solidFill>
            </a:endParaRPr>
          </a:p>
          <a:p>
            <a:pPr>
              <a:lnSpc>
                <a:spcPct val="170000"/>
              </a:lnSpc>
            </a:pPr>
            <a:r>
              <a:rPr lang="en-US" sz="2800" dirty="0">
                <a:solidFill>
                  <a:srgbClr val="FFFF00"/>
                </a:solidFill>
              </a:rPr>
              <a:t>Don’t repeat methods but you may remind the reader briefly how you measured something</a:t>
            </a:r>
            <a:r>
              <a:rPr lang="en-US" sz="2800" dirty="0" smtClean="0">
                <a:solidFill>
                  <a:srgbClr val="FFFF00"/>
                </a:solidFill>
              </a:rPr>
              <a:t>.</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981200"/>
            <a:ext cx="7391400" cy="2697020"/>
          </a:xfrm>
          <a:prstGeom prst="rect">
            <a:avLst/>
          </a:prstGeom>
        </p:spPr>
        <p:txBody>
          <a:bodyPr wrap="square">
            <a:spAutoFit/>
          </a:bodyPr>
          <a:lstStyle/>
          <a:p>
            <a:pPr marL="342900" lvl="0" indent="-342900">
              <a:lnSpc>
                <a:spcPct val="150000"/>
              </a:lnSpc>
              <a:spcBef>
                <a:spcPct val="20000"/>
              </a:spcBef>
              <a:buFont typeface="Arial" pitchFamily="34" charset="0"/>
              <a:buChar char="•"/>
            </a:pPr>
            <a:r>
              <a:rPr lang="en-US" sz="2800" dirty="0">
                <a:solidFill>
                  <a:srgbClr val="FFFF00"/>
                </a:solidFill>
              </a:rPr>
              <a:t>Present absolute numbers and percentages so reviewers can judge the significance of the findings.</a:t>
            </a:r>
          </a:p>
          <a:p>
            <a:pPr marL="342900" lvl="0" indent="-342900">
              <a:lnSpc>
                <a:spcPct val="150000"/>
              </a:lnSpc>
              <a:spcBef>
                <a:spcPct val="20000"/>
              </a:spcBef>
              <a:buFont typeface="Arial" pitchFamily="34" charset="0"/>
              <a:buChar char="•"/>
            </a:pPr>
            <a:r>
              <a:rPr lang="en-US" sz="2800" dirty="0">
                <a:solidFill>
                  <a:srgbClr val="FFFF00"/>
                </a:solidFill>
              </a:rPr>
              <a:t>Statistical significance ≠ clinical significance</a:t>
            </a:r>
          </a:p>
        </p:txBody>
      </p:sp>
      <p:sp>
        <p:nvSpPr>
          <p:cNvPr id="5" name="Rectangle 4"/>
          <p:cNvSpPr/>
          <p:nvPr/>
        </p:nvSpPr>
        <p:spPr>
          <a:xfrm>
            <a:off x="995295" y="533400"/>
            <a:ext cx="3368038" cy="769441"/>
          </a:xfrm>
          <a:prstGeom prst="rect">
            <a:avLst/>
          </a:prstGeom>
        </p:spPr>
        <p:txBody>
          <a:bodyPr wrap="none">
            <a:spAutoFit/>
          </a:bodyPr>
          <a:lstStyle/>
          <a:p>
            <a:r>
              <a:rPr lang="en-US" sz="4400" dirty="0" smtClean="0">
                <a:solidFill>
                  <a:srgbClr val="FFFF00"/>
                </a:solidFill>
                <a:ea typeface="+mj-ea"/>
                <a:cs typeface="+mj-cs"/>
              </a:rPr>
              <a:t>Results…</a:t>
            </a:r>
            <a:r>
              <a:rPr lang="en-US" sz="4400" dirty="0" err="1" smtClean="0">
                <a:solidFill>
                  <a:srgbClr val="FFFF00"/>
                </a:solidFill>
                <a:ea typeface="+mj-ea"/>
                <a:cs typeface="+mj-cs"/>
              </a:rPr>
              <a:t>con’t</a:t>
            </a:r>
            <a:endParaRPr lang="en-GB" dirty="0"/>
          </a:p>
        </p:txBody>
      </p:sp>
    </p:spTree>
    <p:extLst>
      <p:ext uri="{BB962C8B-B14F-4D97-AF65-F5344CB8AC3E}">
        <p14:creationId xmlns:p14="http://schemas.microsoft.com/office/powerpoint/2010/main" val="3522236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03" t="12500" r="6414" b="27464"/>
          <a:stretch/>
        </p:blipFill>
        <p:spPr bwMode="auto">
          <a:xfrm>
            <a:off x="228600" y="990600"/>
            <a:ext cx="86868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554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066800"/>
            <a:ext cx="7543800" cy="4524315"/>
          </a:xfrm>
          <a:prstGeom prst="rect">
            <a:avLst/>
          </a:prstGeom>
        </p:spPr>
        <p:txBody>
          <a:bodyPr wrap="square">
            <a:spAutoFit/>
          </a:bodyPr>
          <a:lstStyle/>
          <a:p>
            <a:r>
              <a:rPr lang="en-US" sz="3200" dirty="0">
                <a:solidFill>
                  <a:schemeClr val="bg1"/>
                </a:solidFill>
              </a:rPr>
              <a:t>There were 3273 deliveries during the study period of which 3157 met the inclusion criteria. Of the study population </a:t>
            </a:r>
            <a:r>
              <a:rPr lang="en-US" sz="3200" dirty="0">
                <a:solidFill>
                  <a:srgbClr val="FFFF00"/>
                </a:solidFill>
              </a:rPr>
              <a:t>116 (3.7%) </a:t>
            </a:r>
            <a:r>
              <a:rPr lang="en-US" sz="3200" dirty="0">
                <a:solidFill>
                  <a:schemeClr val="bg1"/>
                </a:solidFill>
              </a:rPr>
              <a:t>women had </a:t>
            </a:r>
            <a:r>
              <a:rPr lang="en-US" sz="3200" dirty="0" smtClean="0">
                <a:solidFill>
                  <a:schemeClr val="bg1"/>
                </a:solidFill>
              </a:rPr>
              <a:t>pre-existing diabetes (PDM) </a:t>
            </a:r>
            <a:r>
              <a:rPr lang="en-US" sz="3200" dirty="0">
                <a:solidFill>
                  <a:srgbClr val="FFFF00"/>
                </a:solidFill>
              </a:rPr>
              <a:t>and 569 had GDM (18.0%)</a:t>
            </a:r>
            <a:r>
              <a:rPr lang="en-US" sz="3200" dirty="0">
                <a:solidFill>
                  <a:schemeClr val="bg1"/>
                </a:solidFill>
              </a:rPr>
              <a:t> while </a:t>
            </a:r>
            <a:r>
              <a:rPr lang="en-US" sz="3200" dirty="0">
                <a:solidFill>
                  <a:srgbClr val="FFFF00"/>
                </a:solidFill>
              </a:rPr>
              <a:t>2472 (78.3%</a:t>
            </a:r>
            <a:r>
              <a:rPr lang="en-US" sz="3200" dirty="0">
                <a:solidFill>
                  <a:schemeClr val="bg1"/>
                </a:solidFill>
              </a:rPr>
              <a:t>) were not diabetic. For outcomes analysis, the 2472 non-diabetic women were compared to the 116 women in the PDM group.</a:t>
            </a:r>
            <a:endParaRPr lang="en-GB" sz="3200" dirty="0">
              <a:solidFill>
                <a:schemeClr val="bg1"/>
              </a:solidFill>
            </a:endParaRPr>
          </a:p>
        </p:txBody>
      </p:sp>
      <p:sp>
        <p:nvSpPr>
          <p:cNvPr id="5" name="Rectangle 4"/>
          <p:cNvSpPr/>
          <p:nvPr/>
        </p:nvSpPr>
        <p:spPr>
          <a:xfrm>
            <a:off x="914400" y="457200"/>
            <a:ext cx="1561325" cy="646331"/>
          </a:xfrm>
          <a:prstGeom prst="rect">
            <a:avLst/>
          </a:prstGeom>
        </p:spPr>
        <p:txBody>
          <a:bodyPr wrap="none">
            <a:spAutoFit/>
          </a:bodyPr>
          <a:lstStyle/>
          <a:p>
            <a:pPr fontAlgn="base"/>
            <a:r>
              <a:rPr lang="en-GB" sz="3600" b="1" dirty="0">
                <a:solidFill>
                  <a:srgbClr val="FFFF00"/>
                </a:solidFill>
              </a:rPr>
              <a:t>Results</a:t>
            </a:r>
          </a:p>
        </p:txBody>
      </p:sp>
    </p:spTree>
    <p:extLst>
      <p:ext uri="{BB962C8B-B14F-4D97-AF65-F5344CB8AC3E}">
        <p14:creationId xmlns:p14="http://schemas.microsoft.com/office/powerpoint/2010/main" val="875149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1403</Words>
  <Application>Microsoft Office PowerPoint</Application>
  <PresentationFormat>On-screen Show (4:3)</PresentationFormat>
  <Paragraphs>221</Paragraphs>
  <Slides>43</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Arial</vt:lpstr>
      <vt:lpstr>Calibri</vt:lpstr>
      <vt:lpstr>Times</vt:lpstr>
      <vt:lpstr>Times New Roman</vt:lpstr>
      <vt:lpstr>Trebuchet MS</vt:lpstr>
      <vt:lpstr>Wingdings</vt:lpstr>
      <vt:lpstr>Office Theme</vt:lpstr>
      <vt:lpstr>Slide</vt:lpstr>
      <vt:lpstr>PowerPoint Presentation</vt:lpstr>
      <vt:lpstr>The Paper</vt:lpstr>
      <vt:lpstr>PowerPoint Presentation</vt:lpstr>
      <vt:lpstr>Results</vt:lpstr>
      <vt:lpstr>Results  uses the same order as Methods </vt:lpstr>
      <vt:lpstr>Results</vt:lpstr>
      <vt:lpstr>PowerPoint Presentation</vt:lpstr>
      <vt:lpstr>PowerPoint Presentation</vt:lpstr>
      <vt:lpstr>PowerPoint Presentation</vt:lpstr>
      <vt:lpstr>PowerPoint Presentation</vt:lpstr>
      <vt:lpstr>PowerPoint Presentation</vt:lpstr>
      <vt:lpstr>Visual data</vt:lpstr>
      <vt:lpstr>Tables and Figures</vt:lpstr>
      <vt:lpstr>PowerPoint Presentation</vt:lpstr>
      <vt:lpstr>PowerPoint Presentation</vt:lpstr>
      <vt:lpstr>PowerPoint Presentation</vt:lpstr>
      <vt:lpstr>PowerPoint Presentation</vt:lpstr>
      <vt:lpstr>PowerPoint Presentation</vt:lpstr>
      <vt:lpstr>Results—Major Mistakes</vt:lpstr>
      <vt:lpstr>Results—Major Mistakes</vt:lpstr>
      <vt:lpstr>PowerPoint Presentation</vt:lpstr>
      <vt:lpstr>Discussion Construction</vt:lpstr>
      <vt:lpstr>Discussion  what do your findings mean</vt:lpstr>
      <vt:lpstr>Part 1, Beginning    present strongest evidence first</vt:lpstr>
      <vt:lpstr>Part 2, Middle  interpret your results</vt:lpstr>
      <vt:lpstr>PowerPoint Presentation</vt:lpstr>
      <vt:lpstr>PowerPoint Presentation</vt:lpstr>
      <vt:lpstr>PowerPoint Presentation</vt:lpstr>
      <vt:lpstr>PowerPoint Presentation</vt:lpstr>
      <vt:lpstr>PowerPoint Presentation</vt:lpstr>
      <vt:lpstr>PowerPoint Presentation</vt:lpstr>
      <vt:lpstr>Part 3, Ending be strong</vt:lpstr>
      <vt:lpstr>PowerPoint Presentation</vt:lpstr>
      <vt:lpstr>PowerPoint Presentation</vt:lpstr>
      <vt:lpstr>PowerPoint Presentation</vt:lpstr>
      <vt:lpstr>PowerPoint Presentation</vt:lpstr>
      <vt:lpstr>PowerPoint Presentation</vt:lpstr>
      <vt:lpstr>Discussion: Common Mistakes </vt:lpstr>
      <vt:lpstr>Discussion—Common Mistakes</vt:lpstr>
      <vt:lpstr>Authorship  an ethical consideration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Ghadeer</dc:creator>
  <cp:lastModifiedBy>Hayfaa A Wahabi</cp:lastModifiedBy>
  <cp:revision>38</cp:revision>
  <dcterms:created xsi:type="dcterms:W3CDTF">2013-03-04T11:12:08Z</dcterms:created>
  <dcterms:modified xsi:type="dcterms:W3CDTF">2016-02-24T11:44:30Z</dcterms:modified>
</cp:coreProperties>
</file>