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4" r:id="rId1"/>
  </p:sldMasterIdLst>
  <p:notesMasterIdLst>
    <p:notesMasterId r:id="rId43"/>
  </p:notesMasterIdLst>
  <p:handoutMasterIdLst>
    <p:handoutMasterId r:id="rId44"/>
  </p:handoutMasterIdLst>
  <p:sldIdLst>
    <p:sldId id="331" r:id="rId2"/>
    <p:sldId id="332" r:id="rId3"/>
    <p:sldId id="351" r:id="rId4"/>
    <p:sldId id="455" r:id="rId5"/>
    <p:sldId id="458" r:id="rId6"/>
    <p:sldId id="456" r:id="rId7"/>
    <p:sldId id="510" r:id="rId8"/>
    <p:sldId id="358" r:id="rId9"/>
    <p:sldId id="473" r:id="rId10"/>
    <p:sldId id="474" r:id="rId11"/>
    <p:sldId id="475" r:id="rId12"/>
    <p:sldId id="481" r:id="rId13"/>
    <p:sldId id="478" r:id="rId14"/>
    <p:sldId id="482" r:id="rId15"/>
    <p:sldId id="484" r:id="rId16"/>
    <p:sldId id="483" r:id="rId17"/>
    <p:sldId id="489" r:id="rId18"/>
    <p:sldId id="490" r:id="rId19"/>
    <p:sldId id="493" r:id="rId20"/>
    <p:sldId id="491" r:id="rId21"/>
    <p:sldId id="492" r:id="rId22"/>
    <p:sldId id="499" r:id="rId23"/>
    <p:sldId id="500" r:id="rId24"/>
    <p:sldId id="501" r:id="rId25"/>
    <p:sldId id="502" r:id="rId26"/>
    <p:sldId id="503" r:id="rId27"/>
    <p:sldId id="507" r:id="rId28"/>
    <p:sldId id="508" r:id="rId29"/>
    <p:sldId id="506" r:id="rId30"/>
    <p:sldId id="497" r:id="rId31"/>
    <p:sldId id="498" r:id="rId32"/>
    <p:sldId id="494" r:id="rId33"/>
    <p:sldId id="457" r:id="rId34"/>
    <p:sldId id="480" r:id="rId35"/>
    <p:sldId id="479" r:id="rId36"/>
    <p:sldId id="463" r:id="rId37"/>
    <p:sldId id="469" r:id="rId38"/>
    <p:sldId id="464" r:id="rId39"/>
    <p:sldId id="467" r:id="rId40"/>
    <p:sldId id="511" r:id="rId41"/>
    <p:sldId id="465" r:id="rId42"/>
  </p:sldIdLst>
  <p:sldSz cx="9144000" cy="6858000" type="screen4x3"/>
  <p:notesSz cx="69850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1F2"/>
    <a:srgbClr val="E9F2F7"/>
    <a:srgbClr val="E4EDF4"/>
    <a:srgbClr val="6E6A12"/>
    <a:srgbClr val="007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26" autoAdjust="0"/>
    <p:restoredTop sz="89587" autoAdjust="0"/>
  </p:normalViewPr>
  <p:slideViewPr>
    <p:cSldViewPr>
      <p:cViewPr varScale="1">
        <p:scale>
          <a:sx n="67" d="100"/>
          <a:sy n="67" d="100"/>
        </p:scale>
        <p:origin x="-136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2058" y="84"/>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0"/>
      <c:perspective val="30"/>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0.10314165701721942"/>
          <c:y val="7.9483052571052648E-2"/>
          <c:w val="0.72425121504878542"/>
          <c:h val="0.76192250287888152"/>
        </c:manualLayout>
      </c:layout>
      <c:bar3DChart>
        <c:barDir val="col"/>
        <c:grouping val="clustered"/>
        <c:varyColors val="0"/>
        <c:ser>
          <c:idx val="0"/>
          <c:order val="0"/>
          <c:tx>
            <c:strRef>
              <c:f>Sheet1!$B$1</c:f>
              <c:strCache>
                <c:ptCount val="1"/>
                <c:pt idx="0">
                  <c:v>Not Demented</c:v>
                </c:pt>
              </c:strCache>
            </c:strRef>
          </c:tx>
          <c:spPr>
            <a:solidFill>
              <a:srgbClr val="990033"/>
            </a:solidFill>
          </c:spPr>
          <c:invertIfNegative val="0"/>
          <c:dLbls>
            <c:dLbl>
              <c:idx val="0"/>
              <c:layout/>
              <c:tx>
                <c:rich>
                  <a:bodyPr/>
                  <a:lstStyle/>
                  <a:p>
                    <a:r>
                      <a:rPr lang="en-US" smtClean="0"/>
                      <a:t>71%</a:t>
                    </a:r>
                    <a:endParaRPr lang="en-US"/>
                  </a:p>
                </c:rich>
              </c:tx>
              <c:showLegendKey val="0"/>
              <c:showVal val="1"/>
              <c:showCatName val="0"/>
              <c:showSerName val="0"/>
              <c:showPercent val="0"/>
              <c:showBubbleSize val="0"/>
            </c:dLbl>
            <c:dLbl>
              <c:idx val="1"/>
              <c:layout/>
              <c:tx>
                <c:rich>
                  <a:bodyPr/>
                  <a:lstStyle/>
                  <a:p>
                    <a:r>
                      <a:rPr lang="en-US" smtClean="0"/>
                      <a:t>22%</a:t>
                    </a:r>
                    <a:endParaRPr lang="en-US"/>
                  </a:p>
                </c:rich>
              </c:tx>
              <c:showLegendKey val="0"/>
              <c:showVal val="1"/>
              <c:showCatName val="0"/>
              <c:showSerName val="0"/>
              <c:showPercent val="0"/>
              <c:showBubbleSize val="0"/>
            </c:dLbl>
            <c:dLbl>
              <c:idx val="2"/>
              <c:layout/>
              <c:tx>
                <c:rich>
                  <a:bodyPr/>
                  <a:lstStyle/>
                  <a:p>
                    <a:r>
                      <a:rPr lang="en-US" smtClean="0"/>
                      <a:t>7%</a:t>
                    </a:r>
                    <a:endParaRPr lang="en-US"/>
                  </a:p>
                </c:rich>
              </c:tx>
              <c:showLegendKey val="0"/>
              <c:showVal val="1"/>
              <c:showCatName val="0"/>
              <c:showSerName val="0"/>
              <c:showPercent val="0"/>
              <c:showBubbleSize val="0"/>
            </c:dLbl>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60 -</c:v>
                </c:pt>
                <c:pt idx="1">
                  <c:v>70 - </c:v>
                </c:pt>
                <c:pt idx="2">
                  <c:v>80 - </c:v>
                </c:pt>
              </c:strCache>
            </c:strRef>
          </c:cat>
          <c:val>
            <c:numRef>
              <c:f>Sheet1!$B$2:$B$4</c:f>
              <c:numCache>
                <c:formatCode>0</c:formatCode>
                <c:ptCount val="3"/>
                <c:pt idx="0">
                  <c:v>71.2</c:v>
                </c:pt>
                <c:pt idx="1">
                  <c:v>22.14</c:v>
                </c:pt>
                <c:pt idx="2">
                  <c:v>6.67</c:v>
                </c:pt>
              </c:numCache>
            </c:numRef>
          </c:val>
        </c:ser>
        <c:ser>
          <c:idx val="1"/>
          <c:order val="1"/>
          <c:tx>
            <c:strRef>
              <c:f>Sheet1!$C$1</c:f>
              <c:strCache>
                <c:ptCount val="1"/>
                <c:pt idx="0">
                  <c:v>Demented</c:v>
                </c:pt>
              </c:strCache>
            </c:strRef>
          </c:tx>
          <c:spPr>
            <a:solidFill>
              <a:srgbClr val="669900"/>
            </a:solidFill>
          </c:spPr>
          <c:invertIfNegative val="0"/>
          <c:dLbls>
            <c:dLbl>
              <c:idx val="0"/>
              <c:layout>
                <c:manualLayout>
                  <c:x val="1.3888888888888888E-2"/>
                  <c:y val="-1.0582010582010581E-2"/>
                </c:manualLayout>
              </c:layout>
              <c:tx>
                <c:rich>
                  <a:bodyPr/>
                  <a:lstStyle/>
                  <a:p>
                    <a:r>
                      <a:rPr lang="en-US" smtClean="0"/>
                      <a:t>54%</a:t>
                    </a:r>
                    <a:endParaRPr lang="en-US"/>
                  </a:p>
                </c:rich>
              </c:tx>
              <c:showLegendKey val="0"/>
              <c:showVal val="1"/>
              <c:showCatName val="0"/>
              <c:showSerName val="0"/>
              <c:showPercent val="0"/>
              <c:showBubbleSize val="0"/>
            </c:dLbl>
            <c:dLbl>
              <c:idx val="1"/>
              <c:layout/>
              <c:tx>
                <c:rich>
                  <a:bodyPr/>
                  <a:lstStyle/>
                  <a:p>
                    <a:r>
                      <a:rPr lang="en-US" smtClean="0"/>
                      <a:t>33%</a:t>
                    </a:r>
                    <a:endParaRPr lang="en-US"/>
                  </a:p>
                </c:rich>
              </c:tx>
              <c:showLegendKey val="0"/>
              <c:showVal val="1"/>
              <c:showCatName val="0"/>
              <c:showSerName val="0"/>
              <c:showPercent val="0"/>
              <c:showBubbleSize val="0"/>
            </c:dLbl>
            <c:dLbl>
              <c:idx val="2"/>
              <c:layout/>
              <c:tx>
                <c:rich>
                  <a:bodyPr/>
                  <a:lstStyle/>
                  <a:p>
                    <a:r>
                      <a:rPr lang="en-US" smtClean="0"/>
                      <a:t>14%</a:t>
                    </a:r>
                    <a:endParaRPr lang="en-US"/>
                  </a:p>
                </c:rich>
              </c:tx>
              <c:showLegendKey val="0"/>
              <c:showVal val="1"/>
              <c:showCatName val="0"/>
              <c:showSerName val="0"/>
              <c:showPercent val="0"/>
              <c:showBubbleSize val="0"/>
            </c:dLbl>
            <c:txPr>
              <a:bodyPr/>
              <a:lstStyle/>
              <a:p>
                <a:pPr>
                  <a:defRPr sz="1600" b="1">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dLbls>
          <c:cat>
            <c:strRef>
              <c:f>Sheet1!$A$2:$A$4</c:f>
              <c:strCache>
                <c:ptCount val="3"/>
                <c:pt idx="0">
                  <c:v>60 -</c:v>
                </c:pt>
                <c:pt idx="1">
                  <c:v>70 - </c:v>
                </c:pt>
                <c:pt idx="2">
                  <c:v>80 - </c:v>
                </c:pt>
              </c:strCache>
            </c:strRef>
          </c:cat>
          <c:val>
            <c:numRef>
              <c:f>Sheet1!$C$2:$C$4</c:f>
              <c:numCache>
                <c:formatCode>0</c:formatCode>
                <c:ptCount val="3"/>
                <c:pt idx="0">
                  <c:v>53.6</c:v>
                </c:pt>
                <c:pt idx="1">
                  <c:v>32.5</c:v>
                </c:pt>
                <c:pt idx="2">
                  <c:v>13.9</c:v>
                </c:pt>
              </c:numCache>
            </c:numRef>
          </c:val>
        </c:ser>
        <c:dLbls>
          <c:showLegendKey val="0"/>
          <c:showVal val="1"/>
          <c:showCatName val="0"/>
          <c:showSerName val="0"/>
          <c:showPercent val="0"/>
          <c:showBubbleSize val="0"/>
        </c:dLbls>
        <c:gapWidth val="150"/>
        <c:shape val="cylinder"/>
        <c:axId val="127653760"/>
        <c:axId val="127655296"/>
        <c:axId val="0"/>
      </c:bar3DChart>
      <c:catAx>
        <c:axId val="127653760"/>
        <c:scaling>
          <c:orientation val="minMax"/>
        </c:scaling>
        <c:delete val="0"/>
        <c:axPos val="b"/>
        <c:majorTickMark val="out"/>
        <c:minorTickMark val="none"/>
        <c:tickLblPos val="nextTo"/>
        <c:spPr>
          <a:ln w="19050">
            <a:solidFill>
              <a:schemeClr val="tx1"/>
            </a:solidFill>
          </a:ln>
        </c:spPr>
        <c:txPr>
          <a:bodyPr/>
          <a:lstStyle/>
          <a:p>
            <a:pPr>
              <a:defRPr sz="1400" b="1">
                <a:latin typeface="Times New Roman" pitchFamily="18" charset="0"/>
                <a:cs typeface="Times New Roman" pitchFamily="18" charset="0"/>
              </a:defRPr>
            </a:pPr>
            <a:endParaRPr lang="en-US"/>
          </a:p>
        </c:txPr>
        <c:crossAx val="127655296"/>
        <c:crosses val="autoZero"/>
        <c:auto val="1"/>
        <c:lblAlgn val="ctr"/>
        <c:lblOffset val="100"/>
        <c:noMultiLvlLbl val="0"/>
      </c:catAx>
      <c:valAx>
        <c:axId val="127655296"/>
        <c:scaling>
          <c:orientation val="minMax"/>
        </c:scaling>
        <c:delete val="0"/>
        <c:axPos val="l"/>
        <c:title>
          <c:tx>
            <c:rich>
              <a:bodyPr rot="-5400000" vert="horz"/>
              <a:lstStyle/>
              <a:p>
                <a:pPr>
                  <a:defRPr/>
                </a:pPr>
                <a:r>
                  <a:rPr lang="en-US" sz="1800" dirty="0" smtClean="0">
                    <a:latin typeface="Calibri" pitchFamily="34" charset="0"/>
                    <a:cs typeface="Calibri" pitchFamily="34" charset="0"/>
                  </a:rPr>
                  <a:t>Percentage </a:t>
                </a:r>
                <a:endParaRPr lang="en-US" sz="1800" dirty="0">
                  <a:latin typeface="Calibri" pitchFamily="34" charset="0"/>
                  <a:cs typeface="Calibri" pitchFamily="34" charset="0"/>
                </a:endParaRPr>
              </a:p>
            </c:rich>
          </c:tx>
          <c:layout>
            <c:manualLayout>
              <c:xMode val="edge"/>
              <c:yMode val="edge"/>
              <c:x val="1.0928529140449741E-2"/>
              <c:y val="0.31636003832854614"/>
            </c:manualLayout>
          </c:layout>
          <c:overlay val="0"/>
        </c:title>
        <c:numFmt formatCode="0" sourceLinked="1"/>
        <c:majorTickMark val="out"/>
        <c:minorTickMark val="none"/>
        <c:tickLblPos val="nextTo"/>
        <c:spPr>
          <a:ln w="15875">
            <a:solidFill>
              <a:schemeClr val="tx1"/>
            </a:solidFill>
          </a:ln>
        </c:spPr>
        <c:txPr>
          <a:bodyPr/>
          <a:lstStyle/>
          <a:p>
            <a:pPr>
              <a:defRPr sz="1200" b="1">
                <a:latin typeface="Times New Roman" pitchFamily="18" charset="0"/>
                <a:cs typeface="Times New Roman" pitchFamily="18" charset="0"/>
              </a:defRPr>
            </a:pPr>
            <a:endParaRPr lang="en-US"/>
          </a:p>
        </c:txPr>
        <c:crossAx val="127653760"/>
        <c:crosses val="autoZero"/>
        <c:crossBetween val="between"/>
      </c:valAx>
    </c:plotArea>
    <c:legend>
      <c:legendPos val="b"/>
      <c:layout>
        <c:manualLayout>
          <c:xMode val="edge"/>
          <c:yMode val="edge"/>
          <c:x val="0.18366106295502821"/>
          <c:y val="0.89073819860414583"/>
          <c:w val="0.52481922807267711"/>
          <c:h val="6.3880081700323901E-2"/>
        </c:manualLayout>
      </c:layout>
      <c:overlay val="0"/>
      <c:txPr>
        <a:bodyPr/>
        <a:lstStyle/>
        <a:p>
          <a:pPr>
            <a:defRPr sz="1600" b="1">
              <a:latin typeface="Times New Roman" pitchFamily="18" charset="0"/>
              <a:cs typeface="Times New Roman"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348E423A-98F5-4CAB-AC79-74318A626B0D}" type="datetimeFigureOut">
              <a:rPr lang="en-US" smtClean="0"/>
              <a:t>12/11/2014</a:t>
            </a:fld>
            <a:endParaRPr lang="en-US"/>
          </a:p>
        </p:txBody>
      </p:sp>
      <p:sp>
        <p:nvSpPr>
          <p:cNvPr id="4" name="Footer Placeholder 3"/>
          <p:cNvSpPr>
            <a:spLocks noGrp="1"/>
          </p:cNvSpPr>
          <p:nvPr>
            <p:ph type="ftr" sz="quarter" idx="2"/>
          </p:nvPr>
        </p:nvSpPr>
        <p:spPr>
          <a:xfrm>
            <a:off x="0" y="88058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05863"/>
            <a:ext cx="3027363" cy="463550"/>
          </a:xfrm>
          <a:prstGeom prst="rect">
            <a:avLst/>
          </a:prstGeom>
        </p:spPr>
        <p:txBody>
          <a:bodyPr vert="horz" lIns="91440" tIns="45720" rIns="91440" bIns="45720" rtlCol="0" anchor="b"/>
          <a:lstStyle>
            <a:lvl1pPr algn="r">
              <a:defRPr sz="1200"/>
            </a:lvl1pPr>
          </a:lstStyle>
          <a:p>
            <a:fld id="{74BFE9AC-F273-4D20-8DBF-34994D2699B1}" type="slidenum">
              <a:rPr lang="en-US" smtClean="0"/>
              <a:t>‹#›</a:t>
            </a:fld>
            <a:endParaRPr lang="en-US"/>
          </a:p>
        </p:txBody>
      </p:sp>
    </p:spTree>
    <p:extLst>
      <p:ext uri="{BB962C8B-B14F-4D97-AF65-F5344CB8AC3E}">
        <p14:creationId xmlns:p14="http://schemas.microsoft.com/office/powerpoint/2010/main" val="71628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vl1pPr>
          </a:lstStyle>
          <a:p>
            <a:endParaRPr lang="en-US"/>
          </a:p>
        </p:txBody>
      </p:sp>
      <p:sp>
        <p:nvSpPr>
          <p:cNvPr id="12291" name="Rectangle 3"/>
          <p:cNvSpPr>
            <a:spLocks noGrp="1" noChangeArrowheads="1"/>
          </p:cNvSpPr>
          <p:nvPr>
            <p:ph type="dt" idx="1"/>
          </p:nvPr>
        </p:nvSpPr>
        <p:spPr bwMode="auto">
          <a:xfrm>
            <a:off x="3957638" y="0"/>
            <a:ext cx="3025775" cy="4635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vl1pPr>
          </a:lstStyle>
          <a:p>
            <a:endParaRPr lang="en-US"/>
          </a:p>
        </p:txBody>
      </p:sp>
      <p:sp>
        <p:nvSpPr>
          <p:cNvPr id="1229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vl1pPr>
          </a:lstStyle>
          <a:p>
            <a:endParaRPr lang="en-US"/>
          </a:p>
        </p:txBody>
      </p:sp>
      <p:sp>
        <p:nvSpPr>
          <p:cNvPr id="12295" name="Rectangle 7"/>
          <p:cNvSpPr>
            <a:spLocks noGrp="1" noChangeArrowheads="1"/>
          </p:cNvSpPr>
          <p:nvPr>
            <p:ph type="sldNum" sz="quarter" idx="5"/>
          </p:nvPr>
        </p:nvSpPr>
        <p:spPr bwMode="auto">
          <a:xfrm>
            <a:off x="3957638" y="8805863"/>
            <a:ext cx="3025775" cy="46355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vl1pPr>
          </a:lstStyle>
          <a:p>
            <a:fld id="{358D27D7-957F-4FED-8C6C-71B90088CF13}" type="slidenum">
              <a:rPr lang="en-US"/>
              <a:pPr/>
              <a:t>‹#›</a:t>
            </a:fld>
            <a:endParaRPr lang="en-US"/>
          </a:p>
        </p:txBody>
      </p:sp>
    </p:spTree>
    <p:extLst>
      <p:ext uri="{BB962C8B-B14F-4D97-AF65-F5344CB8AC3E}">
        <p14:creationId xmlns:p14="http://schemas.microsoft.com/office/powerpoint/2010/main" val="8858352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a:t>
            </a:fld>
            <a:endParaRPr lang="en-US"/>
          </a:p>
        </p:txBody>
      </p:sp>
    </p:spTree>
    <p:extLst>
      <p:ext uri="{BB962C8B-B14F-4D97-AF65-F5344CB8AC3E}">
        <p14:creationId xmlns:p14="http://schemas.microsoft.com/office/powerpoint/2010/main" val="164198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10</a:t>
            </a:fld>
            <a:endParaRPr lang="en-US"/>
          </a:p>
        </p:txBody>
      </p:sp>
    </p:spTree>
    <p:extLst>
      <p:ext uri="{BB962C8B-B14F-4D97-AF65-F5344CB8AC3E}">
        <p14:creationId xmlns:p14="http://schemas.microsoft.com/office/powerpoint/2010/main" val="1465055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11</a:t>
            </a:fld>
            <a:endParaRPr lang="en-US"/>
          </a:p>
        </p:txBody>
      </p:sp>
    </p:spTree>
    <p:extLst>
      <p:ext uri="{BB962C8B-B14F-4D97-AF65-F5344CB8AC3E}">
        <p14:creationId xmlns:p14="http://schemas.microsoft.com/office/powerpoint/2010/main" val="1465055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12</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877831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915162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48033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3956089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17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18</a:t>
            </a:fld>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19</a:t>
            </a:fld>
            <a:endParaRPr lang="en-US"/>
          </a:p>
        </p:txBody>
      </p:sp>
    </p:spTree>
    <p:extLst>
      <p:ext uri="{BB962C8B-B14F-4D97-AF65-F5344CB8AC3E}">
        <p14:creationId xmlns:p14="http://schemas.microsoft.com/office/powerpoint/2010/main" val="158170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2</a:t>
            </a:fld>
            <a:endParaRPr lang="en-US"/>
          </a:p>
        </p:txBody>
      </p:sp>
    </p:spTree>
    <p:extLst>
      <p:ext uri="{BB962C8B-B14F-4D97-AF65-F5344CB8AC3E}">
        <p14:creationId xmlns:p14="http://schemas.microsoft.com/office/powerpoint/2010/main" val="4014656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20</a:t>
            </a:fld>
            <a:endParaRPr lang="en-US"/>
          </a:p>
        </p:txBody>
      </p:sp>
    </p:spTree>
    <p:extLst>
      <p:ext uri="{BB962C8B-B14F-4D97-AF65-F5344CB8AC3E}">
        <p14:creationId xmlns:p14="http://schemas.microsoft.com/office/powerpoint/2010/main" val="455928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21</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22</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23</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24</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25</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26</a:t>
            </a:fld>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27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28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886760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29</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04803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30</a:t>
            </a:fld>
            <a:endParaRPr lang="en-US"/>
          </a:p>
        </p:txBody>
      </p:sp>
    </p:spTree>
    <p:extLst>
      <p:ext uri="{BB962C8B-B14F-4D97-AF65-F5344CB8AC3E}">
        <p14:creationId xmlns:p14="http://schemas.microsoft.com/office/powerpoint/2010/main" val="2879656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31</a:t>
            </a:fld>
            <a:endParaRPr lang="en-US"/>
          </a:p>
        </p:txBody>
      </p:sp>
    </p:spTree>
    <p:extLst>
      <p:ext uri="{BB962C8B-B14F-4D97-AF65-F5344CB8AC3E}">
        <p14:creationId xmlns:p14="http://schemas.microsoft.com/office/powerpoint/2010/main" val="27422456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32</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956444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33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34</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35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36</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37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38</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39</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4</a:t>
            </a:fld>
            <a:endParaRPr lang="en-US"/>
          </a:p>
        </p:txBody>
      </p:sp>
    </p:spTree>
    <p:extLst>
      <p:ext uri="{BB962C8B-B14F-4D97-AF65-F5344CB8AC3E}">
        <p14:creationId xmlns:p14="http://schemas.microsoft.com/office/powerpoint/2010/main" val="10469263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40</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41</a:t>
            </a:fld>
            <a:endParaRPr lang="en-US"/>
          </a:p>
        </p:txBody>
      </p:sp>
    </p:spTree>
    <p:extLst>
      <p:ext uri="{BB962C8B-B14F-4D97-AF65-F5344CB8AC3E}">
        <p14:creationId xmlns:p14="http://schemas.microsoft.com/office/powerpoint/2010/main" val="10432716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58D27D7-957F-4FED-8C6C-71B90088CF13}" type="slidenum">
              <a:rPr lang="en-US" smtClean="0"/>
              <a:pPr/>
              <a:t>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46926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6</a:t>
            </a:fld>
            <a:endParaRPr lang="en-US"/>
          </a:p>
        </p:txBody>
      </p:sp>
    </p:spTree>
    <p:extLst>
      <p:ext uri="{BB962C8B-B14F-4D97-AF65-F5344CB8AC3E}">
        <p14:creationId xmlns:p14="http://schemas.microsoft.com/office/powerpoint/2010/main" val="883175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7</a:t>
            </a:fld>
            <a:endParaRPr lang="en-US"/>
          </a:p>
        </p:txBody>
      </p:sp>
    </p:spTree>
    <p:extLst>
      <p:ext uri="{BB962C8B-B14F-4D97-AF65-F5344CB8AC3E}">
        <p14:creationId xmlns:p14="http://schemas.microsoft.com/office/powerpoint/2010/main" val="883175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8D27D7-957F-4FED-8C6C-71B90088CF13}" type="slidenum">
              <a:rPr lang="en-US" smtClean="0"/>
              <a:pPr/>
              <a:t>8</a:t>
            </a:fld>
            <a:endParaRPr lang="en-US"/>
          </a:p>
        </p:txBody>
      </p:sp>
    </p:spTree>
    <p:extLst>
      <p:ext uri="{BB962C8B-B14F-4D97-AF65-F5344CB8AC3E}">
        <p14:creationId xmlns:p14="http://schemas.microsoft.com/office/powerpoint/2010/main" val="389131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8D27D7-957F-4FED-8C6C-71B90088CF13}" type="slidenum">
              <a:rPr lang="en-US" smtClean="0"/>
              <a:pPr/>
              <a:t>9</a:t>
            </a:fld>
            <a:endParaRPr lang="en-US"/>
          </a:p>
        </p:txBody>
      </p:sp>
    </p:spTree>
    <p:extLst>
      <p:ext uri="{BB962C8B-B14F-4D97-AF65-F5344CB8AC3E}">
        <p14:creationId xmlns:p14="http://schemas.microsoft.com/office/powerpoint/2010/main" val="1465055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362200" y="4038600"/>
            <a:ext cx="6477000" cy="1828800"/>
          </a:xfrm>
        </p:spPr>
        <p:txBody>
          <a:bodyPr anchor="b"/>
          <a:lstStyle>
            <a:lvl1pPr>
              <a:defRPr cap="all" baseline="0">
                <a:solidFill>
                  <a:schemeClr val="tx2">
                    <a:lumMod val="50000"/>
                  </a:schemeClr>
                </a:solidFill>
              </a:defRPr>
            </a:lvl1pPr>
          </a:lstStyle>
          <a:p>
            <a:r>
              <a:rPr kumimoji="0" lang="en-US" dirty="0" smtClean="0"/>
              <a:t>Click to edit Master title style</a:t>
            </a:r>
            <a:endParaRPr kumimoji="0"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EE291FE-4377-47FD-A086-ADD6C318D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A271A1-F6D6-438B-A432-4747EE7ECD40}" type="datetimeFigureOut">
              <a:rPr lang="en-US" smtClean="0"/>
              <a:pPr/>
              <a:t>12/11/2014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F7FCD9A-8A3F-43DD-91CC-695A776C78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A271A1-F6D6-438B-A432-4747EE7ECD40}" type="datetimeFigureOut">
              <a:rPr lang="en-US" smtClean="0"/>
              <a:pPr/>
              <a:t>12/11/2014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3413A71-D63C-42F2-AAF4-CFDF6317246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E23E3F-D38E-492B-A2AE-12FC4F427450}" type="slidenum">
              <a:rPr lang="en-US" smtClean="0"/>
              <a:pPr/>
              <a:t>‹#›</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A271A1-F6D6-438B-A432-4747EE7ECD40}" type="datetimeFigureOut">
              <a:rPr lang="en-US" smtClean="0"/>
              <a:pPr/>
              <a:t>12/11/2014</a:t>
            </a:fld>
            <a:endParaRPr lang="en-US"/>
          </a:p>
        </p:txBody>
      </p:sp>
      <p:sp>
        <p:nvSpPr>
          <p:cNvPr id="10" name="Slide Number Placeholder 9"/>
          <p:cNvSpPr>
            <a:spLocks noGrp="1"/>
          </p:cNvSpPr>
          <p:nvPr>
            <p:ph type="sldNum" sz="quarter" idx="16"/>
          </p:nvPr>
        </p:nvSpPr>
        <p:spPr/>
        <p:txBody>
          <a:bodyPr rtlCol="0"/>
          <a:lstStyle/>
          <a:p>
            <a:fld id="{49F4E3C7-E833-4EE5-89FA-777079E7006C}" type="slidenum">
              <a:rPr lang="en-US" smtClean="0"/>
              <a:pPr/>
              <a:t>‹#›</a:t>
            </a:fld>
            <a:endParaRPr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A271A1-F6D6-438B-A432-4747EE7ECD40}" type="datetimeFigureOut">
              <a:rPr lang="en-US" smtClean="0"/>
              <a:pPr/>
              <a:t>12/11/2014</a:t>
            </a:fld>
            <a:endParaRPr lang="en-US"/>
          </a:p>
        </p:txBody>
      </p:sp>
      <p:sp>
        <p:nvSpPr>
          <p:cNvPr id="12" name="Slide Number Placeholder 11"/>
          <p:cNvSpPr>
            <a:spLocks noGrp="1"/>
          </p:cNvSpPr>
          <p:nvPr>
            <p:ph type="sldNum" sz="quarter" idx="16"/>
          </p:nvPr>
        </p:nvSpPr>
        <p:spPr/>
        <p:txBody>
          <a:bodyPr rtlCol="0"/>
          <a:lstStyle/>
          <a:p>
            <a:fld id="{372C58A0-CD52-4B37-90F0-B2B97CA181E3}" type="slidenum">
              <a:rPr lang="en-US" smtClean="0"/>
              <a:pPr/>
              <a:t>‹#›</a:t>
            </a:fld>
            <a:endParaRPr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FEB6D80-305E-4265-BBD1-E56817A7C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EB09E2E-C206-494E-BED5-3538EF0969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A271A1-F6D6-438B-A432-4747EE7ECD40}"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1115ED7-B74F-40C7-801C-E8415D65FDA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A271A1-F6D6-438B-A432-4747EE7ECD40}" type="datetimeFigureOut">
              <a:rPr lang="en-US" smtClean="0"/>
              <a:pPr/>
              <a:t>12/11/2014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A066A20D-E853-47E8-B106-44AA0E6B694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A271A1-F6D6-438B-A432-4747EE7ECD40}" type="datetimeFigureOut">
              <a:rPr lang="en-US" smtClean="0"/>
              <a:pPr/>
              <a:t>12/11/2014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A854113-96A8-4416-B79D-F6B09F659B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6.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8.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9.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3581400"/>
            <a:ext cx="6477000" cy="1828800"/>
          </a:xfrm>
        </p:spPr>
        <p:txBody>
          <a:bodyPr>
            <a:normAutofit/>
          </a:bodyPr>
          <a:lstStyle/>
          <a:p>
            <a:pPr lvl="0"/>
            <a:r>
              <a:rPr lang="en-US" b="1" dirty="0" smtClean="0"/>
              <a:t>SCIENTIFIC WRITING</a:t>
            </a:r>
            <a:endParaRPr lang="en-US" sz="4000" b="1" dirty="0">
              <a:solidFill>
                <a:schemeClr val="tx2">
                  <a:lumMod val="50000"/>
                </a:schemeClr>
              </a:solidFill>
            </a:endParaRPr>
          </a:p>
        </p:txBody>
      </p:sp>
      <p:sp>
        <p:nvSpPr>
          <p:cNvPr id="3" name="Subtitle 2"/>
          <p:cNvSpPr>
            <a:spLocks noGrp="1"/>
          </p:cNvSpPr>
          <p:nvPr>
            <p:ph type="subTitle" idx="4294967295"/>
          </p:nvPr>
        </p:nvSpPr>
        <p:spPr>
          <a:xfrm>
            <a:off x="2362200" y="6050037"/>
            <a:ext cx="6705600" cy="685800"/>
          </a:xfrm>
        </p:spPr>
        <p:txBody>
          <a:bodyPr>
            <a:normAutofit/>
          </a:bodyPr>
          <a:lstStyle/>
          <a:p>
            <a:r>
              <a:rPr lang="en-US" sz="2800" b="1" dirty="0" smtClean="0">
                <a:solidFill>
                  <a:schemeClr val="tx1"/>
                </a:solidFill>
              </a:rPr>
              <a:t>RESEARCH PROJECT – I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19050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WRITING THE TITLE (cont.)</a:t>
            </a:r>
            <a:endParaRPr lang="en-US" sz="5400" dirty="0">
              <a:solidFill>
                <a:schemeClr val="tx1"/>
              </a:solidFill>
            </a:endParaRPr>
          </a:p>
        </p:txBody>
      </p:sp>
      <p:sp>
        <p:nvSpPr>
          <p:cNvPr id="8" name="Content Placeholder 2"/>
          <p:cNvSpPr>
            <a:spLocks noGrp="1"/>
          </p:cNvSpPr>
          <p:nvPr>
            <p:ph idx="1"/>
          </p:nvPr>
        </p:nvSpPr>
        <p:spPr>
          <a:xfrm>
            <a:off x="838200" y="1752600"/>
            <a:ext cx="7924800" cy="4114800"/>
          </a:xfrm>
        </p:spPr>
        <p:txBody>
          <a:bodyPr rtlCol="0">
            <a:normAutofit lnSpcReduction="10000"/>
          </a:bodyPr>
          <a:lstStyle/>
          <a:p>
            <a:pPr marL="633413" indent="-352425">
              <a:lnSpc>
                <a:spcPct val="150000"/>
              </a:lnSpc>
              <a:buFont typeface="Arial" pitchFamily="34" charset="0"/>
              <a:buChar char="•"/>
            </a:pPr>
            <a:r>
              <a:rPr lang="en-US" sz="2800" dirty="0" smtClean="0"/>
              <a:t>Short </a:t>
            </a:r>
          </a:p>
          <a:p>
            <a:pPr marL="633413" indent="-352425">
              <a:lnSpc>
                <a:spcPct val="150000"/>
              </a:lnSpc>
              <a:buFont typeface="Arial" pitchFamily="34" charset="0"/>
              <a:buChar char="•"/>
            </a:pPr>
            <a:r>
              <a:rPr lang="en-US" sz="2800" dirty="0" smtClean="0"/>
              <a:t>Include key words</a:t>
            </a:r>
          </a:p>
          <a:p>
            <a:pPr marL="633413" indent="-352425">
              <a:buFont typeface="Arial" pitchFamily="34" charset="0"/>
              <a:buChar char="•"/>
            </a:pPr>
            <a:endParaRPr lang="en-US" sz="2800" dirty="0" smtClean="0"/>
          </a:p>
          <a:p>
            <a:pPr marL="287338" lvl="2" indent="0">
              <a:lnSpc>
                <a:spcPct val="150000"/>
              </a:lnSpc>
              <a:spcBef>
                <a:spcPts val="1200"/>
              </a:spcBef>
              <a:spcAft>
                <a:spcPts val="1200"/>
              </a:spcAft>
              <a:buNone/>
            </a:pPr>
            <a:r>
              <a:rPr lang="en-US" sz="2800" dirty="0" smtClean="0"/>
              <a:t>“A retrospective study of the rate of depression among the elderly attending primary health care centers in the area of </a:t>
            </a:r>
            <a:r>
              <a:rPr lang="en-US" sz="2800" dirty="0" err="1" smtClean="0"/>
              <a:t>Jizan</a:t>
            </a:r>
            <a:r>
              <a:rPr lang="en-US" sz="2800" dirty="0"/>
              <a:t> </a:t>
            </a:r>
            <a:r>
              <a:rPr lang="en-US" sz="2800" dirty="0" smtClean="0"/>
              <a:t>in KSA”</a:t>
            </a:r>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0231795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1905000"/>
            <a:ext cx="609600" cy="5181600"/>
          </a:xfrm>
          <a:noFill/>
          <a:effectLst>
            <a:softEdge rad="127000"/>
          </a:effectLst>
        </p:spPr>
        <p:txBody>
          <a:bodyPr vert="vert270">
            <a:normAutofit fontScale="47500" lnSpcReduction="20000"/>
          </a:bodyPr>
          <a:lstStyle/>
          <a:p>
            <a:pPr algn="ctr"/>
            <a:r>
              <a:rPr lang="en-US" sz="5400" dirty="0">
                <a:solidFill>
                  <a:schemeClr val="tx1"/>
                </a:solidFill>
              </a:rPr>
              <a:t>WRITING THE TITLE </a:t>
            </a:r>
            <a:r>
              <a:rPr lang="en-US" sz="5400" dirty="0" smtClean="0">
                <a:solidFill>
                  <a:schemeClr val="tx1"/>
                </a:solidFill>
              </a:rPr>
              <a:t>(concluded)</a:t>
            </a:r>
            <a:endParaRPr lang="en-US" sz="5400" dirty="0">
              <a:solidFill>
                <a:schemeClr val="tx1"/>
              </a:solidFill>
            </a:endParaRPr>
          </a:p>
        </p:txBody>
      </p:sp>
      <p:sp>
        <p:nvSpPr>
          <p:cNvPr id="8" name="Content Placeholder 2"/>
          <p:cNvSpPr>
            <a:spLocks noGrp="1"/>
          </p:cNvSpPr>
          <p:nvPr>
            <p:ph idx="1"/>
          </p:nvPr>
        </p:nvSpPr>
        <p:spPr>
          <a:xfrm>
            <a:off x="838200" y="1752600"/>
            <a:ext cx="7924800" cy="4114800"/>
          </a:xfrm>
        </p:spPr>
        <p:txBody>
          <a:bodyPr rtlCol="0">
            <a:normAutofit/>
          </a:bodyPr>
          <a:lstStyle/>
          <a:p>
            <a:pPr marL="633413" indent="-352425">
              <a:lnSpc>
                <a:spcPct val="150000"/>
              </a:lnSpc>
              <a:buFont typeface="Arial" pitchFamily="34" charset="0"/>
              <a:buChar char="•"/>
            </a:pPr>
            <a:r>
              <a:rPr lang="en-US" sz="2800" dirty="0" smtClean="0"/>
              <a:t>Short </a:t>
            </a:r>
          </a:p>
          <a:p>
            <a:pPr marL="633413" indent="-352425">
              <a:lnSpc>
                <a:spcPct val="150000"/>
              </a:lnSpc>
              <a:buFont typeface="Arial" pitchFamily="34" charset="0"/>
              <a:buChar char="•"/>
            </a:pPr>
            <a:r>
              <a:rPr lang="en-US" sz="2800" dirty="0" smtClean="0"/>
              <a:t>Include key words</a:t>
            </a:r>
          </a:p>
          <a:p>
            <a:pPr marL="633413" indent="-352425">
              <a:buFont typeface="Arial" pitchFamily="34" charset="0"/>
              <a:buChar char="•"/>
            </a:pPr>
            <a:endParaRPr lang="en-US" sz="2800" dirty="0" smtClean="0"/>
          </a:p>
          <a:p>
            <a:pPr marL="287338" lvl="2" indent="0">
              <a:lnSpc>
                <a:spcPct val="150000"/>
              </a:lnSpc>
              <a:spcBef>
                <a:spcPts val="1200"/>
              </a:spcBef>
              <a:spcAft>
                <a:spcPts val="1200"/>
              </a:spcAft>
              <a:buNone/>
            </a:pPr>
            <a:r>
              <a:rPr lang="en-US" sz="2800" dirty="0" smtClean="0"/>
              <a:t>“Depression among the elderly attending primary health care centers in </a:t>
            </a:r>
            <a:r>
              <a:rPr lang="en-US" sz="2800" dirty="0" err="1" smtClean="0"/>
              <a:t>Jizan</a:t>
            </a:r>
            <a:r>
              <a:rPr lang="en-US" sz="2800" dirty="0" smtClean="0"/>
              <a:t>, KSA”</a:t>
            </a:r>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1039641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ABSTRACT</a:t>
            </a:r>
            <a:endParaRPr lang="en-US" sz="5400" dirty="0">
              <a:solidFill>
                <a:schemeClr val="tx1"/>
              </a:solidFill>
            </a:endParaRPr>
          </a:p>
        </p:txBody>
      </p:sp>
      <p:sp>
        <p:nvSpPr>
          <p:cNvPr id="8" name="Content Placeholder 2"/>
          <p:cNvSpPr>
            <a:spLocks noGrp="1"/>
          </p:cNvSpPr>
          <p:nvPr>
            <p:ph idx="1"/>
          </p:nvPr>
        </p:nvSpPr>
        <p:spPr>
          <a:xfrm>
            <a:off x="685800" y="1676400"/>
            <a:ext cx="7924800" cy="4800600"/>
          </a:xfrm>
        </p:spPr>
        <p:txBody>
          <a:bodyPr rtlCol="0">
            <a:normAutofit/>
          </a:bodyPr>
          <a:lstStyle/>
          <a:p>
            <a:pPr marL="633413" indent="-352425">
              <a:buFont typeface="Arial" pitchFamily="34" charset="0"/>
              <a:buChar char="•"/>
            </a:pPr>
            <a:r>
              <a:rPr lang="en-US" sz="2800" dirty="0" smtClean="0"/>
              <a:t>Selective summary of the article </a:t>
            </a:r>
          </a:p>
          <a:p>
            <a:pPr marL="633413" indent="-352425">
              <a:buFont typeface="Arial" pitchFamily="34" charset="0"/>
              <a:buChar char="•"/>
            </a:pPr>
            <a:endParaRPr lang="en-US" sz="2800" dirty="0" smtClean="0"/>
          </a:p>
          <a:p>
            <a:pPr marL="633413" indent="-352425">
              <a:buFont typeface="Arial" pitchFamily="34" charset="0"/>
              <a:buChar char="•"/>
            </a:pPr>
            <a:r>
              <a:rPr lang="en-US" sz="2800" dirty="0" smtClean="0"/>
              <a:t>Structured abstract is the norm </a:t>
            </a:r>
          </a:p>
          <a:p>
            <a:pPr marL="633413" indent="-352425">
              <a:buFont typeface="Arial" pitchFamily="34" charset="0"/>
              <a:buChar char="•"/>
            </a:pPr>
            <a:endParaRPr lang="en-US" sz="2800" dirty="0" smtClean="0"/>
          </a:p>
          <a:p>
            <a:pPr marL="633413" indent="-352425">
              <a:buFont typeface="Arial" pitchFamily="34" charset="0"/>
              <a:buChar char="•"/>
            </a:pPr>
            <a:r>
              <a:rPr lang="en-US" sz="2800" dirty="0" smtClean="0"/>
              <a:t>Abstract include </a:t>
            </a:r>
          </a:p>
          <a:p>
            <a:pPr marL="953453" lvl="1" indent="-352425">
              <a:buClr>
                <a:schemeClr val="accent2"/>
              </a:buClr>
              <a:buFont typeface="Arial" pitchFamily="34" charset="0"/>
              <a:buChar char="•"/>
            </a:pPr>
            <a:r>
              <a:rPr lang="en-US" sz="2500" dirty="0" smtClean="0"/>
              <a:t>Background, rationale and aim</a:t>
            </a:r>
          </a:p>
          <a:p>
            <a:pPr marL="953453" lvl="1" indent="-352425">
              <a:buClr>
                <a:schemeClr val="accent2"/>
              </a:buClr>
              <a:buFont typeface="Arial" pitchFamily="34" charset="0"/>
              <a:buChar char="•"/>
            </a:pPr>
            <a:r>
              <a:rPr lang="en-US" sz="2500" dirty="0" smtClean="0"/>
              <a:t>Methods </a:t>
            </a:r>
          </a:p>
          <a:p>
            <a:pPr marL="953453" lvl="1" indent="-352425">
              <a:buClr>
                <a:schemeClr val="accent2"/>
              </a:buClr>
              <a:buFont typeface="Arial" pitchFamily="34" charset="0"/>
              <a:buChar char="•"/>
            </a:pPr>
            <a:r>
              <a:rPr lang="en-US" sz="2500" dirty="0" smtClean="0"/>
              <a:t>Main findings </a:t>
            </a:r>
          </a:p>
          <a:p>
            <a:pPr marL="953453" lvl="1" indent="-352425">
              <a:buClr>
                <a:schemeClr val="accent2"/>
              </a:buClr>
              <a:buFont typeface="Arial" pitchFamily="34" charset="0"/>
              <a:buChar char="•"/>
            </a:pPr>
            <a:r>
              <a:rPr lang="en-US" sz="2500" dirty="0" smtClean="0"/>
              <a:t>Conclusion </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2322302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19812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WRITING THE ABSTRACT</a:t>
            </a:r>
            <a:endParaRPr lang="en-US" sz="5400" dirty="0">
              <a:solidFill>
                <a:schemeClr val="tx1"/>
              </a:solidFill>
            </a:endParaRPr>
          </a:p>
        </p:txBody>
      </p:sp>
      <p:sp>
        <p:nvSpPr>
          <p:cNvPr id="5" name="Content Placeholder 2"/>
          <p:cNvSpPr>
            <a:spLocks noGrp="1"/>
          </p:cNvSpPr>
          <p:nvPr>
            <p:ph idx="1"/>
          </p:nvPr>
        </p:nvSpPr>
        <p:spPr>
          <a:xfrm>
            <a:off x="685800" y="1828800"/>
            <a:ext cx="4343400" cy="4572000"/>
          </a:xfrm>
        </p:spPr>
        <p:txBody>
          <a:bodyPr rtlCol="0">
            <a:normAutofit/>
          </a:bodyPr>
          <a:lstStyle/>
          <a:p>
            <a:pPr>
              <a:spcBef>
                <a:spcPts val="1800"/>
              </a:spcBef>
              <a:spcAft>
                <a:spcPts val="1200"/>
              </a:spcAft>
              <a:buFont typeface="Arial" pitchFamily="34" charset="0"/>
              <a:buChar char="•"/>
            </a:pPr>
            <a:r>
              <a:rPr lang="en-US" sz="2800" dirty="0" smtClean="0"/>
              <a:t>Purpose for the study</a:t>
            </a:r>
          </a:p>
          <a:p>
            <a:pPr>
              <a:spcBef>
                <a:spcPts val="1800"/>
              </a:spcBef>
              <a:spcAft>
                <a:spcPts val="1200"/>
              </a:spcAft>
              <a:buFont typeface="Arial" pitchFamily="34" charset="0"/>
              <a:buChar char="•"/>
            </a:pPr>
            <a:r>
              <a:rPr lang="en-US" sz="2800" dirty="0" smtClean="0"/>
              <a:t>Approach taken to realize the purpose</a:t>
            </a:r>
          </a:p>
          <a:p>
            <a:pPr>
              <a:spcBef>
                <a:spcPts val="1800"/>
              </a:spcBef>
              <a:spcAft>
                <a:spcPts val="1200"/>
              </a:spcAft>
              <a:buFont typeface="Arial" pitchFamily="34" charset="0"/>
              <a:buChar char="•"/>
            </a:pPr>
            <a:r>
              <a:rPr lang="en-US" sz="2800" dirty="0" smtClean="0"/>
              <a:t>Major findings of the study</a:t>
            </a:r>
          </a:p>
          <a:p>
            <a:pPr>
              <a:spcBef>
                <a:spcPts val="1800"/>
              </a:spcBef>
              <a:spcAft>
                <a:spcPts val="1200"/>
              </a:spcAft>
              <a:buFont typeface="Arial" pitchFamily="34" charset="0"/>
              <a:buChar char="•"/>
            </a:pPr>
            <a:r>
              <a:rPr lang="en-US" sz="2800" dirty="0" smtClean="0"/>
              <a:t>Relationship between these findings and the field</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6" name="Content Placeholder 2"/>
          <p:cNvSpPr txBox="1">
            <a:spLocks/>
          </p:cNvSpPr>
          <p:nvPr/>
        </p:nvSpPr>
        <p:spPr>
          <a:xfrm>
            <a:off x="5181600" y="1828800"/>
            <a:ext cx="3429000" cy="4572000"/>
          </a:xfrm>
          <a:prstGeom prst="rect">
            <a:avLst/>
          </a:prstGeom>
        </p:spPr>
        <p:txBody>
          <a:bodyPr vert="horz" rtlCol="0">
            <a:normAutofit/>
          </a:bodyPr>
          <a:lstStyle/>
          <a:p>
            <a:pPr marL="320040" marR="0" lvl="0" indent="-320040" algn="l" defTabSz="914400" rtl="0" eaLnBrk="1" fontAlgn="auto" latinLnBrk="0" hangingPunct="1">
              <a:lnSpc>
                <a:spcPct val="100000"/>
              </a:lnSpc>
              <a:spcBef>
                <a:spcPts val="18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Why </a:t>
            </a:r>
            <a:r>
              <a:rPr lang="en-US" sz="2800" dirty="0" smtClean="0">
                <a:latin typeface="+mn-lt"/>
              </a:rPr>
              <a:t>you</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did it? </a:t>
            </a:r>
          </a:p>
          <a:p>
            <a:pPr marL="320040" marR="0" lvl="0" indent="-320040" algn="l" defTabSz="914400" rtl="0" eaLnBrk="1" fontAlgn="auto" latinLnBrk="0" hangingPunct="1">
              <a:lnSpc>
                <a:spcPct val="100000"/>
              </a:lnSpc>
              <a:spcBef>
                <a:spcPts val="18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How you did it?</a:t>
            </a:r>
          </a:p>
          <a:p>
            <a:pPr marL="320040" marR="0" lvl="0" indent="-320040" algn="l" defTabSz="914400" rtl="0" eaLnBrk="1" fontAlgn="auto" latinLnBrk="0" hangingPunct="1">
              <a:lnSpc>
                <a:spcPct val="100000"/>
              </a:lnSpc>
              <a:spcBef>
                <a:spcPts val="300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What you found?</a:t>
            </a:r>
          </a:p>
          <a:p>
            <a:pPr marL="320040" marR="0" lvl="0" indent="-320040" algn="l" defTabSz="914400" rtl="0" eaLnBrk="1" fontAlgn="auto" latinLnBrk="0" hangingPunct="1">
              <a:lnSpc>
                <a:spcPct val="100000"/>
              </a:lnSpc>
              <a:spcBef>
                <a:spcPts val="3000"/>
              </a:spcBef>
              <a:spcAft>
                <a:spcPts val="1200"/>
              </a:spcAft>
              <a:buClr>
                <a:schemeClr val="accent2"/>
              </a:buClr>
              <a:buSzPct val="60000"/>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l" defTabSz="914400" rtl="0" eaLnBrk="1" fontAlgn="auto" latinLnBrk="0" hangingPunct="1">
              <a:lnSpc>
                <a:spcPct val="100000"/>
              </a:lnSpc>
              <a:spcBef>
                <a:spcPts val="0"/>
              </a:spcBef>
              <a:spcAft>
                <a:spcPts val="120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What does it mean?</a:t>
            </a: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480578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INTRODUCTION</a:t>
            </a:r>
            <a:endParaRPr lang="en-US" sz="5400" dirty="0">
              <a:solidFill>
                <a:schemeClr val="tx1"/>
              </a:solidFill>
            </a:endParaRPr>
          </a:p>
        </p:txBody>
      </p:sp>
      <p:sp>
        <p:nvSpPr>
          <p:cNvPr id="8" name="Content Placeholder 2"/>
          <p:cNvSpPr>
            <a:spLocks noGrp="1"/>
          </p:cNvSpPr>
          <p:nvPr>
            <p:ph idx="1"/>
          </p:nvPr>
        </p:nvSpPr>
        <p:spPr>
          <a:xfrm>
            <a:off x="685800" y="2057400"/>
            <a:ext cx="8229600" cy="3962400"/>
          </a:xfrm>
        </p:spPr>
        <p:txBody>
          <a:bodyPr rtlCol="0">
            <a:normAutofit/>
          </a:bodyPr>
          <a:lstStyle/>
          <a:p>
            <a:pPr>
              <a:spcBef>
                <a:spcPts val="1800"/>
              </a:spcBef>
              <a:spcAft>
                <a:spcPts val="1200"/>
              </a:spcAft>
              <a:buFont typeface="Arial" pitchFamily="34" charset="0"/>
              <a:buChar char="•"/>
            </a:pPr>
            <a:r>
              <a:rPr lang="en-US" sz="2800" dirty="0" smtClean="0"/>
              <a:t>Two or more paragraphs </a:t>
            </a:r>
          </a:p>
          <a:p>
            <a:pPr>
              <a:spcBef>
                <a:spcPts val="1800"/>
              </a:spcBef>
              <a:spcAft>
                <a:spcPts val="1200"/>
              </a:spcAft>
              <a:buFont typeface="Arial" pitchFamily="34" charset="0"/>
              <a:buChar char="•"/>
            </a:pPr>
            <a:r>
              <a:rPr lang="en-US" sz="2800" dirty="0" smtClean="0"/>
              <a:t>Starts with general then to more specific </a:t>
            </a:r>
          </a:p>
          <a:p>
            <a:pPr>
              <a:spcBef>
                <a:spcPts val="1800"/>
              </a:spcBef>
              <a:spcAft>
                <a:spcPts val="1200"/>
              </a:spcAft>
              <a:buFont typeface="Arial" pitchFamily="34" charset="0"/>
              <a:buChar char="•"/>
            </a:pPr>
            <a:r>
              <a:rPr lang="en-US" sz="2800" dirty="0" smtClean="0"/>
              <a:t>Several ideas are presented and linked </a:t>
            </a:r>
          </a:p>
          <a:p>
            <a:pPr>
              <a:spcBef>
                <a:spcPts val="1800"/>
              </a:spcBef>
              <a:spcAft>
                <a:spcPts val="1200"/>
              </a:spcAft>
              <a:buFont typeface="Arial" pitchFamily="34" charset="0"/>
              <a:buChar char="•"/>
            </a:pPr>
            <a:r>
              <a:rPr lang="en-US" sz="2800" dirty="0" smtClean="0"/>
              <a:t>The ideas presented lead to purpose of the study</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14400714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613660" y="2020349"/>
            <a:ext cx="3571875"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idx="2"/>
          </p:nvPr>
        </p:nvSpPr>
        <p:spPr>
          <a:xfrm rot="5400000">
            <a:off x="2319337" y="-19050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FLOW OF INTRODUCTION</a:t>
            </a:r>
            <a:endParaRPr lang="en-US" sz="5400" dirty="0">
              <a:solidFill>
                <a:schemeClr val="tx1"/>
              </a:solidFill>
            </a:endParaRPr>
          </a:p>
        </p:txBody>
      </p:sp>
      <p:sp>
        <p:nvSpPr>
          <p:cNvPr id="4" name="TextBox 3"/>
          <p:cNvSpPr txBox="1"/>
          <p:nvPr/>
        </p:nvSpPr>
        <p:spPr>
          <a:xfrm>
            <a:off x="7010400" y="2482312"/>
            <a:ext cx="1201163" cy="3046988"/>
          </a:xfrm>
          <a:prstGeom prst="rect">
            <a:avLst/>
          </a:prstGeom>
          <a:noFill/>
        </p:spPr>
        <p:txBody>
          <a:bodyPr wrap="none" rtlCol="0">
            <a:spAutoFit/>
          </a:bodyPr>
          <a:lstStyle/>
          <a:p>
            <a:r>
              <a:rPr lang="en-US" sz="2400" dirty="0" smtClean="0">
                <a:solidFill>
                  <a:schemeClr val="accent2">
                    <a:lumMod val="75000"/>
                  </a:schemeClr>
                </a:solidFill>
                <a:latin typeface="+mn-lt"/>
              </a:rPr>
              <a:t>General</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r>
              <a:rPr lang="en-US" sz="2400" dirty="0" smtClean="0">
                <a:solidFill>
                  <a:schemeClr val="accent2">
                    <a:lumMod val="75000"/>
                  </a:schemeClr>
                </a:solidFill>
                <a:latin typeface="+mn-lt"/>
              </a:rPr>
              <a:t>Specific</a:t>
            </a:r>
          </a:p>
        </p:txBody>
      </p:sp>
      <p:sp>
        <p:nvSpPr>
          <p:cNvPr id="10" name="Line 8"/>
          <p:cNvSpPr>
            <a:spLocks noChangeShapeType="1"/>
          </p:cNvSpPr>
          <p:nvPr/>
        </p:nvSpPr>
        <p:spPr bwMode="auto">
          <a:xfrm>
            <a:off x="3543300" y="2710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p:cNvSpPr>
            <a:spLocks noChangeShapeType="1"/>
          </p:cNvSpPr>
          <p:nvPr/>
        </p:nvSpPr>
        <p:spPr bwMode="auto">
          <a:xfrm>
            <a:off x="4076700" y="3472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p:cNvSpPr>
            <a:spLocks noChangeShapeType="1"/>
          </p:cNvSpPr>
          <p:nvPr/>
        </p:nvSpPr>
        <p:spPr bwMode="auto">
          <a:xfrm>
            <a:off x="4457700" y="4538700"/>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8"/>
          <p:cNvSpPr>
            <a:spLocks noChangeShapeType="1"/>
          </p:cNvSpPr>
          <p:nvPr/>
        </p:nvSpPr>
        <p:spPr bwMode="auto">
          <a:xfrm>
            <a:off x="7571589" y="2977612"/>
            <a:ext cx="39392" cy="21336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190210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30505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WRITING THE INTRODUCTION</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a:spcBef>
                <a:spcPts val="1200"/>
              </a:spcBef>
              <a:spcAft>
                <a:spcPts val="1200"/>
              </a:spcAft>
              <a:buFont typeface="Arial" pitchFamily="34" charset="0"/>
              <a:buChar char="•"/>
            </a:pPr>
            <a:r>
              <a:rPr lang="en-US" sz="2800" dirty="0" smtClean="0"/>
              <a:t>Background 			What is known?</a:t>
            </a:r>
          </a:p>
          <a:p>
            <a:pPr>
              <a:spcBef>
                <a:spcPts val="1200"/>
              </a:spcBef>
              <a:spcAft>
                <a:spcPts val="1200"/>
              </a:spcAft>
              <a:buFont typeface="Arial" pitchFamily="34" charset="0"/>
              <a:buChar char="•"/>
            </a:pPr>
            <a:r>
              <a:rPr lang="en-US" sz="2800" dirty="0" smtClean="0"/>
              <a:t>Gaps in literature		What is not known? </a:t>
            </a:r>
          </a:p>
          <a:p>
            <a:pPr>
              <a:spcBef>
                <a:spcPts val="1200"/>
              </a:spcBef>
              <a:spcAft>
                <a:spcPts val="1200"/>
              </a:spcAft>
              <a:buFont typeface="Arial" pitchFamily="34" charset="0"/>
              <a:buChar char="•"/>
            </a:pPr>
            <a:r>
              <a:rPr lang="en-US" sz="2800" dirty="0" smtClean="0"/>
              <a:t>The research question		What will be answered?</a:t>
            </a:r>
          </a:p>
          <a:p>
            <a:pPr>
              <a:spcBef>
                <a:spcPts val="1200"/>
              </a:spcBef>
              <a:spcAft>
                <a:spcPts val="1200"/>
              </a:spcAft>
              <a:buFont typeface="Arial" pitchFamily="34" charset="0"/>
              <a:buChar char="•"/>
            </a:pPr>
            <a:r>
              <a:rPr lang="en-US" sz="2800" dirty="0" smtClean="0"/>
              <a:t>Relevance to field		How it may be useful?</a:t>
            </a:r>
          </a:p>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TextBox 3"/>
          <p:cNvSpPr txBox="1"/>
          <p:nvPr/>
        </p:nvSpPr>
        <p:spPr>
          <a:xfrm>
            <a:off x="4876800" y="649069"/>
            <a:ext cx="3903633" cy="646331"/>
          </a:xfrm>
          <a:prstGeom prst="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r>
              <a:rPr lang="en-US" dirty="0" smtClean="0"/>
              <a:t>These are the questions for </a:t>
            </a:r>
          </a:p>
          <a:p>
            <a:r>
              <a:rPr lang="en-US" dirty="0" smtClean="0"/>
              <a:t>which you should provide an answer</a:t>
            </a:r>
            <a:endParaRPr lang="en-US" dirty="0"/>
          </a:p>
        </p:txBody>
      </p:sp>
      <p:sp>
        <p:nvSpPr>
          <p:cNvPr id="6" name="Right Arrow 5"/>
          <p:cNvSpPr/>
          <p:nvPr/>
        </p:nvSpPr>
        <p:spPr>
          <a:xfrm rot="5400000">
            <a:off x="5486400" y="1371600"/>
            <a:ext cx="609600" cy="457200"/>
          </a:xfrm>
          <a:prstGeom prst="rightArrow">
            <a:avLst/>
          </a:prstGeom>
          <a:solidFill>
            <a:schemeClr val="accent4">
              <a:lumMod val="40000"/>
              <a:lumOff val="60000"/>
            </a:schemeClr>
          </a:solidFill>
          <a:ln>
            <a:solidFill>
              <a:schemeClr val="accent4">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83827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3622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WRITING THE METHODS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1554480"/>
            <a:ext cx="8001000" cy="4876800"/>
          </a:xfrm>
          <a:prstGeom prst="rect">
            <a:avLst/>
          </a:prstGeom>
        </p:spPr>
        <p:txBody>
          <a:bodyPr vert="horz" rtlCol="0">
            <a:normAutofit fontScale="92500"/>
          </a:bodyPr>
          <a:lstStyle/>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What type of research design has been adopted?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Where and when the study has been conducted?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Who have been studied?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kumimoji="0" lang="en-US" sz="2800" b="0" i="0" u="none" strike="noStrike" kern="1200" cap="none" spc="0" normalizeH="0" noProof="0" dirty="0" smtClean="0">
                <a:ln>
                  <a:noFill/>
                </a:ln>
                <a:solidFill>
                  <a:schemeClr val="tx1"/>
                </a:solidFill>
                <a:effectLst/>
                <a:uLnTx/>
                <a:uFillTx/>
                <a:latin typeface="+mn-lt"/>
                <a:ea typeface="+mn-ea"/>
                <a:cs typeface="+mn-cs"/>
              </a:rPr>
              <a:t>How many have been studied? And why?</a:t>
            </a:r>
            <a:r>
              <a:rPr lang="en-US" sz="2800" dirty="0" smtClean="0">
                <a:latin typeface="+mn-lt"/>
              </a:rPr>
              <a:t>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those studied were identified and recruited?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What was the intervention </a:t>
            </a:r>
            <a:r>
              <a:rPr lang="en-US" sz="2200" dirty="0" smtClean="0">
                <a:latin typeface="+mn-lt"/>
              </a:rPr>
              <a:t>(if any; with reference to a protocol)</a:t>
            </a:r>
            <a:r>
              <a:rPr lang="en-US" sz="2800" dirty="0" smtClean="0">
                <a:latin typeface="+mn-lt"/>
              </a:rPr>
              <a:t>?</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data were collected?</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How data were analyzed? </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23594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2309813"/>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 OF THE METHODS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762000"/>
            <a:ext cx="8001000" cy="5943600"/>
          </a:xfrm>
          <a:prstGeom prst="rect">
            <a:avLst/>
          </a:prstGeom>
        </p:spPr>
        <p:txBody>
          <a:bodyPr vert="horz" rtlCol="0">
            <a:normAutofit fontScale="77500" lnSpcReduction="20000"/>
          </a:bodyPr>
          <a:lstStyle/>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A [type of study] was conducted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In [place] between [time]</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Targeting [target population] </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kumimoji="0" lang="en-US" sz="2800" b="0" i="0" u="none" strike="noStrike" kern="1200" cap="none" spc="0" normalizeH="0" noProof="0" dirty="0" smtClean="0">
                <a:ln>
                  <a:noFill/>
                </a:ln>
                <a:solidFill>
                  <a:schemeClr val="tx1"/>
                </a:solidFill>
                <a:effectLst/>
                <a:uLnTx/>
                <a:uFillTx/>
                <a:latin typeface="+mn-lt"/>
                <a:ea typeface="+mn-ea"/>
                <a:cs typeface="+mn-cs"/>
              </a:rPr>
              <a:t>The estimated sample size was [number] considering the following assumption [….]</a:t>
            </a:r>
            <a:endParaRPr lang="en-US" sz="2800" dirty="0" smtClean="0">
              <a:latin typeface="+mn-lt"/>
            </a:endParaRP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The [type of sampling] was used to select participants</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The intervention consisted of [describe] following the procedure describe by [make reference to the source]</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Data were collected using a questionnaire [describe] and medical examination including [describe]. Blood samples were collected [describe] and analyzed [for]</a:t>
            </a:r>
          </a:p>
          <a:p>
            <a:pPr marL="350838" lvl="1" indent="-290513" fontAlgn="auto">
              <a:lnSpc>
                <a:spcPct val="130000"/>
              </a:lnSpc>
              <a:spcBef>
                <a:spcPts val="700"/>
              </a:spcBef>
              <a:spcAft>
                <a:spcPts val="0"/>
              </a:spcAft>
              <a:buClr>
                <a:schemeClr val="accent2"/>
              </a:buClr>
              <a:buSzPct val="60000"/>
              <a:buFont typeface="Arial" pitchFamily="34" charset="0"/>
              <a:buChar char="•"/>
              <a:tabLst>
                <a:tab pos="288925" algn="l"/>
              </a:tabLst>
            </a:pPr>
            <a:r>
              <a:rPr lang="en-US" sz="2800" dirty="0" smtClean="0">
                <a:latin typeface="+mn-lt"/>
              </a:rPr>
              <a:t>Data were analyzed using [program]. The [types] tests were applied. Significance was judged at [%] level.</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45004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90800" y="-2133600"/>
            <a:ext cx="609600" cy="5181600"/>
          </a:xfrm>
          <a:noFill/>
          <a:effectLst>
            <a:softEdge rad="127000"/>
          </a:effectLst>
        </p:spPr>
        <p:txBody>
          <a:bodyPr vert="vert270">
            <a:normAutofit fontScale="40000" lnSpcReduction="20000"/>
          </a:bodyPr>
          <a:lstStyle/>
          <a:p>
            <a:pPr algn="ctr"/>
            <a:r>
              <a:rPr lang="en-US" sz="5400" dirty="0" smtClean="0">
                <a:solidFill>
                  <a:schemeClr val="tx1"/>
                </a:solidFill>
              </a:rPr>
              <a:t>NOT ACCEPTABLE WRITING OF METHODS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762000" y="1219200"/>
            <a:ext cx="8001000" cy="5486400"/>
          </a:xfrm>
          <a:prstGeom prst="rect">
            <a:avLst/>
          </a:prstGeom>
        </p:spPr>
        <p:txBody>
          <a:bodyPr vert="horz" rtlCol="0">
            <a:normAutofit/>
          </a:bodyPr>
          <a:lstStyle/>
          <a:p>
            <a:pPr marL="60325" lvl="1" fontAlgn="auto">
              <a:lnSpc>
                <a:spcPct val="130000"/>
              </a:lnSpc>
              <a:spcBef>
                <a:spcPts val="700"/>
              </a:spcBef>
              <a:spcAft>
                <a:spcPts val="0"/>
              </a:spcAft>
              <a:buClr>
                <a:schemeClr val="accent2"/>
              </a:buClr>
              <a:buSzPct val="60000"/>
              <a:tabLst>
                <a:tab pos="288925" algn="l"/>
              </a:tabLst>
            </a:pPr>
            <a:r>
              <a:rPr lang="en-US" sz="2800" dirty="0" smtClean="0">
                <a:latin typeface="+mn-lt"/>
              </a:rPr>
              <a:t>Narrative style is not accepted </a:t>
            </a:r>
          </a:p>
          <a:p>
            <a:pPr marL="60325" lvl="1" algn="justLow" fontAlgn="auto">
              <a:lnSpc>
                <a:spcPct val="130000"/>
              </a:lnSpc>
              <a:spcBef>
                <a:spcPts val="700"/>
              </a:spcBef>
              <a:spcAft>
                <a:spcPts val="0"/>
              </a:spcAft>
              <a:buClr>
                <a:schemeClr val="accent2"/>
              </a:buClr>
              <a:buSzPct val="60000"/>
              <a:tabLst>
                <a:tab pos="288925" algn="l"/>
              </a:tabLst>
            </a:pPr>
            <a:r>
              <a:rPr lang="en-US" sz="2800" dirty="0" smtClean="0">
                <a:latin typeface="+mn-lt"/>
              </a:rPr>
              <a:t>Participants were directed to the interview room. There the nurse read to them the informed consent and asked them to sign it. After that participants were interviewed by the nurse which took 15 minutes. At the end of the interview the nurse asked them to wait for the physician for medical examination. After examination, participants went to lab to give 5 ml of blood. </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29961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146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LEARNING OBJECTIVES</a:t>
            </a:r>
            <a:endParaRPr lang="en-US" sz="5400" dirty="0">
              <a:solidFill>
                <a:schemeClr val="tx1"/>
              </a:solidFill>
            </a:endParaRPr>
          </a:p>
        </p:txBody>
      </p:sp>
      <p:sp>
        <p:nvSpPr>
          <p:cNvPr id="4" name="Content Placeholder 3"/>
          <p:cNvSpPr>
            <a:spLocks noGrp="1"/>
          </p:cNvSpPr>
          <p:nvPr>
            <p:ph sz="quarter" idx="1"/>
          </p:nvPr>
        </p:nvSpPr>
        <p:spPr>
          <a:xfrm>
            <a:off x="609600" y="1219200"/>
            <a:ext cx="8305800" cy="5410200"/>
          </a:xfrm>
        </p:spPr>
        <p:txBody>
          <a:bodyPr>
            <a:normAutofit fontScale="92500" lnSpcReduction="10000"/>
          </a:bodyPr>
          <a:lstStyle/>
          <a:p>
            <a:pPr>
              <a:buFont typeface="Arial" pitchFamily="34" charset="0"/>
              <a:buChar char="•"/>
            </a:pPr>
            <a:r>
              <a:rPr lang="en-US" sz="2400" dirty="0" smtClean="0"/>
              <a:t>Identify the aspects of writing</a:t>
            </a:r>
          </a:p>
          <a:p>
            <a:pPr>
              <a:buFont typeface="Arial" pitchFamily="34" charset="0"/>
              <a:buChar char="•"/>
            </a:pPr>
            <a:r>
              <a:rPr lang="en-US" sz="2400" dirty="0" smtClean="0"/>
              <a:t>Describe the structure of a scientific paper and reports</a:t>
            </a:r>
          </a:p>
          <a:p>
            <a:pPr>
              <a:buFont typeface="Arial" pitchFamily="34" charset="0"/>
              <a:buChar char="•"/>
            </a:pPr>
            <a:r>
              <a:rPr lang="en-US" sz="2400" dirty="0" smtClean="0"/>
              <a:t>Explain the process of writing </a:t>
            </a:r>
          </a:p>
          <a:p>
            <a:pPr>
              <a:buFont typeface="Arial" pitchFamily="34" charset="0"/>
              <a:buChar char="•"/>
            </a:pPr>
            <a:r>
              <a:rPr lang="en-US" sz="2400" dirty="0" smtClean="0"/>
              <a:t>State the value of developing an outline</a:t>
            </a:r>
          </a:p>
          <a:p>
            <a:pPr>
              <a:buFont typeface="Arial" pitchFamily="34" charset="0"/>
              <a:buChar char="•"/>
            </a:pPr>
            <a:r>
              <a:rPr lang="en-US" sz="2400" dirty="0" smtClean="0"/>
              <a:t>State the elements that should be present in the title</a:t>
            </a:r>
          </a:p>
          <a:p>
            <a:pPr>
              <a:buFont typeface="Arial" pitchFamily="34" charset="0"/>
              <a:buChar char="•"/>
            </a:pPr>
            <a:r>
              <a:rPr lang="en-US" sz="2400" dirty="0" smtClean="0"/>
              <a:t>State the components of the abstract</a:t>
            </a:r>
          </a:p>
          <a:p>
            <a:pPr>
              <a:buFont typeface="Arial" pitchFamily="34" charset="0"/>
              <a:buChar char="•"/>
            </a:pPr>
            <a:r>
              <a:rPr lang="en-US" sz="2400" dirty="0" smtClean="0"/>
              <a:t>State the questions that should be answered by the introduction</a:t>
            </a:r>
          </a:p>
          <a:p>
            <a:pPr>
              <a:buFont typeface="Arial" pitchFamily="34" charset="0"/>
              <a:buChar char="•"/>
            </a:pPr>
            <a:r>
              <a:rPr lang="en-US" sz="2400" dirty="0" smtClean="0"/>
              <a:t>State the components of the methods section </a:t>
            </a:r>
          </a:p>
          <a:p>
            <a:pPr>
              <a:buFont typeface="Arial" pitchFamily="34" charset="0"/>
              <a:buChar char="•"/>
            </a:pPr>
            <a:r>
              <a:rPr lang="en-US" sz="2400" dirty="0" smtClean="0"/>
              <a:t>Describe the results section</a:t>
            </a:r>
          </a:p>
          <a:p>
            <a:pPr>
              <a:buFont typeface="Arial" pitchFamily="34" charset="0"/>
              <a:buChar char="•"/>
            </a:pPr>
            <a:r>
              <a:rPr lang="en-US" sz="2400" dirty="0" smtClean="0"/>
              <a:t>State the link between the discussion and results</a:t>
            </a:r>
          </a:p>
          <a:p>
            <a:pPr>
              <a:buFont typeface="Arial" pitchFamily="34" charset="0"/>
              <a:buChar char="•"/>
            </a:pPr>
            <a:r>
              <a:rPr lang="en-US" sz="2400" dirty="0" smtClean="0"/>
              <a:t>Identify persons that should be acknowledged </a:t>
            </a:r>
          </a:p>
          <a:p>
            <a:pPr>
              <a:buFont typeface="Arial" pitchFamily="34" charset="0"/>
              <a:buChar char="•"/>
            </a:pPr>
            <a:r>
              <a:rPr lang="en-US" sz="2400" dirty="0" smtClean="0"/>
              <a:t>Know the style of writing the list of reference</a:t>
            </a:r>
          </a:p>
          <a:p>
            <a:pPr>
              <a:buFont typeface="Arial" pitchFamily="34" charset="0"/>
              <a:buChar char="•"/>
            </a:pPr>
            <a:r>
              <a:rPr lang="en-US" sz="2400" dirty="0" smtClean="0"/>
              <a:t>Recognize the style of a scientific writing </a:t>
            </a:r>
          </a:p>
          <a:p>
            <a:pPr>
              <a:buFont typeface="Arial" pitchFamily="34" charset="0"/>
              <a:buChar char="•"/>
            </a:pPr>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908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RESULTS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990600" y="2057400"/>
            <a:ext cx="7391400" cy="4191000"/>
          </a:xfrm>
          <a:prstGeom prst="rect">
            <a:avLst/>
          </a:prstGeom>
        </p:spPr>
        <p:txBody>
          <a:bodyPr vert="horz" rtlCol="0">
            <a:normAutofit/>
          </a:bodyPr>
          <a:lstStyle/>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It is the answer to the research question</a:t>
            </a: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lang="en-US" sz="2800" dirty="0" smtClean="0">
              <a:latin typeface="+mn-lt"/>
            </a:endParaRP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Provide the new information that will fill the gap of knowledge</a:t>
            </a: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endParaRPr lang="en-US" sz="2800" dirty="0" smtClean="0">
              <a:latin typeface="+mn-lt"/>
            </a:endParaRPr>
          </a:p>
          <a:p>
            <a:pPr marL="280988" marR="0" lvl="0" indent="-280988"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Presented results are those pertinent to the research question and the hypothesis under study</a:t>
            </a:r>
          </a:p>
          <a:p>
            <a:pPr marL="1090613" lvl="1" indent="-352425" fontAlgn="auto">
              <a:spcBef>
                <a:spcPts val="700"/>
              </a:spcBef>
              <a:spcAft>
                <a:spcPts val="0"/>
              </a:spcAft>
              <a:buClr>
                <a:schemeClr val="accent2"/>
              </a:buClr>
              <a:buSzPct val="60000"/>
              <a:buFont typeface="Arial" pitchFamily="34" charset="0"/>
              <a:buChar char="•"/>
            </a:pPr>
            <a:endParaRPr kumimoji="0" lang="en-US" sz="2800" b="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442882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67000" y="-19812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RESULTS COMPONENTS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990600" y="1981200"/>
            <a:ext cx="7391400" cy="3962400"/>
          </a:xfrm>
          <a:prstGeom prst="rect">
            <a:avLst/>
          </a:prstGeom>
        </p:spPr>
        <p:txBody>
          <a:bodyPr vert="horz" rtlCol="0">
            <a:normAutofit/>
          </a:bodyPr>
          <a:lstStyle/>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Report of the findings  </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Tables and graphs</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Statistical results</a:t>
            </a:r>
          </a:p>
          <a:p>
            <a:pPr marL="914400" indent="339725">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No interpretation (only facts)</a:t>
            </a:r>
            <a:endParaRPr kumimoji="0" lang="en-US" sz="4000" i="0" u="none" strike="noStrike" kern="1200" cap="none" spc="0" normalizeH="0" noProof="0" dirty="0" smtClean="0">
              <a:ln>
                <a:noFill/>
              </a:ln>
              <a:solidFill>
                <a:schemeClr val="tx1"/>
              </a:solidFill>
              <a:effectLst/>
              <a:uLnTx/>
              <a:uFillTx/>
              <a:latin typeface="+mn-lt"/>
              <a:ea typeface="+mn-ea"/>
              <a:cs typeface="+mn-cs"/>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Right Brace 1"/>
          <p:cNvSpPr/>
          <p:nvPr/>
        </p:nvSpPr>
        <p:spPr>
          <a:xfrm>
            <a:off x="6172200" y="2133600"/>
            <a:ext cx="228600" cy="2286000"/>
          </a:xfrm>
          <a:prstGeom prst="rightBrace">
            <a:avLst/>
          </a:prstGeom>
          <a:ln w="381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6568441" y="2799546"/>
            <a:ext cx="1981200" cy="954107"/>
          </a:xfrm>
          <a:prstGeom prst="rect">
            <a:avLst/>
          </a:prstGeom>
          <a:noFill/>
        </p:spPr>
        <p:txBody>
          <a:bodyPr wrap="square" rtlCol="0">
            <a:spAutoFit/>
          </a:bodyPr>
          <a:lstStyle/>
          <a:p>
            <a:r>
              <a:rPr lang="en-US" sz="2800" dirty="0" smtClean="0">
                <a:solidFill>
                  <a:schemeClr val="accent2">
                    <a:lumMod val="75000"/>
                  </a:schemeClr>
                </a:solidFill>
                <a:latin typeface="+mn-lt"/>
              </a:rPr>
              <a:t>Complement each other</a:t>
            </a:r>
            <a:endParaRPr lang="en-US" sz="2800" dirty="0">
              <a:solidFill>
                <a:schemeClr val="accent2">
                  <a:lumMod val="75000"/>
                </a:schemeClr>
              </a:solidFill>
              <a:latin typeface="+mn-lt"/>
            </a:endParaRPr>
          </a:p>
        </p:txBody>
      </p:sp>
    </p:spTree>
    <p:extLst>
      <p:ext uri="{BB962C8B-B14F-4D97-AF65-F5344CB8AC3E}">
        <p14:creationId xmlns:p14="http://schemas.microsoft.com/office/powerpoint/2010/main" val="22446497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95525" y="-2266950"/>
            <a:ext cx="609600" cy="5181600"/>
          </a:xfrm>
          <a:noFill/>
          <a:effectLst>
            <a:softEdge rad="127000"/>
          </a:effectLst>
        </p:spPr>
        <p:txBody>
          <a:bodyPr vert="vert270">
            <a:normAutofit fontScale="40000" lnSpcReduction="20000"/>
          </a:bodyPr>
          <a:lstStyle/>
          <a:p>
            <a:pPr algn="ctr"/>
            <a:r>
              <a:rPr lang="en-US" sz="5400" dirty="0" smtClean="0">
                <a:solidFill>
                  <a:schemeClr val="tx1"/>
                </a:solidFill>
              </a:rPr>
              <a:t>WRITING THE REPORT OF THE  FINDINGS </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533400" y="838200"/>
            <a:ext cx="8153400" cy="5867400"/>
          </a:xfrm>
          <a:prstGeom prst="rect">
            <a:avLst/>
          </a:prstGeom>
        </p:spPr>
        <p:txBody>
          <a:bodyPr vert="horz" rtlCol="0">
            <a:normAutofit fontScale="85000" lnSpcReduction="20000"/>
          </a:bodyPr>
          <a:lstStyle/>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is a summary of the results (presented in  tables and figures or not)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is written while having the discussion in mind</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The text should be concise to summarize the findings but informative    </a:t>
            </a:r>
            <a:endParaRPr lang="en-US" sz="2800" dirty="0">
              <a:latin typeface="+mn-lt"/>
            </a:endParaRP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Each paragraph should include a “theme” and the opening sentence refers to this theme</a:t>
            </a: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Focus on results that will be addressed in the discussion (even if not significant statistically)</a:t>
            </a:r>
          </a:p>
          <a:p>
            <a:pPr marL="457200" indent="-228600" algn="justLow">
              <a:lnSpc>
                <a:spcPct val="130000"/>
              </a:lnSpc>
              <a:spcBef>
                <a:spcPts val="1200"/>
              </a:spcBef>
              <a:spcAft>
                <a:spcPts val="1200"/>
              </a:spcAft>
              <a:buClr>
                <a:schemeClr val="accent2"/>
              </a:buClr>
              <a:buSzPct val="60000"/>
              <a:buFont typeface="Arial" pitchFamily="34" charset="0"/>
              <a:buChar char="•"/>
            </a:pPr>
            <a:r>
              <a:rPr lang="en-US" sz="2800" dirty="0" smtClean="0">
                <a:latin typeface="+mn-lt"/>
              </a:rPr>
              <a:t>Make reference to the tables and graphs </a:t>
            </a:r>
            <a:r>
              <a:rPr lang="en-US" sz="2400" dirty="0" smtClean="0">
                <a:latin typeface="+mn-lt"/>
              </a:rPr>
              <a:t>(table1and figure 1)</a:t>
            </a:r>
            <a:endParaRPr lang="en-US" sz="2800" dirty="0" smtClean="0">
              <a:latin typeface="+mn-lt"/>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0029380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908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POOR  REPORT OF THE  FINDINGS </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685800" y="1447800"/>
            <a:ext cx="8001000" cy="4267200"/>
          </a:xfrm>
          <a:prstGeom prst="rect">
            <a:avLst/>
          </a:prstGeom>
        </p:spPr>
        <p:txBody>
          <a:bodyPr vert="horz" rtlCol="0">
            <a:normAutofit/>
          </a:bodyPr>
          <a:lstStyle/>
          <a:p>
            <a:pPr algn="justLow">
              <a:lnSpc>
                <a:spcPct val="130000"/>
              </a:lnSpc>
            </a:pPr>
            <a:r>
              <a:rPr lang="en-GB" sz="2400" dirty="0">
                <a:latin typeface="+mn-lt"/>
              </a:rPr>
              <a:t>Multinomial logistic regressions were performed for each of the four forms of bullying as; physical, verbal</a:t>
            </a:r>
            <a:r>
              <a:rPr lang="en-GB" sz="2400" dirty="0" smtClean="0">
                <a:latin typeface="+mn-lt"/>
              </a:rPr>
              <a:t>, relational</a:t>
            </a:r>
            <a:r>
              <a:rPr lang="en-GB" sz="2400" dirty="0">
                <a:latin typeface="+mn-lt"/>
              </a:rPr>
              <a:t>, others and total. In each of the four multinomial logistic regressions, the bullying classification was </a:t>
            </a:r>
            <a:r>
              <a:rPr lang="en-GB" sz="2400" dirty="0" smtClean="0">
                <a:latin typeface="+mn-lt"/>
              </a:rPr>
              <a:t>the outcome </a:t>
            </a:r>
            <a:r>
              <a:rPr lang="en-GB" sz="2400" dirty="0">
                <a:latin typeface="+mn-lt"/>
              </a:rPr>
              <a:t>variable, with </a:t>
            </a:r>
            <a:r>
              <a:rPr lang="en-GB" sz="2400" dirty="0" smtClean="0">
                <a:latin typeface="+mn-lt"/>
              </a:rPr>
              <a:t>non-involved </a:t>
            </a:r>
            <a:r>
              <a:rPr lang="en-GB" sz="2400" dirty="0">
                <a:latin typeface="+mn-lt"/>
              </a:rPr>
              <a:t>as the reference category, and with area, gender and grade variables </a:t>
            </a:r>
            <a:r>
              <a:rPr lang="en-GB" sz="2400" dirty="0" smtClean="0">
                <a:latin typeface="+mn-lt"/>
              </a:rPr>
              <a:t>as predictors</a:t>
            </a:r>
            <a:r>
              <a:rPr lang="en-GB" sz="2400" dirty="0">
                <a:latin typeface="+mn-lt"/>
              </a:rPr>
              <a:t>. The odds ratios and their corresponding 95% confidence intervals from the multivariate analyses </a:t>
            </a:r>
            <a:r>
              <a:rPr lang="en-GB" sz="2400" dirty="0" smtClean="0">
                <a:latin typeface="+mn-lt"/>
              </a:rPr>
              <a:t>are </a:t>
            </a:r>
            <a:r>
              <a:rPr lang="en-US" sz="2400" dirty="0" smtClean="0">
                <a:latin typeface="+mn-lt"/>
              </a:rPr>
              <a:t>reported </a:t>
            </a:r>
            <a:r>
              <a:rPr lang="en-US" sz="2400" dirty="0">
                <a:latin typeface="+mn-lt"/>
              </a:rPr>
              <a:t>in Table 4</a:t>
            </a:r>
            <a:r>
              <a:rPr lang="en-US" sz="2400" dirty="0" smtClean="0"/>
              <a: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 name="TextBox 1"/>
          <p:cNvSpPr txBox="1"/>
          <p:nvPr/>
        </p:nvSpPr>
        <p:spPr>
          <a:xfrm>
            <a:off x="2517116" y="5910590"/>
            <a:ext cx="4338367" cy="523220"/>
          </a:xfrm>
          <a:prstGeom prst="rect">
            <a:avLst/>
          </a:prstGeom>
          <a:noFill/>
        </p:spPr>
        <p:txBody>
          <a:bodyPr wrap="none" rtlCol="0">
            <a:spAutoFit/>
          </a:bodyPr>
          <a:lstStyle/>
          <a:p>
            <a:r>
              <a:rPr lang="en-US" sz="2800" b="1" dirty="0" smtClean="0">
                <a:solidFill>
                  <a:schemeClr val="accent2">
                    <a:lumMod val="75000"/>
                  </a:schemeClr>
                </a:solidFill>
                <a:latin typeface="+mn-lt"/>
              </a:rPr>
              <a:t>Paragraph that tells nothing</a:t>
            </a:r>
            <a:endParaRPr lang="en-US" sz="2800" b="1" dirty="0">
              <a:solidFill>
                <a:schemeClr val="accent2">
                  <a:lumMod val="75000"/>
                </a:schemeClr>
              </a:solidFill>
              <a:latin typeface="+mn-lt"/>
            </a:endParaRPr>
          </a:p>
        </p:txBody>
      </p:sp>
    </p:spTree>
    <p:extLst>
      <p:ext uri="{BB962C8B-B14F-4D97-AF65-F5344CB8AC3E}">
        <p14:creationId xmlns:p14="http://schemas.microsoft.com/office/powerpoint/2010/main" val="1359127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286000" y="-2252663"/>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TABLES AND FIGURES</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685800" y="990600"/>
            <a:ext cx="8001000" cy="5715000"/>
          </a:xfrm>
          <a:prstGeom prst="rect">
            <a:avLst/>
          </a:prstGeom>
        </p:spPr>
        <p:txBody>
          <a:bodyPr vert="horz" rtlCol="0">
            <a:normAutofit fontScale="85000" lnSpcReduction="20000"/>
          </a:bodyPr>
          <a:lstStyle/>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It is a summary of the findings not for presentation of raw data </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Avoid duplication of information in tables and graphs</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Table and graphs should be complete and informative without the need to refer to the text: number, title, footnote and content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Pay attention to the decimals associated with percent, mean, standard deviation, OR and CI</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r>
              <a:rPr lang="en-US" sz="2800" dirty="0" smtClean="0">
                <a:latin typeface="+mn-lt"/>
              </a:rPr>
              <a:t>Each table and graph should be presented in a separate page and not wrapped between text</a:t>
            </a:r>
          </a:p>
          <a:p>
            <a:pPr marL="457200" indent="-288925" algn="justLow">
              <a:lnSpc>
                <a:spcPct val="130000"/>
              </a:lnSpc>
              <a:spcBef>
                <a:spcPts val="1200"/>
              </a:spcBef>
              <a:spcAft>
                <a:spcPts val="1200"/>
              </a:spcAft>
              <a:buClr>
                <a:schemeClr val="accent2"/>
              </a:buClr>
              <a:buSzPct val="60000"/>
              <a:buFont typeface="Arial" pitchFamily="34" charset="0"/>
              <a:buChar char="•"/>
              <a:tabLst>
                <a:tab pos="457200" algn="l"/>
              </a:tabLst>
            </a:pPr>
            <a:endParaRPr lang="en-US" sz="2800" dirty="0" smtClean="0">
              <a:latin typeface="+mn-lt"/>
            </a:endParaRP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270472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 OF A TABLE</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grpSp>
        <p:nvGrpSpPr>
          <p:cNvPr id="2" name="Group 5"/>
          <p:cNvGrpSpPr>
            <a:grpSpLocks noChangeAspect="1"/>
          </p:cNvGrpSpPr>
          <p:nvPr/>
        </p:nvGrpSpPr>
        <p:grpSpPr bwMode="auto">
          <a:xfrm>
            <a:off x="914401" y="2057400"/>
            <a:ext cx="7620000" cy="3527925"/>
            <a:chOff x="3" y="828"/>
            <a:chExt cx="5754" cy="2664"/>
          </a:xfrm>
        </p:grpSpPr>
        <p:sp>
          <p:nvSpPr>
            <p:cNvPr id="5" name="AutoShape 4"/>
            <p:cNvSpPr>
              <a:spLocks noChangeAspect="1" noChangeArrowheads="1" noTextEdit="1"/>
            </p:cNvSpPr>
            <p:nvPr/>
          </p:nvSpPr>
          <p:spPr bwMode="auto">
            <a:xfrm>
              <a:off x="3" y="828"/>
              <a:ext cx="5754" cy="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 y="828"/>
              <a:ext cx="5760" cy="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7" name="Straight Arrow Connector 6"/>
          <p:cNvCxnSpPr/>
          <p:nvPr/>
        </p:nvCxnSpPr>
        <p:spPr>
          <a:xfrm flipH="1">
            <a:off x="1219200" y="1828800"/>
            <a:ext cx="304800" cy="5334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39240" y="2125980"/>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133600" y="1524000"/>
            <a:ext cx="5889176" cy="400110"/>
          </a:xfrm>
          <a:prstGeom prst="rect">
            <a:avLst/>
          </a:prstGeom>
          <a:noFill/>
        </p:spPr>
        <p:txBody>
          <a:bodyPr wrap="none" rtlCol="0">
            <a:spAutoFit/>
          </a:bodyPr>
          <a:lstStyle/>
          <a:p>
            <a:r>
              <a:rPr lang="en-US" sz="2000" dirty="0" smtClean="0">
                <a:latin typeface="+mn-lt"/>
              </a:rPr>
              <a:t>Risk of incontinence among [..] by sex in Al-</a:t>
            </a:r>
            <a:r>
              <a:rPr lang="en-US" sz="2000" dirty="0" err="1" smtClean="0">
                <a:latin typeface="+mn-lt"/>
              </a:rPr>
              <a:t>Dakhliyah</a:t>
            </a:r>
            <a:r>
              <a:rPr lang="en-US" sz="2000" dirty="0" smtClean="0">
                <a:latin typeface="+mn-lt"/>
              </a:rPr>
              <a:t> [..]</a:t>
            </a:r>
            <a:endParaRPr lang="en-US" sz="2000" dirty="0">
              <a:latin typeface="+mn-lt"/>
            </a:endParaRPr>
          </a:p>
        </p:txBody>
      </p:sp>
      <p:cxnSp>
        <p:nvCxnSpPr>
          <p:cNvPr id="13" name="Straight Arrow Connector 12"/>
          <p:cNvCxnSpPr/>
          <p:nvPr/>
        </p:nvCxnSpPr>
        <p:spPr>
          <a:xfrm flipH="1">
            <a:off x="2895600" y="1897380"/>
            <a:ext cx="152400" cy="3810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1905000" y="5486400"/>
            <a:ext cx="228600" cy="304800"/>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990600" y="5158740"/>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1539240" y="3813742"/>
            <a:ext cx="228600" cy="3048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944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EXAMPLE OF GRAPH</a:t>
            </a:r>
            <a:endParaRPr lang="en-US" sz="5400" dirty="0">
              <a:solidFill>
                <a:schemeClr val="tx1"/>
              </a:solidFill>
            </a:endParaRPr>
          </a:p>
        </p:txBody>
      </p:sp>
      <p:sp>
        <p:nvSpPr>
          <p:cNvPr id="8" name="Content Placeholder 2"/>
          <p:cNvSpPr>
            <a:spLocks noGrp="1"/>
          </p:cNvSpPr>
          <p:nvPr>
            <p:ph idx="1"/>
          </p:nvPr>
        </p:nvSpPr>
        <p:spPr>
          <a:xfrm>
            <a:off x="685800" y="2209800"/>
            <a:ext cx="8229600" cy="3810000"/>
          </a:xfrm>
        </p:spPr>
        <p:txBody>
          <a:bodyPr rtlCol="0">
            <a:normAutofit/>
          </a:bodyPr>
          <a:lstStyle/>
          <a:p>
            <a:pPr marL="633413" indent="-352425">
              <a:buFont typeface="Arial" pitchFamily="34" charset="0"/>
              <a:buChar char="•"/>
            </a:pPr>
            <a:endParaRPr lang="en-US" sz="2800" dirty="0" smtClean="0"/>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graphicFrame>
        <p:nvGraphicFramePr>
          <p:cNvPr id="7" name="Content Placeholder 4"/>
          <p:cNvGraphicFramePr>
            <a:graphicFrameLocks/>
          </p:cNvGraphicFramePr>
          <p:nvPr>
            <p:extLst>
              <p:ext uri="{D42A27DB-BD31-4B8C-83A1-F6EECF244321}">
                <p14:modId xmlns:p14="http://schemas.microsoft.com/office/powerpoint/2010/main" val="3670279234"/>
              </p:ext>
            </p:extLst>
          </p:nvPr>
        </p:nvGraphicFramePr>
        <p:xfrm>
          <a:off x="1066800" y="685800"/>
          <a:ext cx="7315200" cy="4800600"/>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22"/>
          <p:cNvGrpSpPr/>
          <p:nvPr/>
        </p:nvGrpSpPr>
        <p:grpSpPr>
          <a:xfrm>
            <a:off x="2970903" y="1406315"/>
            <a:ext cx="3973890" cy="1823633"/>
            <a:chOff x="2987824" y="2844804"/>
            <a:chExt cx="3816424" cy="2181733"/>
          </a:xfrm>
        </p:grpSpPr>
        <p:grpSp>
          <p:nvGrpSpPr>
            <p:cNvPr id="10" name="Group 24"/>
            <p:cNvGrpSpPr/>
            <p:nvPr/>
          </p:nvGrpSpPr>
          <p:grpSpPr>
            <a:xfrm>
              <a:off x="2987824" y="2844804"/>
              <a:ext cx="3816424" cy="2181733"/>
              <a:chOff x="1547664" y="-35516"/>
              <a:chExt cx="3816424" cy="2181733"/>
            </a:xfrm>
          </p:grpSpPr>
          <p:sp>
            <p:nvSpPr>
              <p:cNvPr id="12" name="TextBox 11"/>
              <p:cNvSpPr txBox="1"/>
              <p:nvPr/>
            </p:nvSpPr>
            <p:spPr>
              <a:xfrm>
                <a:off x="1547664" y="-35516"/>
                <a:ext cx="3816424" cy="400110"/>
              </a:xfrm>
              <a:prstGeom prst="rect">
                <a:avLst/>
              </a:prstGeom>
              <a:noFill/>
              <a:ln>
                <a:solidFill>
                  <a:srgbClr val="C00000"/>
                </a:solidFill>
              </a:ln>
            </p:spPr>
            <p:txBody>
              <a:bodyPr wrap="square" rtlCol="1">
                <a:spAutoFit/>
              </a:bodyPr>
              <a:lstStyle/>
              <a:p>
                <a:r>
                  <a:rPr lang="en-US" sz="2000" b="1" dirty="0" smtClean="0">
                    <a:latin typeface="Times New Roman" pitchFamily="18" charset="0"/>
                    <a:cs typeface="Times New Roman" pitchFamily="18" charset="0"/>
                  </a:rPr>
                  <a:t>OR= 1.95; 95% CI= 1.51, 2.53</a:t>
                </a:r>
                <a:endParaRPr lang="ar-OM" sz="2000" b="1" dirty="0">
                  <a:latin typeface="Times New Roman" pitchFamily="18" charset="0"/>
                  <a:cs typeface="Times New Roman" pitchFamily="18" charset="0"/>
                </a:endParaRPr>
              </a:p>
            </p:txBody>
          </p:sp>
          <p:sp>
            <p:nvSpPr>
              <p:cNvPr id="13" name="Oval 12"/>
              <p:cNvSpPr/>
              <p:nvPr/>
            </p:nvSpPr>
            <p:spPr bwMode="auto">
              <a:xfrm>
                <a:off x="2935742" y="1634160"/>
                <a:ext cx="504056" cy="512057"/>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1" lang="ar-OM" sz="2400" b="0" i="0" u="none" strike="noStrike" cap="none" normalizeH="0" baseline="0" smtClean="0">
                  <a:ln>
                    <a:noFill/>
                  </a:ln>
                  <a:solidFill>
                    <a:schemeClr val="tx1"/>
                  </a:solidFill>
                  <a:effectLst/>
                  <a:latin typeface="Gulim" pitchFamily="34" charset="-127"/>
                  <a:ea typeface="Gulim" pitchFamily="34" charset="-127"/>
                </a:endParaRPr>
              </a:p>
            </p:txBody>
          </p:sp>
        </p:grpSp>
        <p:cxnSp>
          <p:nvCxnSpPr>
            <p:cNvPr id="11" name="Straight Connector 10"/>
            <p:cNvCxnSpPr/>
            <p:nvPr/>
          </p:nvCxnSpPr>
          <p:spPr bwMode="auto">
            <a:xfrm>
              <a:off x="4598658" y="3244914"/>
              <a:ext cx="0" cy="1269566"/>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grpSp>
        <p:nvGrpSpPr>
          <p:cNvPr id="14" name="Group 31"/>
          <p:cNvGrpSpPr/>
          <p:nvPr/>
        </p:nvGrpSpPr>
        <p:grpSpPr>
          <a:xfrm>
            <a:off x="5239793" y="2066777"/>
            <a:ext cx="3693614" cy="1986262"/>
            <a:chOff x="3347864" y="3108899"/>
            <a:chExt cx="3672408" cy="2740649"/>
          </a:xfrm>
        </p:grpSpPr>
        <p:grpSp>
          <p:nvGrpSpPr>
            <p:cNvPr id="15" name="Group 24"/>
            <p:cNvGrpSpPr/>
            <p:nvPr/>
          </p:nvGrpSpPr>
          <p:grpSpPr>
            <a:xfrm>
              <a:off x="3347864" y="3108899"/>
              <a:ext cx="3672408" cy="2740649"/>
              <a:chOff x="1907704" y="228579"/>
              <a:chExt cx="3672408" cy="2740649"/>
            </a:xfrm>
          </p:grpSpPr>
          <p:sp>
            <p:nvSpPr>
              <p:cNvPr id="17" name="TextBox 16"/>
              <p:cNvSpPr txBox="1"/>
              <p:nvPr/>
            </p:nvSpPr>
            <p:spPr>
              <a:xfrm>
                <a:off x="1907704" y="228579"/>
                <a:ext cx="3672408" cy="400110"/>
              </a:xfrm>
              <a:prstGeom prst="rect">
                <a:avLst/>
              </a:prstGeom>
              <a:noFill/>
              <a:ln>
                <a:solidFill>
                  <a:srgbClr val="C00000"/>
                </a:solidFill>
              </a:ln>
            </p:spPr>
            <p:txBody>
              <a:bodyPr wrap="square" rtlCol="1">
                <a:spAutoFit/>
              </a:bodyPr>
              <a:lstStyle/>
              <a:p>
                <a:pPr algn="ctr"/>
                <a:r>
                  <a:rPr lang="en-US" sz="2000" b="1" dirty="0" smtClean="0">
                    <a:latin typeface="Times New Roman" pitchFamily="18" charset="0"/>
                    <a:cs typeface="Times New Roman" pitchFamily="18" charset="0"/>
                  </a:rPr>
                  <a:t>OR= 2.77;  95% CI= 1.90, 4.03</a:t>
                </a:r>
                <a:endParaRPr lang="ar-OM" sz="2000" b="1" dirty="0">
                  <a:latin typeface="Times New Roman" pitchFamily="18" charset="0"/>
                  <a:cs typeface="Times New Roman" pitchFamily="18" charset="0"/>
                </a:endParaRPr>
              </a:p>
            </p:txBody>
          </p:sp>
          <p:sp>
            <p:nvSpPr>
              <p:cNvPr id="18" name="Oval 17"/>
              <p:cNvSpPr/>
              <p:nvPr/>
            </p:nvSpPr>
            <p:spPr bwMode="auto">
              <a:xfrm>
                <a:off x="2810823" y="2457171"/>
                <a:ext cx="504056" cy="512057"/>
              </a:xfrm>
              <a:prstGeom prst="ellipse">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1" hangingPunct="1">
                  <a:lnSpc>
                    <a:spcPct val="100000"/>
                  </a:lnSpc>
                  <a:spcBef>
                    <a:spcPct val="0"/>
                  </a:spcBef>
                  <a:spcAft>
                    <a:spcPct val="0"/>
                  </a:spcAft>
                  <a:buClrTx/>
                  <a:buSzTx/>
                  <a:buFontTx/>
                  <a:buNone/>
                  <a:tabLst/>
                </a:pPr>
                <a:endParaRPr kumimoji="1" lang="ar-OM" sz="2400" b="0" i="0" u="none" strike="noStrike" cap="none" normalizeH="0" baseline="0" smtClean="0">
                  <a:ln>
                    <a:noFill/>
                  </a:ln>
                  <a:solidFill>
                    <a:schemeClr val="tx1"/>
                  </a:solidFill>
                  <a:effectLst/>
                  <a:latin typeface="Gulim" pitchFamily="34" charset="-127"/>
                  <a:ea typeface="Gulim" pitchFamily="34" charset="-127"/>
                </a:endParaRPr>
              </a:p>
            </p:txBody>
          </p:sp>
        </p:grpSp>
        <p:cxnSp>
          <p:nvCxnSpPr>
            <p:cNvPr id="16" name="Straight Connector 15"/>
            <p:cNvCxnSpPr>
              <a:endCxn id="18" idx="0"/>
            </p:cNvCxnSpPr>
            <p:nvPr/>
          </p:nvCxnSpPr>
          <p:spPr bwMode="auto">
            <a:xfrm>
              <a:off x="4503011" y="3509009"/>
              <a:ext cx="1" cy="1828482"/>
            </a:xfrm>
            <a:prstGeom prst="line">
              <a:avLst/>
            </a:prstGeom>
            <a:solidFill>
              <a:schemeClr val="accent1"/>
            </a:solidFill>
            <a:ln w="9525" cap="flat" cmpd="sng" algn="ctr">
              <a:solidFill>
                <a:srgbClr val="C00000"/>
              </a:solidFill>
              <a:prstDash val="solid"/>
              <a:round/>
              <a:headEnd type="none" w="med" len="med"/>
              <a:tailEnd type="none" w="med" len="med"/>
            </a:ln>
            <a:effectLst/>
          </p:spPr>
        </p:cxnSp>
      </p:grpSp>
      <p:sp>
        <p:nvSpPr>
          <p:cNvPr id="22" name="Title 1"/>
          <p:cNvSpPr>
            <a:spLocks noGrp="1"/>
          </p:cNvSpPr>
          <p:nvPr>
            <p:ph type="title"/>
          </p:nvPr>
        </p:nvSpPr>
        <p:spPr>
          <a:xfrm>
            <a:off x="601979" y="5715000"/>
            <a:ext cx="8153400" cy="609600"/>
          </a:xfrm>
        </p:spPr>
        <p:txBody>
          <a:bodyPr/>
          <a:lstStyle/>
          <a:p>
            <a:pPr algn="ctr"/>
            <a:r>
              <a:rPr lang="en-US" sz="2400" b="1" dirty="0" smtClean="0">
                <a:solidFill>
                  <a:schemeClr val="tx1"/>
                </a:solidFill>
                <a:latin typeface="+mn-lt"/>
                <a:cs typeface="Calibri" pitchFamily="34" charset="0"/>
              </a:rPr>
              <a:t>Rate of dementia among elderly people in relation to age</a:t>
            </a:r>
            <a:endParaRPr lang="ar-OM" sz="2400" b="1" dirty="0">
              <a:solidFill>
                <a:schemeClr val="tx1"/>
              </a:solidFill>
              <a:latin typeface="+mn-lt"/>
            </a:endParaRPr>
          </a:p>
        </p:txBody>
      </p:sp>
      <p:sp>
        <p:nvSpPr>
          <p:cNvPr id="21" name="TextBox 20"/>
          <p:cNvSpPr txBox="1"/>
          <p:nvPr/>
        </p:nvSpPr>
        <p:spPr>
          <a:xfrm>
            <a:off x="7391400" y="4844534"/>
            <a:ext cx="1249188" cy="369332"/>
          </a:xfrm>
          <a:prstGeom prst="rect">
            <a:avLst/>
          </a:prstGeom>
          <a:noFill/>
        </p:spPr>
        <p:txBody>
          <a:bodyPr wrap="none" rtlCol="0">
            <a:spAutoFit/>
          </a:bodyPr>
          <a:lstStyle/>
          <a:p>
            <a:r>
              <a:rPr lang="en-US" b="1" dirty="0" smtClean="0">
                <a:latin typeface="Calibri" pitchFamily="34" charset="0"/>
              </a:rPr>
              <a:t>Age (years)</a:t>
            </a:r>
            <a:endParaRPr lang="en-US" b="1" dirty="0">
              <a:latin typeface="Calibri" pitchFamily="34" charset="0"/>
            </a:endParaRPr>
          </a:p>
        </p:txBody>
      </p:sp>
      <p:cxnSp>
        <p:nvCxnSpPr>
          <p:cNvPr id="27" name="Straight Arrow Connector 26"/>
          <p:cNvCxnSpPr/>
          <p:nvPr/>
        </p:nvCxnSpPr>
        <p:spPr>
          <a:xfrm flipV="1">
            <a:off x="1981200" y="5124212"/>
            <a:ext cx="762000" cy="34873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691640" y="6248400"/>
            <a:ext cx="762000" cy="348734"/>
          </a:xfrm>
          <a:prstGeom prst="straightConnector1">
            <a:avLst/>
          </a:prstGeom>
          <a:ln>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95586" y="5472946"/>
            <a:ext cx="853311" cy="369332"/>
          </a:xfrm>
          <a:prstGeom prst="rect">
            <a:avLst/>
          </a:prstGeom>
          <a:noFill/>
        </p:spPr>
        <p:txBody>
          <a:bodyPr wrap="none" rtlCol="0">
            <a:spAutoFit/>
          </a:bodyPr>
          <a:lstStyle/>
          <a:p>
            <a:r>
              <a:rPr lang="en-US" dirty="0" smtClean="0">
                <a:latin typeface="+mn-lt"/>
              </a:rPr>
              <a:t>Legend</a:t>
            </a:r>
            <a:endParaRPr lang="en-US" dirty="0">
              <a:latin typeface="+mn-lt"/>
            </a:endParaRPr>
          </a:p>
        </p:txBody>
      </p:sp>
      <p:sp>
        <p:nvSpPr>
          <p:cNvPr id="32" name="TextBox 31"/>
          <p:cNvSpPr txBox="1"/>
          <p:nvPr/>
        </p:nvSpPr>
        <p:spPr>
          <a:xfrm>
            <a:off x="752773" y="6380202"/>
            <a:ext cx="606256" cy="400110"/>
          </a:xfrm>
          <a:prstGeom prst="rect">
            <a:avLst/>
          </a:prstGeom>
          <a:noFill/>
        </p:spPr>
        <p:txBody>
          <a:bodyPr wrap="none" rtlCol="0">
            <a:spAutoFit/>
          </a:bodyPr>
          <a:lstStyle/>
          <a:p>
            <a:r>
              <a:rPr lang="en-US" sz="2000" dirty="0" smtClean="0">
                <a:latin typeface="+mn-lt"/>
              </a:rPr>
              <a:t>Title</a:t>
            </a:r>
            <a:endParaRPr lang="en-US" sz="2000" dirty="0">
              <a:latin typeface="+mn-lt"/>
            </a:endParaRPr>
          </a:p>
        </p:txBody>
      </p:sp>
    </p:spTree>
    <p:extLst>
      <p:ext uri="{BB962C8B-B14F-4D97-AF65-F5344CB8AC3E}">
        <p14:creationId xmlns:p14="http://schemas.microsoft.com/office/powerpoint/2010/main" val="148394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9"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trips(upLeft)">
                                      <p:cBhvr>
                                        <p:cTn id="7" dur="500"/>
                                        <p:tgtEl>
                                          <p:spTgt spid="9"/>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trips(upRight)">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85800" y="838200"/>
            <a:ext cx="8001000" cy="5562600"/>
          </a:xfrm>
          <a:prstGeom prst="rect">
            <a:avLst/>
          </a:prstGeom>
        </p:spPr>
        <p:txBody>
          <a:bodyPr vert="horz" rtlCol="0">
            <a:normAutofit fontScale="92500" lnSpcReduction="10000"/>
          </a:bodyPr>
          <a:lstStyle/>
          <a:p>
            <a:pPr marL="457200" indent="-457200" algn="justLow">
              <a:buClr>
                <a:schemeClr val="accent2">
                  <a:lumMod val="75000"/>
                </a:schemeClr>
              </a:buClr>
              <a:buSzPct val="60000"/>
              <a:buFont typeface="Arial" pitchFamily="34" charset="0"/>
              <a:buChar char="•"/>
            </a:pPr>
            <a:r>
              <a:rPr lang="en-US" sz="2800" dirty="0" smtClean="0">
                <a:latin typeface="+mn-lt"/>
              </a:rPr>
              <a:t>It is about interpretation of the results [why] in view of others’ results and how they are going to be used [significance and implication]</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It makes use of others’ findings (primary articles) to support the idea or the argument</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Ends by a conclusion within the scope of the work</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Includes limitations as constraints of the current study, reasons for negative [or positive] unexpected findings, unanswered questions</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Includes recommendations for future research in specific areas and the reason for this recommendation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 Placeholder 2"/>
          <p:cNvSpPr txBox="1">
            <a:spLocks/>
          </p:cNvSpPr>
          <p:nvPr/>
        </p:nvSpPr>
        <p:spPr>
          <a:xfrm rot="5400000">
            <a:off x="2667000" y="-2133600"/>
            <a:ext cx="609600" cy="5181600"/>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75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DISCUSSION</a:t>
            </a:r>
            <a:endParaRPr lang="en-US" sz="5400" dirty="0">
              <a:solidFill>
                <a:schemeClr val="tx1"/>
              </a:solidFill>
            </a:endParaRPr>
          </a:p>
        </p:txBody>
      </p:sp>
    </p:spTree>
    <p:extLst>
      <p:ext uri="{BB962C8B-B14F-4D97-AF65-F5344CB8AC3E}">
        <p14:creationId xmlns:p14="http://schemas.microsoft.com/office/powerpoint/2010/main" val="16474913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85800" y="1371600"/>
            <a:ext cx="8001000" cy="5029200"/>
          </a:xfrm>
          <a:prstGeom prst="rect">
            <a:avLst/>
          </a:prstGeom>
        </p:spPr>
        <p:txBody>
          <a:bodyPr vert="horz" rtlCol="0">
            <a:normAutofit/>
          </a:bodyPr>
          <a:lstStyle/>
          <a:p>
            <a:pPr>
              <a:buClr>
                <a:schemeClr val="accent2">
                  <a:lumMod val="75000"/>
                </a:schemeClr>
              </a:buClr>
              <a:buSzPct val="60000"/>
            </a:pPr>
            <a:r>
              <a:rPr lang="en-US" sz="2800" dirty="0" smtClean="0">
                <a:latin typeface="+mn-lt"/>
              </a:rPr>
              <a:t>Avoid</a:t>
            </a:r>
          </a:p>
          <a:p>
            <a:pPr>
              <a:buClr>
                <a:schemeClr val="accent2">
                  <a:lumMod val="75000"/>
                </a:schemeClr>
              </a:buClr>
              <a:buSzPct val="60000"/>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a:latin typeface="+mn-lt"/>
              </a:rPr>
              <a:t>R</a:t>
            </a:r>
            <a:r>
              <a:rPr lang="en-US" sz="2800" dirty="0" smtClean="0">
                <a:latin typeface="+mn-lt"/>
              </a:rPr>
              <a:t>estating the results</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Telling the reader your findings are comparable [to whom] and different [from whom] then [period] but explaining the significance of differences and similarities </a:t>
            </a:r>
          </a:p>
          <a:p>
            <a:pPr marL="457200" indent="-457200" algn="justLow">
              <a:buClr>
                <a:schemeClr val="accent2">
                  <a:lumMod val="75000"/>
                </a:schemeClr>
              </a:buClr>
              <a:buSzPct val="60000"/>
              <a:buFont typeface="Arial" pitchFamily="34" charset="0"/>
              <a:buChar char="•"/>
            </a:pPr>
            <a:endParaRPr lang="en-US" sz="2800" dirty="0" smtClean="0">
              <a:latin typeface="+mn-lt"/>
            </a:endParaRPr>
          </a:p>
          <a:p>
            <a:pPr marL="457200" indent="-457200" algn="justLow">
              <a:buClr>
                <a:schemeClr val="accent2">
                  <a:lumMod val="75000"/>
                </a:schemeClr>
              </a:buClr>
              <a:buSzPct val="60000"/>
              <a:buFont typeface="Arial" pitchFamily="34" charset="0"/>
              <a:buChar char="•"/>
            </a:pPr>
            <a:r>
              <a:rPr lang="en-US" sz="2800" dirty="0" smtClean="0">
                <a:latin typeface="+mn-lt"/>
              </a:rPr>
              <a:t>Overgeneralization </a:t>
            </a:r>
          </a:p>
          <a:p>
            <a:pPr marL="633413" marR="0" lvl="0" indent="-352425"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 Placeholder 2"/>
          <p:cNvSpPr txBox="1">
            <a:spLocks/>
          </p:cNvSpPr>
          <p:nvPr/>
        </p:nvSpPr>
        <p:spPr>
          <a:xfrm rot="5400000">
            <a:off x="2667000" y="-1828800"/>
            <a:ext cx="609600" cy="5181600"/>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75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DISCUSSION</a:t>
            </a:r>
            <a:endParaRPr lang="en-US" sz="5400" dirty="0">
              <a:solidFill>
                <a:schemeClr val="tx1"/>
              </a:solidFill>
            </a:endParaRPr>
          </a:p>
        </p:txBody>
      </p:sp>
    </p:spTree>
    <p:extLst>
      <p:ext uri="{BB962C8B-B14F-4D97-AF65-F5344CB8AC3E}">
        <p14:creationId xmlns:p14="http://schemas.microsoft.com/office/powerpoint/2010/main" val="5496657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77449"/>
            <a:ext cx="3571875" cy="404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83555" y="1890720"/>
            <a:ext cx="3457998" cy="4154984"/>
          </a:xfrm>
          <a:prstGeom prst="rect">
            <a:avLst/>
          </a:prstGeom>
          <a:noFill/>
        </p:spPr>
        <p:txBody>
          <a:bodyPr wrap="none" rtlCol="0">
            <a:spAutoFit/>
          </a:bodyPr>
          <a:lstStyle/>
          <a:p>
            <a:r>
              <a:rPr lang="en-US" sz="2400" dirty="0" smtClean="0">
                <a:solidFill>
                  <a:schemeClr val="accent2">
                    <a:lumMod val="75000"/>
                  </a:schemeClr>
                </a:solidFill>
                <a:latin typeface="+mn-lt"/>
              </a:rPr>
              <a:t>Interpretation of data </a:t>
            </a:r>
          </a:p>
          <a:p>
            <a:r>
              <a:rPr lang="en-US" sz="2400" dirty="0" smtClean="0">
                <a:solidFill>
                  <a:schemeClr val="accent2">
                    <a:lumMod val="75000"/>
                  </a:schemeClr>
                </a:solidFill>
                <a:latin typeface="+mn-lt"/>
              </a:rPr>
              <a:t>In relation to objectives</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smtClean="0">
              <a:solidFill>
                <a:schemeClr val="accent2">
                  <a:lumMod val="75000"/>
                </a:schemeClr>
              </a:solidFill>
              <a:latin typeface="+mn-lt"/>
            </a:endParaRPr>
          </a:p>
          <a:p>
            <a:r>
              <a:rPr lang="en-US" sz="2400" dirty="0" smtClean="0">
                <a:solidFill>
                  <a:schemeClr val="accent2">
                    <a:lumMod val="75000"/>
                  </a:schemeClr>
                </a:solidFill>
                <a:latin typeface="+mn-lt"/>
              </a:rPr>
              <a:t>Interpreting others findings</a:t>
            </a:r>
          </a:p>
          <a:p>
            <a:endParaRPr lang="en-US" sz="2400" dirty="0">
              <a:solidFill>
                <a:schemeClr val="accent2">
                  <a:lumMod val="75000"/>
                </a:schemeClr>
              </a:solidFill>
              <a:latin typeface="+mn-lt"/>
            </a:endParaRPr>
          </a:p>
          <a:p>
            <a:endParaRPr lang="en-US" sz="2400" dirty="0" smtClean="0">
              <a:solidFill>
                <a:schemeClr val="accent2">
                  <a:lumMod val="75000"/>
                </a:schemeClr>
              </a:solidFill>
              <a:latin typeface="+mn-lt"/>
            </a:endParaRPr>
          </a:p>
          <a:p>
            <a:endParaRPr lang="en-US" sz="2400" dirty="0">
              <a:solidFill>
                <a:schemeClr val="accent2">
                  <a:lumMod val="75000"/>
                </a:schemeClr>
              </a:solidFill>
              <a:latin typeface="+mn-lt"/>
            </a:endParaRPr>
          </a:p>
          <a:p>
            <a:r>
              <a:rPr lang="en-US" sz="2400" dirty="0" smtClean="0">
                <a:solidFill>
                  <a:schemeClr val="accent2">
                    <a:lumMod val="75000"/>
                  </a:schemeClr>
                </a:solidFill>
                <a:latin typeface="+mn-lt"/>
              </a:rPr>
              <a:t>End by the concepts used </a:t>
            </a:r>
          </a:p>
          <a:p>
            <a:r>
              <a:rPr lang="en-US" sz="2400" dirty="0" smtClean="0">
                <a:solidFill>
                  <a:schemeClr val="accent2">
                    <a:lumMod val="75000"/>
                  </a:schemeClr>
                </a:solidFill>
                <a:latin typeface="+mn-lt"/>
              </a:rPr>
              <a:t>In the introduction</a:t>
            </a:r>
          </a:p>
        </p:txBody>
      </p:sp>
      <p:sp>
        <p:nvSpPr>
          <p:cNvPr id="10" name="Line 8"/>
          <p:cNvSpPr>
            <a:spLocks noChangeShapeType="1"/>
          </p:cNvSpPr>
          <p:nvPr/>
        </p:nvSpPr>
        <p:spPr bwMode="auto">
          <a:xfrm>
            <a:off x="3543300" y="2710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9"/>
          <p:cNvSpPr>
            <a:spLocks noChangeShapeType="1"/>
          </p:cNvSpPr>
          <p:nvPr/>
        </p:nvSpPr>
        <p:spPr bwMode="auto">
          <a:xfrm>
            <a:off x="4076700" y="3472912"/>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Line 10"/>
          <p:cNvSpPr>
            <a:spLocks noChangeShapeType="1"/>
          </p:cNvSpPr>
          <p:nvPr/>
        </p:nvSpPr>
        <p:spPr bwMode="auto">
          <a:xfrm>
            <a:off x="4457700" y="4538700"/>
            <a:ext cx="0" cy="990600"/>
          </a:xfrm>
          <a:prstGeom prst="line">
            <a:avLst/>
          </a:prstGeom>
          <a:noFill/>
          <a:ln w="76200">
            <a:solidFill>
              <a:schemeClr val="accent5">
                <a:lumMod val="50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8"/>
          <p:cNvSpPr>
            <a:spLocks noChangeShapeType="1"/>
          </p:cNvSpPr>
          <p:nvPr/>
        </p:nvSpPr>
        <p:spPr bwMode="auto">
          <a:xfrm>
            <a:off x="7086600" y="2710912"/>
            <a:ext cx="0" cy="10668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Line 8"/>
          <p:cNvSpPr>
            <a:spLocks noChangeShapeType="1"/>
          </p:cNvSpPr>
          <p:nvPr/>
        </p:nvSpPr>
        <p:spPr bwMode="auto">
          <a:xfrm>
            <a:off x="7086600" y="4218660"/>
            <a:ext cx="0" cy="1066800"/>
          </a:xfrm>
          <a:prstGeom prst="line">
            <a:avLst/>
          </a:prstGeom>
          <a:noFill/>
          <a:ln w="76200">
            <a:solidFill>
              <a:schemeClr val="accent2">
                <a:lumMod val="7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Text Placeholder 2"/>
          <p:cNvSpPr txBox="1">
            <a:spLocks/>
          </p:cNvSpPr>
          <p:nvPr/>
        </p:nvSpPr>
        <p:spPr>
          <a:xfrm rot="5400000">
            <a:off x="2667000" y="-1828800"/>
            <a:ext cx="609600" cy="5181600"/>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75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dirty="0" smtClean="0">
                <a:solidFill>
                  <a:schemeClr val="tx1"/>
                </a:solidFill>
              </a:rPr>
              <a:t>DISCUSSION</a:t>
            </a:r>
            <a:endParaRPr lang="en-US" sz="5400" dirty="0">
              <a:solidFill>
                <a:schemeClr val="tx1"/>
              </a:solidFill>
            </a:endParaRPr>
          </a:p>
        </p:txBody>
      </p:sp>
    </p:spTree>
    <p:extLst>
      <p:ext uri="{BB962C8B-B14F-4D97-AF65-F5344CB8AC3E}">
        <p14:creationId xmlns:p14="http://schemas.microsoft.com/office/powerpoint/2010/main" val="65617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1295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PERFORNANCE OBJECTIVE</a:t>
            </a:r>
            <a:endParaRPr lang="en-US" sz="5400" dirty="0">
              <a:solidFill>
                <a:schemeClr val="tx1"/>
              </a:solidFill>
            </a:endParaRPr>
          </a:p>
        </p:txBody>
      </p:sp>
      <p:sp>
        <p:nvSpPr>
          <p:cNvPr id="4" name="Content Placeholder 3"/>
          <p:cNvSpPr>
            <a:spLocks noGrp="1"/>
          </p:cNvSpPr>
          <p:nvPr>
            <p:ph sz="quarter" idx="1"/>
          </p:nvPr>
        </p:nvSpPr>
        <p:spPr>
          <a:xfrm>
            <a:off x="2133600" y="2743200"/>
            <a:ext cx="5715000" cy="1524000"/>
          </a:xfrm>
        </p:spPr>
        <p:txBody>
          <a:bodyPr>
            <a:normAutofit/>
          </a:bodyPr>
          <a:lstStyle/>
          <a:p>
            <a:pPr marL="0" indent="0">
              <a:buNone/>
            </a:pPr>
            <a:r>
              <a:rPr lang="en-US" sz="2400" dirty="0" smtClean="0"/>
              <a:t>Writing scientific papers and reports</a:t>
            </a:r>
          </a:p>
          <a:p>
            <a:pPr>
              <a:buNone/>
            </a:pPr>
            <a:endParaRPr lang="en-U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67000" y="-18288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REFERENCES </a:t>
            </a:r>
            <a:endParaRPr lang="en-US" sz="5400" dirty="0">
              <a:solidFill>
                <a:schemeClr val="tx1"/>
              </a:solidFill>
            </a:endParaRPr>
          </a:p>
        </p:txBody>
      </p:sp>
      <p:sp>
        <p:nvSpPr>
          <p:cNvPr id="8" name="Content Placeholder 2"/>
          <p:cNvSpPr>
            <a:spLocks noGrp="1"/>
          </p:cNvSpPr>
          <p:nvPr>
            <p:ph idx="1"/>
          </p:nvPr>
        </p:nvSpPr>
        <p:spPr>
          <a:xfrm>
            <a:off x="685800" y="1981200"/>
            <a:ext cx="7924800" cy="4495800"/>
          </a:xfrm>
        </p:spPr>
        <p:txBody>
          <a:bodyPr rtlCol="0">
            <a:normAutofit/>
          </a:bodyPr>
          <a:lstStyle/>
          <a:p>
            <a:pPr>
              <a:buFont typeface="Arial" pitchFamily="34" charset="0"/>
              <a:buChar char="•"/>
            </a:pPr>
            <a:r>
              <a:rPr lang="en-US" dirty="0" smtClean="0"/>
              <a:t>List of sources cited in introduction &amp; discussion</a:t>
            </a:r>
          </a:p>
          <a:p>
            <a:pPr>
              <a:buFont typeface="Arial" pitchFamily="34" charset="0"/>
              <a:buChar char="•"/>
            </a:pPr>
            <a:r>
              <a:rPr lang="en-US" dirty="0" smtClean="0"/>
              <a:t>Usually other journal articles </a:t>
            </a:r>
          </a:p>
          <a:p>
            <a:pPr>
              <a:buFont typeface="Arial" pitchFamily="34" charset="0"/>
              <a:buChar char="•"/>
            </a:pPr>
            <a:r>
              <a:rPr lang="en-US" dirty="0" smtClean="0"/>
              <a:t>Previous studies in same field</a:t>
            </a:r>
          </a:p>
          <a:p>
            <a:pPr>
              <a:buFont typeface="Arial" pitchFamily="34" charset="0"/>
              <a:buChar char="•"/>
            </a:pPr>
            <a:endParaRPr lang="en-US" dirty="0" smtClean="0"/>
          </a:p>
          <a:p>
            <a:pPr>
              <a:buFont typeface="Arial" pitchFamily="34" charset="0"/>
              <a:buChar char="•"/>
            </a:pPr>
            <a:r>
              <a:rPr lang="en-US" dirty="0" smtClean="0"/>
              <a:t>Citation styles differ depending on Journal </a:t>
            </a:r>
            <a:r>
              <a:rPr lang="en-US" sz="2400" dirty="0" smtClean="0"/>
              <a:t>(Vancouver or APA style)</a:t>
            </a:r>
            <a:endParaRPr lang="en-US" dirty="0" smtClean="0"/>
          </a:p>
        </p:txBody>
      </p:sp>
    </p:spTree>
    <p:extLst>
      <p:ext uri="{BB962C8B-B14F-4D97-AF65-F5344CB8AC3E}">
        <p14:creationId xmlns:p14="http://schemas.microsoft.com/office/powerpoint/2010/main" val="8330272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1219200"/>
            <a:ext cx="7924800" cy="5257800"/>
          </a:xfrm>
        </p:spPr>
        <p:txBody>
          <a:bodyPr rtlCol="0">
            <a:normAutofit fontScale="77500" lnSpcReduction="20000"/>
          </a:bodyPr>
          <a:lstStyle/>
          <a:p>
            <a:pPr marL="0" indent="0" algn="justLow">
              <a:buFontTx/>
              <a:buNone/>
            </a:pPr>
            <a:r>
              <a:rPr lang="en-US" sz="4000" dirty="0" err="1" smtClean="0"/>
              <a:t>Herbst</a:t>
            </a:r>
            <a:r>
              <a:rPr lang="en-US" sz="4000" dirty="0" smtClean="0"/>
              <a:t> AL, </a:t>
            </a:r>
            <a:r>
              <a:rPr lang="en-US" sz="4000" dirty="0" err="1" smtClean="0"/>
              <a:t>Ulfelder</a:t>
            </a:r>
            <a:r>
              <a:rPr lang="en-US" sz="4000" dirty="0" smtClean="0"/>
              <a:t> H, </a:t>
            </a:r>
            <a:r>
              <a:rPr lang="en-US" sz="4000" dirty="0" err="1" smtClean="0"/>
              <a:t>Poskanzer</a:t>
            </a:r>
            <a:r>
              <a:rPr lang="en-US" sz="4000" dirty="0" smtClean="0"/>
              <a:t> DC. </a:t>
            </a:r>
            <a:r>
              <a:rPr lang="en-US" sz="4000" dirty="0" err="1" smtClean="0"/>
              <a:t>Adenocarcinoma</a:t>
            </a:r>
            <a:r>
              <a:rPr lang="en-US" sz="4000" dirty="0" smtClean="0"/>
              <a:t> of the vagina.: Association of maternal </a:t>
            </a:r>
            <a:r>
              <a:rPr lang="en-US" sz="4000" dirty="0" err="1" smtClean="0"/>
              <a:t>stilbestrol</a:t>
            </a:r>
            <a:r>
              <a:rPr lang="en-US" sz="4000" dirty="0" smtClean="0"/>
              <a:t> therapy with tumor </a:t>
            </a:r>
            <a:r>
              <a:rPr lang="en-US" sz="4000" dirty="0" err="1" smtClean="0"/>
              <a:t>appearancce</a:t>
            </a:r>
            <a:r>
              <a:rPr lang="en-US" sz="4000" dirty="0" smtClean="0"/>
              <a:t> in young women. New England Journal of Medicine 1971;284(16):878-81.</a:t>
            </a:r>
          </a:p>
          <a:p>
            <a:pPr>
              <a:buFontTx/>
              <a:buNone/>
            </a:pPr>
            <a:endParaRPr lang="en-US" sz="3200" dirty="0" smtClean="0"/>
          </a:p>
          <a:p>
            <a:pPr lvl="1">
              <a:buClr>
                <a:schemeClr val="accent2"/>
              </a:buClr>
              <a:buFont typeface="Arial" pitchFamily="34" charset="0"/>
              <a:buChar char="•"/>
            </a:pPr>
            <a:r>
              <a:rPr lang="en-US" sz="4000" dirty="0" smtClean="0"/>
              <a:t>Author name </a:t>
            </a:r>
          </a:p>
          <a:p>
            <a:pPr lvl="1">
              <a:buClr>
                <a:schemeClr val="accent2"/>
              </a:buClr>
              <a:buFont typeface="Arial" pitchFamily="34" charset="0"/>
              <a:buChar char="•"/>
            </a:pPr>
            <a:r>
              <a:rPr lang="en-US" sz="4000" dirty="0" smtClean="0"/>
              <a:t>Article’s title </a:t>
            </a:r>
          </a:p>
          <a:p>
            <a:pPr lvl="1">
              <a:buClr>
                <a:schemeClr val="accent2"/>
              </a:buClr>
              <a:buFont typeface="Arial" pitchFamily="34" charset="0"/>
              <a:buChar char="•"/>
            </a:pPr>
            <a:r>
              <a:rPr lang="en-US" sz="4000" dirty="0" smtClean="0"/>
              <a:t>Journal name </a:t>
            </a:r>
          </a:p>
          <a:p>
            <a:pPr lvl="1">
              <a:buClr>
                <a:schemeClr val="accent2"/>
              </a:buClr>
              <a:buFont typeface="Arial" pitchFamily="34" charset="0"/>
              <a:buChar char="•"/>
            </a:pPr>
            <a:r>
              <a:rPr lang="en-US" sz="4000" dirty="0" smtClean="0"/>
              <a:t>Volume Number</a:t>
            </a:r>
          </a:p>
          <a:p>
            <a:pPr lvl="1">
              <a:buClr>
                <a:schemeClr val="accent2"/>
              </a:buClr>
              <a:buFont typeface="Arial" pitchFamily="34" charset="0"/>
              <a:buChar char="•"/>
            </a:pPr>
            <a:r>
              <a:rPr lang="en-US" sz="4000" dirty="0" smtClean="0"/>
              <a:t>Issue Number</a:t>
            </a:r>
          </a:p>
          <a:p>
            <a:pPr lvl="1">
              <a:buClr>
                <a:schemeClr val="accent2"/>
              </a:buClr>
              <a:buFont typeface="Arial" pitchFamily="34" charset="0"/>
              <a:buChar char="•"/>
            </a:pPr>
            <a:r>
              <a:rPr lang="en-US" sz="4000" dirty="0" smtClean="0"/>
              <a:t>Pages                   </a:t>
            </a:r>
            <a:endParaRPr lang="en-US" sz="2200" dirty="0" smtClean="0"/>
          </a:p>
          <a:p>
            <a:pPr algn="justLow">
              <a:lnSpc>
                <a:spcPct val="130000"/>
              </a:lnSpc>
              <a:spcBef>
                <a:spcPts val="600"/>
              </a:spcBef>
              <a:buNone/>
            </a:pPr>
            <a:endParaRPr lang="en-US" dirty="0" smtClean="0"/>
          </a:p>
        </p:txBody>
      </p:sp>
      <p:sp>
        <p:nvSpPr>
          <p:cNvPr id="5" name="Text Placeholder 2"/>
          <p:cNvSpPr>
            <a:spLocks noGrp="1"/>
          </p:cNvSpPr>
          <p:nvPr>
            <p:ph type="body" idx="2"/>
          </p:nvPr>
        </p:nvSpPr>
        <p:spPr>
          <a:xfrm rot="5400000">
            <a:off x="27432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REFERENCES </a:t>
            </a:r>
            <a:endParaRPr lang="en-US" sz="5400" dirty="0">
              <a:solidFill>
                <a:schemeClr val="tx1"/>
              </a:solidFill>
            </a:endParaRPr>
          </a:p>
        </p:txBody>
      </p:sp>
    </p:spTree>
    <p:extLst>
      <p:ext uri="{BB962C8B-B14F-4D97-AF65-F5344CB8AC3E}">
        <p14:creationId xmlns:p14="http://schemas.microsoft.com/office/powerpoint/2010/main" val="17013691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2286000"/>
            <a:ext cx="7924800" cy="4191000"/>
          </a:xfrm>
        </p:spPr>
        <p:txBody>
          <a:bodyPr rtlCol="0">
            <a:normAutofit/>
          </a:bodyPr>
          <a:lstStyle/>
          <a:p>
            <a:pPr fontAlgn="auto">
              <a:spcBef>
                <a:spcPts val="1800"/>
              </a:spcBef>
              <a:spcAft>
                <a:spcPts val="1800"/>
              </a:spcAft>
              <a:buFont typeface="Arial" pitchFamily="34" charset="0"/>
              <a:buChar char="•"/>
              <a:defRPr/>
            </a:pPr>
            <a:r>
              <a:rPr lang="en-US" dirty="0" smtClean="0"/>
              <a:t>Thanking individuals or agencies (funding)</a:t>
            </a:r>
          </a:p>
          <a:p>
            <a:pPr fontAlgn="auto">
              <a:spcBef>
                <a:spcPts val="1800"/>
              </a:spcBef>
              <a:spcAft>
                <a:spcPts val="1800"/>
              </a:spcAft>
              <a:buFont typeface="Arial" pitchFamily="34" charset="0"/>
              <a:buChar char="•"/>
              <a:defRPr/>
            </a:pPr>
            <a:r>
              <a:rPr lang="en-US" dirty="0" smtClean="0"/>
              <a:t>Thanking for special contribution </a:t>
            </a:r>
          </a:p>
          <a:p>
            <a:pPr fontAlgn="auto">
              <a:spcBef>
                <a:spcPts val="1800"/>
              </a:spcBef>
              <a:spcAft>
                <a:spcPts val="1800"/>
              </a:spcAft>
              <a:buFont typeface="Arial" pitchFamily="34" charset="0"/>
              <a:buChar char="•"/>
              <a:defRPr/>
            </a:pPr>
            <a:r>
              <a:rPr lang="en-US" dirty="0" smtClean="0"/>
              <a:t>Individuals acknowledged are not the authors</a:t>
            </a:r>
          </a:p>
          <a:p>
            <a:pPr fontAlgn="auto">
              <a:spcBef>
                <a:spcPts val="1800"/>
              </a:spcBef>
              <a:spcAft>
                <a:spcPts val="1800"/>
              </a:spcAft>
              <a:buFont typeface="Arial" pitchFamily="34" charset="0"/>
              <a:buChar char="•"/>
              <a:defRPr/>
            </a:pPr>
            <a:r>
              <a:rPr lang="en-US" dirty="0" smtClean="0"/>
              <a:t>Acknowledgment for specific contribution not on emotional basis</a:t>
            </a:r>
          </a:p>
          <a:p>
            <a:pPr marL="633413" indent="-352425">
              <a:buNone/>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5" name="Text Placeholder 2"/>
          <p:cNvSpPr>
            <a:spLocks noGrp="1"/>
          </p:cNvSpPr>
          <p:nvPr>
            <p:ph type="body" idx="2"/>
          </p:nvPr>
        </p:nvSpPr>
        <p:spPr>
          <a:xfrm rot="5400000">
            <a:off x="2667000" y="-18288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ACKNOWLEDGMENT  </a:t>
            </a:r>
            <a:endParaRPr lang="en-US" sz="5400" dirty="0">
              <a:solidFill>
                <a:schemeClr val="tx1"/>
              </a:solidFill>
            </a:endParaRPr>
          </a:p>
        </p:txBody>
      </p:sp>
    </p:spTree>
    <p:extLst>
      <p:ext uri="{BB962C8B-B14F-4D97-AF65-F5344CB8AC3E}">
        <p14:creationId xmlns:p14="http://schemas.microsoft.com/office/powerpoint/2010/main" val="20088487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2819400"/>
            <a:ext cx="8001000" cy="1524000"/>
          </a:xfrm>
        </p:spPr>
        <p:txBody>
          <a:bodyPr rtlCol="0">
            <a:normAutofit/>
          </a:bodyPr>
          <a:lstStyle/>
          <a:p>
            <a:pPr marL="0" indent="0" algn="ctr">
              <a:lnSpc>
                <a:spcPct val="130000"/>
              </a:lnSpc>
              <a:spcBef>
                <a:spcPts val="600"/>
              </a:spcBef>
              <a:buNone/>
            </a:pPr>
            <a:r>
              <a:rPr lang="en-US" sz="2800" b="1" dirty="0" smtClean="0">
                <a:solidFill>
                  <a:schemeClr val="accent2">
                    <a:lumMod val="75000"/>
                  </a:schemeClr>
                </a:solidFill>
              </a:rPr>
              <a:t>YOUR WRITING STYLE IS EQUALLY IMPORTANT AS THE SCIENCE INCLUDED IN THE PAPER</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31723725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609600"/>
            <a:ext cx="8153400" cy="5638800"/>
          </a:xfrm>
        </p:spPr>
        <p:txBody>
          <a:bodyPr rtlCol="0">
            <a:normAutofit/>
          </a:bodyPr>
          <a:lstStyle/>
          <a:p>
            <a:pPr marL="0" indent="0" algn="ctr">
              <a:lnSpc>
                <a:spcPct val="130000"/>
              </a:lnSpc>
              <a:spcBef>
                <a:spcPts val="600"/>
              </a:spcBef>
              <a:buNone/>
            </a:pPr>
            <a:r>
              <a:rPr lang="en-US" sz="2800" b="1" dirty="0" smtClean="0">
                <a:solidFill>
                  <a:schemeClr val="accent2">
                    <a:lumMod val="75000"/>
                  </a:schemeClr>
                </a:solidFill>
              </a:rPr>
              <a:t>YOUR WRITING STYLE IS EQUALLY IMPORTANT AS THE SCIENCE INCLUDED IN THE PAPER</a:t>
            </a:r>
          </a:p>
          <a:p>
            <a:pPr marL="0" indent="0" algn="ctr">
              <a:lnSpc>
                <a:spcPct val="130000"/>
              </a:lnSpc>
              <a:spcBef>
                <a:spcPts val="600"/>
              </a:spcBef>
              <a:buNone/>
            </a:pPr>
            <a:endParaRPr lang="en-US" sz="2800" b="1" dirty="0">
              <a:solidFill>
                <a:schemeClr val="accent2">
                  <a:lumMod val="75000"/>
                </a:schemeClr>
              </a:solidFill>
            </a:endParaRPr>
          </a:p>
          <a:p>
            <a:pPr marL="0" indent="0" algn="ctr">
              <a:lnSpc>
                <a:spcPct val="130000"/>
              </a:lnSpc>
              <a:spcBef>
                <a:spcPts val="600"/>
              </a:spcBef>
              <a:buNone/>
            </a:pPr>
            <a:r>
              <a:rPr lang="en-US" sz="2800" dirty="0" smtClean="0"/>
              <a:t>Poor writing </a:t>
            </a:r>
          </a:p>
          <a:p>
            <a:pPr marL="0" indent="0" algn="ctr">
              <a:lnSpc>
                <a:spcPct val="130000"/>
              </a:lnSpc>
              <a:spcBef>
                <a:spcPts val="600"/>
              </a:spcBef>
              <a:buNone/>
            </a:pPr>
            <a:endParaRPr lang="en-US" sz="2800" dirty="0"/>
          </a:p>
          <a:p>
            <a:pPr marL="0" indent="0" algn="ctr">
              <a:lnSpc>
                <a:spcPct val="130000"/>
              </a:lnSpc>
              <a:spcBef>
                <a:spcPts val="600"/>
              </a:spcBef>
              <a:buNone/>
            </a:pPr>
            <a:endParaRPr lang="en-US" sz="2800" dirty="0" smtClean="0"/>
          </a:p>
          <a:p>
            <a:pPr marL="0" indent="0" algn="ctr">
              <a:lnSpc>
                <a:spcPct val="130000"/>
              </a:lnSpc>
              <a:spcBef>
                <a:spcPts val="600"/>
              </a:spcBef>
              <a:buNone/>
            </a:pPr>
            <a:endParaRPr lang="en-US" sz="2800" dirty="0"/>
          </a:p>
          <a:p>
            <a:pPr marL="0" indent="0" algn="ctr">
              <a:lnSpc>
                <a:spcPct val="130000"/>
              </a:lnSpc>
              <a:spcBef>
                <a:spcPts val="600"/>
              </a:spcBef>
              <a:buNone/>
            </a:pPr>
            <a:r>
              <a:rPr lang="en-US" sz="2800" dirty="0" smtClean="0"/>
              <a:t>Poor communication of science</a:t>
            </a:r>
          </a:p>
          <a:p>
            <a:pPr marL="0" indent="0" algn="ctr">
              <a:lnSpc>
                <a:spcPct val="130000"/>
              </a:lnSpc>
              <a:spcBef>
                <a:spcPts val="600"/>
              </a:spcBef>
              <a:buNone/>
            </a:pPr>
            <a:endParaRPr lang="en-US" sz="2800" b="1" dirty="0">
              <a:solidFill>
                <a:schemeClr val="accent2">
                  <a:lumMod val="75000"/>
                </a:schemeClr>
              </a:solidFill>
            </a:endParaRPr>
          </a:p>
          <a:p>
            <a:pPr marL="0" indent="0" algn="ctr">
              <a:lnSpc>
                <a:spcPct val="130000"/>
              </a:lnSpc>
              <a:spcBef>
                <a:spcPts val="600"/>
              </a:spcBef>
              <a:buNone/>
            </a:pPr>
            <a:endParaRPr lang="en-US" sz="2800" b="1" dirty="0" smtClean="0">
              <a:solidFill>
                <a:schemeClr val="accent2">
                  <a:lumMod val="75000"/>
                </a:schemeClr>
              </a:solidFill>
            </a:endParaRP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cxnSp>
        <p:nvCxnSpPr>
          <p:cNvPr id="4" name="Straight Arrow Connector 3"/>
          <p:cNvCxnSpPr/>
          <p:nvPr/>
        </p:nvCxnSpPr>
        <p:spPr>
          <a:xfrm>
            <a:off x="4724400" y="3048000"/>
            <a:ext cx="0" cy="1676400"/>
          </a:xfrm>
          <a:prstGeom prst="straightConnector1">
            <a:avLst/>
          </a:prstGeom>
          <a:ln w="57150">
            <a:solidFill>
              <a:schemeClr val="accent3">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2797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762000"/>
            <a:ext cx="8001000" cy="5791200"/>
          </a:xfrm>
        </p:spPr>
        <p:txBody>
          <a:bodyPr rtlCol="0">
            <a:normAutofit fontScale="85000" lnSpcReduction="20000"/>
          </a:bodyPr>
          <a:lstStyle/>
          <a:p>
            <a:pPr algn="justLow">
              <a:lnSpc>
                <a:spcPct val="130000"/>
              </a:lnSpc>
              <a:spcBef>
                <a:spcPts val="600"/>
              </a:spcBef>
              <a:buFont typeface="Arial" pitchFamily="34" charset="0"/>
              <a:buChar char="•"/>
            </a:pPr>
            <a:r>
              <a:rPr lang="en-US" sz="2800" dirty="0" smtClean="0"/>
              <a:t>Write </a:t>
            </a:r>
            <a:r>
              <a:rPr lang="en-US" sz="2800" dirty="0"/>
              <a:t>short </a:t>
            </a:r>
            <a:r>
              <a:rPr lang="en-US" sz="2800" dirty="0" smtClean="0"/>
              <a:t>sentences</a:t>
            </a:r>
            <a:endParaRPr lang="en-US" sz="2800" dirty="0"/>
          </a:p>
          <a:p>
            <a:pPr algn="justLow">
              <a:lnSpc>
                <a:spcPct val="130000"/>
              </a:lnSpc>
              <a:spcBef>
                <a:spcPts val="600"/>
              </a:spcBef>
              <a:buFont typeface="Arial" pitchFamily="34" charset="0"/>
              <a:buChar char="•"/>
            </a:pPr>
            <a:r>
              <a:rPr lang="en-US" sz="2800" dirty="0"/>
              <a:t>Use a spell checkers</a:t>
            </a:r>
          </a:p>
          <a:p>
            <a:pPr algn="justLow">
              <a:lnSpc>
                <a:spcPct val="130000"/>
              </a:lnSpc>
              <a:spcBef>
                <a:spcPts val="600"/>
              </a:spcBef>
              <a:buFont typeface="Arial" pitchFamily="34" charset="0"/>
              <a:buChar char="•"/>
            </a:pPr>
            <a:r>
              <a:rPr lang="en-US" sz="2800" dirty="0" smtClean="0"/>
              <a:t>Use non-sexist language and third person language</a:t>
            </a:r>
          </a:p>
          <a:p>
            <a:pPr algn="justLow">
              <a:lnSpc>
                <a:spcPct val="130000"/>
              </a:lnSpc>
              <a:spcBef>
                <a:spcPts val="600"/>
              </a:spcBef>
              <a:buFont typeface="Arial" pitchFamily="34" charset="0"/>
              <a:buChar char="•"/>
            </a:pPr>
            <a:r>
              <a:rPr lang="en-US" sz="2800" dirty="0" smtClean="0"/>
              <a:t>Keep the past tense except for the discussion use the present tense </a:t>
            </a:r>
          </a:p>
          <a:p>
            <a:pPr algn="justLow">
              <a:lnSpc>
                <a:spcPct val="130000"/>
              </a:lnSpc>
              <a:spcBef>
                <a:spcPts val="600"/>
              </a:spcBef>
              <a:buFont typeface="Arial" pitchFamily="34" charset="0"/>
              <a:buChar char="•"/>
            </a:pPr>
            <a:r>
              <a:rPr lang="en-US" sz="2800" dirty="0" smtClean="0"/>
              <a:t>Use an active voice [with exceptions]</a:t>
            </a:r>
          </a:p>
          <a:p>
            <a:pPr algn="justLow">
              <a:lnSpc>
                <a:spcPct val="130000"/>
              </a:lnSpc>
              <a:spcBef>
                <a:spcPts val="600"/>
              </a:spcBef>
              <a:buFont typeface="Arial" pitchFamily="34" charset="0"/>
              <a:buChar char="•"/>
            </a:pPr>
            <a:r>
              <a:rPr lang="en-US" sz="2800" dirty="0"/>
              <a:t>Avoid “difficult” words</a:t>
            </a:r>
          </a:p>
          <a:p>
            <a:pPr algn="justLow">
              <a:lnSpc>
                <a:spcPct val="130000"/>
              </a:lnSpc>
              <a:spcBef>
                <a:spcPts val="600"/>
              </a:spcBef>
              <a:buFont typeface="Arial" pitchFamily="34" charset="0"/>
              <a:buChar char="•"/>
            </a:pPr>
            <a:r>
              <a:rPr lang="en-US" sz="2800" dirty="0" smtClean="0"/>
              <a:t>Avoid the use of indefinite “this”</a:t>
            </a:r>
          </a:p>
          <a:p>
            <a:pPr algn="justLow">
              <a:lnSpc>
                <a:spcPct val="130000"/>
              </a:lnSpc>
              <a:spcBef>
                <a:spcPts val="600"/>
              </a:spcBef>
              <a:buFont typeface="Arial" pitchFamily="34" charset="0"/>
              <a:buChar char="•"/>
            </a:pPr>
            <a:r>
              <a:rPr lang="en-US" sz="2800" dirty="0" smtClean="0"/>
              <a:t>Avoid “Jargon” by using precise words</a:t>
            </a:r>
          </a:p>
          <a:p>
            <a:pPr algn="justLow">
              <a:lnSpc>
                <a:spcPct val="130000"/>
              </a:lnSpc>
              <a:spcBef>
                <a:spcPts val="600"/>
              </a:spcBef>
              <a:buFont typeface="Arial" pitchFamily="34" charset="0"/>
              <a:buChar char="•"/>
            </a:pPr>
            <a:r>
              <a:rPr lang="en-US" sz="2800" dirty="0"/>
              <a:t>Use thesaurus for synonyms  </a:t>
            </a:r>
          </a:p>
          <a:p>
            <a:pPr algn="justLow">
              <a:lnSpc>
                <a:spcPct val="130000"/>
              </a:lnSpc>
              <a:spcBef>
                <a:spcPts val="600"/>
              </a:spcBef>
              <a:buFont typeface="Arial" pitchFamily="34" charset="0"/>
              <a:buChar char="•"/>
            </a:pPr>
            <a:r>
              <a:rPr lang="en-US" sz="2800" dirty="0" smtClean="0"/>
              <a:t>Avoid empty sentences and empty paragraph</a:t>
            </a:r>
          </a:p>
          <a:p>
            <a:pPr algn="justLow">
              <a:lnSpc>
                <a:spcPct val="130000"/>
              </a:lnSpc>
              <a:spcBef>
                <a:spcPts val="600"/>
              </a:spcBef>
              <a:buFont typeface="Arial" pitchFamily="34" charset="0"/>
              <a:buChar char="•"/>
            </a:pPr>
            <a:r>
              <a:rPr lang="en-US" sz="2800" dirty="0" smtClean="0"/>
              <a:t>Omit unnecessary words [really, very, highly, clearly]</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36111484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The interview was completed by participants in 15 minutes</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smtClean="0"/>
              <a:t>Participants completed the interview in 15 minutes</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757509" y="5866510"/>
            <a:ext cx="3817200" cy="646331"/>
          </a:xfrm>
          <a:prstGeom prst="rect">
            <a:avLst/>
          </a:prstGeom>
          <a:noFill/>
        </p:spPr>
        <p:txBody>
          <a:bodyPr wrap="none" rtlCol="0">
            <a:spAutoFit/>
          </a:bodyPr>
          <a:lstStyle/>
          <a:p>
            <a:pPr algn="ctr"/>
            <a:r>
              <a:rPr lang="en-US" sz="3600" b="1" dirty="0" smtClean="0">
                <a:solidFill>
                  <a:schemeClr val="accent2"/>
                </a:solidFill>
                <a:latin typeface="+mn-lt"/>
              </a:rPr>
              <a:t>USE ACTIVE VOICE</a:t>
            </a:r>
            <a:endParaRPr lang="en-US" sz="3600" b="1" dirty="0">
              <a:solidFill>
                <a:schemeClr val="accent2"/>
              </a:solidFill>
              <a:latin typeface="+mn-lt"/>
            </a:endParaRPr>
          </a:p>
        </p:txBody>
      </p:sp>
    </p:spTree>
    <p:extLst>
      <p:ext uri="{BB962C8B-B14F-4D97-AF65-F5344CB8AC3E}">
        <p14:creationId xmlns:p14="http://schemas.microsoft.com/office/powerpoint/2010/main" val="3619092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65610" y="1371600"/>
            <a:ext cx="8001000" cy="4607840"/>
          </a:xfrm>
        </p:spPr>
        <p:txBody>
          <a:bodyPr rtlCol="0">
            <a:normAutofit/>
          </a:bodyPr>
          <a:lstStyle/>
          <a:p>
            <a:pPr algn="justLow">
              <a:lnSpc>
                <a:spcPct val="130000"/>
              </a:lnSpc>
              <a:spcBef>
                <a:spcPts val="600"/>
              </a:spcBef>
              <a:buFont typeface="Arial" pitchFamily="34" charset="0"/>
              <a:buChar char="•"/>
            </a:pPr>
            <a:r>
              <a:rPr lang="en-US" sz="2800" dirty="0" smtClean="0"/>
              <a:t>Not necessary to mention the actor: E.g. A self administered questionnaire was 	designed for data collection.</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Arial" pitchFamily="34" charset="0"/>
              <a:buChar char="•"/>
            </a:pPr>
            <a:r>
              <a:rPr lang="en-US" sz="2800" dirty="0" smtClean="0"/>
              <a:t>The person acted upon is more important: E.g. 100 child died as a result of an attack of an armed gang on a school bus.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2" name="TextBox 1"/>
          <p:cNvSpPr txBox="1"/>
          <p:nvPr/>
        </p:nvSpPr>
        <p:spPr>
          <a:xfrm>
            <a:off x="2322103" y="5866510"/>
            <a:ext cx="4688015" cy="646331"/>
          </a:xfrm>
          <a:prstGeom prst="rect">
            <a:avLst/>
          </a:prstGeom>
          <a:noFill/>
        </p:spPr>
        <p:txBody>
          <a:bodyPr wrap="none" rtlCol="0">
            <a:spAutoFit/>
          </a:bodyPr>
          <a:lstStyle/>
          <a:p>
            <a:pPr algn="ctr"/>
            <a:r>
              <a:rPr lang="en-US" sz="3600" b="1" dirty="0" smtClean="0">
                <a:solidFill>
                  <a:schemeClr val="accent2"/>
                </a:solidFill>
                <a:latin typeface="+mn-lt"/>
              </a:rPr>
              <a:t>USE OF PASSIVE VOICE</a:t>
            </a:r>
            <a:endParaRPr lang="en-US" sz="3600" b="1" dirty="0">
              <a:solidFill>
                <a:schemeClr val="accent2"/>
              </a:solidFill>
              <a:latin typeface="+mn-lt"/>
            </a:endParaRPr>
          </a:p>
        </p:txBody>
      </p:sp>
    </p:spTree>
    <p:extLst>
      <p:ext uri="{BB962C8B-B14F-4D97-AF65-F5344CB8AC3E}">
        <p14:creationId xmlns:p14="http://schemas.microsoft.com/office/powerpoint/2010/main" val="22176317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The reason for the high rate of diarrhea is because of the low level of hygiene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a:t>The reason for the high rate of diarrhea is </a:t>
            </a:r>
            <a:r>
              <a:rPr lang="en-US" sz="2800" dirty="0" smtClean="0"/>
              <a:t>the </a:t>
            </a:r>
            <a:r>
              <a:rPr lang="en-US" sz="2800" dirty="0"/>
              <a:t>low level of hygiene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1066800" y="2447367"/>
            <a:ext cx="1600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24275" y="5866510"/>
            <a:ext cx="6883680" cy="646331"/>
          </a:xfrm>
          <a:prstGeom prst="rect">
            <a:avLst/>
          </a:prstGeom>
          <a:noFill/>
        </p:spPr>
        <p:txBody>
          <a:bodyPr wrap="none" rtlCol="0">
            <a:spAutoFit/>
          </a:bodyPr>
          <a:lstStyle/>
          <a:p>
            <a:pPr algn="ctr"/>
            <a:r>
              <a:rPr lang="en-US" sz="3600" b="1" dirty="0" smtClean="0">
                <a:solidFill>
                  <a:schemeClr val="accent2"/>
                </a:solidFill>
                <a:latin typeface="+mn-lt"/>
              </a:rPr>
              <a:t>ELIMINATE UNNECESSARY WORDS</a:t>
            </a:r>
            <a:endParaRPr lang="en-US" sz="3600" b="1" dirty="0">
              <a:solidFill>
                <a:schemeClr val="accent2"/>
              </a:solidFill>
              <a:latin typeface="+mn-lt"/>
            </a:endParaRPr>
          </a:p>
        </p:txBody>
      </p:sp>
    </p:spTree>
    <p:extLst>
      <p:ext uri="{BB962C8B-B14F-4D97-AF65-F5344CB8AC3E}">
        <p14:creationId xmlns:p14="http://schemas.microsoft.com/office/powerpoint/2010/main" val="9571517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1524000"/>
            <a:ext cx="6934200" cy="1524000"/>
          </a:xfrm>
        </p:spPr>
        <p:txBody>
          <a:bodyPr rtlCol="0">
            <a:normAutofit/>
          </a:bodyPr>
          <a:lstStyle/>
          <a:p>
            <a:pPr algn="justLow">
              <a:lnSpc>
                <a:spcPct val="130000"/>
              </a:lnSpc>
              <a:spcBef>
                <a:spcPts val="600"/>
              </a:spcBef>
              <a:buFont typeface="Arial" pitchFamily="34" charset="0"/>
              <a:buChar char="•"/>
            </a:pPr>
            <a:r>
              <a:rPr lang="en-US" sz="2800" dirty="0" smtClean="0"/>
              <a:t>A small number of patients refused testing</a:t>
            </a:r>
          </a:p>
          <a:p>
            <a:pPr algn="justLow">
              <a:lnSpc>
                <a:spcPct val="130000"/>
              </a:lnSpc>
              <a:spcBef>
                <a:spcPts val="600"/>
              </a:spcBef>
              <a:buFont typeface="Arial" pitchFamily="34" charset="0"/>
              <a:buChar char="•"/>
            </a:pPr>
            <a:r>
              <a:rPr lang="en-US" sz="2800" dirty="0" smtClean="0"/>
              <a:t>Blood pressure reached high levels. </a:t>
            </a: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4" name="Content Placeholder 2"/>
          <p:cNvSpPr txBox="1">
            <a:spLocks/>
          </p:cNvSpPr>
          <p:nvPr/>
        </p:nvSpPr>
        <p:spPr>
          <a:xfrm>
            <a:off x="838200" y="3810000"/>
            <a:ext cx="6781800" cy="1524000"/>
          </a:xfrm>
          <a:prstGeom prst="rect">
            <a:avLst/>
          </a:prstGeom>
        </p:spPr>
        <p:txBody>
          <a:bodyPr vert="horz" rtlCol="0">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lgn="justLow">
              <a:lnSpc>
                <a:spcPct val="130000"/>
              </a:lnSpc>
              <a:spcBef>
                <a:spcPts val="600"/>
              </a:spcBef>
              <a:buFont typeface="Arial" pitchFamily="34" charset="0"/>
              <a:buChar char="•"/>
            </a:pPr>
            <a:r>
              <a:rPr lang="en-US" sz="2800" dirty="0" smtClean="0"/>
              <a:t>1% of the patients refused testing.</a:t>
            </a:r>
            <a:endParaRPr lang="en-US" sz="2800" dirty="0"/>
          </a:p>
          <a:p>
            <a:pPr algn="justLow">
              <a:lnSpc>
                <a:spcPct val="130000"/>
              </a:lnSpc>
              <a:spcBef>
                <a:spcPts val="600"/>
              </a:spcBef>
              <a:buFont typeface="Arial" pitchFamily="34" charset="0"/>
              <a:buChar char="•"/>
            </a:pPr>
            <a:r>
              <a:rPr lang="en-US" sz="2800" dirty="0"/>
              <a:t>Blood pressure </a:t>
            </a:r>
            <a:r>
              <a:rPr lang="en-US" sz="2800" dirty="0" smtClean="0"/>
              <a:t>exceeded 170/110</a:t>
            </a:r>
            <a:endParaRPr lang="en-US" sz="2800" dirty="0"/>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Font typeface="Wingdings"/>
              <a:buNone/>
            </a:pPr>
            <a:endParaRPr lang="en-US" sz="2400" b="1" dirty="0" smtClean="0"/>
          </a:p>
          <a:p>
            <a:pPr algn="justLow">
              <a:lnSpc>
                <a:spcPct val="130000"/>
              </a:lnSpc>
              <a:spcBef>
                <a:spcPts val="600"/>
              </a:spcBef>
              <a:buFont typeface="Wingdings"/>
              <a:buNone/>
            </a:pPr>
            <a:endParaRPr lang="en-US" sz="2400" dirty="0" smtClean="0"/>
          </a:p>
          <a:p>
            <a:pPr indent="176213">
              <a:buFont typeface="Arial" pitchFamily="34" charset="0"/>
              <a:buNone/>
              <a:defRPr/>
            </a:pPr>
            <a:endParaRPr lang="en-US" dirty="0" smtClean="0"/>
          </a:p>
        </p:txBody>
      </p:sp>
      <p:pic>
        <p:nvPicPr>
          <p:cNvPr id="3076" name="Picture 4" descr="https://encrypted-tbn1.gstatic.com/images?q=tbn:ANd9GcT7zHTJnwOaovjZK84enahoGPFoHjlyuQHbvcviZZNQP_2Xofv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01000" y="1837767"/>
            <a:ext cx="6096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72412" y="4074318"/>
            <a:ext cx="8667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57848" y="5866510"/>
            <a:ext cx="4216540" cy="646331"/>
          </a:xfrm>
          <a:prstGeom prst="rect">
            <a:avLst/>
          </a:prstGeom>
          <a:noFill/>
        </p:spPr>
        <p:txBody>
          <a:bodyPr wrap="none" rtlCol="0">
            <a:spAutoFit/>
          </a:bodyPr>
          <a:lstStyle/>
          <a:p>
            <a:pPr algn="ctr"/>
            <a:r>
              <a:rPr lang="en-US" sz="3600" b="1" dirty="0" smtClean="0">
                <a:solidFill>
                  <a:schemeClr val="accent2"/>
                </a:solidFill>
                <a:latin typeface="+mn-lt"/>
              </a:rPr>
              <a:t>USE PRECISE WORDS</a:t>
            </a:r>
            <a:endParaRPr lang="en-US" sz="3600" b="1" dirty="0">
              <a:solidFill>
                <a:schemeClr val="accent2"/>
              </a:solidFill>
              <a:latin typeface="+mn-lt"/>
            </a:endParaRPr>
          </a:p>
        </p:txBody>
      </p:sp>
      <p:pic>
        <p:nvPicPr>
          <p:cNvPr id="409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118" y="2491351"/>
            <a:ext cx="1603375" cy="3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837767"/>
            <a:ext cx="1603375" cy="36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5650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667000" y="-19812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ASPECTS OF WRITING</a:t>
            </a:r>
            <a:endParaRPr lang="en-US" sz="5400" dirty="0">
              <a:solidFill>
                <a:schemeClr val="tx1"/>
              </a:solidFill>
            </a:endParaRPr>
          </a:p>
        </p:txBody>
      </p:sp>
      <p:sp>
        <p:nvSpPr>
          <p:cNvPr id="8" name="Content Placeholder 2"/>
          <p:cNvSpPr>
            <a:spLocks noGrp="1"/>
          </p:cNvSpPr>
          <p:nvPr>
            <p:ph idx="1"/>
          </p:nvPr>
        </p:nvSpPr>
        <p:spPr>
          <a:xfrm>
            <a:off x="685800" y="2286000"/>
            <a:ext cx="7924800" cy="3733800"/>
          </a:xfrm>
        </p:spPr>
        <p:txBody>
          <a:bodyPr rtlCol="0">
            <a:normAutofit/>
          </a:bodyPr>
          <a:lstStyle/>
          <a:p>
            <a:pPr>
              <a:lnSpc>
                <a:spcPct val="150000"/>
              </a:lnSpc>
              <a:buFont typeface="Arial" pitchFamily="34" charset="0"/>
              <a:buChar char="•"/>
            </a:pPr>
            <a:r>
              <a:rPr lang="en-US" sz="2800" dirty="0" smtClean="0"/>
              <a:t>Content</a:t>
            </a:r>
          </a:p>
          <a:p>
            <a:pPr>
              <a:lnSpc>
                <a:spcPct val="150000"/>
              </a:lnSpc>
              <a:buFont typeface="Arial" pitchFamily="34" charset="0"/>
              <a:buChar char="•"/>
            </a:pPr>
            <a:r>
              <a:rPr lang="en-US" sz="2800" dirty="0" smtClean="0"/>
              <a:t>Organization </a:t>
            </a:r>
          </a:p>
          <a:p>
            <a:pPr>
              <a:lnSpc>
                <a:spcPct val="150000"/>
              </a:lnSpc>
              <a:buFont typeface="Arial" pitchFamily="34" charset="0"/>
              <a:buChar char="•"/>
            </a:pPr>
            <a:r>
              <a:rPr lang="en-US" sz="2800" dirty="0" smtClean="0"/>
              <a:t>Presentation of tables and figures</a:t>
            </a:r>
          </a:p>
          <a:p>
            <a:pPr>
              <a:lnSpc>
                <a:spcPct val="150000"/>
              </a:lnSpc>
              <a:buFont typeface="Arial" pitchFamily="34" charset="0"/>
              <a:buChar char="•"/>
            </a:pPr>
            <a:r>
              <a:rPr lang="en-US" sz="2800" dirty="0" smtClean="0"/>
              <a:t>Language and grammar</a:t>
            </a:r>
          </a:p>
          <a:p>
            <a:pPr>
              <a:lnSpc>
                <a:spcPct val="150000"/>
              </a:lnSpc>
              <a:buFont typeface="Arial" pitchFamily="34" charset="0"/>
              <a:buChar char="•"/>
            </a:pPr>
            <a:r>
              <a:rPr lang="en-US" sz="2800" dirty="0" smtClean="0"/>
              <a:t>Writing style</a:t>
            </a:r>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3937000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2057400"/>
            <a:ext cx="8001000" cy="4495800"/>
          </a:xfrm>
        </p:spPr>
        <p:txBody>
          <a:bodyPr rtlCol="0">
            <a:normAutofit/>
          </a:bodyPr>
          <a:lstStyle/>
          <a:p>
            <a:pPr>
              <a:lnSpc>
                <a:spcPct val="150000"/>
              </a:lnSpc>
              <a:buFont typeface="Arial" pitchFamily="34" charset="0"/>
              <a:buChar char="•"/>
            </a:pPr>
            <a:r>
              <a:rPr lang="en-US" sz="2400" dirty="0"/>
              <a:t>Don’t use abbreviation unless the term is repeated three times (PLWHA)</a:t>
            </a:r>
          </a:p>
          <a:p>
            <a:pPr>
              <a:lnSpc>
                <a:spcPct val="150000"/>
              </a:lnSpc>
              <a:buFont typeface="Arial" pitchFamily="34" charset="0"/>
              <a:buChar char="•"/>
            </a:pPr>
            <a:r>
              <a:rPr lang="en-US" sz="2400" dirty="0" smtClean="0"/>
              <a:t>The term should appear complete when used for the first time followed by its abbreviation between brackets</a:t>
            </a:r>
          </a:p>
          <a:p>
            <a:pPr>
              <a:lnSpc>
                <a:spcPct val="150000"/>
              </a:lnSpc>
              <a:buFont typeface="Arial" pitchFamily="34" charset="0"/>
              <a:buChar char="•"/>
            </a:pPr>
            <a:r>
              <a:rPr lang="en-US" sz="2400" dirty="0" smtClean="0"/>
              <a:t>Use the abbreviation when the term is used afterwards </a:t>
            </a:r>
          </a:p>
          <a:p>
            <a:pPr>
              <a:lnSpc>
                <a:spcPct val="150000"/>
              </a:lnSpc>
              <a:buFont typeface="Arial" pitchFamily="34" charset="0"/>
              <a:buChar char="•"/>
            </a:pPr>
            <a:r>
              <a:rPr lang="en-US" sz="2400" dirty="0" smtClean="0"/>
              <a:t>Thesis </a:t>
            </a:r>
            <a:r>
              <a:rPr lang="en-US" sz="2400" dirty="0"/>
              <a:t>and report should include a list of abbreviation </a:t>
            </a:r>
          </a:p>
          <a:p>
            <a:pPr algn="justLow">
              <a:lnSpc>
                <a:spcPct val="130000"/>
              </a:lnSpc>
              <a:spcBef>
                <a:spcPts val="600"/>
              </a:spcBef>
              <a:buFont typeface="Arial" pitchFamily="34" charset="0"/>
              <a:buChar char="•"/>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
        <p:nvSpPr>
          <p:cNvPr id="5" name="Text Placeholder 2"/>
          <p:cNvSpPr>
            <a:spLocks noGrp="1"/>
          </p:cNvSpPr>
          <p:nvPr>
            <p:ph type="body" idx="2"/>
          </p:nvPr>
        </p:nvSpPr>
        <p:spPr>
          <a:xfrm rot="5400000">
            <a:off x="2667000" y="-18288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ABBREVIATION</a:t>
            </a:r>
            <a:endParaRPr lang="en-US" sz="5400" dirty="0">
              <a:solidFill>
                <a:schemeClr val="tx1"/>
              </a:solidFill>
            </a:endParaRPr>
          </a:p>
        </p:txBody>
      </p:sp>
    </p:spTree>
    <p:extLst>
      <p:ext uri="{BB962C8B-B14F-4D97-AF65-F5344CB8AC3E}">
        <p14:creationId xmlns:p14="http://schemas.microsoft.com/office/powerpoint/2010/main" val="287517727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685800" y="838200"/>
            <a:ext cx="8001000" cy="5715000"/>
          </a:xfrm>
        </p:spPr>
        <p:txBody>
          <a:bodyPr rtlCol="0">
            <a:normAutofit fontScale="92500" lnSpcReduction="10000"/>
          </a:bodyPr>
          <a:lstStyle/>
          <a:p>
            <a:pPr marL="0" indent="0" algn="justLow">
              <a:lnSpc>
                <a:spcPct val="150000"/>
              </a:lnSpc>
              <a:buNone/>
            </a:pPr>
            <a:r>
              <a:rPr lang="en-GB" altLang="de-DE" sz="2800" dirty="0"/>
              <a:t>A well-written scientific paper </a:t>
            </a:r>
            <a:endParaRPr lang="en-GB" altLang="de-DE" sz="2800" dirty="0" smtClean="0"/>
          </a:p>
          <a:p>
            <a:pPr marL="514350" indent="-514350" algn="justLow">
              <a:lnSpc>
                <a:spcPct val="150000"/>
              </a:lnSpc>
              <a:buFont typeface="+mj-lt"/>
              <a:buAutoNum type="arabicPeriod"/>
            </a:pPr>
            <a:r>
              <a:rPr lang="en-GB" altLang="de-DE" sz="2800" dirty="0" smtClean="0"/>
              <a:t>Explains </a:t>
            </a:r>
            <a:r>
              <a:rPr lang="en-GB" altLang="de-DE" sz="2800" dirty="0"/>
              <a:t>the </a:t>
            </a:r>
            <a:r>
              <a:rPr lang="en-GB" altLang="de-DE" sz="2800" dirty="0" smtClean="0"/>
              <a:t>motives for doing the research, the methods used, its execution, and the implication of the results</a:t>
            </a:r>
          </a:p>
          <a:p>
            <a:pPr marL="514350" indent="-514350" algn="justLow">
              <a:lnSpc>
                <a:spcPct val="150000"/>
              </a:lnSpc>
              <a:buFont typeface="+mj-lt"/>
              <a:buAutoNum type="arabicPeriod"/>
            </a:pPr>
            <a:r>
              <a:rPr lang="en-GB" altLang="de-DE" sz="2800" dirty="0" smtClean="0"/>
              <a:t>Its is concise and informative</a:t>
            </a:r>
          </a:p>
          <a:p>
            <a:pPr marL="514350" indent="-514350" algn="justLow">
              <a:lnSpc>
                <a:spcPct val="150000"/>
              </a:lnSpc>
              <a:buFont typeface="+mj-lt"/>
              <a:buAutoNum type="arabicPeriod"/>
            </a:pPr>
            <a:r>
              <a:rPr lang="en-GB" altLang="de-DE" sz="2800" dirty="0" smtClean="0"/>
              <a:t>Its style is simple and clear </a:t>
            </a:r>
          </a:p>
          <a:p>
            <a:pPr marL="514350" indent="-514350" algn="justLow">
              <a:lnSpc>
                <a:spcPct val="150000"/>
              </a:lnSpc>
              <a:buFont typeface="+mj-lt"/>
              <a:buAutoNum type="arabicPeriod"/>
            </a:pPr>
            <a:r>
              <a:rPr lang="en-GB" altLang="de-DE" sz="2800" dirty="0" smtClean="0"/>
              <a:t>Its purpose is to inform readers and to document a particular approach to investigate the issue and to an answer the research question.</a:t>
            </a:r>
          </a:p>
          <a:p>
            <a:pPr marL="0" indent="0" algn="justLow">
              <a:lnSpc>
                <a:spcPct val="130000"/>
              </a:lnSpc>
              <a:spcBef>
                <a:spcPts val="600"/>
              </a:spcBef>
              <a:buNone/>
            </a:pPr>
            <a:endParaRPr lang="en-US" sz="2800" dirty="0" smtClean="0"/>
          </a:p>
          <a:p>
            <a:pPr algn="justLow">
              <a:lnSpc>
                <a:spcPct val="130000"/>
              </a:lnSpc>
              <a:spcBef>
                <a:spcPts val="600"/>
              </a:spcBef>
              <a:buNone/>
            </a:pPr>
            <a:endParaRPr lang="en-US" sz="2400" b="1" dirty="0" smtClean="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extLst>
      <p:ext uri="{BB962C8B-B14F-4D97-AF65-F5344CB8AC3E}">
        <p14:creationId xmlns:p14="http://schemas.microsoft.com/office/powerpoint/2010/main" val="465085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438400"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KNOW THE STRUCTURE OF A PAER</a:t>
            </a:r>
            <a:endParaRPr lang="en-US" sz="5400" dirty="0">
              <a:solidFill>
                <a:schemeClr val="tx1"/>
              </a:solidFill>
            </a:endParaRPr>
          </a:p>
        </p:txBody>
      </p:sp>
      <p:sp>
        <p:nvSpPr>
          <p:cNvPr id="8" name="Content Placeholder 2"/>
          <p:cNvSpPr>
            <a:spLocks noGrp="1"/>
          </p:cNvSpPr>
          <p:nvPr>
            <p:ph idx="1"/>
          </p:nvPr>
        </p:nvSpPr>
        <p:spPr>
          <a:xfrm>
            <a:off x="685800" y="2971800"/>
            <a:ext cx="7924800" cy="3733800"/>
          </a:xfrm>
        </p:spPr>
        <p:txBody>
          <a:bodyPr rtlCol="0">
            <a:normAutofit/>
          </a:bodyPr>
          <a:lstStyle/>
          <a:p>
            <a:pPr>
              <a:buFont typeface="Arial" pitchFamily="34" charset="0"/>
              <a:buChar char="•"/>
            </a:pPr>
            <a:r>
              <a:rPr lang="en-US" sz="2800" dirty="0" smtClean="0"/>
              <a:t>Abstract	  </a:t>
            </a:r>
          </a:p>
          <a:p>
            <a:pPr>
              <a:buFont typeface="Arial" pitchFamily="34" charset="0"/>
              <a:buChar char="•"/>
            </a:pPr>
            <a:r>
              <a:rPr lang="en-US" sz="2800" dirty="0" smtClean="0"/>
              <a:t>Introduction/Background</a:t>
            </a:r>
          </a:p>
          <a:p>
            <a:pPr>
              <a:buFont typeface="Arial" pitchFamily="34" charset="0"/>
              <a:buChar char="•"/>
            </a:pPr>
            <a:r>
              <a:rPr lang="en-US" sz="2800" dirty="0" smtClean="0"/>
              <a:t>Methods		 </a:t>
            </a:r>
          </a:p>
          <a:p>
            <a:pPr>
              <a:buFont typeface="Arial" pitchFamily="34" charset="0"/>
              <a:buChar char="•"/>
            </a:pPr>
            <a:r>
              <a:rPr lang="en-US" sz="2800" dirty="0" smtClean="0"/>
              <a:t>Results</a:t>
            </a:r>
          </a:p>
          <a:p>
            <a:pPr>
              <a:buFont typeface="Arial" pitchFamily="34" charset="0"/>
              <a:buChar char="•"/>
            </a:pPr>
            <a:r>
              <a:rPr lang="en-US" sz="2800" dirty="0" smtClean="0"/>
              <a:t>Discussion</a:t>
            </a:r>
          </a:p>
          <a:p>
            <a:pPr>
              <a:buFont typeface="Arial" pitchFamily="34" charset="0"/>
              <a:buChar char="•"/>
            </a:pPr>
            <a:r>
              <a:rPr lang="en-US" sz="2800" dirty="0" smtClean="0"/>
              <a:t>Acknowledgment </a:t>
            </a:r>
          </a:p>
          <a:p>
            <a:pPr>
              <a:buFont typeface="Arial" pitchFamily="34" charset="0"/>
              <a:buChar char="•"/>
            </a:pPr>
            <a:r>
              <a:rPr lang="en-US" sz="2800" dirty="0" smtClean="0"/>
              <a:t>References (Bibliography)</a:t>
            </a:r>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
        <p:nvSpPr>
          <p:cNvPr id="4" name="Content Placeholder 2"/>
          <p:cNvSpPr txBox="1">
            <a:spLocks/>
          </p:cNvSpPr>
          <p:nvPr/>
        </p:nvSpPr>
        <p:spPr>
          <a:xfrm>
            <a:off x="838200" y="1524000"/>
            <a:ext cx="7924800" cy="1143000"/>
          </a:xfrm>
          <a:prstGeom prst="rect">
            <a:avLst/>
          </a:prstGeom>
        </p:spPr>
        <p:txBody>
          <a:bodyPr vert="horz" rtlCol="0">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Title </a:t>
            </a:r>
          </a:p>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Arial" pitchFamily="34" charset="0"/>
              <a:buChar char="•"/>
              <a:tabLst/>
              <a:defRPr/>
            </a:pPr>
            <a:r>
              <a:rPr lang="en-US" sz="2800" dirty="0" smtClean="0">
                <a:latin typeface="+mn-lt"/>
              </a:rPr>
              <a:t>Authors name and affiliation</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914400" marR="0" lvl="2" indent="-228600" algn="l" defTabSz="914400" rtl="0" eaLnBrk="1" fontAlgn="auto" latinLnBrk="0" hangingPunct="1">
              <a:lnSpc>
                <a:spcPct val="100000"/>
              </a:lnSpc>
              <a:spcBef>
                <a:spcPts val="1200"/>
              </a:spcBef>
              <a:spcAft>
                <a:spcPts val="1200"/>
              </a:spcAft>
              <a:buClr>
                <a:schemeClr val="accent2"/>
              </a:buClr>
              <a:buSzPct val="75000"/>
              <a:buFont typeface="Wingdings"/>
              <a:buNone/>
              <a:tabLst/>
              <a:defRPr/>
            </a:pP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320040" marR="0" lvl="0" indent="-320040" algn="justLow" defTabSz="914400" rtl="0" eaLnBrk="1" fontAlgn="auto" latinLnBrk="0" hangingPunct="1">
              <a:lnSpc>
                <a:spcPct val="130000"/>
              </a:lnSpc>
              <a:spcBef>
                <a:spcPts val="600"/>
              </a:spcBef>
              <a:spcAft>
                <a:spcPts val="0"/>
              </a:spcAft>
              <a:buClr>
                <a:schemeClr val="accent2"/>
              </a:buClr>
              <a:buSzPct val="60000"/>
              <a:buFont typeface="Wingdings"/>
              <a:buNone/>
              <a:tabLst/>
              <a:defRPr/>
            </a:pPr>
            <a:endParaRPr kumimoji="0" lang="en-US" sz="29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410064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752600"/>
            <a:ext cx="7924800" cy="4832092"/>
          </a:xfrm>
          <a:prstGeom prst="rect">
            <a:avLst/>
          </a:prstGeom>
        </p:spPr>
        <p:txBody>
          <a:bodyPr wrap="square">
            <a:spAutoFit/>
          </a:bodyPr>
          <a:lstStyle/>
          <a:p>
            <a:pPr marL="285750" indent="-285750">
              <a:buClr>
                <a:schemeClr val="accent2">
                  <a:lumMod val="75000"/>
                </a:schemeClr>
              </a:buClr>
              <a:buSzPct val="60000"/>
              <a:buFont typeface="Arial" pitchFamily="34" charset="0"/>
              <a:buChar char="•"/>
            </a:pPr>
            <a:r>
              <a:rPr lang="en-GB" sz="2800" dirty="0" smtClean="0">
                <a:latin typeface="+mn-lt"/>
              </a:rPr>
              <a:t>Prewriting:</a:t>
            </a:r>
          </a:p>
          <a:p>
            <a:pPr>
              <a:buClr>
                <a:schemeClr val="accent2">
                  <a:lumMod val="75000"/>
                </a:schemeClr>
              </a:buClr>
              <a:buSzPct val="60000"/>
              <a:tabLst>
                <a:tab pos="746125" algn="l"/>
              </a:tabLst>
            </a:pPr>
            <a:r>
              <a:rPr lang="en-GB" sz="2800" dirty="0">
                <a:latin typeface="+mn-lt"/>
              </a:rPr>
              <a:t>	</a:t>
            </a:r>
            <a:r>
              <a:rPr lang="en-GB" sz="2800" dirty="0" smtClean="0">
                <a:latin typeface="+mn-lt"/>
              </a:rPr>
              <a:t>Taking notes, put ideas on paper, generate 	sentences and paragraphs while keeping the 	type of reader in mind</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Writing: </a:t>
            </a:r>
          </a:p>
          <a:p>
            <a:pPr>
              <a:buClr>
                <a:schemeClr val="accent2">
                  <a:lumMod val="75000"/>
                </a:schemeClr>
              </a:buClr>
              <a:buSzPct val="60000"/>
              <a:tabLst>
                <a:tab pos="808038" algn="l"/>
              </a:tabLst>
            </a:pPr>
            <a:r>
              <a:rPr lang="en-GB" sz="2800" dirty="0">
                <a:latin typeface="+mn-lt"/>
              </a:rPr>
              <a:t>	</a:t>
            </a:r>
            <a:r>
              <a:rPr lang="en-GB" sz="2800" dirty="0" smtClean="0">
                <a:latin typeface="+mn-lt"/>
              </a:rPr>
              <a:t>Start at any point you feel it is easier to start 	with. No need to complete the whole section 	before moving to another one but you may 	move between sections </a:t>
            </a:r>
          </a:p>
          <a:p>
            <a:pPr>
              <a:buClr>
                <a:schemeClr val="accent2">
                  <a:lumMod val="75000"/>
                </a:schemeClr>
              </a:buClr>
              <a:buSzPct val="60000"/>
            </a:pPr>
            <a:endParaRPr lang="en-GB" sz="2800" dirty="0" smtClean="0">
              <a:latin typeface="+mn-lt"/>
            </a:endParaRPr>
          </a:p>
        </p:txBody>
      </p:sp>
      <p:sp>
        <p:nvSpPr>
          <p:cNvPr id="4" name="Text Placeholder 2"/>
          <p:cNvSpPr txBox="1">
            <a:spLocks/>
          </p:cNvSpPr>
          <p:nvPr/>
        </p:nvSpPr>
        <p:spPr>
          <a:xfrm rot="5400000">
            <a:off x="2314575" y="-1905000"/>
            <a:ext cx="609600" cy="5181600"/>
          </a:xfrm>
          <a:prstGeom prst="rect">
            <a:avLst/>
          </a:prstGeom>
          <a:noFill/>
          <a:ln w="50800" cap="sq" cmpd="dbl" algn="ctr">
            <a:solidFill>
              <a:schemeClr val="accent2"/>
            </a:solidFill>
            <a:prstDash val="solid"/>
            <a:miter lim="800000"/>
          </a:ln>
          <a:effectLst>
            <a:softEdge rad="127000"/>
          </a:effectLst>
        </p:spPr>
        <p:txBody>
          <a:bodyPr vert="vert270" lIns="137160" tIns="182880" rIns="137160" bIns="91440">
            <a:normAutofit fontScale="47500" lnSpcReduction="20000"/>
          </a:bodyPr>
          <a:lstStyle>
            <a:lvl1pPr marL="0" indent="0" algn="l" rtl="0" eaLnBrk="1" latinLnBrk="0" hangingPunct="1">
              <a:spcBef>
                <a:spcPts val="700"/>
              </a:spcBef>
              <a:spcAft>
                <a:spcPts val="1000"/>
              </a:spcAft>
              <a:buClr>
                <a:schemeClr val="accent2"/>
              </a:buClr>
              <a:buSzPct val="60000"/>
              <a:buFont typeface="Wingdings"/>
              <a:buNone/>
              <a:defRPr kumimoji="0" sz="1800" kern="1200">
                <a:solidFill>
                  <a:schemeClr val="lt1"/>
                </a:solidFill>
                <a:latin typeface="+mn-lt"/>
                <a:ea typeface="+mn-ea"/>
                <a:cs typeface="+mn-cs"/>
              </a:defRPr>
            </a:lvl1pPr>
            <a:lvl2pPr marL="640080" indent="-274320" algn="l" rtl="0" eaLnBrk="1" latinLnBrk="0" hangingPunct="1">
              <a:spcBef>
                <a:spcPts val="550"/>
              </a:spcBef>
              <a:buClr>
                <a:schemeClr val="accent1"/>
              </a:buClr>
              <a:buSzPct val="70000"/>
              <a:buFont typeface="Wingdings 2"/>
              <a:buNone/>
              <a:defRPr kumimoji="0" sz="1200" kern="1200">
                <a:solidFill>
                  <a:schemeClr val="lt1"/>
                </a:solidFill>
                <a:latin typeface="+mn-lt"/>
                <a:ea typeface="+mn-ea"/>
                <a:cs typeface="+mn-cs"/>
              </a:defRPr>
            </a:lvl2pPr>
            <a:lvl3pPr marL="914400" indent="-228600" algn="l" rtl="0" eaLnBrk="1" latinLnBrk="0" hangingPunct="1">
              <a:spcBef>
                <a:spcPts val="500"/>
              </a:spcBef>
              <a:buClr>
                <a:schemeClr val="accent2"/>
              </a:buClr>
              <a:buSzPct val="75000"/>
              <a:buFont typeface="Wingdings"/>
              <a:buNone/>
              <a:defRPr kumimoji="0" sz="1000" kern="1200">
                <a:solidFill>
                  <a:schemeClr val="lt1"/>
                </a:solidFill>
                <a:latin typeface="+mn-lt"/>
                <a:ea typeface="+mn-ea"/>
                <a:cs typeface="+mn-cs"/>
              </a:defRPr>
            </a:lvl3pPr>
            <a:lvl4pPr marL="1371600" indent="-228600" algn="l" rtl="0" eaLnBrk="1" latinLnBrk="0" hangingPunct="1">
              <a:spcBef>
                <a:spcPts val="400"/>
              </a:spcBef>
              <a:buClr>
                <a:schemeClr val="accent3"/>
              </a:buClr>
              <a:buSzPct val="75000"/>
              <a:buFont typeface="Wingdings"/>
              <a:buNone/>
              <a:defRPr kumimoji="0" sz="900" kern="1200">
                <a:solidFill>
                  <a:schemeClr val="lt1"/>
                </a:solidFill>
                <a:latin typeface="+mn-lt"/>
                <a:ea typeface="+mn-ea"/>
                <a:cs typeface="+mn-cs"/>
              </a:defRPr>
            </a:lvl4pPr>
            <a:lvl5pPr marL="1828800" indent="-228600" algn="l" rtl="0" eaLnBrk="1" latinLnBrk="0" hangingPunct="1">
              <a:spcBef>
                <a:spcPts val="400"/>
              </a:spcBef>
              <a:buClr>
                <a:schemeClr val="accent4"/>
              </a:buClr>
              <a:buSzPct val="65000"/>
              <a:buFont typeface="Wingdings"/>
              <a:buNone/>
              <a:defRPr kumimoji="0" sz="900" kern="1200">
                <a:solidFill>
                  <a:schemeClr val="lt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lt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lt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lt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lt1"/>
                </a:solidFill>
                <a:latin typeface="+mn-lt"/>
                <a:ea typeface="+mn-ea"/>
                <a:cs typeface="+mn-cs"/>
              </a:defRPr>
            </a:lvl9pPr>
          </a:lstStyle>
          <a:p>
            <a:pPr algn="ctr"/>
            <a:r>
              <a:rPr lang="en-US" sz="5400" smtClean="0">
                <a:solidFill>
                  <a:schemeClr val="tx1"/>
                </a:solidFill>
              </a:rPr>
              <a:t>WRITING PROCESS</a:t>
            </a:r>
            <a:endParaRPr lang="en-US" sz="5400" dirty="0">
              <a:solidFill>
                <a:schemeClr val="tx1"/>
              </a:solidFill>
            </a:endParaRPr>
          </a:p>
        </p:txBody>
      </p:sp>
    </p:spTree>
    <p:extLst>
      <p:ext uri="{BB962C8B-B14F-4D97-AF65-F5344CB8AC3E}">
        <p14:creationId xmlns:p14="http://schemas.microsoft.com/office/powerpoint/2010/main" val="449265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314575" y="-19050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WRITING PROCESS</a:t>
            </a:r>
            <a:endParaRPr lang="en-US" sz="5400" dirty="0">
              <a:solidFill>
                <a:schemeClr val="tx1"/>
              </a:solidFill>
            </a:endParaRPr>
          </a:p>
        </p:txBody>
      </p:sp>
      <p:sp>
        <p:nvSpPr>
          <p:cNvPr id="2" name="Rectangle 1"/>
          <p:cNvSpPr/>
          <p:nvPr/>
        </p:nvSpPr>
        <p:spPr>
          <a:xfrm>
            <a:off x="762000" y="1447800"/>
            <a:ext cx="7924800" cy="4770537"/>
          </a:xfrm>
          <a:prstGeom prst="rect">
            <a:avLst/>
          </a:prstGeom>
        </p:spPr>
        <p:txBody>
          <a:bodyPr wrap="square">
            <a:spAutoFit/>
          </a:bodyPr>
          <a:lstStyle/>
          <a:p>
            <a:pPr>
              <a:buClr>
                <a:schemeClr val="accent2">
                  <a:lumMod val="75000"/>
                </a:schemeClr>
              </a:buClr>
              <a:buSzPct val="60000"/>
            </a:pPr>
            <a:endParaRPr lang="en-GB" sz="24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Revision: </a:t>
            </a:r>
          </a:p>
          <a:p>
            <a:pPr lvl="1">
              <a:buClr>
                <a:schemeClr val="accent2">
                  <a:lumMod val="75000"/>
                </a:schemeClr>
              </a:buClr>
              <a:buSzPct val="60000"/>
            </a:pPr>
            <a:r>
              <a:rPr lang="en-GB" sz="2800" dirty="0" smtClean="0">
                <a:latin typeface="+mn-lt"/>
              </a:rPr>
              <a:t>Going back again and again to refine the writing by working on the content then the structure of sentences, </a:t>
            </a:r>
            <a:r>
              <a:rPr lang="en-GB" sz="2800" dirty="0">
                <a:latin typeface="+mn-lt"/>
              </a:rPr>
              <a:t>then style.</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Editing: </a:t>
            </a:r>
          </a:p>
          <a:p>
            <a:pPr>
              <a:buClr>
                <a:schemeClr val="accent2">
                  <a:lumMod val="75000"/>
                </a:schemeClr>
              </a:buClr>
              <a:buSzPct val="60000"/>
              <a:tabLst>
                <a:tab pos="517525" algn="l"/>
              </a:tabLst>
            </a:pPr>
            <a:r>
              <a:rPr lang="en-GB" sz="2800" dirty="0" smtClean="0">
                <a:latin typeface="+mn-lt"/>
              </a:rPr>
              <a:t>	Review </a:t>
            </a:r>
            <a:r>
              <a:rPr lang="en-GB" sz="2800" dirty="0">
                <a:latin typeface="+mn-lt"/>
              </a:rPr>
              <a:t>for </a:t>
            </a:r>
            <a:r>
              <a:rPr lang="en-GB" sz="2800" dirty="0" smtClean="0">
                <a:latin typeface="+mn-lt"/>
              </a:rPr>
              <a:t>grammatical errors and </a:t>
            </a:r>
            <a:r>
              <a:rPr lang="en-GB" sz="2800" dirty="0">
                <a:latin typeface="+mn-lt"/>
              </a:rPr>
              <a:t>usage </a:t>
            </a:r>
            <a:r>
              <a:rPr lang="en-GB" sz="2800" dirty="0" smtClean="0">
                <a:latin typeface="+mn-lt"/>
              </a:rPr>
              <a:t>errors</a:t>
            </a:r>
            <a:r>
              <a:rPr lang="en-GB" sz="2800" dirty="0">
                <a:latin typeface="+mn-lt"/>
              </a:rPr>
              <a:t>.</a:t>
            </a:r>
          </a:p>
          <a:p>
            <a:pPr marL="285750" indent="-285750">
              <a:buClr>
                <a:schemeClr val="accent2">
                  <a:lumMod val="75000"/>
                </a:schemeClr>
              </a:buClr>
              <a:buSzPct val="60000"/>
              <a:buFont typeface="Arial" pitchFamily="34" charset="0"/>
              <a:buChar char="•"/>
            </a:pPr>
            <a:endParaRPr lang="en-GB" sz="2800" dirty="0" smtClean="0">
              <a:latin typeface="+mn-lt"/>
            </a:endParaRPr>
          </a:p>
          <a:p>
            <a:pPr marL="285750" indent="-285750">
              <a:buClr>
                <a:schemeClr val="accent2">
                  <a:lumMod val="75000"/>
                </a:schemeClr>
              </a:buClr>
              <a:buSzPct val="60000"/>
              <a:buFont typeface="Arial" pitchFamily="34" charset="0"/>
              <a:buChar char="•"/>
            </a:pPr>
            <a:r>
              <a:rPr lang="en-GB" sz="2800" dirty="0" smtClean="0">
                <a:latin typeface="+mn-lt"/>
              </a:rPr>
              <a:t>Proofread:</a:t>
            </a:r>
          </a:p>
          <a:p>
            <a:pPr>
              <a:buClr>
                <a:schemeClr val="accent2">
                  <a:lumMod val="75000"/>
                </a:schemeClr>
              </a:buClr>
              <a:buSzPct val="60000"/>
              <a:tabLst>
                <a:tab pos="746125" algn="l"/>
              </a:tabLst>
            </a:pPr>
            <a:r>
              <a:rPr lang="en-GB" sz="2800" dirty="0" smtClean="0">
                <a:latin typeface="+mn-lt"/>
              </a:rPr>
              <a:t>      Print </a:t>
            </a:r>
            <a:r>
              <a:rPr lang="en-GB" sz="2800" dirty="0">
                <a:latin typeface="+mn-lt"/>
              </a:rPr>
              <a:t>and read your report again. </a:t>
            </a:r>
            <a:endParaRPr lang="en-US" sz="2800" dirty="0">
              <a:latin typeface="+mn-lt"/>
            </a:endParaRPr>
          </a:p>
        </p:txBody>
      </p:sp>
    </p:spTree>
    <p:extLst>
      <p:ext uri="{BB962C8B-B14F-4D97-AF65-F5344CB8AC3E}">
        <p14:creationId xmlns:p14="http://schemas.microsoft.com/office/powerpoint/2010/main" val="75386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514600" y="-19812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PAPER OUTLINE </a:t>
            </a:r>
            <a:endParaRPr lang="en-US" sz="5400" dirty="0">
              <a:solidFill>
                <a:schemeClr val="tx1"/>
              </a:solidFill>
            </a:endParaRPr>
          </a:p>
        </p:txBody>
      </p:sp>
      <p:sp>
        <p:nvSpPr>
          <p:cNvPr id="8" name="Content Placeholder 2"/>
          <p:cNvSpPr>
            <a:spLocks noGrp="1"/>
          </p:cNvSpPr>
          <p:nvPr>
            <p:ph idx="1"/>
          </p:nvPr>
        </p:nvSpPr>
        <p:spPr>
          <a:xfrm>
            <a:off x="685800" y="1600200"/>
            <a:ext cx="8001000" cy="4724400"/>
          </a:xfrm>
        </p:spPr>
        <p:txBody>
          <a:bodyPr rtlCol="0">
            <a:normAutofit/>
          </a:bodyPr>
          <a:lstStyle/>
          <a:p>
            <a:pPr marL="0" indent="0">
              <a:lnSpc>
                <a:spcPct val="130000"/>
              </a:lnSpc>
              <a:buNone/>
            </a:pPr>
            <a:r>
              <a:rPr lang="en-US" sz="2400" dirty="0">
                <a:latin typeface="Arial" charset="0"/>
              </a:rPr>
              <a:t>Value of the </a:t>
            </a:r>
            <a:r>
              <a:rPr lang="en-US" sz="2400" dirty="0" smtClean="0">
                <a:latin typeface="Arial" charset="0"/>
              </a:rPr>
              <a:t>Outline</a:t>
            </a:r>
          </a:p>
          <a:p>
            <a:pPr marL="0" indent="0">
              <a:lnSpc>
                <a:spcPct val="130000"/>
              </a:lnSpc>
              <a:buNone/>
            </a:pPr>
            <a:endParaRPr lang="en-US" sz="2400" dirty="0">
              <a:latin typeface="Arial" charset="0"/>
            </a:endParaRPr>
          </a:p>
          <a:p>
            <a:pPr>
              <a:lnSpc>
                <a:spcPct val="130000"/>
              </a:lnSpc>
              <a:buFont typeface="Arial" pitchFamily="34" charset="0"/>
              <a:buChar char="•"/>
            </a:pPr>
            <a:r>
              <a:rPr lang="en-GB" sz="2400" dirty="0" smtClean="0">
                <a:latin typeface="Arial" charset="0"/>
              </a:rPr>
              <a:t>Facilitate writing</a:t>
            </a:r>
            <a:endParaRPr lang="en-GB" sz="2400" dirty="0">
              <a:latin typeface="Arial" charset="0"/>
            </a:endParaRPr>
          </a:p>
          <a:p>
            <a:pPr>
              <a:lnSpc>
                <a:spcPct val="130000"/>
              </a:lnSpc>
              <a:buFont typeface="Arial" pitchFamily="34" charset="0"/>
              <a:buChar char="•"/>
            </a:pPr>
            <a:r>
              <a:rPr lang="en-GB" sz="2400" dirty="0" smtClean="0">
                <a:latin typeface="Arial" charset="0"/>
              </a:rPr>
              <a:t>Organize ideas </a:t>
            </a:r>
            <a:endParaRPr lang="en-GB" sz="2400" dirty="0">
              <a:latin typeface="Arial" charset="0"/>
            </a:endParaRPr>
          </a:p>
          <a:p>
            <a:pPr>
              <a:lnSpc>
                <a:spcPct val="130000"/>
              </a:lnSpc>
              <a:buFont typeface="Arial" pitchFamily="34" charset="0"/>
              <a:buChar char="•"/>
            </a:pPr>
            <a:r>
              <a:rPr lang="en-GB" sz="2400" dirty="0" smtClean="0">
                <a:latin typeface="Arial" charset="0"/>
              </a:rPr>
              <a:t>Ensure logic sequence of ideas and arguments</a:t>
            </a:r>
          </a:p>
          <a:p>
            <a:pPr>
              <a:lnSpc>
                <a:spcPct val="130000"/>
              </a:lnSpc>
              <a:buFont typeface="Arial" pitchFamily="34" charset="0"/>
              <a:buChar char="•"/>
            </a:pPr>
            <a:r>
              <a:rPr lang="en-GB" sz="2400" dirty="0" smtClean="0">
                <a:latin typeface="Arial" charset="0"/>
              </a:rPr>
              <a:t>Show the relation between ideas </a:t>
            </a:r>
          </a:p>
          <a:p>
            <a:pPr>
              <a:lnSpc>
                <a:spcPct val="130000"/>
              </a:lnSpc>
              <a:buFont typeface="Arial" pitchFamily="34" charset="0"/>
              <a:buChar char="•"/>
            </a:pPr>
            <a:r>
              <a:rPr lang="en-GB" sz="2400" dirty="0" smtClean="0">
                <a:latin typeface="Arial" charset="0"/>
              </a:rPr>
              <a:t>Eliminate overlap between sections </a:t>
            </a:r>
          </a:p>
          <a:p>
            <a:pPr>
              <a:lnSpc>
                <a:spcPct val="130000"/>
              </a:lnSpc>
              <a:buFont typeface="Arial" pitchFamily="34" charset="0"/>
              <a:buChar char="•"/>
            </a:pPr>
            <a:r>
              <a:rPr lang="en-GB" sz="2400" dirty="0" smtClean="0">
                <a:latin typeface="Arial" charset="0"/>
              </a:rPr>
              <a:t>Reflect the flow of each section </a:t>
            </a:r>
          </a:p>
          <a:p>
            <a:pPr marL="0" indent="0">
              <a:buNone/>
            </a:pPr>
            <a:endParaRPr lang="en-US" sz="2800" dirty="0"/>
          </a:p>
          <a:p>
            <a:pPr algn="justLow">
              <a:lnSpc>
                <a:spcPct val="130000"/>
              </a:lnSpc>
              <a:spcBef>
                <a:spcPts val="600"/>
              </a:spcBef>
              <a:buNone/>
            </a:pPr>
            <a:endParaRPr lang="en-US" sz="2400" dirty="0" smtClean="0"/>
          </a:p>
          <a:p>
            <a:pPr indent="176213"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rot="5400000">
            <a:off x="2314575" y="-2057400"/>
            <a:ext cx="609600" cy="5181600"/>
          </a:xfrm>
          <a:noFill/>
          <a:effectLst>
            <a:softEdge rad="127000"/>
          </a:effectLst>
        </p:spPr>
        <p:txBody>
          <a:bodyPr vert="vert270">
            <a:normAutofit fontScale="47500" lnSpcReduction="20000"/>
          </a:bodyPr>
          <a:lstStyle/>
          <a:p>
            <a:pPr algn="ctr"/>
            <a:r>
              <a:rPr lang="en-US" sz="5400" dirty="0" smtClean="0">
                <a:solidFill>
                  <a:schemeClr val="tx1"/>
                </a:solidFill>
              </a:rPr>
              <a:t>TITLE</a:t>
            </a:r>
            <a:endParaRPr lang="en-US" sz="5400" dirty="0">
              <a:solidFill>
                <a:schemeClr val="tx1"/>
              </a:solidFill>
            </a:endParaRPr>
          </a:p>
        </p:txBody>
      </p:sp>
      <p:sp>
        <p:nvSpPr>
          <p:cNvPr id="8" name="Content Placeholder 2"/>
          <p:cNvSpPr>
            <a:spLocks noGrp="1"/>
          </p:cNvSpPr>
          <p:nvPr>
            <p:ph idx="1"/>
          </p:nvPr>
        </p:nvSpPr>
        <p:spPr>
          <a:xfrm>
            <a:off x="762000" y="2590800"/>
            <a:ext cx="7924800" cy="2895600"/>
          </a:xfrm>
        </p:spPr>
        <p:txBody>
          <a:bodyPr rtlCol="0">
            <a:normAutofit/>
          </a:bodyPr>
          <a:lstStyle/>
          <a:p>
            <a:pPr marL="633413" indent="-352425">
              <a:lnSpc>
                <a:spcPct val="150000"/>
              </a:lnSpc>
              <a:buFont typeface="Arial" pitchFamily="34" charset="0"/>
              <a:buChar char="•"/>
            </a:pPr>
            <a:r>
              <a:rPr lang="en-US" sz="2800" dirty="0" smtClean="0"/>
              <a:t>Written the last though it appears the first</a:t>
            </a:r>
          </a:p>
          <a:p>
            <a:pPr marL="633413" indent="-352425">
              <a:lnSpc>
                <a:spcPct val="150000"/>
              </a:lnSpc>
              <a:buFont typeface="Arial" pitchFamily="34" charset="0"/>
              <a:buChar char="•"/>
            </a:pPr>
            <a:r>
              <a:rPr lang="en-US" sz="2800" dirty="0" smtClean="0"/>
              <a:t>Reflects the content of the paper</a:t>
            </a:r>
          </a:p>
          <a:p>
            <a:pPr marL="633413" indent="-352425">
              <a:lnSpc>
                <a:spcPct val="150000"/>
              </a:lnSpc>
              <a:buFont typeface="Arial" pitchFamily="34" charset="0"/>
              <a:buChar char="•"/>
            </a:pPr>
            <a:r>
              <a:rPr lang="en-US" sz="2800" dirty="0" smtClean="0"/>
              <a:t>Used for indexing and retrieving of the article</a:t>
            </a:r>
          </a:p>
          <a:p>
            <a:pPr marL="633413" indent="-352425">
              <a:buFont typeface="Arial" pitchFamily="34" charset="0"/>
              <a:buChar char="•"/>
            </a:pPr>
            <a:endParaRPr lang="en-US" sz="2800" dirty="0" smtClean="0"/>
          </a:p>
          <a:p>
            <a:pPr lvl="2">
              <a:spcBef>
                <a:spcPts val="1200"/>
              </a:spcBef>
              <a:spcAft>
                <a:spcPts val="1200"/>
              </a:spcAft>
              <a:buNone/>
            </a:pPr>
            <a:endParaRPr lang="en-US" sz="2600" dirty="0" smtClean="0"/>
          </a:p>
          <a:p>
            <a:pPr algn="justLow">
              <a:lnSpc>
                <a:spcPct val="130000"/>
              </a:lnSpc>
              <a:spcBef>
                <a:spcPts val="600"/>
              </a:spcBef>
              <a:buNone/>
            </a:pPr>
            <a:endParaRPr lang="en-US" dirty="0" smtClean="0"/>
          </a:p>
        </p:txBody>
      </p:sp>
    </p:spTree>
    <p:extLst>
      <p:ext uri="{BB962C8B-B14F-4D97-AF65-F5344CB8AC3E}">
        <p14:creationId xmlns:p14="http://schemas.microsoft.com/office/powerpoint/2010/main" val="19138141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6753</TotalTime>
  <Words>1649</Words>
  <Application>Microsoft Office PowerPoint</Application>
  <PresentationFormat>On-screen Show (4:3)</PresentationFormat>
  <Paragraphs>384</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Median</vt:lpstr>
      <vt:lpstr>SCIENTIFIC WRITING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Rate of dementia among elderly people in relation to 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Canadian Institute for Health Information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Randa Youssef</dc:creator>
  <cp:lastModifiedBy>Randa M. Youssef</cp:lastModifiedBy>
  <cp:revision>328</cp:revision>
  <dcterms:created xsi:type="dcterms:W3CDTF">2007-09-20T19:20:17Z</dcterms:created>
  <dcterms:modified xsi:type="dcterms:W3CDTF">2014-12-11T00:32:23Z</dcterms:modified>
</cp:coreProperties>
</file>