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30"/>
  </p:notesMasterIdLst>
  <p:sldIdLst>
    <p:sldId id="331" r:id="rId2"/>
    <p:sldId id="332" r:id="rId3"/>
    <p:sldId id="351" r:id="rId4"/>
    <p:sldId id="358" r:id="rId5"/>
    <p:sldId id="412" r:id="rId6"/>
    <p:sldId id="409" r:id="rId7"/>
    <p:sldId id="423" r:id="rId8"/>
    <p:sldId id="426" r:id="rId9"/>
    <p:sldId id="428" r:id="rId10"/>
    <p:sldId id="430" r:id="rId11"/>
    <p:sldId id="434" r:id="rId12"/>
    <p:sldId id="443" r:id="rId13"/>
    <p:sldId id="437" r:id="rId14"/>
    <p:sldId id="436" r:id="rId15"/>
    <p:sldId id="431" r:id="rId16"/>
    <p:sldId id="438" r:id="rId17"/>
    <p:sldId id="442" r:id="rId18"/>
    <p:sldId id="444" r:id="rId19"/>
    <p:sldId id="440" r:id="rId20"/>
    <p:sldId id="453" r:id="rId21"/>
    <p:sldId id="441" r:id="rId22"/>
    <p:sldId id="445" r:id="rId23"/>
    <p:sldId id="447" r:id="rId24"/>
    <p:sldId id="448" r:id="rId25"/>
    <p:sldId id="449" r:id="rId26"/>
    <p:sldId id="450" r:id="rId27"/>
    <p:sldId id="451" r:id="rId28"/>
    <p:sldId id="452" r:id="rId29"/>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1F2"/>
    <a:srgbClr val="E9F2F7"/>
    <a:srgbClr val="E4EDF4"/>
    <a:srgbClr val="6E6A12"/>
    <a:srgbClr val="007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6446" autoAdjust="0"/>
  </p:normalViewPr>
  <p:slideViewPr>
    <p:cSldViewPr>
      <p:cViewPr>
        <p:scale>
          <a:sx n="82" d="100"/>
          <a:sy n="82" d="100"/>
        </p:scale>
        <p:origin x="-9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674" y="42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25775"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vl1pPr>
          </a:lstStyle>
          <a:p>
            <a:endParaRPr lang="en-US"/>
          </a:p>
        </p:txBody>
      </p:sp>
      <p:sp>
        <p:nvSpPr>
          <p:cNvPr id="12291" name="Rectangle 3"/>
          <p:cNvSpPr>
            <a:spLocks noGrp="1" noChangeArrowheads="1"/>
          </p:cNvSpPr>
          <p:nvPr>
            <p:ph type="dt" idx="1"/>
          </p:nvPr>
        </p:nvSpPr>
        <p:spPr bwMode="auto">
          <a:xfrm>
            <a:off x="3957638" y="0"/>
            <a:ext cx="3025775"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1229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05863"/>
            <a:ext cx="3025775"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vl1pPr>
          </a:lstStyle>
          <a:p>
            <a:endParaRPr lang="en-US"/>
          </a:p>
        </p:txBody>
      </p:sp>
      <p:sp>
        <p:nvSpPr>
          <p:cNvPr id="12295" name="Rectangle 7"/>
          <p:cNvSpPr>
            <a:spLocks noGrp="1" noChangeArrowheads="1"/>
          </p:cNvSpPr>
          <p:nvPr>
            <p:ph type="sldNum" sz="quarter" idx="5"/>
          </p:nvPr>
        </p:nvSpPr>
        <p:spPr bwMode="auto">
          <a:xfrm>
            <a:off x="3957638" y="8805863"/>
            <a:ext cx="3025775"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fld id="{358D27D7-957F-4FED-8C6C-71B90088CF13}" type="slidenum">
              <a:rPr lang="en-US"/>
              <a:pPr/>
              <a:t>‹#›</a:t>
            </a:fld>
            <a:endParaRPr lang="en-US"/>
          </a:p>
        </p:txBody>
      </p:sp>
    </p:spTree>
    <p:extLst>
      <p:ext uri="{BB962C8B-B14F-4D97-AF65-F5344CB8AC3E}">
        <p14:creationId xmlns:p14="http://schemas.microsoft.com/office/powerpoint/2010/main" val="455693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12</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13</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14</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15</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16</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17</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18</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19</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20</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21</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4</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22</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23</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24</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25</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26</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27</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28</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5</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358D27D7-957F-4FED-8C6C-71B90088CF13}" type="slidenum">
              <a:rPr lang="en-US" smtClean="0"/>
              <a:pPr/>
              <a:t>6</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7</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8</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9</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10</a:t>
            </a:fld>
            <a:endParaRPr lang="en-US" dirty="0"/>
          </a:p>
        </p:txBody>
      </p:sp>
    </p:spTree>
    <p:extLst>
      <p:ext uri="{BB962C8B-B14F-4D97-AF65-F5344CB8AC3E}">
        <p14:creationId xmlns:p14="http://schemas.microsoft.com/office/powerpoint/2010/main" val="283824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D27D7-957F-4FED-8C6C-71B90088CF13}" type="slidenum">
              <a:rPr lang="en-US" smtClean="0"/>
              <a:pPr/>
              <a:t>11</a:t>
            </a:fld>
            <a:endParaRPr lang="en-US" dirty="0"/>
          </a:p>
        </p:txBody>
      </p:sp>
    </p:spTree>
    <p:extLst>
      <p:ext uri="{BB962C8B-B14F-4D97-AF65-F5344CB8AC3E}">
        <p14:creationId xmlns:p14="http://schemas.microsoft.com/office/powerpoint/2010/main" val="283824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solidFill>
                  <a:schemeClr val="tx2">
                    <a:lumMod val="50000"/>
                  </a:schemeClr>
                </a:solidFill>
              </a:defRPr>
            </a:lvl1pPr>
          </a:lstStyle>
          <a:p>
            <a:r>
              <a:rPr kumimoji="0" lang="en-US" dirty="0" smtClean="0"/>
              <a:t>Click to edit Master 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EE291FE-4377-47FD-A086-ADD6C318DD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8/10/2015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F7FCD9A-8A3F-43DD-91CC-695A776C78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8/10/2015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413A71-D63C-42F2-AAF4-CFDF6317246D}"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8/10/2015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EE23E3F-D38E-492B-A2AE-12FC4F427450}" type="slidenum">
              <a:rPr lang="en-US" smtClean="0"/>
              <a:pPr/>
              <a:t>‹#›</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8/10/2015</a:t>
            </a:fld>
            <a:endParaRPr lang="en-US"/>
          </a:p>
        </p:txBody>
      </p:sp>
      <p:sp>
        <p:nvSpPr>
          <p:cNvPr id="10" name="Slide Number Placeholder 9"/>
          <p:cNvSpPr>
            <a:spLocks noGrp="1"/>
          </p:cNvSpPr>
          <p:nvPr>
            <p:ph type="sldNum" sz="quarter" idx="16"/>
          </p:nvPr>
        </p:nvSpPr>
        <p:spPr/>
        <p:txBody>
          <a:bodyPr rtlCol="0"/>
          <a:lstStyle/>
          <a:p>
            <a:fld id="{49F4E3C7-E833-4EE5-89FA-777079E7006C}" type="slidenum">
              <a:rPr lang="en-US" smtClean="0"/>
              <a:pPr/>
              <a:t>‹#›</a:t>
            </a:fld>
            <a:endParaRPr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8/10/2015</a:t>
            </a:fld>
            <a:endParaRPr lang="en-US"/>
          </a:p>
        </p:txBody>
      </p:sp>
      <p:sp>
        <p:nvSpPr>
          <p:cNvPr id="12" name="Slide Number Placeholder 11"/>
          <p:cNvSpPr>
            <a:spLocks noGrp="1"/>
          </p:cNvSpPr>
          <p:nvPr>
            <p:ph type="sldNum" sz="quarter" idx="16"/>
          </p:nvPr>
        </p:nvSpPr>
        <p:spPr/>
        <p:txBody>
          <a:bodyPr rtlCol="0"/>
          <a:lstStyle/>
          <a:p>
            <a:fld id="{372C58A0-CD52-4B37-90F0-B2B97CA181E3}" type="slidenum">
              <a:rPr lang="en-US" smtClean="0"/>
              <a:pPr/>
              <a:t>‹#›</a:t>
            </a:fld>
            <a:endParaRPr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8/10/2015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EB6D80-305E-4265-BBD1-E56817A7C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8/10/2015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EB09E2E-C206-494E-BED5-3538EF0969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1115ED7-B74F-40C7-801C-E8415D65FDA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8/10/2015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66A20D-E853-47E8-B106-44AA0E6B694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8/10/2015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A854113-96A8-4416-B79D-F6B09F659B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scanmyessay.com/viperdownload_aca.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plagiarism.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plagiarism.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581400"/>
            <a:ext cx="6477000" cy="1828800"/>
          </a:xfrm>
        </p:spPr>
        <p:txBody>
          <a:bodyPr>
            <a:normAutofit/>
          </a:bodyPr>
          <a:lstStyle/>
          <a:p>
            <a:pPr lvl="0"/>
            <a:r>
              <a:rPr lang="en-US" b="1" dirty="0" smtClean="0"/>
              <a:t>PLAGIARISM</a:t>
            </a:r>
            <a:r>
              <a:rPr lang="en-US" sz="4000" b="1" dirty="0" smtClean="0"/>
              <a:t/>
            </a:r>
            <a:br>
              <a:rPr lang="en-US" sz="4000" b="1" dirty="0" smtClean="0"/>
            </a:br>
            <a:endParaRPr lang="en-US" sz="4000" b="1" dirty="0">
              <a:solidFill>
                <a:schemeClr val="tx2">
                  <a:lumMod val="50000"/>
                </a:schemeClr>
              </a:solidFill>
            </a:endParaRPr>
          </a:p>
        </p:txBody>
      </p:sp>
      <p:sp>
        <p:nvSpPr>
          <p:cNvPr id="3" name="TextBox 2"/>
          <p:cNvSpPr txBox="1"/>
          <p:nvPr/>
        </p:nvSpPr>
        <p:spPr>
          <a:xfrm>
            <a:off x="457200" y="5382213"/>
            <a:ext cx="3713645" cy="1200329"/>
          </a:xfrm>
          <a:prstGeom prst="rect">
            <a:avLst/>
          </a:prstGeom>
          <a:noFill/>
        </p:spPr>
        <p:txBody>
          <a:bodyPr wrap="none" rtlCol="0">
            <a:spAutoFit/>
          </a:bodyPr>
          <a:lstStyle/>
          <a:p>
            <a:r>
              <a:rPr lang="en-US" dirty="0" smtClean="0">
                <a:solidFill>
                  <a:schemeClr val="bg1"/>
                </a:solidFill>
                <a:latin typeface="+mn-lt"/>
              </a:rPr>
              <a:t>Randa M. Youssef</a:t>
            </a:r>
          </a:p>
          <a:p>
            <a:r>
              <a:rPr lang="en-US" dirty="0" smtClean="0">
                <a:solidFill>
                  <a:schemeClr val="bg1"/>
                </a:solidFill>
                <a:latin typeface="+mn-lt"/>
              </a:rPr>
              <a:t>Professor of Community Medicine</a:t>
            </a:r>
          </a:p>
          <a:p>
            <a:r>
              <a:rPr lang="en-US" dirty="0" smtClean="0">
                <a:solidFill>
                  <a:schemeClr val="bg1"/>
                </a:solidFill>
                <a:latin typeface="+mn-lt"/>
              </a:rPr>
              <a:t>Family and Community Medicine Dept.</a:t>
            </a:r>
          </a:p>
          <a:p>
            <a:r>
              <a:rPr lang="en-US" dirty="0" smtClean="0">
                <a:solidFill>
                  <a:schemeClr val="bg1"/>
                </a:solidFill>
                <a:latin typeface="+mn-lt"/>
              </a:rPr>
              <a:t>King </a:t>
            </a:r>
            <a:r>
              <a:rPr lang="en-US" smtClean="0">
                <a:solidFill>
                  <a:schemeClr val="bg1"/>
                </a:solidFill>
                <a:latin typeface="+mn-lt"/>
              </a:rPr>
              <a:t>Saud University </a:t>
            </a:r>
            <a:endParaRPr lang="en-US"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94226" y="1143000"/>
            <a:ext cx="7268029" cy="49530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r>
              <a:rPr lang="en-US" b="1" dirty="0" smtClean="0"/>
              <a:t>Identifying plagiarism</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Knowledge of previous writing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Higher level of writing</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Use of uncommon or unfamiliar terms or words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Obvious difference in style or terminology between paragraphs and sections (inconsistencies)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Use of specific software to detect plagiarism </a:t>
            </a:r>
          </a:p>
          <a:p>
            <a:pPr marL="457200" indent="-457200" algn="justLow">
              <a:lnSpc>
                <a:spcPct val="130000"/>
              </a:lnSpc>
              <a:spcBef>
                <a:spcPts val="1200"/>
              </a:spcBef>
              <a:spcAft>
                <a:spcPts val="1200"/>
              </a:spcAft>
              <a:buFont typeface="+mj-lt"/>
              <a:buAutoNum type="arabicPeriod"/>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50499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096000" y="6045200"/>
            <a:ext cx="2659702" cy="369332"/>
          </a:xfrm>
          <a:prstGeom prst="rect">
            <a:avLst/>
          </a:prstGeom>
          <a:noFill/>
        </p:spPr>
        <p:txBody>
          <a:bodyPr wrap="none" rtlCol="0">
            <a:spAutoFit/>
          </a:bodyPr>
          <a:lstStyle/>
          <a:p>
            <a:r>
              <a:rPr lang="en-US" i="1" dirty="0" smtClean="0"/>
              <a:t>Source: Legal dictionary</a:t>
            </a:r>
            <a:endParaRPr lang="en-US" i="1" dirty="0"/>
          </a:p>
        </p:txBody>
      </p:sp>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6712"/>
            <a:ext cx="5678488"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06537" y="366712"/>
            <a:ext cx="5772151" cy="577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03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983340" y="782428"/>
            <a:ext cx="7268029" cy="5465972"/>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endParaRPr lang="en-US" b="1" dirty="0" smtClean="0"/>
          </a:p>
          <a:p>
            <a:pPr marL="0" indent="0" algn="justLow">
              <a:lnSpc>
                <a:spcPct val="130000"/>
              </a:lnSpc>
              <a:buNone/>
            </a:pPr>
            <a:r>
              <a:rPr lang="en-US" sz="2400" dirty="0" smtClean="0"/>
              <a:t>“Fair use” is the use of a limited proportion of copyrighted materials for education and research purpose unless otherwise is indicated by the owner of the work. It is determined by </a:t>
            </a:r>
          </a:p>
          <a:p>
            <a:pPr marL="457200" indent="-457200" algn="justLow">
              <a:lnSpc>
                <a:spcPct val="130000"/>
              </a:lnSpc>
              <a:buAutoNum type="arabicPeriod"/>
            </a:pPr>
            <a:r>
              <a:rPr lang="en-US" sz="2400" dirty="0" smtClean="0"/>
              <a:t>Purpose of use: non-profit </a:t>
            </a:r>
          </a:p>
          <a:p>
            <a:pPr marL="457200" indent="-457200" algn="justLow">
              <a:lnSpc>
                <a:spcPct val="130000"/>
              </a:lnSpc>
              <a:buAutoNum type="arabicPeriod"/>
            </a:pPr>
            <a:r>
              <a:rPr lang="en-US" sz="2400" dirty="0" smtClean="0"/>
              <a:t>Nature of work used: published </a:t>
            </a:r>
          </a:p>
          <a:p>
            <a:pPr marL="457200" indent="-457200" algn="justLow">
              <a:lnSpc>
                <a:spcPct val="130000"/>
              </a:lnSpc>
              <a:buAutoNum type="arabicPeriod"/>
            </a:pPr>
            <a:r>
              <a:rPr lang="en-US" sz="2400" dirty="0" smtClean="0"/>
              <a:t>Portion of the work used: not essential or relatively small</a:t>
            </a:r>
          </a:p>
          <a:p>
            <a:pPr marL="457200" indent="-457200" algn="justLow">
              <a:lnSpc>
                <a:spcPct val="130000"/>
              </a:lnSpc>
              <a:buAutoNum type="arabicPeriod"/>
            </a:pPr>
            <a:r>
              <a:rPr lang="en-US" sz="2400" dirty="0" smtClean="0"/>
              <a:t>Effect of use on author: not violating owner’s profit </a:t>
            </a:r>
          </a:p>
          <a:p>
            <a:pPr marL="457200" indent="-457200" algn="justLow">
              <a:lnSpc>
                <a:spcPct val="130000"/>
              </a:lnSpc>
              <a:buAutoNum type="arabicPeriod"/>
            </a:pPr>
            <a:endParaRPr lang="en-US"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416883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2"/>
          <p:cNvSpPr txBox="1">
            <a:spLocks/>
          </p:cNvSpPr>
          <p:nvPr/>
        </p:nvSpPr>
        <p:spPr>
          <a:xfrm>
            <a:off x="983340" y="1422400"/>
            <a:ext cx="7268029" cy="41402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endParaRPr lang="en-US" b="1" dirty="0" smtClean="0"/>
          </a:p>
          <a:p>
            <a:pPr marL="0" indent="0" algn="justLow">
              <a:lnSpc>
                <a:spcPct val="130000"/>
              </a:lnSpc>
              <a:buNone/>
            </a:pPr>
            <a:r>
              <a:rPr lang="en-GB" sz="2400" dirty="0"/>
              <a:t>Copyright </a:t>
            </a:r>
            <a:r>
              <a:rPr lang="en-GB" sz="2400" dirty="0" smtClean="0"/>
              <a:t>© infringement </a:t>
            </a:r>
            <a:r>
              <a:rPr lang="en-GB" sz="2400" dirty="0"/>
              <a:t>is </a:t>
            </a:r>
            <a:r>
              <a:rPr lang="en-GB" sz="2400" dirty="0" smtClean="0"/>
              <a:t>“the </a:t>
            </a:r>
            <a:r>
              <a:rPr lang="en-GB" sz="2400" dirty="0"/>
              <a:t>act of violating the copyright owner’s exclusive right through unauthorized or prohibited use of copyrighted material. A copyright owner’s right is an exclusive one and is granted under the federal Copyright </a:t>
            </a:r>
            <a:r>
              <a:rPr lang="en-GB" sz="2400" dirty="0" smtClean="0"/>
              <a:t>Act”.</a:t>
            </a:r>
            <a:r>
              <a:rPr lang="en-GB" sz="2400" dirty="0"/>
              <a:t> </a:t>
            </a:r>
            <a:endParaRPr lang="en-US"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
        <p:nvSpPr>
          <p:cNvPr id="49" name="TextBox 48"/>
          <p:cNvSpPr txBox="1"/>
          <p:nvPr/>
        </p:nvSpPr>
        <p:spPr>
          <a:xfrm>
            <a:off x="6096000" y="6045200"/>
            <a:ext cx="2659702" cy="369332"/>
          </a:xfrm>
          <a:prstGeom prst="rect">
            <a:avLst/>
          </a:prstGeom>
          <a:noFill/>
        </p:spPr>
        <p:txBody>
          <a:bodyPr wrap="none" rtlCol="0">
            <a:spAutoFit/>
          </a:bodyPr>
          <a:lstStyle/>
          <a:p>
            <a:r>
              <a:rPr lang="en-US" i="1" dirty="0" smtClean="0"/>
              <a:t>Source: Legal dictionary</a:t>
            </a:r>
            <a:endParaRPr lang="en-US" i="1" dirty="0"/>
          </a:p>
        </p:txBody>
      </p:sp>
    </p:spTree>
    <p:extLst>
      <p:ext uri="{BB962C8B-B14F-4D97-AF65-F5344CB8AC3E}">
        <p14:creationId xmlns:p14="http://schemas.microsoft.com/office/powerpoint/2010/main" val="27285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1937657"/>
            <a:ext cx="3733800" cy="38100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10000" y="1937657"/>
            <a:ext cx="3733800" cy="38100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1392666"/>
            <a:ext cx="1991251" cy="707886"/>
          </a:xfrm>
          <a:prstGeom prst="rect">
            <a:avLst/>
          </a:prstGeom>
          <a:noFill/>
        </p:spPr>
        <p:txBody>
          <a:bodyPr wrap="none" rtlCol="0">
            <a:spAutoFit/>
          </a:bodyPr>
          <a:lstStyle/>
          <a:p>
            <a:r>
              <a:rPr lang="en-US" sz="2000" b="1" dirty="0" smtClean="0">
                <a:solidFill>
                  <a:schemeClr val="accent2"/>
                </a:solidFill>
              </a:rPr>
              <a:t>Plagiarism</a:t>
            </a:r>
          </a:p>
          <a:p>
            <a:r>
              <a:rPr lang="en-US" sz="2000" b="1" dirty="0" smtClean="0">
                <a:solidFill>
                  <a:schemeClr val="accent2"/>
                </a:solidFill>
              </a:rPr>
              <a:t>(morale issue) </a:t>
            </a:r>
            <a:endParaRPr lang="en-US" sz="2000" b="1" dirty="0">
              <a:solidFill>
                <a:schemeClr val="accent2"/>
              </a:solidFill>
            </a:endParaRPr>
          </a:p>
        </p:txBody>
      </p:sp>
      <p:sp>
        <p:nvSpPr>
          <p:cNvPr id="7" name="TextBox 6"/>
          <p:cNvSpPr txBox="1"/>
          <p:nvPr/>
        </p:nvSpPr>
        <p:spPr>
          <a:xfrm>
            <a:off x="6741886" y="1386191"/>
            <a:ext cx="2066591" cy="707886"/>
          </a:xfrm>
          <a:prstGeom prst="rect">
            <a:avLst/>
          </a:prstGeom>
          <a:noFill/>
        </p:spPr>
        <p:txBody>
          <a:bodyPr wrap="none" rtlCol="0">
            <a:spAutoFit/>
          </a:bodyPr>
          <a:lstStyle/>
          <a:p>
            <a:r>
              <a:rPr lang="en-US" sz="2000" b="1" dirty="0" smtClean="0">
                <a:solidFill>
                  <a:schemeClr val="accent2"/>
                </a:solidFill>
              </a:rPr>
              <a:t>© infringement </a:t>
            </a:r>
          </a:p>
          <a:p>
            <a:r>
              <a:rPr lang="en-US" sz="2000" b="1" dirty="0" smtClean="0">
                <a:solidFill>
                  <a:schemeClr val="accent2"/>
                </a:solidFill>
              </a:rPr>
              <a:t>(legal issue) </a:t>
            </a:r>
            <a:endParaRPr lang="en-US" sz="2000" b="1" dirty="0">
              <a:solidFill>
                <a:schemeClr val="accent2"/>
              </a:solidFill>
            </a:endParaRPr>
          </a:p>
        </p:txBody>
      </p:sp>
      <p:sp>
        <p:nvSpPr>
          <p:cNvPr id="8" name="TextBox 7"/>
          <p:cNvSpPr txBox="1"/>
          <p:nvPr/>
        </p:nvSpPr>
        <p:spPr>
          <a:xfrm>
            <a:off x="1961239" y="2743200"/>
            <a:ext cx="1768932" cy="1754326"/>
          </a:xfrm>
          <a:prstGeom prst="rect">
            <a:avLst/>
          </a:prstGeom>
          <a:noFill/>
        </p:spPr>
        <p:txBody>
          <a:bodyPr wrap="square" rtlCol="0">
            <a:spAutoFit/>
          </a:bodyPr>
          <a:lstStyle/>
          <a:p>
            <a:r>
              <a:rPr lang="en-US" dirty="0" smtClean="0">
                <a:latin typeface="+mn-lt"/>
              </a:rPr>
              <a:t>Incorporating others work in own without attribution either unintentionally of deliberately</a:t>
            </a:r>
            <a:endParaRPr lang="en-US" dirty="0">
              <a:latin typeface="+mn-lt"/>
            </a:endParaRPr>
          </a:p>
        </p:txBody>
      </p:sp>
      <p:sp>
        <p:nvSpPr>
          <p:cNvPr id="10" name="TextBox 9"/>
          <p:cNvSpPr txBox="1"/>
          <p:nvPr/>
        </p:nvSpPr>
        <p:spPr>
          <a:xfrm>
            <a:off x="5492809" y="3889100"/>
            <a:ext cx="2209800" cy="923330"/>
          </a:xfrm>
          <a:prstGeom prst="rect">
            <a:avLst/>
          </a:prstGeom>
          <a:noFill/>
        </p:spPr>
        <p:txBody>
          <a:bodyPr wrap="square" rtlCol="0">
            <a:spAutoFit/>
          </a:bodyPr>
          <a:lstStyle/>
          <a:p>
            <a:r>
              <a:rPr lang="en-US" dirty="0" smtClean="0">
                <a:latin typeface="+mn-lt"/>
              </a:rPr>
              <a:t>Incorporating others work in own without legal clearance</a:t>
            </a:r>
            <a:endParaRPr lang="en-US" dirty="0">
              <a:latin typeface="+mn-lt"/>
            </a:endParaRPr>
          </a:p>
        </p:txBody>
      </p:sp>
      <p:sp>
        <p:nvSpPr>
          <p:cNvPr id="44" name="Oval 43"/>
          <p:cNvSpPr/>
          <p:nvPr/>
        </p:nvSpPr>
        <p:spPr>
          <a:xfrm>
            <a:off x="3733800" y="2286000"/>
            <a:ext cx="1752599" cy="3048000"/>
          </a:xfrm>
          <a:prstGeom prst="ellipse">
            <a:avLst/>
          </a:prstGeom>
          <a:pattFill prst="diagBrick">
            <a:fgClr>
              <a:schemeClr val="accent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Taken without permission and pass it as self</a:t>
            </a:r>
            <a:endParaRPr lang="en-US" sz="2000" dirty="0">
              <a:solidFill>
                <a:schemeClr val="tx2"/>
              </a:solidFill>
            </a:endParaRPr>
          </a:p>
        </p:txBody>
      </p:sp>
    </p:spTree>
    <p:extLst>
      <p:ext uri="{BB962C8B-B14F-4D97-AF65-F5344CB8AC3E}">
        <p14:creationId xmlns:p14="http://schemas.microsoft.com/office/powerpoint/2010/main" val="208237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83340" y="1422400"/>
            <a:ext cx="7268029" cy="32766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Arial" pitchFamily="34" charset="0"/>
              <a:buNone/>
              <a:defRPr/>
            </a:pPr>
            <a:endParaRPr lang="en-US" b="1" dirty="0" smtClean="0"/>
          </a:p>
          <a:p>
            <a:pPr marL="0" indent="0" algn="justLow">
              <a:lnSpc>
                <a:spcPct val="130000"/>
              </a:lnSpc>
              <a:spcBef>
                <a:spcPts val="1200"/>
              </a:spcBef>
              <a:spcAft>
                <a:spcPts val="1200"/>
              </a:spcAft>
              <a:buNone/>
              <a:tabLst>
                <a:tab pos="465138" algn="l"/>
              </a:tabLst>
            </a:pPr>
            <a:r>
              <a:rPr lang="en-US" sz="2400" dirty="0" smtClean="0"/>
              <a:t>Plagiarism is an offense with adverse effects on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Reputation of the institution </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Reputation and career of the person who plagiarize</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80822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838200"/>
            <a:ext cx="7268029" cy="57150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Low">
              <a:lnSpc>
                <a:spcPct val="130000"/>
              </a:lnSpc>
              <a:spcBef>
                <a:spcPts val="1200"/>
              </a:spcBef>
              <a:spcAft>
                <a:spcPts val="1200"/>
              </a:spcAft>
              <a:buNone/>
              <a:tabLst>
                <a:tab pos="465138" algn="l"/>
              </a:tabLst>
            </a:pPr>
            <a:r>
              <a:rPr lang="en-US" sz="2800" b="1" dirty="0" smtClean="0">
                <a:solidFill>
                  <a:schemeClr val="accent2">
                    <a:lumMod val="75000"/>
                  </a:schemeClr>
                </a:solidFill>
              </a:rPr>
              <a:t>General rules to avoid plagiarism</a:t>
            </a:r>
          </a:p>
          <a:p>
            <a:pPr marL="514350" indent="-514350" algn="justLow">
              <a:lnSpc>
                <a:spcPct val="130000"/>
              </a:lnSpc>
              <a:spcBef>
                <a:spcPts val="1200"/>
              </a:spcBef>
              <a:spcAft>
                <a:spcPts val="1200"/>
              </a:spcAft>
              <a:buAutoNum type="arabicPeriod"/>
              <a:tabLst>
                <a:tab pos="465138" algn="l"/>
              </a:tabLst>
            </a:pPr>
            <a:r>
              <a:rPr lang="en-US" sz="2600" dirty="0" smtClean="0"/>
              <a:t>Don’t copy others’ work (hard copies or internet)</a:t>
            </a:r>
          </a:p>
          <a:p>
            <a:pPr marL="514350" indent="-514350" algn="justLow">
              <a:lnSpc>
                <a:spcPct val="130000"/>
              </a:lnSpc>
              <a:spcBef>
                <a:spcPts val="1200"/>
              </a:spcBef>
              <a:spcAft>
                <a:spcPts val="1200"/>
              </a:spcAft>
              <a:buAutoNum type="arabicPeriod"/>
              <a:tabLst>
                <a:tab pos="465138" algn="l"/>
              </a:tabLst>
            </a:pPr>
            <a:r>
              <a:rPr lang="en-US" sz="2600" dirty="0" smtClean="0"/>
              <a:t>Think and decide on what ideas you will put on your assignment </a:t>
            </a:r>
          </a:p>
          <a:p>
            <a:pPr marL="514350" indent="-514350" algn="justLow">
              <a:lnSpc>
                <a:spcPct val="130000"/>
              </a:lnSpc>
              <a:spcBef>
                <a:spcPts val="1200"/>
              </a:spcBef>
              <a:spcAft>
                <a:spcPts val="1200"/>
              </a:spcAft>
              <a:buAutoNum type="arabicPeriod"/>
              <a:tabLst>
                <a:tab pos="465138" algn="l"/>
              </a:tabLst>
            </a:pPr>
            <a:r>
              <a:rPr lang="en-US" sz="2600" dirty="0" smtClean="0"/>
              <a:t>Identify what is YOURS and what is not and maintain sources</a:t>
            </a:r>
          </a:p>
          <a:p>
            <a:pPr marL="514350" indent="-514350" algn="justLow">
              <a:lnSpc>
                <a:spcPct val="130000"/>
              </a:lnSpc>
              <a:spcBef>
                <a:spcPts val="1200"/>
              </a:spcBef>
              <a:spcAft>
                <a:spcPts val="1200"/>
              </a:spcAft>
              <a:buAutoNum type="arabicPeriod"/>
              <a:tabLst>
                <a:tab pos="465138" algn="l"/>
              </a:tabLst>
            </a:pPr>
            <a:r>
              <a:rPr lang="en-US" sz="2600" dirty="0" smtClean="0"/>
              <a:t>Get counseling from your supervisor on writing especially when you are doubting plagiarism </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174930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990600"/>
            <a:ext cx="7268029" cy="52578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AutoNum type="arabicPeriod"/>
              <a:tabLst>
                <a:tab pos="465138" algn="l"/>
              </a:tabLst>
            </a:pPr>
            <a:r>
              <a:rPr lang="en-US" sz="2800" b="1" dirty="0" smtClean="0">
                <a:solidFill>
                  <a:schemeClr val="accent2">
                    <a:lumMod val="75000"/>
                  </a:schemeClr>
                </a:solidFill>
              </a:rPr>
              <a:t>Use proper citation </a:t>
            </a:r>
          </a:p>
          <a:p>
            <a:pPr marL="0" indent="0" algn="justLow">
              <a:lnSpc>
                <a:spcPct val="130000"/>
              </a:lnSpc>
              <a:spcBef>
                <a:spcPts val="1200"/>
              </a:spcBef>
              <a:spcAft>
                <a:spcPts val="1200"/>
              </a:spcAft>
              <a:buNone/>
              <a:tabLst>
                <a:tab pos="465138" algn="l"/>
              </a:tabLst>
            </a:pPr>
            <a:r>
              <a:rPr lang="en-US" sz="2400" dirty="0" smtClean="0"/>
              <a:t>Make reference to the source from which the information have been obtained</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r>
              <a:rPr lang="en-US" sz="2400" dirty="0" smtClean="0"/>
              <a:t>No citation is required for “common knowledge” as:  Sanitation of the environment will prevent a wide range of diseases. </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335360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838200"/>
            <a:ext cx="7268029" cy="5715000"/>
          </a:xfrm>
          <a:prstGeom prst="rect">
            <a:avLst/>
          </a:prstGeom>
        </p:spPr>
        <p:txBody>
          <a:bodyPr vert="horz" rtlCol="0">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2"/>
              <a:tabLst>
                <a:tab pos="465138" algn="l"/>
              </a:tabLst>
            </a:pPr>
            <a:r>
              <a:rPr lang="en-US" sz="2800" b="1" dirty="0" smtClean="0">
                <a:solidFill>
                  <a:schemeClr val="accent2">
                    <a:lumMod val="75000"/>
                  </a:schemeClr>
                </a:solidFill>
              </a:rPr>
              <a:t>Use quotation to convey the statement of others</a:t>
            </a:r>
          </a:p>
          <a:p>
            <a:pPr marL="0" indent="0" algn="justLow">
              <a:lnSpc>
                <a:spcPct val="130000"/>
              </a:lnSpc>
              <a:spcBef>
                <a:spcPts val="1200"/>
              </a:spcBef>
              <a:spcAft>
                <a:spcPts val="1200"/>
              </a:spcAft>
              <a:buNone/>
              <a:tabLst>
                <a:tab pos="465138" algn="l"/>
              </a:tabLst>
            </a:pPr>
            <a:r>
              <a:rPr lang="en-US" sz="2600" dirty="0" smtClean="0"/>
              <a:t>Put the sentence extracted from others between quotation marks and attribute it to the original author</a:t>
            </a:r>
          </a:p>
          <a:p>
            <a:pPr marL="0" indent="0" algn="justLow">
              <a:lnSpc>
                <a:spcPct val="130000"/>
              </a:lnSpc>
              <a:spcBef>
                <a:spcPts val="1200"/>
              </a:spcBef>
              <a:spcAft>
                <a:spcPts val="1200"/>
              </a:spcAft>
              <a:buNone/>
              <a:tabLst>
                <a:tab pos="465138" algn="l"/>
              </a:tabLst>
            </a:pPr>
            <a:r>
              <a:rPr lang="en-US" sz="2600" dirty="0" smtClean="0"/>
              <a:t>Original….</a:t>
            </a:r>
            <a:r>
              <a:rPr lang="en-GB" sz="2600" dirty="0" smtClean="0"/>
              <a:t>Fifty </a:t>
            </a:r>
            <a:r>
              <a:rPr lang="en-GB" sz="2600" dirty="0"/>
              <a:t>years ago today was a tipping point in recognizing and reversing the deadly epidemic caused by </a:t>
            </a:r>
            <a:r>
              <a:rPr lang="en-GB" sz="2600" dirty="0" smtClean="0"/>
              <a:t>smoking….</a:t>
            </a:r>
          </a:p>
          <a:p>
            <a:pPr marL="0" indent="0" algn="justLow">
              <a:lnSpc>
                <a:spcPct val="130000"/>
              </a:lnSpc>
              <a:spcBef>
                <a:spcPts val="1200"/>
              </a:spcBef>
              <a:spcAft>
                <a:spcPts val="1200"/>
              </a:spcAft>
              <a:buNone/>
              <a:tabLst>
                <a:tab pos="465138" algn="l"/>
              </a:tabLst>
            </a:pPr>
            <a:r>
              <a:rPr lang="en-GB" sz="2600" dirty="0" smtClean="0"/>
              <a:t>Or </a:t>
            </a:r>
          </a:p>
          <a:p>
            <a:pPr marL="0" indent="0" algn="justLow">
              <a:lnSpc>
                <a:spcPct val="130000"/>
              </a:lnSpc>
              <a:spcBef>
                <a:spcPts val="1200"/>
              </a:spcBef>
              <a:spcAft>
                <a:spcPts val="1200"/>
              </a:spcAft>
              <a:buNone/>
              <a:tabLst>
                <a:tab pos="465138" algn="l"/>
              </a:tabLst>
            </a:pPr>
            <a:r>
              <a:rPr lang="en-GB" sz="2600" dirty="0" smtClean="0"/>
              <a:t>Quoting: In his speech, </a:t>
            </a:r>
            <a:r>
              <a:rPr lang="en-GB" sz="2600" dirty="0" err="1" smtClean="0"/>
              <a:t>Dr.</a:t>
            </a:r>
            <a:r>
              <a:rPr lang="en-GB" sz="2600" dirty="0" smtClean="0"/>
              <a:t> </a:t>
            </a:r>
            <a:r>
              <a:rPr lang="en-GB" sz="2600" dirty="0" err="1" smtClean="0"/>
              <a:t>Frieden</a:t>
            </a:r>
            <a:r>
              <a:rPr lang="en-GB" sz="2600" dirty="0" smtClean="0"/>
              <a:t> said “</a:t>
            </a:r>
            <a:r>
              <a:rPr lang="en-GB" sz="2600" dirty="0"/>
              <a:t>Fifty years ago today was a tipping point in recognizing and reversing the deadly epidemic caused by </a:t>
            </a:r>
            <a:r>
              <a:rPr lang="en-GB" sz="2600" dirty="0" smtClean="0"/>
              <a:t>smoking” [citation]</a:t>
            </a:r>
            <a:endParaRPr lang="en-US" sz="26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954874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762000"/>
            <a:ext cx="7268029" cy="5562600"/>
          </a:xfrm>
          <a:prstGeom prst="rect">
            <a:avLst/>
          </a:prstGeom>
        </p:spPr>
        <p:txBody>
          <a:bodyPr vert="horz" rtlCol="0">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3"/>
              <a:tabLst>
                <a:tab pos="465138" algn="l"/>
              </a:tabLst>
            </a:pPr>
            <a:r>
              <a:rPr lang="en-US" sz="2800" b="1" dirty="0" smtClean="0">
                <a:solidFill>
                  <a:schemeClr val="accent2">
                    <a:lumMod val="75000"/>
                  </a:schemeClr>
                </a:solidFill>
              </a:rPr>
              <a:t>Paraphrase</a:t>
            </a:r>
          </a:p>
          <a:p>
            <a:pPr marL="0" indent="0" algn="justLow">
              <a:lnSpc>
                <a:spcPct val="130000"/>
              </a:lnSpc>
              <a:spcBef>
                <a:spcPts val="1200"/>
              </a:spcBef>
              <a:spcAft>
                <a:spcPts val="1200"/>
              </a:spcAft>
              <a:buNone/>
              <a:tabLst>
                <a:tab pos="465138" algn="l"/>
              </a:tabLst>
            </a:pPr>
            <a:r>
              <a:rPr lang="en-US" sz="2600" dirty="0" smtClean="0"/>
              <a:t>Write the sentence in your own words and in your own style not only changing key words with synonyms. </a:t>
            </a:r>
          </a:p>
          <a:p>
            <a:pPr marL="0" indent="0" algn="justLow">
              <a:lnSpc>
                <a:spcPct val="130000"/>
              </a:lnSpc>
              <a:spcBef>
                <a:spcPts val="1200"/>
              </a:spcBef>
              <a:spcAft>
                <a:spcPts val="1200"/>
              </a:spcAft>
              <a:buNone/>
              <a:tabLst>
                <a:tab pos="465138" algn="l"/>
              </a:tabLst>
            </a:pPr>
            <a:r>
              <a:rPr lang="en-US" sz="2400" dirty="0"/>
              <a:t>Original….</a:t>
            </a:r>
            <a:r>
              <a:rPr lang="en-GB" sz="2400" dirty="0"/>
              <a:t>Fifty years ago today was a tipping point in recognizing and reversing the deadly epidemic caused by smoking</a:t>
            </a:r>
            <a:r>
              <a:rPr lang="en-GB" sz="2400" dirty="0" smtClean="0"/>
              <a:t>….</a:t>
            </a:r>
          </a:p>
          <a:p>
            <a:pPr marL="0" indent="0" algn="justLow">
              <a:lnSpc>
                <a:spcPct val="130000"/>
              </a:lnSpc>
              <a:spcBef>
                <a:spcPts val="1200"/>
              </a:spcBef>
              <a:spcAft>
                <a:spcPts val="1200"/>
              </a:spcAft>
              <a:buNone/>
              <a:tabLst>
                <a:tab pos="465138" algn="l"/>
              </a:tabLst>
            </a:pPr>
            <a:r>
              <a:rPr lang="en-GB" sz="2400" dirty="0" smtClean="0"/>
              <a:t>Paraphrasing: The consequences of tobacco use and interventions to reverse the trend of the epidemic have been recognized 50 years ago [citation]</a:t>
            </a:r>
            <a:endParaRPr lang="en-GB"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895846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685800"/>
            <a:ext cx="8305800" cy="5715000"/>
          </a:xfrm>
        </p:spPr>
        <p:txBody>
          <a:bodyPr>
            <a:normAutofit fontScale="92500" lnSpcReduction="20000"/>
          </a:bodyPr>
          <a:lstStyle/>
          <a:p>
            <a:pPr marL="0" lvl="0" indent="0">
              <a:spcBef>
                <a:spcPts val="1200"/>
              </a:spcBef>
              <a:spcAft>
                <a:spcPts val="1200"/>
              </a:spcAft>
              <a:buNone/>
            </a:pPr>
            <a:r>
              <a:rPr lang="en-US" sz="2400" dirty="0" smtClean="0"/>
              <a:t>Learning objectives</a:t>
            </a:r>
          </a:p>
          <a:p>
            <a:pPr lvl="0">
              <a:spcBef>
                <a:spcPts val="1200"/>
              </a:spcBef>
              <a:spcAft>
                <a:spcPts val="1200"/>
              </a:spcAft>
              <a:buFont typeface="Arial" pitchFamily="34" charset="0"/>
              <a:buChar char="•"/>
            </a:pPr>
            <a:r>
              <a:rPr lang="en-US" sz="2400" dirty="0" smtClean="0"/>
              <a:t>Define the term “plagiarism”</a:t>
            </a:r>
          </a:p>
          <a:p>
            <a:pPr lvl="0">
              <a:spcBef>
                <a:spcPts val="1200"/>
              </a:spcBef>
              <a:spcAft>
                <a:spcPts val="1200"/>
              </a:spcAft>
              <a:buFont typeface="Arial" pitchFamily="34" charset="0"/>
              <a:buChar char="•"/>
            </a:pPr>
            <a:r>
              <a:rPr lang="en-US" sz="2400" dirty="0" smtClean="0"/>
              <a:t>Explain the intention behind plagiarism: why it is done?</a:t>
            </a:r>
          </a:p>
          <a:p>
            <a:pPr lvl="0">
              <a:spcBef>
                <a:spcPts val="1200"/>
              </a:spcBef>
              <a:spcAft>
                <a:spcPts val="1200"/>
              </a:spcAft>
              <a:buFont typeface="Arial" pitchFamily="34" charset="0"/>
              <a:buChar char="•"/>
            </a:pPr>
            <a:r>
              <a:rPr lang="en-US" sz="2400" dirty="0" smtClean="0"/>
              <a:t>State the types of plagiarism </a:t>
            </a:r>
          </a:p>
          <a:p>
            <a:pPr lvl="0">
              <a:spcBef>
                <a:spcPts val="1200"/>
              </a:spcBef>
              <a:spcAft>
                <a:spcPts val="1200"/>
              </a:spcAft>
              <a:buFont typeface="Arial" pitchFamily="34" charset="0"/>
              <a:buChar char="•"/>
            </a:pPr>
            <a:r>
              <a:rPr lang="en-US" sz="2400" dirty="0" smtClean="0"/>
              <a:t>Identify what is considered plagiarism by type</a:t>
            </a:r>
          </a:p>
          <a:p>
            <a:pPr>
              <a:spcBef>
                <a:spcPts val="1200"/>
              </a:spcBef>
              <a:spcAft>
                <a:spcPts val="1200"/>
              </a:spcAft>
              <a:buFont typeface="Arial" pitchFamily="34" charset="0"/>
              <a:buChar char="•"/>
            </a:pPr>
            <a:r>
              <a:rPr lang="en-US" sz="2400" dirty="0" smtClean="0"/>
              <a:t>Describe the overlap between plagiarism and copyright infringement</a:t>
            </a:r>
          </a:p>
          <a:p>
            <a:pPr>
              <a:spcBef>
                <a:spcPts val="1200"/>
              </a:spcBef>
              <a:spcAft>
                <a:spcPts val="1200"/>
              </a:spcAft>
              <a:buFont typeface="Arial" pitchFamily="34" charset="0"/>
              <a:buChar char="•"/>
            </a:pPr>
            <a:r>
              <a:rPr lang="en-US" sz="2400" dirty="0" smtClean="0"/>
              <a:t>Recognize </a:t>
            </a:r>
            <a:r>
              <a:rPr lang="en-US" sz="2400" dirty="0"/>
              <a:t>the seriousness of plagiarism </a:t>
            </a:r>
          </a:p>
          <a:p>
            <a:pPr lvl="0">
              <a:spcBef>
                <a:spcPts val="1200"/>
              </a:spcBef>
              <a:spcAft>
                <a:spcPts val="1200"/>
              </a:spcAft>
              <a:buFont typeface="Arial" pitchFamily="34" charset="0"/>
              <a:buChar char="•"/>
            </a:pPr>
            <a:r>
              <a:rPr lang="en-US" sz="2400" dirty="0" smtClean="0"/>
              <a:t>Believe that plagiarism will be discovered</a:t>
            </a:r>
          </a:p>
          <a:p>
            <a:pPr lvl="0">
              <a:spcBef>
                <a:spcPts val="1200"/>
              </a:spcBef>
              <a:spcAft>
                <a:spcPts val="1200"/>
              </a:spcAft>
              <a:buFont typeface="Arial" pitchFamily="34" charset="0"/>
              <a:buChar char="•"/>
            </a:pPr>
            <a:r>
              <a:rPr lang="en-US" sz="2400" dirty="0" smtClean="0"/>
              <a:t>Illustrate with examples the methods of avoiding plagiarism </a:t>
            </a:r>
          </a:p>
          <a:p>
            <a:pPr lvl="0">
              <a:spcBef>
                <a:spcPts val="1200"/>
              </a:spcBef>
              <a:spcAft>
                <a:spcPts val="1200"/>
              </a:spcAft>
              <a:buFont typeface="Arial" pitchFamily="34" charset="0"/>
              <a:buChar char="•"/>
            </a:pPr>
            <a:r>
              <a:rPr lang="en-US" sz="2400" dirty="0" smtClean="0"/>
              <a:t>Explain how to check own work for plagiarism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1" y="762000"/>
            <a:ext cx="7268029" cy="55626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Low">
              <a:lnSpc>
                <a:spcPct val="130000"/>
              </a:lnSpc>
              <a:spcBef>
                <a:spcPts val="1200"/>
              </a:spcBef>
              <a:spcAft>
                <a:spcPts val="1200"/>
              </a:spcAft>
              <a:buNone/>
              <a:tabLst>
                <a:tab pos="465138" algn="l"/>
              </a:tabLst>
            </a:pPr>
            <a:r>
              <a:rPr lang="en-US" sz="2800" b="1" dirty="0" smtClean="0">
                <a:solidFill>
                  <a:schemeClr val="accent2">
                    <a:lumMod val="75000"/>
                  </a:schemeClr>
                </a:solidFill>
              </a:rPr>
              <a:t>Effective paraphrase</a:t>
            </a:r>
          </a:p>
          <a:p>
            <a:pPr marL="514350" indent="-514350" algn="justLow">
              <a:buFont typeface="+mj-lt"/>
              <a:buAutoNum type="arabicPeriod"/>
            </a:pPr>
            <a:r>
              <a:rPr lang="en-US" sz="2400" dirty="0" smtClean="0"/>
              <a:t>Read the </a:t>
            </a:r>
            <a:r>
              <a:rPr lang="en-US" sz="2400" dirty="0"/>
              <a:t>original passage until you understand its full meaning.</a:t>
            </a:r>
          </a:p>
          <a:p>
            <a:pPr marL="514350" indent="-514350" algn="justLow">
              <a:buFont typeface="+mj-lt"/>
              <a:buAutoNum type="arabicPeriod"/>
            </a:pPr>
            <a:r>
              <a:rPr lang="en-US" sz="2400" dirty="0"/>
              <a:t>Set the original aside, and </a:t>
            </a:r>
            <a:r>
              <a:rPr lang="en-US" sz="2400" dirty="0" smtClean="0"/>
              <a:t>use your own words to reflect what you have understood</a:t>
            </a:r>
            <a:endParaRPr lang="en-US" sz="2400" dirty="0"/>
          </a:p>
          <a:p>
            <a:pPr marL="514350" indent="-514350" algn="justLow">
              <a:buFont typeface="+mj-lt"/>
              <a:buAutoNum type="arabicPeriod"/>
            </a:pPr>
            <a:r>
              <a:rPr lang="en-US" sz="2400" dirty="0" smtClean="0"/>
              <a:t>Check your interpretation with </a:t>
            </a:r>
            <a:r>
              <a:rPr lang="en-US" sz="2400" dirty="0"/>
              <a:t>the original to make sure that your version </a:t>
            </a:r>
            <a:r>
              <a:rPr lang="en-US" sz="2400" dirty="0" smtClean="0"/>
              <a:t>conveyed the original information. </a:t>
            </a:r>
          </a:p>
          <a:p>
            <a:pPr marL="514350" indent="-514350" algn="justLow">
              <a:buFont typeface="+mj-lt"/>
              <a:buAutoNum type="arabicPeriod"/>
            </a:pPr>
            <a:r>
              <a:rPr lang="en-US" sz="2400" dirty="0" smtClean="0"/>
              <a:t>Use </a:t>
            </a:r>
            <a:r>
              <a:rPr lang="en-US" sz="2400" dirty="0"/>
              <a:t>quotation marks to </a:t>
            </a:r>
            <a:r>
              <a:rPr lang="en-US" sz="2400" dirty="0" smtClean="0"/>
              <a:t>a unique word or series used as they are</a:t>
            </a:r>
            <a:endParaRPr lang="en-US" sz="2400" dirty="0"/>
          </a:p>
          <a:p>
            <a:pPr marL="514350" indent="-514350" algn="justLow">
              <a:buFont typeface="+mj-lt"/>
              <a:buAutoNum type="arabicPeriod"/>
            </a:pPr>
            <a:r>
              <a:rPr lang="en-US" sz="2400" dirty="0" smtClean="0"/>
              <a:t>Provide a citation for the source of the original passage</a:t>
            </a:r>
            <a:endParaRPr lang="en-US" sz="2400"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530586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0" y="762000"/>
            <a:ext cx="7268029" cy="5410200"/>
          </a:xfrm>
          <a:prstGeom prst="rect">
            <a:avLst/>
          </a:prstGeom>
        </p:spPr>
        <p:txBody>
          <a:bodyPr vert="horz" rtlCol="0">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4"/>
              <a:tabLst>
                <a:tab pos="465138" algn="l"/>
              </a:tabLst>
            </a:pPr>
            <a:r>
              <a:rPr lang="en-US" sz="2800" b="1" dirty="0" smtClean="0">
                <a:solidFill>
                  <a:schemeClr val="accent2">
                    <a:lumMod val="75000"/>
                  </a:schemeClr>
                </a:solidFill>
              </a:rPr>
              <a:t>Summarize </a:t>
            </a:r>
          </a:p>
          <a:p>
            <a:pPr marL="0" indent="0" algn="justLow">
              <a:lnSpc>
                <a:spcPct val="130000"/>
              </a:lnSpc>
              <a:spcBef>
                <a:spcPts val="1200"/>
              </a:spcBef>
              <a:spcAft>
                <a:spcPts val="1200"/>
              </a:spcAft>
              <a:buNone/>
              <a:tabLst>
                <a:tab pos="465138" algn="l"/>
              </a:tabLst>
            </a:pPr>
            <a:r>
              <a:rPr lang="en-US" sz="2400" dirty="0" smtClean="0"/>
              <a:t>Extract the main idea and summarize it in few words using your own words</a:t>
            </a:r>
          </a:p>
          <a:p>
            <a:pPr marL="0" indent="0" algn="justLow">
              <a:lnSpc>
                <a:spcPct val="130000"/>
              </a:lnSpc>
              <a:spcBef>
                <a:spcPts val="1200"/>
              </a:spcBef>
              <a:spcAft>
                <a:spcPts val="1200"/>
              </a:spcAft>
              <a:buNone/>
              <a:tabLst>
                <a:tab pos="465138" algn="l"/>
              </a:tabLst>
            </a:pPr>
            <a:r>
              <a:rPr lang="en-US" sz="2400" dirty="0" smtClean="0"/>
              <a:t>Original: </a:t>
            </a:r>
            <a:r>
              <a:rPr lang="en-US" sz="2400" dirty="0" err="1"/>
              <a:t>Bulman</a:t>
            </a:r>
            <a:r>
              <a:rPr lang="en-US" sz="2400" dirty="0"/>
              <a:t> et al (2013) wrote in the results section “Overall, our ﬁndings suggest some participants were screened for HIV without their consent, and without understanding the rationale for this procedure. Additionally, no participants remember being told they had the right to refuse testing. Finally some participants felt they were treated paternalistically when they attempted to ask questions about HIV screening. These situations all occurred in a location where opt-out HIV screening was policy</a:t>
            </a:r>
            <a:r>
              <a:rPr lang="en-US" sz="2400" dirty="0" smtClean="0"/>
              <a:t>.”</a:t>
            </a:r>
          </a:p>
          <a:p>
            <a:pPr marL="0" indent="0" algn="justLow">
              <a:lnSpc>
                <a:spcPct val="130000"/>
              </a:lnSpc>
              <a:spcBef>
                <a:spcPts val="1200"/>
              </a:spcBef>
              <a:spcAft>
                <a:spcPts val="1200"/>
              </a:spcAft>
              <a:buNone/>
              <a:tabLst>
                <a:tab pos="465138" algn="l"/>
              </a:tabLst>
            </a:pPr>
            <a:endParaRPr lang="en-US" sz="2400" i="1"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1246484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9710" y="762000"/>
            <a:ext cx="7268029" cy="5867400"/>
          </a:xfrm>
          <a:prstGeom prst="rect">
            <a:avLst/>
          </a:prstGeom>
        </p:spPr>
        <p:txBody>
          <a:bodyPr vert="horz" rtlCol="0">
            <a:normAutofit fontScale="4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14350" indent="-514350" algn="justLow">
              <a:lnSpc>
                <a:spcPct val="130000"/>
              </a:lnSpc>
              <a:spcBef>
                <a:spcPts val="1200"/>
              </a:spcBef>
              <a:spcAft>
                <a:spcPts val="1200"/>
              </a:spcAft>
              <a:buFont typeface="+mj-lt"/>
              <a:buAutoNum type="arabicPeriod" startAt="4"/>
              <a:tabLst>
                <a:tab pos="465138" algn="l"/>
              </a:tabLst>
            </a:pPr>
            <a:r>
              <a:rPr lang="en-US" sz="5100" b="1" dirty="0" smtClean="0">
                <a:solidFill>
                  <a:schemeClr val="accent2">
                    <a:lumMod val="75000"/>
                  </a:schemeClr>
                </a:solidFill>
              </a:rPr>
              <a:t>Summarize </a:t>
            </a:r>
          </a:p>
          <a:p>
            <a:pPr marL="0" indent="0" algn="justLow">
              <a:lnSpc>
                <a:spcPct val="130000"/>
              </a:lnSpc>
              <a:spcBef>
                <a:spcPts val="1200"/>
              </a:spcBef>
              <a:spcAft>
                <a:spcPts val="1200"/>
              </a:spcAft>
              <a:buNone/>
              <a:tabLst>
                <a:tab pos="465138" algn="l"/>
              </a:tabLst>
            </a:pPr>
            <a:r>
              <a:rPr lang="en-US" sz="3400" dirty="0" smtClean="0"/>
              <a:t>Extract the main idea and summarize it in few words using your own words</a:t>
            </a:r>
          </a:p>
          <a:p>
            <a:pPr marL="0" indent="0" algn="justLow">
              <a:lnSpc>
                <a:spcPct val="130000"/>
              </a:lnSpc>
              <a:spcBef>
                <a:spcPts val="1200"/>
              </a:spcBef>
              <a:spcAft>
                <a:spcPts val="1200"/>
              </a:spcAft>
              <a:buNone/>
              <a:tabLst>
                <a:tab pos="465138" algn="l"/>
              </a:tabLst>
            </a:pPr>
            <a:r>
              <a:rPr lang="en-US" sz="3400" dirty="0" smtClean="0"/>
              <a:t>Original: </a:t>
            </a:r>
            <a:r>
              <a:rPr lang="en-US" sz="3400" dirty="0" err="1"/>
              <a:t>Bulman</a:t>
            </a:r>
            <a:r>
              <a:rPr lang="en-US" sz="3400" dirty="0"/>
              <a:t> et al (2013) wrote in the results section “Overall, our ﬁndings suggest some participants were screened for HIV without their consent, and without understanding the rationale for this procedure. Additionally, no participants remember being told they had the right to refuse testing. Finally some participants felt they were treated paternalistically when they attempted to ask questions about HIV screening. These situations all occurred in a location where opt-out HIV screening was policy</a:t>
            </a:r>
            <a:r>
              <a:rPr lang="en-US" sz="3400" dirty="0" smtClean="0"/>
              <a:t>.”</a:t>
            </a:r>
          </a:p>
          <a:p>
            <a:pPr marL="0" indent="0" algn="justLow">
              <a:lnSpc>
                <a:spcPct val="130000"/>
              </a:lnSpc>
              <a:spcBef>
                <a:spcPts val="1200"/>
              </a:spcBef>
              <a:spcAft>
                <a:spcPts val="1200"/>
              </a:spcAft>
              <a:buNone/>
              <a:tabLst>
                <a:tab pos="465138" algn="l"/>
              </a:tabLst>
            </a:pPr>
            <a:endParaRPr lang="en-US" sz="3400" dirty="0" smtClean="0"/>
          </a:p>
          <a:p>
            <a:pPr marL="0" indent="0" algn="justLow">
              <a:lnSpc>
                <a:spcPct val="130000"/>
              </a:lnSpc>
              <a:spcBef>
                <a:spcPts val="1200"/>
              </a:spcBef>
              <a:spcAft>
                <a:spcPts val="1200"/>
              </a:spcAft>
              <a:buNone/>
              <a:tabLst>
                <a:tab pos="465138" algn="l"/>
              </a:tabLst>
            </a:pPr>
            <a:r>
              <a:rPr lang="en-US" sz="4400" dirty="0" smtClean="0"/>
              <a:t>Summarized: Previous study (</a:t>
            </a:r>
            <a:r>
              <a:rPr lang="en-US" sz="4400" dirty="0" err="1" smtClean="0"/>
              <a:t>Bulman</a:t>
            </a:r>
            <a:r>
              <a:rPr lang="en-US" sz="4400" dirty="0" smtClean="0"/>
              <a:t> et al, 2013) cautioned </a:t>
            </a:r>
            <a:r>
              <a:rPr lang="en-US" sz="4400" dirty="0"/>
              <a:t>that the “opt-out” approach </a:t>
            </a:r>
            <a:r>
              <a:rPr lang="en-US" sz="4400" dirty="0" smtClean="0"/>
              <a:t>for HIV screening of pregnant women may </a:t>
            </a:r>
            <a:r>
              <a:rPr lang="en-US" sz="4400" dirty="0"/>
              <a:t>raise ethical concerns if women’s informed consent is violated </a:t>
            </a:r>
            <a:r>
              <a:rPr lang="en-US" sz="4400" dirty="0" smtClean="0"/>
              <a:t>. </a:t>
            </a:r>
          </a:p>
          <a:p>
            <a:pPr marL="0" indent="0" algn="justLow">
              <a:lnSpc>
                <a:spcPct val="130000"/>
              </a:lnSpc>
              <a:spcBef>
                <a:spcPts val="1200"/>
              </a:spcBef>
              <a:spcAft>
                <a:spcPts val="1200"/>
              </a:spcAft>
              <a:buNone/>
              <a:tabLst>
                <a:tab pos="465138" algn="l"/>
              </a:tabLst>
            </a:pPr>
            <a:endParaRPr lang="en-US" sz="2400" i="1" dirty="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3022303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816864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5977475"/>
            <a:ext cx="5746060" cy="646331"/>
          </a:xfrm>
          <a:prstGeom prst="rect">
            <a:avLst/>
          </a:prstGeom>
          <a:noFill/>
        </p:spPr>
        <p:txBody>
          <a:bodyPr wrap="none" rtlCol="0">
            <a:spAutoFit/>
          </a:bodyPr>
          <a:lstStyle/>
          <a:p>
            <a:r>
              <a:rPr lang="en-US" dirty="0">
                <a:hlinkClick r:id="rId4"/>
              </a:rPr>
              <a:t>http://</a:t>
            </a:r>
            <a:r>
              <a:rPr lang="en-US" dirty="0" smtClean="0">
                <a:hlinkClick r:id="rId4"/>
              </a:rPr>
              <a:t>www.scanmyessay.com/viperdownload_aca.html</a:t>
            </a:r>
            <a:endParaRPr lang="en-US" dirty="0" smtClean="0"/>
          </a:p>
          <a:p>
            <a:endParaRPr lang="en-US" dirty="0"/>
          </a:p>
        </p:txBody>
      </p:sp>
    </p:spTree>
    <p:extLst>
      <p:ext uri="{BB962C8B-B14F-4D97-AF65-F5344CB8AC3E}">
        <p14:creationId xmlns:p14="http://schemas.microsoft.com/office/powerpoint/2010/main" val="158688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29056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008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829056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174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816864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039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588818"/>
            <a:ext cx="7836131" cy="489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576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6136" y="952500"/>
            <a:ext cx="841248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781800" y="2992583"/>
            <a:ext cx="533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95309" y="2985655"/>
            <a:ext cx="304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23164" y="4170218"/>
            <a:ext cx="2438400" cy="554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5240482"/>
            <a:ext cx="3581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25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524000" y="838200"/>
            <a:ext cx="7239000" cy="2971800"/>
          </a:xfrm>
        </p:spPr>
        <p:txBody>
          <a:bodyPr>
            <a:normAutofit/>
          </a:bodyPr>
          <a:lstStyle/>
          <a:p>
            <a:pPr>
              <a:buNone/>
            </a:pPr>
            <a:r>
              <a:rPr lang="en-US" sz="2400" dirty="0" smtClean="0"/>
              <a:t>Performance objectives </a:t>
            </a:r>
          </a:p>
          <a:p>
            <a:pPr>
              <a:buNone/>
            </a:pPr>
            <a:endParaRPr lang="en-US" sz="2400" dirty="0" smtClean="0"/>
          </a:p>
          <a:p>
            <a:pPr>
              <a:buNone/>
            </a:pPr>
            <a:r>
              <a:rPr lang="en-US" sz="2400" dirty="0" smtClean="0"/>
              <a:t>1. </a:t>
            </a:r>
            <a:r>
              <a:rPr lang="en-US" sz="2400" dirty="0"/>
              <a:t>Demonstrate an understanding of plagiarism </a:t>
            </a:r>
            <a:endParaRPr lang="en-US" sz="2400" dirty="0" smtClean="0"/>
          </a:p>
          <a:p>
            <a:pPr>
              <a:buNone/>
            </a:pPr>
            <a:r>
              <a:rPr lang="en-US" sz="2400" dirty="0" smtClean="0"/>
              <a:t>2. Adopt methods of avoiding plagiarism</a:t>
            </a:r>
          </a:p>
          <a:p>
            <a:pPr>
              <a:buNone/>
            </a:pPr>
            <a:r>
              <a:rPr lang="en-US" sz="2400" dirty="0" smtClean="0"/>
              <a:t>3. Check your own work for plagiarism before submission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85800" y="1295400"/>
            <a:ext cx="8229600" cy="4648200"/>
          </a:xfrm>
        </p:spPr>
        <p:txBody>
          <a:bodyPr rtlCol="0">
            <a:normAutofit/>
          </a:bodyPr>
          <a:lstStyle/>
          <a:p>
            <a:pPr algn="ctr" eaLnBrk="1" fontAlgn="auto" hangingPunct="1">
              <a:spcAft>
                <a:spcPts val="0"/>
              </a:spcAft>
              <a:buFont typeface="Arial" pitchFamily="34" charset="0"/>
              <a:buNone/>
              <a:defRPr/>
            </a:pPr>
            <a:endParaRPr lang="en-US" b="1" dirty="0" smtClean="0"/>
          </a:p>
          <a:p>
            <a:pPr algn="justLow">
              <a:lnSpc>
                <a:spcPct val="130000"/>
              </a:lnSpc>
              <a:spcBef>
                <a:spcPts val="600"/>
              </a:spcBef>
              <a:buNone/>
            </a:pPr>
            <a:r>
              <a:rPr lang="en-US" sz="2400" dirty="0" smtClean="0"/>
              <a:t>	Definition </a:t>
            </a:r>
          </a:p>
          <a:p>
            <a:pPr algn="justLow">
              <a:lnSpc>
                <a:spcPct val="130000"/>
              </a:lnSpc>
              <a:spcBef>
                <a:spcPts val="600"/>
              </a:spcBef>
              <a:buNone/>
            </a:pPr>
            <a:r>
              <a:rPr lang="en-US" sz="2400" dirty="0" smtClean="0"/>
              <a:t>“</a:t>
            </a:r>
            <a:r>
              <a:rPr lang="en-GB" sz="2400" dirty="0"/>
              <a:t>The practice of taking someone else’s work or ideas and passing them off as one’s own</a:t>
            </a:r>
            <a:r>
              <a:rPr lang="en-US" sz="2400" dirty="0" smtClean="0"/>
              <a:t>” (Oxford dictionary)</a:t>
            </a:r>
          </a:p>
          <a:p>
            <a:pPr algn="justLow">
              <a:lnSpc>
                <a:spcPct val="130000"/>
              </a:lnSpc>
              <a:spcBef>
                <a:spcPts val="600"/>
              </a:spcBef>
              <a:buNone/>
            </a:pPr>
            <a:endParaRPr lang="en-US" sz="2400" dirty="0" smtClean="0"/>
          </a:p>
          <a:p>
            <a:pPr algn="justLow">
              <a:lnSpc>
                <a:spcPct val="130000"/>
              </a:lnSpc>
              <a:spcBef>
                <a:spcPts val="600"/>
              </a:spcBef>
              <a:buNone/>
            </a:pPr>
            <a:r>
              <a:rPr lang="en-US" sz="2400" dirty="0" smtClean="0"/>
              <a:t>More elaboration on the definition</a:t>
            </a:r>
          </a:p>
          <a:p>
            <a:pPr algn="justLow">
              <a:lnSpc>
                <a:spcPct val="130000"/>
              </a:lnSpc>
              <a:spcBef>
                <a:spcPts val="600"/>
              </a:spcBef>
              <a:buFont typeface="Arial" pitchFamily="34" charset="0"/>
              <a:buChar char="•"/>
            </a:pPr>
            <a:r>
              <a:rPr lang="en-US" sz="2400" dirty="0" smtClean="0"/>
              <a:t>Use without </a:t>
            </a:r>
            <a:r>
              <a:rPr lang="en-US" sz="2400" dirty="0"/>
              <a:t>quoting</a:t>
            </a:r>
            <a:r>
              <a:rPr lang="en-US" sz="2400" dirty="0" smtClean="0"/>
              <a:t>, attribution, or citation </a:t>
            </a:r>
          </a:p>
          <a:p>
            <a:pPr algn="justLow">
              <a:lnSpc>
                <a:spcPct val="130000"/>
              </a:lnSpc>
              <a:spcBef>
                <a:spcPts val="600"/>
              </a:spcBef>
              <a:buFont typeface="Arial" pitchFamily="34" charset="0"/>
              <a:buChar char="•"/>
            </a:pPr>
            <a:r>
              <a:rPr lang="en-US" sz="2400" dirty="0" smtClean="0"/>
              <a:t>Extend to use of “words” without “paraphrasing”</a:t>
            </a:r>
          </a:p>
          <a:p>
            <a:pPr marL="0" indent="0" algn="justLow">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85800" y="533400"/>
            <a:ext cx="8229600" cy="6248400"/>
          </a:xfrm>
        </p:spPr>
        <p:txBody>
          <a:bodyPr rtlCol="0">
            <a:normAutofit fontScale="92500" lnSpcReduction="10000"/>
          </a:bodyPr>
          <a:lstStyle/>
          <a:p>
            <a:pPr algn="ctr" eaLnBrk="1" fontAlgn="auto" hangingPunct="1">
              <a:spcAft>
                <a:spcPts val="0"/>
              </a:spcAft>
              <a:buFont typeface="Arial" pitchFamily="34" charset="0"/>
              <a:buNone/>
              <a:defRPr/>
            </a:pPr>
            <a:endParaRPr lang="en-US" b="1" dirty="0" smtClean="0"/>
          </a:p>
          <a:p>
            <a:pPr algn="justLow">
              <a:lnSpc>
                <a:spcPct val="130000"/>
              </a:lnSpc>
              <a:spcBef>
                <a:spcPts val="600"/>
              </a:spcBef>
              <a:buNone/>
            </a:pPr>
            <a:r>
              <a:rPr lang="en-US" sz="2400" dirty="0" smtClean="0"/>
              <a:t>	Definition </a:t>
            </a:r>
          </a:p>
          <a:p>
            <a:pPr algn="justLow">
              <a:lnSpc>
                <a:spcPct val="130000"/>
              </a:lnSpc>
              <a:spcBef>
                <a:spcPts val="600"/>
              </a:spcBef>
              <a:buNone/>
            </a:pPr>
            <a:r>
              <a:rPr lang="en-US" sz="2400" dirty="0" smtClean="0"/>
              <a:t>“</a:t>
            </a:r>
            <a:r>
              <a:rPr lang="en-GB" sz="2400" dirty="0"/>
              <a:t>The practice of taking someone else’s work or ideas and passing them off as one’s own</a:t>
            </a:r>
            <a:r>
              <a:rPr lang="en-US" sz="2400" dirty="0" smtClean="0"/>
              <a:t>”</a:t>
            </a:r>
          </a:p>
          <a:p>
            <a:pPr algn="justLow">
              <a:lnSpc>
                <a:spcPct val="130000"/>
              </a:lnSpc>
              <a:spcBef>
                <a:spcPts val="600"/>
              </a:spcBef>
              <a:buNone/>
            </a:pPr>
            <a:endParaRPr lang="en-US" sz="2400" dirty="0" smtClean="0"/>
          </a:p>
          <a:p>
            <a:pPr algn="justLow">
              <a:lnSpc>
                <a:spcPct val="130000"/>
              </a:lnSpc>
              <a:spcBef>
                <a:spcPts val="600"/>
              </a:spcBef>
              <a:buNone/>
            </a:pPr>
            <a:r>
              <a:rPr lang="en-US" sz="2400" dirty="0" smtClean="0"/>
              <a:t>Synonyms </a:t>
            </a:r>
          </a:p>
          <a:p>
            <a:pPr algn="justLow">
              <a:lnSpc>
                <a:spcPct val="130000"/>
              </a:lnSpc>
              <a:spcBef>
                <a:spcPts val="600"/>
              </a:spcBef>
              <a:buFont typeface="Arial" pitchFamily="34" charset="0"/>
              <a:buChar char="•"/>
            </a:pPr>
            <a:r>
              <a:rPr lang="en-US" sz="2400" dirty="0" smtClean="0"/>
              <a:t>Copying</a:t>
            </a:r>
          </a:p>
          <a:p>
            <a:pPr algn="justLow">
              <a:lnSpc>
                <a:spcPct val="130000"/>
              </a:lnSpc>
              <a:spcBef>
                <a:spcPts val="600"/>
              </a:spcBef>
              <a:buFont typeface="Arial" pitchFamily="34" charset="0"/>
              <a:buChar char="•"/>
            </a:pPr>
            <a:r>
              <a:rPr lang="en-US" sz="2400" dirty="0" smtClean="0"/>
              <a:t>Stealing</a:t>
            </a:r>
          </a:p>
          <a:p>
            <a:pPr algn="justLow">
              <a:lnSpc>
                <a:spcPct val="130000"/>
              </a:lnSpc>
              <a:spcBef>
                <a:spcPts val="600"/>
              </a:spcBef>
              <a:buFont typeface="Arial" pitchFamily="34" charset="0"/>
              <a:buChar char="•"/>
            </a:pPr>
            <a:r>
              <a:rPr lang="en-US" sz="2400" dirty="0" smtClean="0"/>
              <a:t>Piracy </a:t>
            </a:r>
          </a:p>
          <a:p>
            <a:pPr algn="justLow">
              <a:lnSpc>
                <a:spcPct val="130000"/>
              </a:lnSpc>
              <a:spcBef>
                <a:spcPts val="600"/>
              </a:spcBef>
              <a:buFont typeface="Arial" pitchFamily="34" charset="0"/>
              <a:buChar char="•"/>
            </a:pPr>
            <a:r>
              <a:rPr lang="en-US" sz="2400" dirty="0" smtClean="0"/>
              <a:t>Appropriation </a:t>
            </a:r>
          </a:p>
          <a:p>
            <a:pPr algn="justLow">
              <a:lnSpc>
                <a:spcPct val="130000"/>
              </a:lnSpc>
              <a:spcBef>
                <a:spcPts val="600"/>
              </a:spcBef>
              <a:buFont typeface="Arial" pitchFamily="34" charset="0"/>
              <a:buChar char="•"/>
            </a:pPr>
            <a:r>
              <a:rPr lang="en-US" sz="2400" dirty="0" smtClean="0"/>
              <a:t>Infringement of copyright ©</a:t>
            </a:r>
          </a:p>
          <a:p>
            <a:pPr algn="justLow">
              <a:lnSpc>
                <a:spcPct val="130000"/>
              </a:lnSpc>
              <a:spcBef>
                <a:spcPts val="600"/>
              </a:spcBef>
              <a:buNone/>
            </a:pPr>
            <a:endParaRPr lang="en-US" sz="2400" dirty="0" smtClean="0"/>
          </a:p>
          <a:p>
            <a:pPr algn="r">
              <a:lnSpc>
                <a:spcPct val="130000"/>
              </a:lnSpc>
              <a:spcBef>
                <a:spcPts val="600"/>
              </a:spcBef>
              <a:buNone/>
            </a:pPr>
            <a:r>
              <a:rPr lang="en-US" sz="2000" i="1" dirty="0" smtClean="0"/>
              <a:t>Source: Oxford </a:t>
            </a:r>
            <a:r>
              <a:rPr lang="en-US" sz="2000" i="1" dirty="0"/>
              <a:t>dictionary</a:t>
            </a:r>
            <a:endParaRPr lang="en-US" sz="2000" i="1" dirty="0" smtClean="0"/>
          </a:p>
          <a:p>
            <a:pPr indent="176213"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55170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1143000"/>
            <a:ext cx="8001000" cy="5257800"/>
          </a:xfrm>
        </p:spPr>
        <p:txBody>
          <a:bodyPr rtlCol="0">
            <a:normAutofit/>
          </a:bodyPr>
          <a:lstStyle/>
          <a:p>
            <a:pPr algn="ctr" eaLnBrk="1" fontAlgn="auto" hangingPunct="1">
              <a:spcAft>
                <a:spcPts val="0"/>
              </a:spcAft>
              <a:buFont typeface="Arial" pitchFamily="34" charset="0"/>
              <a:buNone/>
              <a:defRPr/>
            </a:pPr>
            <a:endParaRPr lang="en-US" b="1" dirty="0" smtClean="0"/>
          </a:p>
          <a:p>
            <a:pPr algn="justLow">
              <a:lnSpc>
                <a:spcPct val="130000"/>
              </a:lnSpc>
              <a:spcBef>
                <a:spcPts val="600"/>
              </a:spcBef>
              <a:buFont typeface="Arial" pitchFamily="34" charset="0"/>
              <a:buChar char="•"/>
              <a:tabLst>
                <a:tab pos="465138" algn="l"/>
              </a:tabLst>
            </a:pPr>
            <a:r>
              <a:rPr lang="en-US" sz="2400" dirty="0" smtClean="0"/>
              <a:t>Unintentional</a:t>
            </a:r>
          </a:p>
          <a:p>
            <a:pPr marL="0" indent="0" algn="justLow">
              <a:lnSpc>
                <a:spcPct val="130000"/>
              </a:lnSpc>
              <a:spcBef>
                <a:spcPts val="600"/>
              </a:spcBef>
              <a:buNone/>
              <a:tabLst>
                <a:tab pos="465138" algn="l"/>
              </a:tabLst>
            </a:pPr>
            <a:r>
              <a:rPr lang="en-US" sz="2400" dirty="0"/>
              <a:t>	</a:t>
            </a:r>
            <a:r>
              <a:rPr lang="en-US" sz="2400" dirty="0" smtClean="0"/>
              <a:t>Plagiarizing others’ work </a:t>
            </a:r>
            <a:r>
              <a:rPr lang="en-US" sz="2400" i="1" dirty="0" smtClean="0"/>
              <a:t>out of lack of knowledge </a:t>
            </a:r>
            <a:r>
              <a:rPr lang="en-US" sz="2400" dirty="0" smtClean="0"/>
              <a:t>of proper 	citation, quoting and paraphrasing </a:t>
            </a:r>
          </a:p>
          <a:p>
            <a:pPr marL="0" indent="0" algn="justLow">
              <a:lnSpc>
                <a:spcPct val="130000"/>
              </a:lnSpc>
              <a:spcBef>
                <a:spcPts val="600"/>
              </a:spcBef>
              <a:buNone/>
              <a:tabLst>
                <a:tab pos="465138" algn="l"/>
              </a:tabLst>
            </a:pPr>
            <a:endParaRPr lang="en-US" sz="2100" dirty="0" smtClean="0"/>
          </a:p>
          <a:p>
            <a:pPr algn="justLow">
              <a:lnSpc>
                <a:spcPct val="130000"/>
              </a:lnSpc>
              <a:spcBef>
                <a:spcPts val="600"/>
              </a:spcBef>
              <a:buFont typeface="Arial" pitchFamily="34" charset="0"/>
              <a:buChar char="•"/>
              <a:tabLst>
                <a:tab pos="465138" algn="l"/>
              </a:tabLst>
            </a:pPr>
            <a:r>
              <a:rPr lang="en-US" sz="2400" dirty="0" smtClean="0"/>
              <a:t>Deliberate</a:t>
            </a:r>
          </a:p>
          <a:p>
            <a:pPr marL="0" indent="0" algn="justLow">
              <a:lnSpc>
                <a:spcPct val="130000"/>
              </a:lnSpc>
              <a:spcBef>
                <a:spcPts val="600"/>
              </a:spcBef>
              <a:buNone/>
              <a:tabLst>
                <a:tab pos="465138" algn="l"/>
              </a:tabLst>
            </a:pPr>
            <a:r>
              <a:rPr lang="en-US" sz="2400" dirty="0" smtClean="0"/>
              <a:t>	Plagiarizing </a:t>
            </a:r>
            <a:r>
              <a:rPr lang="en-US" sz="2400" dirty="0"/>
              <a:t>others’ work </a:t>
            </a:r>
            <a:r>
              <a:rPr lang="en-US" sz="2400" i="1" dirty="0" smtClean="0"/>
              <a:t>with full knowledge </a:t>
            </a:r>
            <a:r>
              <a:rPr lang="en-US" sz="2400" dirty="0"/>
              <a:t>that the </a:t>
            </a:r>
            <a:r>
              <a:rPr lang="en-US" sz="2400" dirty="0" smtClean="0"/>
              <a:t>act </a:t>
            </a:r>
            <a:r>
              <a:rPr lang="en-US" sz="2400" dirty="0"/>
              <a:t>is </a:t>
            </a:r>
            <a:r>
              <a:rPr lang="en-US" sz="2400" dirty="0" smtClean="0"/>
              <a:t>	an </a:t>
            </a:r>
            <a:r>
              <a:rPr lang="en-US" sz="2400" dirty="0"/>
              <a:t>act of plagiarism</a:t>
            </a:r>
          </a:p>
          <a:p>
            <a:pPr marL="0" indent="0" algn="justLow">
              <a:lnSpc>
                <a:spcPct val="130000"/>
              </a:lnSpc>
              <a:spcBef>
                <a:spcPts val="600"/>
              </a:spcBef>
              <a:buNone/>
              <a:tabLst>
                <a:tab pos="465138" algn="l"/>
              </a:tabLst>
            </a:pPr>
            <a:endParaRPr lang="en-US" sz="2400" dirty="0" smtClean="0"/>
          </a:p>
          <a:p>
            <a:pPr algn="r">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070165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685800"/>
            <a:ext cx="8001000" cy="5747266"/>
          </a:xfrm>
        </p:spPr>
        <p:txBody>
          <a:bodyPr rtlCol="0">
            <a:normAutofit fontScale="85000" lnSpcReduction="10000"/>
          </a:bodyPr>
          <a:lstStyle/>
          <a:p>
            <a:pPr algn="ctr" eaLnBrk="1" fontAlgn="auto" hangingPunct="1">
              <a:spcAft>
                <a:spcPts val="0"/>
              </a:spcAft>
              <a:buFont typeface="Arial" pitchFamily="34" charset="0"/>
              <a:buNone/>
              <a:defRPr/>
            </a:pPr>
            <a:endParaRPr lang="en-US" b="1" dirty="0" smtClean="0"/>
          </a:p>
          <a:p>
            <a:pPr marL="0" indent="0" algn="justLow">
              <a:lnSpc>
                <a:spcPct val="130000"/>
              </a:lnSpc>
              <a:spcBef>
                <a:spcPts val="0"/>
              </a:spcBef>
              <a:spcAft>
                <a:spcPts val="1200"/>
              </a:spcAft>
              <a:buNone/>
              <a:tabLst>
                <a:tab pos="465138" algn="l"/>
              </a:tabLst>
            </a:pPr>
            <a:r>
              <a:rPr lang="en-US" sz="2800" b="1" dirty="0" smtClean="0">
                <a:solidFill>
                  <a:schemeClr val="accent2"/>
                </a:solidFill>
              </a:rPr>
              <a:t>Types</a:t>
            </a:r>
          </a:p>
          <a:p>
            <a:pPr marL="457200" indent="-457200" algn="justLow">
              <a:lnSpc>
                <a:spcPct val="130000"/>
              </a:lnSpc>
              <a:spcBef>
                <a:spcPts val="0"/>
              </a:spcBef>
              <a:spcAft>
                <a:spcPts val="1200"/>
              </a:spcAft>
              <a:buFont typeface="+mj-lt"/>
              <a:buAutoNum type="arabicPeriod"/>
              <a:tabLst>
                <a:tab pos="465138" algn="l"/>
              </a:tabLst>
            </a:pPr>
            <a:r>
              <a:rPr lang="en-US" sz="2400" b="1" dirty="0" smtClean="0">
                <a:solidFill>
                  <a:schemeClr val="accent2"/>
                </a:solidFill>
              </a:rPr>
              <a:t>Reproducing (cloning): </a:t>
            </a:r>
            <a:r>
              <a:rPr lang="en-US" sz="2400" dirty="0" smtClean="0"/>
              <a:t>Generating </a:t>
            </a:r>
            <a:r>
              <a:rPr lang="en-US" sz="2400" dirty="0"/>
              <a:t>a copy of someone else work from A to Z</a:t>
            </a:r>
          </a:p>
          <a:p>
            <a:pPr marL="457200" indent="-457200" algn="justLow">
              <a:lnSpc>
                <a:spcPct val="130000"/>
              </a:lnSpc>
              <a:spcBef>
                <a:spcPts val="1200"/>
              </a:spcBef>
              <a:spcAft>
                <a:spcPts val="1200"/>
              </a:spcAft>
              <a:buFont typeface="+mj-lt"/>
              <a:buAutoNum type="arabicPeriod" startAt="2"/>
              <a:tabLst>
                <a:tab pos="465138" algn="l"/>
              </a:tabLst>
            </a:pPr>
            <a:r>
              <a:rPr lang="en-US" sz="2400" b="1" dirty="0" smtClean="0">
                <a:solidFill>
                  <a:schemeClr val="accent2"/>
                </a:solidFill>
              </a:rPr>
              <a:t>Ctrl-C followed by Ctrl-V:</a:t>
            </a:r>
            <a:r>
              <a:rPr lang="en-US" sz="2400" dirty="0" smtClean="0"/>
              <a:t> Copy and paste a significant part (4 to 6 successive words in text) of someone else work without change</a:t>
            </a:r>
          </a:p>
          <a:p>
            <a:pPr marL="457200" indent="-457200" algn="justLow">
              <a:lnSpc>
                <a:spcPct val="130000"/>
              </a:lnSpc>
              <a:spcBef>
                <a:spcPts val="1200"/>
              </a:spcBef>
              <a:spcAft>
                <a:spcPts val="1200"/>
              </a:spcAft>
              <a:buFont typeface="+mj-lt"/>
              <a:buAutoNum type="arabicPeriod" startAt="3"/>
              <a:tabLst>
                <a:tab pos="465138" algn="l"/>
              </a:tabLst>
            </a:pPr>
            <a:r>
              <a:rPr lang="en-US" sz="2400" b="1" dirty="0" smtClean="0">
                <a:solidFill>
                  <a:schemeClr val="accent2"/>
                </a:solidFill>
              </a:rPr>
              <a:t>Find then Replace: </a:t>
            </a:r>
            <a:r>
              <a:rPr lang="en-US" sz="2400" dirty="0" smtClean="0"/>
              <a:t>Replacing certain words with synonyms while maintaining the original content</a:t>
            </a:r>
          </a:p>
          <a:p>
            <a:pPr marL="457200" indent="-457200" algn="justLow">
              <a:lnSpc>
                <a:spcPct val="130000"/>
              </a:lnSpc>
              <a:spcBef>
                <a:spcPts val="1200"/>
              </a:spcBef>
              <a:spcAft>
                <a:spcPts val="1200"/>
              </a:spcAft>
              <a:buFont typeface="+mj-lt"/>
              <a:buAutoNum type="arabicPeriod" startAt="4"/>
              <a:tabLst>
                <a:tab pos="465138" algn="l"/>
              </a:tabLst>
            </a:pPr>
            <a:r>
              <a:rPr lang="en-US" sz="2400" b="1" dirty="0">
                <a:solidFill>
                  <a:schemeClr val="accent2"/>
                </a:solidFill>
              </a:rPr>
              <a:t>Mixing and combining: </a:t>
            </a:r>
            <a:r>
              <a:rPr lang="en-US" sz="2400" dirty="0"/>
              <a:t>Paraphrasing and integration in own work </a:t>
            </a:r>
          </a:p>
          <a:p>
            <a:pPr marL="457200" indent="-457200" algn="justLow">
              <a:lnSpc>
                <a:spcPct val="130000"/>
              </a:lnSpc>
              <a:spcBef>
                <a:spcPts val="1200"/>
              </a:spcBef>
              <a:spcAft>
                <a:spcPts val="1200"/>
              </a:spcAft>
              <a:buFont typeface="+mj-lt"/>
              <a:buAutoNum type="arabicPeriod" startAt="4"/>
              <a:tabLst>
                <a:tab pos="465138" algn="l"/>
              </a:tabLst>
            </a:pPr>
            <a:r>
              <a:rPr lang="en-US" sz="2400" b="1" dirty="0">
                <a:solidFill>
                  <a:schemeClr val="accent2"/>
                </a:solidFill>
              </a:rPr>
              <a:t>Recycling: </a:t>
            </a:r>
            <a:r>
              <a:rPr lang="en-US" sz="2400" dirty="0"/>
              <a:t>Plagiarism of own previous work</a:t>
            </a:r>
          </a:p>
          <a:p>
            <a:pPr marL="457200" indent="-457200" algn="justLow">
              <a:lnSpc>
                <a:spcPct val="130000"/>
              </a:lnSpc>
              <a:spcBef>
                <a:spcPts val="1200"/>
              </a:spcBef>
              <a:spcAft>
                <a:spcPts val="1200"/>
              </a:spcAft>
              <a:buFont typeface="+mj-lt"/>
              <a:buAutoNum type="arabicPeriod" startAt="3"/>
              <a:tabLst>
                <a:tab pos="465138" algn="l"/>
              </a:tabLst>
            </a:pPr>
            <a:endParaRPr lang="en-US" sz="2400" dirty="0" smtClean="0"/>
          </a:p>
          <a:p>
            <a:pPr marL="0" indent="0" algn="justLow">
              <a:lnSpc>
                <a:spcPct val="130000"/>
              </a:lnSpc>
              <a:spcBef>
                <a:spcPts val="600"/>
              </a:spcBef>
              <a:buNone/>
              <a:tabLst>
                <a:tab pos="465138" algn="l"/>
              </a:tabLst>
            </a:pPr>
            <a:endParaRPr lang="en-US" sz="2400" dirty="0" smtClean="0"/>
          </a:p>
          <a:p>
            <a:pPr algn="r">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
        <p:nvSpPr>
          <p:cNvPr id="4" name="TextBox 3"/>
          <p:cNvSpPr txBox="1"/>
          <p:nvPr/>
        </p:nvSpPr>
        <p:spPr>
          <a:xfrm>
            <a:off x="6324600" y="6248400"/>
            <a:ext cx="2249398" cy="369332"/>
          </a:xfrm>
          <a:prstGeom prst="rect">
            <a:avLst/>
          </a:prstGeom>
          <a:noFill/>
        </p:spPr>
        <p:txBody>
          <a:bodyPr wrap="none" rtlCol="0">
            <a:spAutoFit/>
          </a:bodyPr>
          <a:lstStyle/>
          <a:p>
            <a:r>
              <a:rPr lang="en-US" dirty="0" smtClean="0">
                <a:hlinkClick r:id="rId3"/>
              </a:rPr>
              <a:t>www.plagiarism.org</a:t>
            </a:r>
            <a:r>
              <a:rPr lang="en-US" dirty="0" smtClean="0"/>
              <a:t> </a:t>
            </a:r>
            <a:endParaRPr lang="en-US" dirty="0"/>
          </a:p>
        </p:txBody>
      </p:sp>
    </p:spTree>
    <p:extLst>
      <p:ext uri="{BB962C8B-B14F-4D97-AF65-F5344CB8AC3E}">
        <p14:creationId xmlns:p14="http://schemas.microsoft.com/office/powerpoint/2010/main" val="344204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685800"/>
            <a:ext cx="8001000" cy="5791200"/>
          </a:xfrm>
        </p:spPr>
        <p:txBody>
          <a:bodyPr rtlCol="0">
            <a:normAutofit fontScale="92500" lnSpcReduction="10000"/>
          </a:bodyPr>
          <a:lstStyle/>
          <a:p>
            <a:pPr algn="ctr" eaLnBrk="1" fontAlgn="auto" hangingPunct="1">
              <a:spcAft>
                <a:spcPts val="0"/>
              </a:spcAft>
              <a:buFont typeface="Arial" pitchFamily="34" charset="0"/>
              <a:buNone/>
              <a:defRPr/>
            </a:pPr>
            <a:endParaRPr lang="en-US" b="1" dirty="0" smtClean="0"/>
          </a:p>
          <a:p>
            <a:pPr marL="0" indent="0" algn="justLow">
              <a:lnSpc>
                <a:spcPct val="130000"/>
              </a:lnSpc>
              <a:spcBef>
                <a:spcPts val="1200"/>
              </a:spcBef>
              <a:spcAft>
                <a:spcPts val="1200"/>
              </a:spcAft>
              <a:buNone/>
              <a:tabLst>
                <a:tab pos="465138" algn="l"/>
              </a:tabLst>
            </a:pPr>
            <a:r>
              <a:rPr lang="en-US" sz="2400" b="1" dirty="0">
                <a:solidFill>
                  <a:schemeClr val="accent2"/>
                </a:solidFill>
              </a:rPr>
              <a:t>Types</a:t>
            </a:r>
          </a:p>
          <a:p>
            <a:pPr marL="457200" indent="-457200" algn="justLow">
              <a:lnSpc>
                <a:spcPct val="130000"/>
              </a:lnSpc>
              <a:spcBef>
                <a:spcPts val="1200"/>
              </a:spcBef>
              <a:spcAft>
                <a:spcPts val="1200"/>
              </a:spcAft>
              <a:buFont typeface="+mj-lt"/>
              <a:buAutoNum type="arabicPeriod" startAt="6"/>
              <a:tabLst>
                <a:tab pos="465138" algn="l"/>
              </a:tabLst>
            </a:pPr>
            <a:r>
              <a:rPr lang="en-US" sz="2400" b="1" dirty="0" smtClean="0">
                <a:solidFill>
                  <a:schemeClr val="accent2"/>
                </a:solidFill>
              </a:rPr>
              <a:t>Hybrid</a:t>
            </a:r>
            <a:r>
              <a:rPr lang="en-US" sz="2400" b="1" dirty="0">
                <a:solidFill>
                  <a:schemeClr val="accent2"/>
                </a:solidFill>
              </a:rPr>
              <a:t>: </a:t>
            </a:r>
            <a:r>
              <a:rPr lang="en-US" sz="2400" dirty="0"/>
              <a:t>Combine with perfection cited sources with copied work</a:t>
            </a:r>
          </a:p>
          <a:p>
            <a:pPr marL="457200" indent="-457200" algn="justLow">
              <a:lnSpc>
                <a:spcPct val="130000"/>
              </a:lnSpc>
              <a:spcBef>
                <a:spcPts val="1200"/>
              </a:spcBef>
              <a:spcAft>
                <a:spcPts val="1200"/>
              </a:spcAft>
              <a:buFont typeface="+mj-lt"/>
              <a:buAutoNum type="arabicPeriod" startAt="7"/>
              <a:tabLst>
                <a:tab pos="465138" algn="l"/>
              </a:tabLst>
            </a:pPr>
            <a:r>
              <a:rPr lang="en-US" sz="2400" b="1" dirty="0">
                <a:solidFill>
                  <a:schemeClr val="accent2"/>
                </a:solidFill>
              </a:rPr>
              <a:t>Mash up:</a:t>
            </a:r>
            <a:r>
              <a:rPr lang="en-US" sz="2400" dirty="0"/>
              <a:t> mixing copied materials from different </a:t>
            </a:r>
            <a:r>
              <a:rPr lang="en-US" sz="2400" dirty="0" smtClean="0"/>
              <a:t>sources</a:t>
            </a:r>
          </a:p>
          <a:p>
            <a:pPr marL="457200" indent="-457200" algn="justLow">
              <a:lnSpc>
                <a:spcPct val="130000"/>
              </a:lnSpc>
              <a:spcBef>
                <a:spcPts val="1200"/>
              </a:spcBef>
              <a:spcAft>
                <a:spcPts val="1200"/>
              </a:spcAft>
              <a:buFont typeface="+mj-lt"/>
              <a:buAutoNum type="arabicPeriod" startAt="7"/>
              <a:tabLst>
                <a:tab pos="465138" algn="l"/>
              </a:tabLst>
            </a:pPr>
            <a:r>
              <a:rPr lang="en-US" sz="2400" dirty="0"/>
              <a:t> </a:t>
            </a:r>
            <a:r>
              <a:rPr lang="en-US" sz="2400" b="1" dirty="0" smtClean="0">
                <a:solidFill>
                  <a:schemeClr val="accent2"/>
                </a:solidFill>
              </a:rPr>
              <a:t>404-Error</a:t>
            </a:r>
            <a:r>
              <a:rPr lang="en-US" sz="2400" dirty="0" smtClean="0">
                <a:solidFill>
                  <a:schemeClr val="accent2"/>
                </a:solidFill>
              </a:rPr>
              <a:t>: </a:t>
            </a:r>
            <a:r>
              <a:rPr lang="en-US" sz="2400" dirty="0" smtClean="0"/>
              <a:t>Use citation of non-existing work</a:t>
            </a:r>
          </a:p>
          <a:p>
            <a:pPr marL="457200" indent="-457200" algn="justLow">
              <a:lnSpc>
                <a:spcPct val="130000"/>
              </a:lnSpc>
              <a:spcBef>
                <a:spcPts val="1200"/>
              </a:spcBef>
              <a:spcAft>
                <a:spcPts val="1200"/>
              </a:spcAft>
              <a:buFont typeface="+mj-lt"/>
              <a:buAutoNum type="arabicPeriod" startAt="7"/>
              <a:tabLst>
                <a:tab pos="465138" algn="l"/>
              </a:tabLst>
            </a:pPr>
            <a:r>
              <a:rPr lang="en-US" sz="2400" b="1" dirty="0" smtClean="0">
                <a:solidFill>
                  <a:schemeClr val="accent2"/>
                </a:solidFill>
              </a:rPr>
              <a:t>Aggregator: </a:t>
            </a:r>
            <a:r>
              <a:rPr lang="en-US" sz="2400" dirty="0" smtClean="0"/>
              <a:t>Proper citation but paper doesn’t contain original work</a:t>
            </a:r>
          </a:p>
          <a:p>
            <a:pPr marL="457200" indent="-457200" algn="justLow">
              <a:lnSpc>
                <a:spcPct val="130000"/>
              </a:lnSpc>
              <a:spcBef>
                <a:spcPts val="1200"/>
              </a:spcBef>
              <a:spcAft>
                <a:spcPts val="1200"/>
              </a:spcAft>
              <a:buFont typeface="+mj-lt"/>
              <a:buAutoNum type="arabicPeriod" startAt="7"/>
              <a:tabLst>
                <a:tab pos="465138" algn="l"/>
              </a:tabLst>
            </a:pPr>
            <a:r>
              <a:rPr lang="en-US" sz="2400" b="1" dirty="0" smtClean="0">
                <a:solidFill>
                  <a:schemeClr val="accent2"/>
                </a:solidFill>
              </a:rPr>
              <a:t>Re-tweet: </a:t>
            </a:r>
            <a:r>
              <a:rPr lang="en-US" sz="2400" dirty="0" smtClean="0"/>
              <a:t>Proper citation but relies too closely on the original paper</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600"/>
              </a:spcBef>
              <a:buNone/>
              <a:tabLst>
                <a:tab pos="465138" algn="l"/>
              </a:tabLst>
            </a:pPr>
            <a:endParaRPr lang="en-US" sz="2400" dirty="0" smtClean="0"/>
          </a:p>
          <a:p>
            <a:pPr algn="r">
              <a:lnSpc>
                <a:spcPct val="130000"/>
              </a:lnSpc>
              <a:spcBef>
                <a:spcPts val="600"/>
              </a:spcBef>
              <a:buNone/>
            </a:pPr>
            <a:endParaRPr lang="en-US" sz="2400" dirty="0" smtClean="0"/>
          </a:p>
          <a:p>
            <a:pPr indent="176213" eaLnBrk="1" fontAlgn="auto" hangingPunct="1">
              <a:spcAft>
                <a:spcPts val="0"/>
              </a:spcAft>
              <a:buFont typeface="Arial" pitchFamily="34" charset="0"/>
              <a:buNone/>
              <a:defRPr/>
            </a:pPr>
            <a:endParaRPr lang="en-US" dirty="0" smtClean="0"/>
          </a:p>
        </p:txBody>
      </p:sp>
      <p:sp>
        <p:nvSpPr>
          <p:cNvPr id="5" name="TextBox 4"/>
          <p:cNvSpPr txBox="1"/>
          <p:nvPr/>
        </p:nvSpPr>
        <p:spPr>
          <a:xfrm>
            <a:off x="6400800" y="6260068"/>
            <a:ext cx="2249398" cy="369332"/>
          </a:xfrm>
          <a:prstGeom prst="rect">
            <a:avLst/>
          </a:prstGeom>
          <a:noFill/>
        </p:spPr>
        <p:txBody>
          <a:bodyPr wrap="none" rtlCol="0">
            <a:spAutoFit/>
          </a:bodyPr>
          <a:lstStyle/>
          <a:p>
            <a:r>
              <a:rPr lang="en-US" dirty="0" smtClean="0">
                <a:hlinkClick r:id="rId3"/>
              </a:rPr>
              <a:t>www.plagiarism.org</a:t>
            </a:r>
            <a:r>
              <a:rPr lang="en-US" dirty="0" smtClean="0"/>
              <a:t> </a:t>
            </a:r>
            <a:endParaRPr lang="en-US" dirty="0"/>
          </a:p>
        </p:txBody>
      </p:sp>
    </p:spTree>
    <p:extLst>
      <p:ext uri="{BB962C8B-B14F-4D97-AF65-F5344CB8AC3E}">
        <p14:creationId xmlns:p14="http://schemas.microsoft.com/office/powerpoint/2010/main" val="367739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19628" y="1905000"/>
            <a:ext cx="7268029" cy="3505200"/>
          </a:xfrm>
          <a:prstGeom prst="rect">
            <a:avLst/>
          </a:prstGeom>
        </p:spPr>
        <p:txBody>
          <a:bodyPr vert="horz"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pitchFamily="34" charset="0"/>
              <a:buNone/>
              <a:defRPr/>
            </a:pPr>
            <a:r>
              <a:rPr lang="en-US" b="1" dirty="0" smtClean="0"/>
              <a:t>Plagiarism is considered when</a:t>
            </a:r>
          </a:p>
          <a:p>
            <a:pPr>
              <a:buFont typeface="Arial" pitchFamily="34" charset="0"/>
              <a:buNone/>
              <a:defRPr/>
            </a:pPr>
            <a:endParaRPr lang="en-US" b="1" dirty="0" smtClean="0"/>
          </a:p>
          <a:p>
            <a:pPr marL="457200" indent="-457200" algn="justLow">
              <a:lnSpc>
                <a:spcPct val="130000"/>
              </a:lnSpc>
              <a:spcBef>
                <a:spcPts val="1200"/>
              </a:spcBef>
              <a:spcAft>
                <a:spcPts val="1200"/>
              </a:spcAft>
              <a:buFont typeface="+mj-lt"/>
              <a:buAutoNum type="arabicPeriod"/>
              <a:tabLst>
                <a:tab pos="465138" algn="l"/>
              </a:tabLst>
            </a:pPr>
            <a:r>
              <a:rPr lang="en-US" sz="2400" dirty="0" smtClean="0"/>
              <a:t>Failure to use quotations</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Not making reference to the source (citation)</a:t>
            </a:r>
          </a:p>
          <a:p>
            <a:pPr marL="457200" indent="-457200" algn="justLow">
              <a:lnSpc>
                <a:spcPct val="130000"/>
              </a:lnSpc>
              <a:spcBef>
                <a:spcPts val="1200"/>
              </a:spcBef>
              <a:spcAft>
                <a:spcPts val="1200"/>
              </a:spcAft>
              <a:buFont typeface="+mj-lt"/>
              <a:buAutoNum type="arabicPeriod"/>
              <a:tabLst>
                <a:tab pos="465138" algn="l"/>
              </a:tabLst>
            </a:pPr>
            <a:r>
              <a:rPr lang="en-US" sz="2400" dirty="0" smtClean="0"/>
              <a:t>Paraphrasing too closely</a:t>
            </a:r>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None/>
              <a:tabLst>
                <a:tab pos="465138" algn="l"/>
              </a:tabLst>
            </a:pPr>
            <a:endParaRPr lang="en-US" sz="2400" dirty="0" smtClean="0"/>
          </a:p>
          <a:p>
            <a:pPr marL="0" indent="0" algn="justLow">
              <a:lnSpc>
                <a:spcPct val="130000"/>
              </a:lnSpc>
              <a:spcBef>
                <a:spcPts val="1200"/>
              </a:spcBef>
              <a:spcAft>
                <a:spcPts val="1200"/>
              </a:spcAft>
              <a:buFont typeface="Wingdings"/>
              <a:buNone/>
              <a:tabLst>
                <a:tab pos="465138" algn="l"/>
              </a:tabLst>
            </a:pPr>
            <a:endParaRPr lang="en-US" sz="2400" dirty="0" smtClean="0"/>
          </a:p>
          <a:p>
            <a:pPr marL="0" indent="0" algn="justLow">
              <a:lnSpc>
                <a:spcPct val="130000"/>
              </a:lnSpc>
              <a:spcBef>
                <a:spcPts val="600"/>
              </a:spcBef>
              <a:buFont typeface="Wingdings"/>
              <a:buNone/>
              <a:tabLst>
                <a:tab pos="465138" algn="l"/>
              </a:tabLst>
            </a:pPr>
            <a:endParaRPr lang="en-US" sz="2400" dirty="0" smtClean="0"/>
          </a:p>
          <a:p>
            <a:pPr algn="r">
              <a:lnSpc>
                <a:spcPct val="130000"/>
              </a:lnSpc>
              <a:spcBef>
                <a:spcPts val="600"/>
              </a:spcBef>
              <a:buFont typeface="Wingdings"/>
              <a:buNone/>
            </a:pPr>
            <a:endParaRPr lang="en-US" sz="2400" dirty="0" smtClean="0"/>
          </a:p>
          <a:p>
            <a:pPr indent="176213">
              <a:buFont typeface="Arial" pitchFamily="34" charset="0"/>
              <a:buNone/>
              <a:defRPr/>
            </a:pPr>
            <a:endParaRPr lang="en-US" dirty="0" smtClean="0"/>
          </a:p>
        </p:txBody>
      </p:sp>
    </p:spTree>
    <p:extLst>
      <p:ext uri="{BB962C8B-B14F-4D97-AF65-F5344CB8AC3E}">
        <p14:creationId xmlns:p14="http://schemas.microsoft.com/office/powerpoint/2010/main" val="2516031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7227</TotalTime>
  <Words>1035</Words>
  <Application>Microsoft Office PowerPoint</Application>
  <PresentationFormat>On-screen Show (4:3)</PresentationFormat>
  <Paragraphs>205</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PLAGIARISM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Canadian Institute for Health Information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Randa Youssef</dc:creator>
  <cp:lastModifiedBy>User</cp:lastModifiedBy>
  <cp:revision>231</cp:revision>
  <dcterms:created xsi:type="dcterms:W3CDTF">2007-09-20T19:20:17Z</dcterms:created>
  <dcterms:modified xsi:type="dcterms:W3CDTF">2015-10-08T08:28:12Z</dcterms:modified>
</cp:coreProperties>
</file>