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20"/>
  </p:notesMasterIdLst>
  <p:sldIdLst>
    <p:sldId id="331" r:id="rId2"/>
    <p:sldId id="351" r:id="rId3"/>
    <p:sldId id="406" r:id="rId4"/>
    <p:sldId id="400" r:id="rId5"/>
    <p:sldId id="371" r:id="rId6"/>
    <p:sldId id="358" r:id="rId7"/>
    <p:sldId id="385" r:id="rId8"/>
    <p:sldId id="401" r:id="rId9"/>
    <p:sldId id="374" r:id="rId10"/>
    <p:sldId id="403" r:id="rId11"/>
    <p:sldId id="407" r:id="rId12"/>
    <p:sldId id="405" r:id="rId13"/>
    <p:sldId id="404" r:id="rId14"/>
    <p:sldId id="397" r:id="rId15"/>
    <p:sldId id="393" r:id="rId16"/>
    <p:sldId id="381" r:id="rId17"/>
    <p:sldId id="387" r:id="rId18"/>
    <p:sldId id="392" r:id="rId19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986A"/>
    <a:srgbClr val="6E6A12"/>
    <a:srgbClr val="EEF1F2"/>
    <a:srgbClr val="E9F2F7"/>
    <a:srgbClr val="E4EDF4"/>
    <a:srgbClr val="007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88000" autoAdjust="0"/>
  </p:normalViewPr>
  <p:slideViewPr>
    <p:cSldViewPr>
      <p:cViewPr varScale="1">
        <p:scale>
          <a:sx n="66" d="100"/>
          <a:sy n="66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2058" y="420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5863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358D27D7-957F-4FED-8C6C-71B90088CF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29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797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382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225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566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885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140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3430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43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52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63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7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82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08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77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79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10/17/2015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91FE-4377-47FD-A086-ADD6C318D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10/17/2015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F7FCD9A-8A3F-43DD-91CC-695A776C7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413A71-D63C-42F2-AAF4-CFDF631724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EE23E3F-D38E-492B-A2AE-12FC4F4274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F4E3C7-E833-4EE5-89FA-777079E700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72C58A0-CD52-4B37-90F0-B2B97CA181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EB6D80-305E-4265-BBD1-E56817A7C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B09E2E-C206-494E-BED5-3538EF096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115ED7-B74F-40C7-801C-E8415D65FD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66A20D-E853-47E8-B106-44AA0E6B69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10/17/2015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854113-96A8-4416-B79D-F6B09F659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581400"/>
            <a:ext cx="6477000" cy="18288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METHODS SECTION OF A RESEARCH PROPOSAL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RESEARCH PROJECT – 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295400"/>
            <a:ext cx="8001000" cy="48006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515938" lvl="0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defRPr/>
            </a:pPr>
            <a:r>
              <a:rPr lang="en-US" sz="2400" dirty="0"/>
              <a:t>What is the research design?</a:t>
            </a:r>
          </a:p>
          <a:p>
            <a:pPr marL="515938" lvl="0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defRPr/>
            </a:pPr>
            <a:endParaRPr lang="en-US" sz="2400" dirty="0"/>
          </a:p>
          <a:p>
            <a:pPr marL="515938" lvl="0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/>
              <a:t>Cross section study</a:t>
            </a:r>
          </a:p>
          <a:p>
            <a:pPr marL="515938" lvl="0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/>
              <a:t>Case control study</a:t>
            </a:r>
          </a:p>
          <a:p>
            <a:pPr marL="515938" lvl="0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/>
              <a:t>Cohort study</a:t>
            </a:r>
          </a:p>
          <a:p>
            <a:pPr marL="515938" lvl="0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/>
              <a:t>Intervention study</a:t>
            </a:r>
            <a:endParaRPr lang="en-US" sz="2400" dirty="0">
              <a:latin typeface="+mn-lt"/>
            </a:endParaRPr>
          </a:p>
          <a:p>
            <a:pPr marL="176213" marR="0" lvl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3972" y="5392057"/>
            <a:ext cx="7529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dirty="0" smtClean="0"/>
              <a:t>Provides </a:t>
            </a:r>
            <a:r>
              <a:rPr lang="en-US" sz="2400" dirty="0"/>
              <a:t>information on the epidemiologic approach that will be used to investigate the problem and realize the aim</a:t>
            </a:r>
          </a:p>
        </p:txBody>
      </p:sp>
    </p:spTree>
    <p:extLst>
      <p:ext uri="{BB962C8B-B14F-4D97-AF65-F5344CB8AC3E}">
        <p14:creationId xmlns:p14="http://schemas.microsoft.com/office/powerpoint/2010/main" val="188974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624114"/>
            <a:ext cx="8001000" cy="4800600"/>
          </a:xfrm>
          <a:prstGeom prst="rect">
            <a:avLst/>
          </a:prstGeom>
        </p:spPr>
        <p:txBody>
          <a:bodyPr vert="horz" rtlCol="0">
            <a:normAutofit lnSpcReduction="10000"/>
          </a:bodyPr>
          <a:lstStyle/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2400" dirty="0" smtClean="0">
                <a:latin typeface="+mn-lt"/>
              </a:rPr>
              <a:t>What is the research setting</a:t>
            </a:r>
            <a:r>
              <a:rPr lang="en-US" sz="2400" baseline="0" dirty="0" smtClean="0">
                <a:latin typeface="+mn-lt"/>
              </a:rPr>
              <a:t>?</a:t>
            </a: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2400" baseline="0" dirty="0" smtClean="0">
                <a:latin typeface="+mn-lt"/>
              </a:rPr>
              <a:t>Place</a:t>
            </a:r>
            <a:endParaRPr lang="en-US" sz="2400" baseline="0" dirty="0" smtClean="0">
              <a:latin typeface="+mn-lt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+mn-lt"/>
              </a:rPr>
              <a:t>Hospitals (outpatient or inpatient)</a:t>
            </a: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+mn-lt"/>
              </a:rPr>
              <a:t>Primary Health Centers</a:t>
            </a:r>
          </a:p>
          <a:p>
            <a:pPr marL="515938" lvl="0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Education institutions (schools, universities)</a:t>
            </a:r>
            <a:endParaRPr lang="en-US" sz="2400" dirty="0">
              <a:latin typeface="+mn-lt"/>
            </a:endParaRPr>
          </a:p>
          <a:p>
            <a:pPr marL="515938" lvl="0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Work place (factories)</a:t>
            </a:r>
          </a:p>
          <a:p>
            <a:pPr marL="515938" lvl="0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Community dwellers in a specific locality (population</a:t>
            </a:r>
            <a:r>
              <a:rPr lang="en-US" sz="2400" dirty="0" smtClean="0">
                <a:latin typeface="+mn-lt"/>
              </a:rPr>
              <a:t>)</a:t>
            </a:r>
          </a:p>
          <a:p>
            <a:pPr marL="176213" lvl="0" fontAlgn="auto"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SzPct val="60000"/>
              <a:defRPr/>
            </a:pPr>
            <a:r>
              <a:rPr lang="en-US" sz="2400" dirty="0">
                <a:latin typeface="+mn-lt"/>
              </a:rPr>
              <a:t>Time: </a:t>
            </a:r>
          </a:p>
          <a:p>
            <a:pPr marL="176213" lvl="0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defRPr/>
            </a:pPr>
            <a:r>
              <a:rPr lang="en-US" sz="2400" dirty="0">
                <a:latin typeface="+mn-lt"/>
              </a:rPr>
              <a:t>Period that reflects the data</a:t>
            </a:r>
          </a:p>
          <a:p>
            <a:pPr marL="515938" lvl="0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endParaRPr lang="en-US" sz="2400" dirty="0" smtClean="0">
              <a:latin typeface="+mn-lt"/>
            </a:endParaRPr>
          </a:p>
          <a:p>
            <a:pPr marL="515938" lvl="0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endParaRPr lang="en-US" sz="2400" dirty="0">
              <a:latin typeface="+mn-lt"/>
            </a:endParaRPr>
          </a:p>
          <a:p>
            <a:pPr marL="176213" marR="0" lvl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5392057"/>
            <a:ext cx="815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dirty="0">
                <a:latin typeface="+mn-lt"/>
              </a:rPr>
              <a:t>Provide information on where and when the study will be conducted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86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838200"/>
            <a:ext cx="8001000" cy="4930446"/>
          </a:xfrm>
          <a:prstGeom prst="rect">
            <a:avLst/>
          </a:prstGeom>
        </p:spPr>
        <p:txBody>
          <a:bodyPr vert="horz" rtlCol="0">
            <a:normAutofit fontScale="92500" lnSpcReduction="10000"/>
          </a:bodyPr>
          <a:lstStyle/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2400" dirty="0" smtClean="0">
                <a:latin typeface="+mn-lt"/>
              </a:rPr>
              <a:t>What is the population</a:t>
            </a:r>
            <a:r>
              <a:rPr lang="en-US" sz="2400" baseline="0" dirty="0" smtClean="0">
                <a:latin typeface="+mn-lt"/>
              </a:rPr>
              <a:t>?</a:t>
            </a: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tabLst/>
              <a:defRPr/>
            </a:pPr>
            <a:endParaRPr lang="en-US" sz="2400" baseline="0" dirty="0" smtClean="0">
              <a:latin typeface="+mn-lt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Target population</a:t>
            </a:r>
          </a:p>
          <a:p>
            <a:pPr marL="973138" lvl="1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About which an inference will be drawn </a:t>
            </a:r>
          </a:p>
          <a:p>
            <a:pPr marL="973138" lvl="1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To which findings will be generalized</a:t>
            </a:r>
          </a:p>
          <a:p>
            <a:pPr marL="973138" lvl="1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It may be the population at large or specific subgroup </a:t>
            </a:r>
          </a:p>
          <a:p>
            <a:pPr marL="633413" lvl="1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+mn-lt"/>
              </a:rPr>
              <a:t>Sampled population </a:t>
            </a:r>
          </a:p>
          <a:p>
            <a:pPr marL="973138" lvl="1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which a conclusion will be drawn </a:t>
            </a:r>
          </a:p>
          <a:p>
            <a:pPr marL="973138" lvl="1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That will be selected for the study</a:t>
            </a:r>
          </a:p>
          <a:p>
            <a:pPr marL="176213" marR="0" lvl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3972" y="5768646"/>
            <a:ext cx="75294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dirty="0" smtClean="0">
                <a:latin typeface="+mn-lt"/>
              </a:rPr>
              <a:t>Specify the inclusion and exclusion criteria</a:t>
            </a:r>
            <a:endParaRPr lang="en-US" sz="2400" dirty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8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371600"/>
            <a:ext cx="8001000" cy="4876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2400" dirty="0" smtClean="0">
                <a:latin typeface="+mn-lt"/>
              </a:rPr>
              <a:t>What is the sample size and sampling method</a:t>
            </a:r>
            <a:r>
              <a:rPr lang="en-US" sz="2400" baseline="0" dirty="0" smtClean="0">
                <a:latin typeface="+mn-lt"/>
              </a:rPr>
              <a:t>?</a:t>
            </a: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tabLst/>
              <a:defRPr/>
            </a:pPr>
            <a:endParaRPr lang="en-US" sz="2400" baseline="0" dirty="0" smtClean="0">
              <a:latin typeface="+mn-lt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 size</a:t>
            </a:r>
          </a:p>
          <a:p>
            <a:pPr marL="973138" lvl="1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many will be included </a:t>
            </a:r>
          </a:p>
          <a:p>
            <a:pPr marL="973138" lvl="1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Based on sample size calculation </a:t>
            </a:r>
          </a:p>
          <a:p>
            <a:pPr marL="973138" lvl="1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+mn-lt"/>
              </a:rPr>
              <a:t>Sampling methods</a:t>
            </a:r>
          </a:p>
          <a:p>
            <a:pPr marL="973138" lvl="1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The probability sampling technique that will be followed</a:t>
            </a:r>
          </a:p>
          <a:p>
            <a:pPr marL="973138" lvl="1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noProof="0" dirty="0" smtClean="0">
                <a:latin typeface="+mn-lt"/>
              </a:rPr>
              <a:t>How the sampling unit will be selected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6213" marR="0" lvl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118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8001000" cy="4038600"/>
          </a:xfrm>
        </p:spPr>
        <p:txBody>
          <a:bodyPr rtlCol="0">
            <a:normAutofit fontScale="85000" lnSpcReduction="20000"/>
          </a:bodyPr>
          <a:lstStyle/>
          <a:p>
            <a:pPr indent="176213">
              <a:lnSpc>
                <a:spcPct val="150000"/>
              </a:lnSpc>
              <a:buNone/>
              <a:defRPr/>
            </a:pPr>
            <a:r>
              <a:rPr lang="en-US" sz="2400" dirty="0" smtClean="0"/>
              <a:t>Operational definition of terms</a:t>
            </a:r>
          </a:p>
          <a:p>
            <a:pPr indent="176213">
              <a:lnSpc>
                <a:spcPct val="150000"/>
              </a:lnSpc>
              <a:buNone/>
              <a:defRPr/>
            </a:pPr>
            <a:r>
              <a:rPr lang="en-US" sz="2400" dirty="0" smtClean="0"/>
              <a:t>E.g. </a:t>
            </a:r>
          </a:p>
          <a:p>
            <a:pPr indent="176213">
              <a:lnSpc>
                <a:spcPct val="150000"/>
              </a:lnSpc>
              <a:buNone/>
              <a:defRPr/>
            </a:pPr>
            <a:r>
              <a:rPr lang="en-US" sz="2400" dirty="0" smtClean="0"/>
              <a:t>Smoking </a:t>
            </a:r>
          </a:p>
          <a:p>
            <a:pPr indent="176213">
              <a:lnSpc>
                <a:spcPct val="150000"/>
              </a:lnSpc>
              <a:buNone/>
              <a:defRPr/>
            </a:pPr>
            <a:r>
              <a:rPr lang="en-US" sz="2400" dirty="0" smtClean="0"/>
              <a:t>Obesity </a:t>
            </a:r>
          </a:p>
          <a:p>
            <a:pPr indent="176213">
              <a:lnSpc>
                <a:spcPct val="150000"/>
              </a:lnSpc>
              <a:buNone/>
              <a:defRPr/>
            </a:pPr>
            <a:r>
              <a:rPr lang="en-US" sz="2400" dirty="0" smtClean="0"/>
              <a:t>Child maltreatment</a:t>
            </a:r>
          </a:p>
          <a:p>
            <a:pPr indent="176213">
              <a:lnSpc>
                <a:spcPct val="150000"/>
              </a:lnSpc>
              <a:buNone/>
              <a:defRPr/>
            </a:pPr>
            <a:r>
              <a:rPr lang="en-US" sz="2400" dirty="0" smtClean="0"/>
              <a:t>Repeated abortion</a:t>
            </a:r>
          </a:p>
          <a:p>
            <a:pPr indent="176213">
              <a:lnSpc>
                <a:spcPct val="150000"/>
              </a:lnSpc>
              <a:buNone/>
              <a:defRPr/>
            </a:pPr>
            <a:r>
              <a:rPr lang="en-US" sz="2400" dirty="0" smtClean="0"/>
              <a:t>Gestational diabetes</a:t>
            </a:r>
          </a:p>
          <a:p>
            <a:pPr indent="176213">
              <a:lnSpc>
                <a:spcPct val="150000"/>
              </a:lnSpc>
              <a:buNone/>
              <a:defRPr/>
            </a:pPr>
            <a:r>
              <a:rPr lang="en-US" sz="2400" dirty="0" smtClean="0"/>
              <a:t>Severe hypertension </a:t>
            </a:r>
          </a:p>
          <a:p>
            <a:pPr indent="176213">
              <a:lnSpc>
                <a:spcPct val="150000"/>
              </a:lnSpc>
              <a:buFont typeface="+mj-lt"/>
              <a:buAutoNum type="arabicPeriod" startAt="9"/>
              <a:defRPr/>
            </a:pPr>
            <a:endParaRPr lang="en-US" sz="2400" dirty="0" smtClean="0"/>
          </a:p>
          <a:p>
            <a:pPr indent="176213">
              <a:lnSpc>
                <a:spcPct val="150000"/>
              </a:lnSpc>
              <a:buFont typeface="+mj-lt"/>
              <a:buAutoNum type="arabicPeriod" startAt="9"/>
              <a:defRPr/>
            </a:pPr>
            <a:endParaRPr lang="en-US" sz="2400" dirty="0" smtClean="0"/>
          </a:p>
          <a:p>
            <a:pPr indent="176213">
              <a:lnSpc>
                <a:spcPct val="150000"/>
              </a:lnSpc>
              <a:buFont typeface="+mj-lt"/>
              <a:buAutoNum type="arabicPeriod" startAt="9"/>
              <a:defRPr/>
            </a:pPr>
            <a:endParaRPr lang="en-US" sz="2400" dirty="0" smtClean="0"/>
          </a:p>
          <a:p>
            <a:pPr indent="176213">
              <a:lnSpc>
                <a:spcPct val="150000"/>
              </a:lnSpc>
              <a:buFont typeface="+mj-lt"/>
              <a:buAutoNum type="arabicPeriod" startAt="9"/>
              <a:defRPr/>
            </a:pPr>
            <a:endParaRPr lang="en-US" sz="2400" dirty="0" smtClean="0"/>
          </a:p>
          <a:p>
            <a:pPr indent="176213">
              <a:buFont typeface="Arial" pitchFamily="34" charset="0"/>
              <a:buAutoNum type="arabicPeriod" startAt="9"/>
              <a:defRPr/>
            </a:pPr>
            <a:endParaRPr lang="en-US" sz="2400" dirty="0" smtClean="0"/>
          </a:p>
          <a:p>
            <a:pPr indent="176213">
              <a:buFont typeface="Arial" pitchFamily="34" charset="0"/>
              <a:buAutoNum type="arabicPeriod" startAt="9"/>
              <a:defRPr/>
            </a:pPr>
            <a:endParaRPr lang="en-US" sz="2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4400" y="5562600"/>
            <a:ext cx="8001000" cy="838200"/>
          </a:xfrm>
          <a:prstGeom prst="rect">
            <a:avLst/>
          </a:prstGeom>
          <a:noFill/>
          <a:ln>
            <a:noFill/>
          </a:ln>
        </p:spPr>
        <p:txBody>
          <a:bodyPr vert="horz" rtlCol="0">
            <a:normAutofit fontScale="32500" lnSpcReduction="20000"/>
          </a:bodyPr>
          <a:lstStyle/>
          <a:p>
            <a:pPr marL="515938" marR="0" lvl="0" indent="-339725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endParaRPr lang="en-US" sz="2400" baseline="0" dirty="0" smtClean="0">
              <a:latin typeface="+mn-lt"/>
            </a:endParaRPr>
          </a:p>
          <a:p>
            <a:pPr marL="515938" marR="0" lvl="0" indent="-339725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8000" baseline="0" dirty="0" smtClean="0">
                <a:latin typeface="+mn-lt"/>
              </a:rPr>
              <a:t>DON’T USE JARGON</a:t>
            </a:r>
          </a:p>
          <a:p>
            <a:pPr marL="515938" marR="0" lvl="0" indent="-339725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2400" baseline="0" dirty="0" smtClean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61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143000"/>
            <a:ext cx="8421914" cy="5105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2400" baseline="0" dirty="0" smtClean="0">
                <a:latin typeface="+mn-lt"/>
              </a:rPr>
              <a:t>What</a:t>
            </a:r>
            <a:r>
              <a:rPr lang="en-US" sz="2400" dirty="0" smtClean="0">
                <a:latin typeface="+mn-lt"/>
              </a:rPr>
              <a:t> are the data that will be collected and how?</a:t>
            </a: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tabLst/>
              <a:defRPr/>
            </a:pPr>
            <a:endParaRPr lang="en-US" sz="2400" dirty="0" smtClean="0">
              <a:latin typeface="+mn-lt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2400" baseline="0" dirty="0" smtClean="0">
                <a:latin typeface="+mn-lt"/>
              </a:rPr>
              <a:t>		Instrument (s)			</a:t>
            </a:r>
            <a:r>
              <a:rPr lang="en-US" sz="2400" dirty="0" smtClean="0">
                <a:latin typeface="+mn-lt"/>
              </a:rPr>
              <a:t>Intended information</a:t>
            </a:r>
          </a:p>
          <a:p>
            <a:pPr marL="515938" lvl="0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defRPr/>
            </a:pPr>
            <a:r>
              <a:rPr lang="en-US" sz="2400" dirty="0">
                <a:latin typeface="+mn-lt"/>
              </a:rPr>
              <a:t>E.g.</a:t>
            </a:r>
            <a:endParaRPr lang="en-US" sz="2400" baseline="0" dirty="0" smtClean="0">
              <a:latin typeface="+mn-lt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Questionnaire interview ________ to obtain information on</a:t>
            </a: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+mn-lt"/>
              </a:rPr>
              <a:t>Observation checklist __________ Quality of performance 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+mn-lt"/>
              </a:rPr>
              <a:t>Review of records  ____________ to obtain information on</a:t>
            </a: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+mn-lt"/>
              </a:rPr>
              <a:t>Anthropometry _______________ to determine </a:t>
            </a:r>
            <a:r>
              <a:rPr lang="en-US" sz="2400" dirty="0" smtClean="0">
                <a:latin typeface="+mn-lt"/>
              </a:rPr>
              <a:t>nutrition status</a:t>
            </a:r>
            <a:endParaRPr lang="en-US" sz="2400" dirty="0" smtClean="0">
              <a:latin typeface="+mn-lt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+mn-lt"/>
              </a:rPr>
              <a:t>Analysis of samples ___________ to determine anemia</a:t>
            </a: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lang="en-US" sz="2400" dirty="0" smtClean="0">
              <a:latin typeface="+mn-lt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56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 rtlCol="0">
            <a:normAutofit/>
          </a:bodyPr>
          <a:lstStyle/>
          <a:p>
            <a:pPr indent="0">
              <a:buNone/>
              <a:defRPr/>
            </a:pPr>
            <a:r>
              <a:rPr lang="en-US" sz="2400" dirty="0" smtClean="0"/>
              <a:t>Description of the implementation of the study </a:t>
            </a:r>
          </a:p>
          <a:p>
            <a:pPr indent="0">
              <a:buNone/>
              <a:defRPr/>
            </a:pPr>
            <a:endParaRPr lang="en-US" sz="2400" dirty="0" smtClean="0"/>
          </a:p>
          <a:p>
            <a:pPr indent="0">
              <a:spcAft>
                <a:spcPts val="600"/>
              </a:spcAft>
              <a:buNone/>
              <a:defRPr/>
            </a:pPr>
            <a:r>
              <a:rPr lang="en-US" sz="2400" dirty="0" smtClean="0"/>
              <a:t>Visiting the site (clinic, ward or the school) on Tuesday ----then </a:t>
            </a:r>
          </a:p>
          <a:p>
            <a:pPr indent="0">
              <a:spcAft>
                <a:spcPts val="600"/>
              </a:spcAft>
              <a:buNone/>
              <a:defRPr/>
            </a:pPr>
            <a:r>
              <a:rPr lang="en-US" sz="2400" dirty="0" smtClean="0"/>
              <a:t>Subjects (cases or </a:t>
            </a:r>
            <a:r>
              <a:rPr lang="en-US" sz="2400" dirty="0" smtClean="0"/>
              <a:t>students) will be identified and </a:t>
            </a:r>
            <a:r>
              <a:rPr lang="en-US" sz="2400" dirty="0" smtClean="0"/>
              <a:t>interviewed---then </a:t>
            </a:r>
            <a:endParaRPr lang="en-US" sz="2400" dirty="0" smtClean="0"/>
          </a:p>
          <a:p>
            <a:pPr indent="0">
              <a:spcAft>
                <a:spcPts val="600"/>
              </a:spcAft>
              <a:buNone/>
              <a:defRPr/>
            </a:pPr>
            <a:r>
              <a:rPr lang="en-US" sz="2400" dirty="0" smtClean="0"/>
              <a:t>Completeness of the interview will be checked ------------then </a:t>
            </a:r>
          </a:p>
          <a:p>
            <a:pPr indent="0">
              <a:spcAft>
                <a:spcPts val="600"/>
              </a:spcAft>
              <a:buNone/>
              <a:defRPr/>
            </a:pPr>
            <a:r>
              <a:rPr lang="en-US" sz="2400" dirty="0" smtClean="0"/>
              <a:t>Samples of (blood or tissue) will be obtained -------------then </a:t>
            </a:r>
          </a:p>
          <a:p>
            <a:pPr indent="0">
              <a:spcAft>
                <a:spcPts val="600"/>
              </a:spcAft>
              <a:buNone/>
              <a:defRPr/>
            </a:pPr>
            <a:r>
              <a:rPr lang="en-US" sz="2400" dirty="0" smtClean="0"/>
              <a:t>Delivered to the lab and kept at a temperature of </a:t>
            </a:r>
            <a:r>
              <a:rPr lang="en-US" sz="2400" dirty="0" err="1" smtClean="0"/>
              <a:t>X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C</a:t>
            </a:r>
            <a:r>
              <a:rPr lang="en-US" sz="2400" dirty="0" smtClean="0"/>
              <a:t> --then</a:t>
            </a:r>
          </a:p>
          <a:p>
            <a:pPr indent="0">
              <a:spcAft>
                <a:spcPts val="600"/>
              </a:spcAft>
              <a:buNone/>
              <a:defRPr/>
            </a:pPr>
            <a:r>
              <a:rPr lang="en-US" sz="2400" dirty="0" smtClean="0"/>
              <a:t>After completing the collection of samples these sample will be analyzed for 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676400"/>
            <a:ext cx="8001000" cy="3352800"/>
          </a:xfrm>
          <a:prstGeom prst="rect">
            <a:avLst/>
          </a:prstGeom>
        </p:spPr>
        <p:txBody>
          <a:bodyPr vert="horz" rtlCol="0">
            <a:normAutofit fontScale="92500" lnSpcReduction="10000"/>
          </a:bodyPr>
          <a:lstStyle/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2400" baseline="0" dirty="0" smtClean="0">
                <a:latin typeface="+mn-lt"/>
              </a:rPr>
              <a:t>Data analysis specifies</a:t>
            </a: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endParaRPr lang="en-US" sz="2400" baseline="0" dirty="0" smtClean="0">
              <a:latin typeface="+mn-lt"/>
            </a:endParaRPr>
          </a:p>
          <a:p>
            <a:pPr marL="515938" lvl="0" indent="-339725" fontAlgn="auto">
              <a:lnSpc>
                <a:spcPct val="12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>
                <a:latin typeface="+mj-lt"/>
              </a:rPr>
              <a:t>Method of checking for data entry errors </a:t>
            </a:r>
            <a:endParaRPr lang="en-US" sz="2400" dirty="0" smtClean="0">
              <a:latin typeface="+mj-lt"/>
            </a:endParaRPr>
          </a:p>
          <a:p>
            <a:pPr marL="515938" lvl="0" indent="-339725" fontAlgn="auto">
              <a:lnSpc>
                <a:spcPct val="12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descriptive statistics that will be used</a:t>
            </a:r>
          </a:p>
          <a:p>
            <a:pPr marL="515938" marR="0" lvl="0" indent="-339725" algn="l" defTabSz="914400" rtl="0" eaLnBrk="1" fontAlgn="auto" latinLnBrk="0" hangingPunct="1">
              <a:lnSpc>
                <a:spcPct val="12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+mn-lt"/>
              </a:rPr>
              <a:t>The test of significance that will be applied</a:t>
            </a:r>
          </a:p>
          <a:p>
            <a:pPr marL="515938" marR="0" lvl="0" indent="-339725" algn="l" defTabSz="914400" rtl="0" eaLnBrk="1" fontAlgn="auto" latinLnBrk="0" hangingPunct="1">
              <a:lnSpc>
                <a:spcPct val="12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+mn-lt"/>
              </a:rPr>
              <a:t>The level of significance that will be used to judge significance of the obtained results 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5105400"/>
            <a:ext cx="8001000" cy="1295400"/>
          </a:xfrm>
          <a:prstGeom prst="rect">
            <a:avLst/>
          </a:prstGeom>
          <a:noFill/>
          <a:ln>
            <a:noFill/>
          </a:ln>
        </p:spPr>
        <p:txBody>
          <a:bodyPr vert="horz" rtlCol="0">
            <a:normAutofit lnSpcReduction="10000"/>
          </a:bodyPr>
          <a:lstStyle/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2400" baseline="0" dirty="0" smtClean="0">
                <a:latin typeface="+mn-lt"/>
              </a:rPr>
              <a:t>DON’T</a:t>
            </a: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400" baseline="0" dirty="0" smtClean="0">
                <a:latin typeface="+mn-lt"/>
              </a:rPr>
              <a:t>Limit data analysis to the program that will be used</a:t>
            </a:r>
            <a:endParaRPr lang="en-US" sz="2400" dirty="0" smtClean="0">
              <a:latin typeface="+mn-lt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Say that the type of analysis will be determine later</a:t>
            </a: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8001000" cy="4038600"/>
          </a:xfrm>
        </p:spPr>
        <p:txBody>
          <a:bodyPr rtlCol="0">
            <a:normAutofit fontScale="85000" lnSpcReduction="20000"/>
          </a:bodyPr>
          <a:lstStyle/>
          <a:p>
            <a:pPr indent="0">
              <a:lnSpc>
                <a:spcPct val="150000"/>
              </a:lnSpc>
              <a:buNone/>
              <a:defRPr/>
            </a:pPr>
            <a:r>
              <a:rPr lang="en-US" sz="2400" dirty="0" smtClean="0"/>
              <a:t>Specify the duration or the time of each activity </a:t>
            </a:r>
          </a:p>
          <a:p>
            <a:pPr marL="662940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Review of the literature </a:t>
            </a:r>
          </a:p>
          <a:p>
            <a:pPr marL="662940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Obtaining necessary approval</a:t>
            </a:r>
          </a:p>
          <a:p>
            <a:pPr marL="662940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Conducting a pilot study </a:t>
            </a:r>
          </a:p>
          <a:p>
            <a:pPr marL="662940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Data collection </a:t>
            </a:r>
          </a:p>
          <a:p>
            <a:pPr marL="662940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Analysis of the samples collected (if any)</a:t>
            </a:r>
          </a:p>
          <a:p>
            <a:pPr marL="662940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Data analysis </a:t>
            </a:r>
          </a:p>
          <a:p>
            <a:pPr marL="662940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Reporting of the findings </a:t>
            </a:r>
          </a:p>
          <a:p>
            <a:pPr indent="176213">
              <a:buFont typeface="Arial" pitchFamily="34" charset="0"/>
              <a:buAutoNum type="arabicPeriod" startAt="10"/>
              <a:defRPr/>
            </a:pPr>
            <a:endParaRPr lang="en-US" sz="2400" dirty="0" smtClean="0"/>
          </a:p>
          <a:p>
            <a:pPr indent="176213">
              <a:buFont typeface="Arial" pitchFamily="34" charset="0"/>
              <a:buAutoNum type="arabicPeriod" startAt="10"/>
              <a:defRPr/>
            </a:pPr>
            <a:endParaRPr lang="en-US" sz="24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5712725"/>
            <a:ext cx="8001000" cy="762000"/>
          </a:xfrm>
          <a:prstGeom prst="rect">
            <a:avLst/>
          </a:prstGeom>
          <a:noFill/>
          <a:ln>
            <a:noFill/>
          </a:ln>
        </p:spPr>
        <p:txBody>
          <a:bodyPr vert="horz" rtlCol="0">
            <a:normAutofit/>
          </a:bodyPr>
          <a:lstStyle/>
          <a:p>
            <a:pPr marL="176213" marR="0" lvl="0" algn="ctr" defTabSz="914400" rtl="0" eaLnBrk="1" fontAlgn="auto" latinLnBrk="0" hangingPunct="1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 of activity may overlap</a:t>
            </a:r>
          </a:p>
          <a:p>
            <a:pPr marL="176213" marR="0" lvl="0" algn="ctr" defTabSz="914400" rtl="0" eaLnBrk="1" fontAlgn="auto" latinLnBrk="0" hangingPunct="1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486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590800" y="-15240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LEARNING OBJECTIVES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2000" y="1295400"/>
            <a:ext cx="7924800" cy="5029200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Explain </a:t>
            </a:r>
            <a:r>
              <a:rPr lang="en-US" sz="2400" dirty="0" smtClean="0"/>
              <a:t>how the methods section is linked to the aim of the study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List the questions answered by the methods section of the proposal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List the components of the methods section of a proposal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Define a research setting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Distinguish between target population, sampled population, sampling unit and unit of inquiry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Recognize the importance of operational definition of terms used in the proposal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Link the study instrument with the type of data to be collected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Identify the activities that should be covered in the time frame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Provide a description of the implementation procedure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590800" y="-15240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PERFORNANCE OBJECTIVE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00200" y="3581400"/>
            <a:ext cx="7086600" cy="83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Writing the methods section of a research proposal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619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3263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001000" cy="24384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r>
              <a:rPr lang="en-US" sz="2400" dirty="0" smtClean="0"/>
              <a:t>	A research proposal is a “Scientific document written to provide a clear description of what is intended to be done and how it will be achieved”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001000" cy="2438400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r>
              <a:rPr lang="en-US" sz="2400" dirty="0" smtClean="0"/>
              <a:t>	A research proposal is simply a “plan of a action” or “plan of the investigation” or “ a blue print of the intended investigation”</a:t>
            </a:r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r>
              <a:rPr lang="en-US" sz="2400" dirty="0" smtClean="0"/>
              <a:t>	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8001000" cy="838200"/>
          </a:xfrm>
        </p:spPr>
        <p:txBody>
          <a:bodyPr rtlCol="0">
            <a:normAutofit/>
          </a:bodyPr>
          <a:lstStyle/>
          <a:p>
            <a:pPr indent="0">
              <a:lnSpc>
                <a:spcPct val="150000"/>
              </a:lnSpc>
              <a:buNone/>
              <a:defRPr/>
            </a:pPr>
            <a:r>
              <a:rPr lang="en-US" sz="2400" dirty="0" smtClean="0"/>
              <a:t>What are the intended achievements?</a:t>
            </a:r>
            <a:endParaRPr lang="en-US" sz="2800" dirty="0" smtClean="0"/>
          </a:p>
          <a:p>
            <a:pPr indent="176213">
              <a:buFont typeface="Arial" pitchFamily="34" charset="0"/>
              <a:buAutoNum type="arabicPeriod" startAt="5"/>
              <a:defRPr/>
            </a:pPr>
            <a:endParaRPr lang="en-US" sz="28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286000"/>
            <a:ext cx="8001000" cy="21336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400" baseline="0" dirty="0" smtClean="0">
                <a:latin typeface="+mn-lt"/>
              </a:rPr>
              <a:t>Goal</a:t>
            </a:r>
            <a:r>
              <a:rPr lang="en-US" sz="2400" dirty="0" smtClean="0">
                <a:latin typeface="+mn-lt"/>
              </a:rPr>
              <a:t> ______________________  Overall aim of the study </a:t>
            </a: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endParaRPr lang="en-US" sz="2400" dirty="0" smtClean="0">
              <a:latin typeface="+mn-lt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+mn-lt"/>
              </a:rPr>
              <a:t>Specific objectives_____________ Specific achievements</a:t>
            </a:r>
          </a:p>
          <a:p>
            <a:pPr marL="633413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2400" dirty="0" smtClean="0">
                <a:latin typeface="+mn-lt"/>
              </a:rPr>
              <a:t>     e.g. to “describe” , “reveal” , “determine”, “identify”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4800600"/>
            <a:ext cx="8001000" cy="16002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2400" baseline="0" dirty="0" smtClean="0">
                <a:latin typeface="+mn-lt"/>
              </a:rPr>
              <a:t>Don’t use</a:t>
            </a: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400" baseline="0" dirty="0" smtClean="0">
                <a:latin typeface="+mn-lt"/>
              </a:rPr>
              <a:t>To compare the</a:t>
            </a:r>
            <a:r>
              <a:rPr lang="en-US" sz="2400" dirty="0" smtClean="0">
                <a:latin typeface="+mn-lt"/>
              </a:rPr>
              <a:t> results with international findings</a:t>
            </a: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discuss reasons for the findings obtained</a:t>
            </a: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METHODS SECTION OF A RESEARCH PROPOSAL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0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3619500" y="-3238500"/>
            <a:ext cx="609600" cy="7543800"/>
          </a:xfrm>
          <a:noFill/>
          <a:effectLst>
            <a:softEdge rad="127000"/>
          </a:effectLst>
        </p:spPr>
        <p:txBody>
          <a:bodyPr vert="vert270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ARE THE COMPONENTS  OF THE METHODS SECTION ?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8001000" cy="5486400"/>
          </a:xfrm>
        </p:spPr>
        <p:txBody>
          <a:bodyPr rtlCol="0">
            <a:normAutofit lnSpcReduction="10000"/>
          </a:bodyPr>
          <a:lstStyle/>
          <a:p>
            <a:pPr indent="176213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/>
              <a:t> Research design </a:t>
            </a:r>
          </a:p>
          <a:p>
            <a:pPr indent="176213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/>
              <a:t> Research setting </a:t>
            </a:r>
          </a:p>
          <a:p>
            <a:pPr indent="176213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/>
              <a:t> </a:t>
            </a:r>
            <a:r>
              <a:rPr lang="en-US" sz="2400" dirty="0" smtClean="0"/>
              <a:t>Study population  </a:t>
            </a:r>
          </a:p>
          <a:p>
            <a:pPr indent="176213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/>
              <a:t> Sample size and sampling method</a:t>
            </a:r>
          </a:p>
          <a:p>
            <a:pPr indent="176213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/>
              <a:t> Operational definition </a:t>
            </a:r>
          </a:p>
          <a:p>
            <a:pPr indent="176213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/>
              <a:t>Study instruments</a:t>
            </a:r>
          </a:p>
          <a:p>
            <a:pPr indent="176213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/>
              <a:t> Procedure of implementation</a:t>
            </a:r>
          </a:p>
          <a:p>
            <a:pPr indent="176213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/>
              <a:t> Data analysis </a:t>
            </a:r>
            <a:endParaRPr lang="en-US" sz="2400" dirty="0"/>
          </a:p>
          <a:p>
            <a:pPr indent="176213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/>
              <a:t> Time </a:t>
            </a:r>
            <a:r>
              <a:rPr lang="en-US" sz="2400" dirty="0"/>
              <a:t>frame</a:t>
            </a:r>
          </a:p>
          <a:p>
            <a:pPr indent="176213">
              <a:lnSpc>
                <a:spcPct val="150000"/>
              </a:lnSpc>
              <a:buFont typeface="+mj-lt"/>
              <a:buAutoNum type="arabicPeriod"/>
              <a:defRPr/>
            </a:pPr>
            <a:endParaRPr lang="en-US" sz="2400" dirty="0" smtClean="0"/>
          </a:p>
          <a:p>
            <a:pPr indent="176213">
              <a:lnSpc>
                <a:spcPct val="150000"/>
              </a:lnSpc>
              <a:buNone/>
              <a:defRPr/>
            </a:pPr>
            <a:endParaRPr lang="en-US" sz="2400" dirty="0" smtClean="0"/>
          </a:p>
          <a:p>
            <a:pPr indent="176213">
              <a:lnSpc>
                <a:spcPct val="150000"/>
              </a:lnSpc>
              <a:buFont typeface="+mj-lt"/>
              <a:buAutoNum type="arabicPeriod"/>
              <a:defRPr/>
            </a:pPr>
            <a:endParaRPr lang="en-US" sz="2400" dirty="0" smtClean="0"/>
          </a:p>
          <a:p>
            <a:pPr indent="176213">
              <a:lnSpc>
                <a:spcPct val="150000"/>
              </a:lnSpc>
              <a:buFont typeface="+mj-lt"/>
              <a:buAutoNum type="arabicPeriod"/>
              <a:defRPr/>
            </a:pPr>
            <a:endParaRPr lang="en-US" sz="2400" dirty="0" smtClean="0"/>
          </a:p>
          <a:p>
            <a:pPr indent="176213">
              <a:buFont typeface="Arial" pitchFamily="34" charset="0"/>
              <a:buAutoNum type="arabicPeriod"/>
              <a:defRPr/>
            </a:pPr>
            <a:endParaRPr lang="en-US" sz="2400" dirty="0" smtClean="0"/>
          </a:p>
          <a:p>
            <a:pPr indent="176213">
              <a:buFont typeface="Arial" pitchFamily="34" charset="0"/>
              <a:buAutoNum type="arabicPeriod"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5274</TotalTime>
  <Words>626</Words>
  <Application>Microsoft Office PowerPoint</Application>
  <PresentationFormat>On-screen Show (4:3)</PresentationFormat>
  <Paragraphs>165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METHODS SECTION OF A RESEARCH PROPOSAL</vt:lpstr>
      <vt:lpstr>PowerPoint Presentation</vt:lpstr>
      <vt:lpstr>PowerPoint Presentation</vt:lpstr>
      <vt:lpstr>INTRODUCTION</vt:lpstr>
      <vt:lpstr>PowerPoint Presentation</vt:lpstr>
      <vt:lpstr>PowerPoint Presentation</vt:lpstr>
      <vt:lpstr>PowerPoint Presentation</vt:lpstr>
      <vt:lpstr>METHODS SECTION OF A RESEARCH PROPOSAL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Canadian Institute for Health Information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ccoulombe</dc:creator>
  <cp:lastModifiedBy>Randa M. Youssef</cp:lastModifiedBy>
  <cp:revision>250</cp:revision>
  <dcterms:created xsi:type="dcterms:W3CDTF">2007-09-20T19:20:17Z</dcterms:created>
  <dcterms:modified xsi:type="dcterms:W3CDTF">2015-10-17T17:20:34Z</dcterms:modified>
</cp:coreProperties>
</file>