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335" r:id="rId3"/>
    <p:sldId id="257" r:id="rId4"/>
    <p:sldId id="309" r:id="rId5"/>
    <p:sldId id="311" r:id="rId6"/>
    <p:sldId id="259" r:id="rId7"/>
    <p:sldId id="261" r:id="rId8"/>
    <p:sldId id="262" r:id="rId9"/>
    <p:sldId id="312" r:id="rId10"/>
    <p:sldId id="326" r:id="rId11"/>
    <p:sldId id="264" r:id="rId12"/>
    <p:sldId id="265" r:id="rId13"/>
    <p:sldId id="330" r:id="rId14"/>
    <p:sldId id="331" r:id="rId15"/>
    <p:sldId id="333" r:id="rId16"/>
    <p:sldId id="332" r:id="rId17"/>
    <p:sldId id="334" r:id="rId18"/>
    <p:sldId id="327" r:id="rId19"/>
    <p:sldId id="329" r:id="rId20"/>
    <p:sldId id="328" r:id="rId21"/>
    <p:sldId id="294" r:id="rId22"/>
    <p:sldId id="269" r:id="rId23"/>
    <p:sldId id="270" r:id="rId24"/>
    <p:sldId id="271" r:id="rId25"/>
    <p:sldId id="272" r:id="rId26"/>
    <p:sldId id="339" r:id="rId27"/>
    <p:sldId id="296" r:id="rId28"/>
    <p:sldId id="274" r:id="rId29"/>
    <p:sldId id="336" r:id="rId30"/>
    <p:sldId id="275" r:id="rId31"/>
    <p:sldId id="337" r:id="rId32"/>
    <p:sldId id="277" r:id="rId33"/>
    <p:sldId id="338" r:id="rId34"/>
    <p:sldId id="278" r:id="rId35"/>
    <p:sldId id="297" r:id="rId36"/>
    <p:sldId id="298" r:id="rId37"/>
    <p:sldId id="299" r:id="rId38"/>
    <p:sldId id="302" r:id="rId39"/>
    <p:sldId id="279" r:id="rId40"/>
    <p:sldId id="280" r:id="rId41"/>
    <p:sldId id="300" r:id="rId42"/>
    <p:sldId id="283" r:id="rId43"/>
    <p:sldId id="304" r:id="rId44"/>
    <p:sldId id="305" r:id="rId45"/>
    <p:sldId id="306" r:id="rId46"/>
    <p:sldId id="308" r:id="rId47"/>
    <p:sldId id="319" r:id="rId48"/>
    <p:sldId id="321" r:id="rId49"/>
    <p:sldId id="322" r:id="rId50"/>
    <p:sldId id="323" r:id="rId51"/>
    <p:sldId id="324" r:id="rId52"/>
    <p:sldId id="325" r:id="rId53"/>
    <p:sldId id="313" r:id="rId54"/>
    <p:sldId id="316" r:id="rId55"/>
    <p:sldId id="289" r:id="rId56"/>
    <p:sldId id="317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BE4B79-096C-4241-B65F-8CB75C41540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676400"/>
            <a:ext cx="6480048" cy="3962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Blood Products and blood transfusion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>
                <a:solidFill>
                  <a:schemeClr val="tx1"/>
                </a:solidFill>
              </a:rPr>
              <a:t>Dr. Jumana Baaj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Consultant anesthesit - Assistant professor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KKUH – KSU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 smtClean="0"/>
              <a:t>Prepared from Whole blood collection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 smtClean="0"/>
              <a:t>Whole blood is separated by differential centrifugation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First Centrifugation</a:t>
            </a:r>
            <a:endParaRPr lang="en-US" sz="3600"/>
          </a:p>
        </p:txBody>
      </p:sp>
      <p:sp>
        <p:nvSpPr>
          <p:cNvPr id="58371" name="AutoShape 5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828800" y="3505201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Whole Blood</a:t>
            </a:r>
          </a:p>
          <a:p>
            <a:r>
              <a:rPr lang="en-US" sz="1400"/>
              <a:t>  Main Bag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1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6248400" y="3505201"/>
            <a:ext cx="11585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2</a:t>
            </a:r>
          </a:p>
          <a:p>
            <a:endParaRPr lang="en-US"/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4114800" y="6172201"/>
            <a:ext cx="107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8410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20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Line 21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Line 22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8406" name="Line 25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27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5" name="Line 29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AutoShape 30"/>
          <p:cNvSpPr>
            <a:spLocks noChangeArrowheads="1"/>
          </p:cNvSpPr>
          <p:nvPr/>
        </p:nvSpPr>
        <p:spPr bwMode="auto">
          <a:xfrm>
            <a:off x="1752600" y="2209800"/>
            <a:ext cx="1219200" cy="1295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AutoShape 31"/>
          <p:cNvSpPr>
            <a:spLocks noChangeArrowheads="1"/>
          </p:cNvSpPr>
          <p:nvPr/>
        </p:nvSpPr>
        <p:spPr bwMode="auto">
          <a:xfrm>
            <a:off x="1828800" y="54864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AutoShape 32"/>
          <p:cNvSpPr>
            <a:spLocks noChangeArrowheads="1"/>
          </p:cNvSpPr>
          <p:nvPr/>
        </p:nvSpPr>
        <p:spPr bwMode="auto">
          <a:xfrm>
            <a:off x="4114800" y="5181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33"/>
          <p:cNvSpPr txBox="1">
            <a:spLocks noChangeArrowheads="1"/>
          </p:cNvSpPr>
          <p:nvPr/>
        </p:nvSpPr>
        <p:spPr bwMode="auto">
          <a:xfrm>
            <a:off x="4861278" y="3927476"/>
            <a:ext cx="58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8392" name="Oval 35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36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37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Oval 38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Oval 39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40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Oval 41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Oval 42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43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44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45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46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47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48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1" name="Text Box 50"/>
          <p:cNvSpPr txBox="1">
            <a:spLocks noChangeArrowheads="1"/>
          </p:cNvSpPr>
          <p:nvPr/>
        </p:nvSpPr>
        <p:spPr bwMode="auto">
          <a:xfrm>
            <a:off x="7299679" y="1738314"/>
            <a:ext cx="1379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Second Centrifugation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4114800" y="6172201"/>
            <a:ext cx="108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Platelet</a:t>
            </a:r>
          </a:p>
          <a:p>
            <a:r>
              <a:rPr lang="en-US" sz="1400"/>
              <a:t>Concentrate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9450" name="Line 16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Line 17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Line 18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9446" name="Line 21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Line 22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Line 23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Line 24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7" name="Line 25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Text Box 26"/>
          <p:cNvSpPr txBox="1">
            <a:spLocks noChangeArrowheads="1"/>
          </p:cNvSpPr>
          <p:nvPr/>
        </p:nvSpPr>
        <p:spPr bwMode="auto">
          <a:xfrm>
            <a:off x="1965678" y="3592513"/>
            <a:ext cx="62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RBC’s</a:t>
            </a:r>
          </a:p>
          <a:p>
            <a:endParaRPr lang="en-US"/>
          </a:p>
        </p:txBody>
      </p:sp>
      <p:sp>
        <p:nvSpPr>
          <p:cNvPr id="59409" name="Text Box 27"/>
          <p:cNvSpPr txBox="1">
            <a:spLocks noChangeArrowheads="1"/>
          </p:cNvSpPr>
          <p:nvPr/>
        </p:nvSpPr>
        <p:spPr bwMode="auto">
          <a:xfrm>
            <a:off x="6400800" y="6248401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Plasma</a:t>
            </a:r>
          </a:p>
        </p:txBody>
      </p:sp>
      <p:sp>
        <p:nvSpPr>
          <p:cNvPr id="59410" name="AutoShape 28"/>
          <p:cNvSpPr>
            <a:spLocks noChangeArrowheads="1"/>
          </p:cNvSpPr>
          <p:nvPr/>
        </p:nvSpPr>
        <p:spPr bwMode="auto">
          <a:xfrm>
            <a:off x="1752600" y="25908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31"/>
          <p:cNvSpPr>
            <a:spLocks noChangeArrowheads="1"/>
          </p:cNvSpPr>
          <p:nvPr/>
        </p:nvSpPr>
        <p:spPr bwMode="auto">
          <a:xfrm>
            <a:off x="1828800" y="55626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32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33"/>
          <p:cNvSpPr>
            <a:spLocks noChangeArrowheads="1"/>
          </p:cNvSpPr>
          <p:nvPr/>
        </p:nvSpPr>
        <p:spPr bwMode="auto">
          <a:xfrm>
            <a:off x="6248400" y="5257800"/>
            <a:ext cx="9906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Text Box 34"/>
          <p:cNvSpPr txBox="1">
            <a:spLocks noChangeArrowheads="1"/>
          </p:cNvSpPr>
          <p:nvPr/>
        </p:nvSpPr>
        <p:spPr bwMode="auto">
          <a:xfrm>
            <a:off x="4937478" y="400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4861278" y="3927476"/>
            <a:ext cx="86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191000" y="2819400"/>
            <a:ext cx="838200" cy="457200"/>
            <a:chOff x="2640" y="3552"/>
            <a:chExt cx="528" cy="288"/>
          </a:xfrm>
        </p:grpSpPr>
        <p:sp>
          <p:nvSpPr>
            <p:cNvPr id="59432" name="Oval 37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Oval 38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9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Oval 40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Oval 41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Oval 42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Oval 43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4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Oval 4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Oval 4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Oval 47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Oval 48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9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Oval 50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5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55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56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Oval 57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58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Oval 59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Oval 60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Oval 61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Oval 62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63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Oval 64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Oval 65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Antigen: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 a </a:t>
            </a:r>
            <a:r>
              <a:rPr lang="en-US" dirty="0" smtClean="0"/>
              <a:t>foreign substance that can elicit an immune (antibody) response.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Antibodies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specific immunoglobulin’s produced in response to an  antigenic challenge.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Two major antigen systems on the red blood cell are the ABO   system   and the Rhesus (</a:t>
            </a:r>
            <a:r>
              <a:rPr lang="en-US" dirty="0" err="1" smtClean="0"/>
              <a:t>Rh</a:t>
            </a:r>
            <a:r>
              <a:rPr lang="en-US" dirty="0" smtClean="0"/>
              <a:t>) system.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A individuals have the A antigen present on their red 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B individuals have the B antigen present on their red 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Group AB individuals have antigens A and B present on  their red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O </a:t>
            </a:r>
            <a:r>
              <a:rPr lang="en-US" dirty="0" smtClean="0"/>
              <a:t>don’t have antigens A&amp; B on </a:t>
            </a:r>
            <a:r>
              <a:rPr lang="en-US" dirty="0" smtClean="0"/>
              <a:t>their red blood cells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Normal healthy individuals make antibodies against the A and B antigen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antibodies are found in the individual’s plasma and are referred to as naturally occurring.</a:t>
            </a:r>
          </a:p>
          <a:p>
            <a:pPr>
              <a:buNone/>
            </a:pPr>
            <a:r>
              <a:rPr lang="en-US" dirty="0" smtClean="0"/>
              <a:t>     Group A individuals have anti B antibodies</a:t>
            </a:r>
          </a:p>
          <a:p>
            <a:pPr>
              <a:buNone/>
            </a:pPr>
            <a:r>
              <a:rPr lang="en-US" dirty="0" smtClean="0"/>
              <a:t>     Group B individuals have anti A antibodies</a:t>
            </a:r>
          </a:p>
          <a:p>
            <a:pPr>
              <a:buNone/>
            </a:pPr>
            <a:r>
              <a:rPr lang="en-US" dirty="0" smtClean="0"/>
              <a:t>     Group O individuals have anti A and anti B antibodies</a:t>
            </a:r>
          </a:p>
          <a:p>
            <a:pPr>
              <a:buNone/>
            </a:pPr>
            <a:r>
              <a:rPr lang="en-US" dirty="0" smtClean="0"/>
              <a:t>    Group AB individuals have no antibodies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Rh</a:t>
            </a:r>
            <a:r>
              <a:rPr lang="en-US" dirty="0" smtClean="0"/>
              <a:t> system encompasses multiple antigens.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Rh</a:t>
            </a:r>
            <a:r>
              <a:rPr lang="en-US" dirty="0" smtClean="0"/>
              <a:t> (D) negative indicates that the </a:t>
            </a:r>
            <a:r>
              <a:rPr lang="en-US" dirty="0" err="1" smtClean="0"/>
              <a:t>Rh</a:t>
            </a:r>
            <a:r>
              <a:rPr lang="en-US" dirty="0" smtClean="0"/>
              <a:t> (D) antigen is not present on the red cell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Universal Blood  </a:t>
            </a:r>
          </a:p>
          <a:p>
            <a:pPr>
              <a:buNone/>
            </a:pPr>
            <a:r>
              <a:rPr lang="en-US" dirty="0" smtClean="0"/>
              <a:t> Blood group O is considered the universal donor for red cells because it lacks the A and B antigen.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O </a:t>
            </a:r>
            <a:r>
              <a:rPr lang="en-US" dirty="0" err="1" smtClean="0"/>
              <a:t>Rh</a:t>
            </a:r>
            <a:r>
              <a:rPr lang="en-US" dirty="0" smtClean="0"/>
              <a:t> negative can be considered for recipients of all blood groups.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group AB is considered the universal donor for platelets,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Blood Groups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48267" y="1600200"/>
            <a:ext cx="77724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	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Antigen </a:t>
            </a:r>
            <a:r>
              <a:rPr lang="en-US" sz="2000" dirty="0" smtClean="0"/>
              <a:t>on	 Plasma 		    </a:t>
            </a:r>
            <a:r>
              <a:rPr lang="en-US" sz="2000" u="sng" dirty="0" smtClean="0"/>
              <a:t>Incidence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dirty="0" smtClean="0"/>
              <a:t>Blood Group</a:t>
            </a:r>
            <a:r>
              <a:rPr lang="en-US" sz="2000" dirty="0" smtClean="0"/>
              <a:t>    </a:t>
            </a:r>
            <a:r>
              <a:rPr lang="en-US" sz="2000" u="sng" dirty="0" smtClean="0"/>
              <a:t>erythrocyte      Antibodies         White	African-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			</a:t>
            </a:r>
            <a:endParaRPr lang="en-US" sz="2000" u="sng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			</a:t>
            </a:r>
            <a:r>
              <a:rPr lang="en-US" sz="2000" dirty="0" err="1" smtClean="0"/>
              <a:t>A</a:t>
            </a:r>
            <a:r>
              <a:rPr lang="en-US" sz="2000" dirty="0" smtClean="0"/>
              <a:t>		Anti-B		40%	27%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B			</a:t>
            </a:r>
            <a:r>
              <a:rPr lang="en-US" sz="2000" dirty="0" err="1" smtClean="0"/>
              <a:t>B</a:t>
            </a:r>
            <a:r>
              <a:rPr lang="en-US" sz="2000" dirty="0" smtClean="0"/>
              <a:t>		Anti-A		11	20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AB		             </a:t>
            </a:r>
            <a:r>
              <a:rPr lang="en-US" sz="2000" dirty="0" err="1" smtClean="0"/>
              <a:t>AB</a:t>
            </a:r>
            <a:r>
              <a:rPr lang="en-US" sz="2000" dirty="0" smtClean="0"/>
              <a:t>		None		4	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O			None		Anti-A		45	49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Anti-B	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Rh</a:t>
            </a:r>
            <a:r>
              <a:rPr lang="en-US" sz="2000" dirty="0" smtClean="0"/>
              <a:t>			</a:t>
            </a:r>
            <a:r>
              <a:rPr lang="en-US" sz="2000" dirty="0" err="1" smtClean="0"/>
              <a:t>Rh</a:t>
            </a:r>
            <a:r>
              <a:rPr lang="en-US" sz="2000" dirty="0" smtClean="0"/>
              <a:t>				42	17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Type and Screen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581400"/>
          </a:xfrm>
        </p:spPr>
        <p:txBody>
          <a:bodyPr>
            <a:normAutofit fontScale="92500" lnSpcReduction="20000"/>
          </a:bodyPr>
          <a:lstStyle/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Donated blood that has been tested for ABO/</a:t>
            </a:r>
            <a:r>
              <a:rPr lang="en-US" dirty="0" err="1" smtClean="0"/>
              <a:t>Rh</a:t>
            </a:r>
            <a:r>
              <a:rPr lang="en-US" dirty="0" smtClean="0"/>
              <a:t> antigens and screened for common antibodies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 (not mixed with recipient blood).</a:t>
            </a:r>
          </a:p>
          <a:p>
            <a:pPr lvl="1">
              <a:buClrTx/>
              <a:buSz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Used when usage of blood is unlikely, but needs to be available (hysterectomy).</a:t>
            </a:r>
          </a:p>
          <a:p>
            <a:pPr lvl="1">
              <a:buClrTx/>
              <a:buSz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Allows blood to available for other patients.</a:t>
            </a:r>
          </a:p>
          <a:p>
            <a:pPr lvl="1">
              <a:buClrTx/>
              <a:buSz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The incidence of a serious hemolytic reaction after transfusion of an ABO-</a:t>
            </a:r>
            <a:r>
              <a:rPr lang="en-US" dirty="0" err="1" smtClean="0"/>
              <a:t>Rh</a:t>
            </a:r>
            <a:r>
              <a:rPr lang="en-US" dirty="0" smtClean="0"/>
              <a:t> compatible transfusion with a negative screen is less than 1%.</a:t>
            </a:r>
          </a:p>
          <a:p>
            <a:pPr lvl="1">
              <a:buClrTx/>
              <a:buSz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Indication of blood transfusion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groups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component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Blood transfusion complication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Treatment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Alternatives to Blood Products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6934200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Cross Match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066800"/>
            <a:ext cx="7628467" cy="4191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Major</a:t>
            </a:r>
            <a:r>
              <a:rPr lang="en-US" sz="2800" dirty="0" smtClean="0"/>
              <a:t>:</a:t>
            </a:r>
          </a:p>
          <a:p>
            <a:pPr>
              <a:buClr>
                <a:schemeClr val="accent1"/>
              </a:buClr>
              <a:buSzTx/>
              <a:buNone/>
              <a:defRPr/>
            </a:pPr>
            <a:endParaRPr lang="en-US" sz="2800" dirty="0" smtClean="0"/>
          </a:p>
          <a:p>
            <a:pPr lvl="1">
              <a:buClrTx/>
              <a:buFontTx/>
              <a:buChar char="-"/>
              <a:defRPr/>
            </a:pPr>
            <a:r>
              <a:rPr lang="en-US" sz="2400" dirty="0" smtClean="0"/>
              <a:t> </a:t>
            </a:r>
            <a:r>
              <a:rPr lang="en-US" sz="2400" dirty="0" smtClean="0"/>
              <a:t>(NOT part of a type and screen) </a:t>
            </a:r>
            <a:r>
              <a:rPr lang="en-US" sz="2400" b="1" dirty="0" smtClean="0">
                <a:solidFill>
                  <a:schemeClr val="tx2"/>
                </a:solidFill>
              </a:rPr>
              <a:t>Donor’s erythrocytes incubated with recipients plasma</a:t>
            </a:r>
          </a:p>
          <a:p>
            <a:pPr lvl="1">
              <a:buClrTx/>
              <a:buFontTx/>
              <a:buChar char="-"/>
              <a:defRPr/>
            </a:pPr>
            <a:r>
              <a:rPr lang="en-US" sz="2400" dirty="0" smtClean="0"/>
              <a:t>reduces </a:t>
            </a:r>
            <a:r>
              <a:rPr lang="en-US" sz="2400" dirty="0" smtClean="0"/>
              <a:t>the risk of a serious hemolytic reaction to essentially zero.</a:t>
            </a:r>
          </a:p>
          <a:p>
            <a:pPr lvl="1">
              <a:buClrTx/>
              <a:buFontTx/>
              <a:buChar char="-"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Minor:</a:t>
            </a:r>
          </a:p>
          <a:p>
            <a:pPr lvl="1">
              <a:buClr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Donor’s plasma incubated with recipients erythrocytes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Agglutination:</a:t>
            </a:r>
          </a:p>
          <a:p>
            <a:pPr lvl="1">
              <a:buClr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Occurs if either is </a:t>
            </a:r>
            <a:r>
              <a:rPr lang="en-US" sz="2400" dirty="0" smtClean="0"/>
              <a:t>incompatible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packed red blood cells (PRBC’s)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platelet concentrate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fresh frozen plasma (contains all clotting factors)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cryoprecipitate (contains factors VIII and fibrinogen; used in Von </a:t>
            </a:r>
            <a:r>
              <a:rPr lang="en-US" sz="2400" dirty="0" err="1" smtClean="0"/>
              <a:t>Willebrand’s</a:t>
            </a:r>
            <a:r>
              <a:rPr lang="en-US" sz="2400" dirty="0" smtClean="0"/>
              <a:t> disease)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albumin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plasma protein fraction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leukocyte poor blood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factor VIII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antibody concentrates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Packed Red Blood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420938"/>
            <a:ext cx="7772400" cy="2989262"/>
          </a:xfrm>
        </p:spPr>
        <p:txBody>
          <a:bodyPr/>
          <a:lstStyle/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1 unit = 250 ml.  </a:t>
            </a:r>
            <a:r>
              <a:rPr lang="en-US" dirty="0" err="1" smtClean="0"/>
              <a:t>Hct</a:t>
            </a:r>
            <a:r>
              <a:rPr lang="en-US" dirty="0" smtClean="0"/>
              <a:t>. = 70-80%.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1 unit </a:t>
            </a:r>
            <a:r>
              <a:rPr lang="en-US" dirty="0" err="1" smtClean="0"/>
              <a:t>pRBC’s</a:t>
            </a:r>
            <a:r>
              <a:rPr lang="en-US" dirty="0" smtClean="0"/>
              <a:t> raises </a:t>
            </a:r>
            <a:r>
              <a:rPr lang="en-US" dirty="0" err="1" smtClean="0"/>
              <a:t>Hgb</a:t>
            </a:r>
            <a:r>
              <a:rPr lang="en-US" dirty="0" smtClean="0"/>
              <a:t> 1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Mixed with saline: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 </a:t>
            </a:r>
            <a:r>
              <a:rPr lang="en-US" dirty="0" smtClean="0"/>
              <a:t>LR (lactate ringer ) has Calcium which may cause clotting if mixed with PRBC’s.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RBC Transfusions</a:t>
            </a:r>
            <a:br>
              <a:rPr lang="en-US" sz="3600" b="1" dirty="0"/>
            </a:br>
            <a:r>
              <a:rPr lang="en-US" sz="3200" b="1" dirty="0"/>
              <a:t>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Dose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Usual dose of 10 cc/kg infused over 2-4 hours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Maximum dose 15-20 cc/kg can be given to </a:t>
            </a:r>
            <a:r>
              <a:rPr lang="en-US" sz="2000" dirty="0" err="1"/>
              <a:t>hemodynamically</a:t>
            </a:r>
            <a:r>
              <a:rPr lang="en-US" sz="2000" dirty="0"/>
              <a:t> stable patient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Procedure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May need Premedication (</a:t>
            </a:r>
            <a:r>
              <a:rPr lang="en-US" sz="2000" dirty="0" smtClean="0"/>
              <a:t>Tylenol)</a:t>
            </a: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Filter use—routinely </a:t>
            </a:r>
            <a:r>
              <a:rPr lang="en-US" sz="2000" dirty="0" err="1"/>
              <a:t>leukodepleted</a:t>
            </a: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Monitoring—VS q 15 minutes, clinical status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Do NOT mix with medications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Complications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Rapid infusion may result in Pulmonary edema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Transfusion </a:t>
            </a:r>
            <a:r>
              <a:rPr lang="en-US" sz="2000" dirty="0" smtClean="0"/>
              <a:t>Reaction - -  - - - -  -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Platelet Concentrate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Storage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Up to 5 days at 20-24</a:t>
            </a:r>
            <a:r>
              <a:rPr lang="en-US" sz="2000" dirty="0">
                <a:cs typeface="Times New Roman" pitchFamily="18" charset="0"/>
              </a:rPr>
              <a:t>°</a:t>
            </a:r>
            <a:endParaRPr lang="en-US" sz="20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Indications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Thrombocytopenia, </a:t>
            </a:r>
            <a:r>
              <a:rPr lang="en-US" sz="2000" dirty="0" err="1"/>
              <a:t>Plt</a:t>
            </a:r>
            <a:r>
              <a:rPr lang="en-US" sz="2000" dirty="0"/>
              <a:t> &lt;15,000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Bleeding and </a:t>
            </a:r>
            <a:r>
              <a:rPr lang="en-US" sz="2000" dirty="0" err="1"/>
              <a:t>Plt</a:t>
            </a:r>
            <a:r>
              <a:rPr lang="en-US" sz="2000" dirty="0"/>
              <a:t> &lt;50,000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Invasive procedure and </a:t>
            </a:r>
            <a:r>
              <a:rPr lang="en-US" sz="2000" dirty="0" err="1"/>
              <a:t>Plt</a:t>
            </a:r>
            <a:r>
              <a:rPr lang="en-US" sz="2000" dirty="0"/>
              <a:t> &lt;50,000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Considerations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Contain Leukocytes and cytokines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1 unit/10 kg of body weight increases </a:t>
            </a:r>
            <a:r>
              <a:rPr lang="en-US" sz="2000" dirty="0" err="1"/>
              <a:t>Plt</a:t>
            </a:r>
            <a:r>
              <a:rPr lang="en-US" sz="2000" dirty="0"/>
              <a:t> count by 50,000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Donor and Recipient must be ABO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Plasma and FFP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Contents—Coagulation Factors (1 unit/ml)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Storage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FFP--12 months at –18 degrees or colder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Indications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Coagulation Factor deficiency, fibrinogen replacement, DIC, liver disease, exchange transfusion, massive transfusion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Considerations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Plasma should be recipient </a:t>
            </a:r>
            <a:r>
              <a:rPr lang="en-US" sz="2000" dirty="0" smtClean="0"/>
              <a:t>RBC, </a:t>
            </a:r>
            <a:r>
              <a:rPr lang="en-US" sz="2000" dirty="0"/>
              <a:t>ABO compatible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In children, should also be </a:t>
            </a:r>
            <a:r>
              <a:rPr lang="en-US" sz="2000" u="sng" dirty="0" err="1"/>
              <a:t>Rh</a:t>
            </a:r>
            <a:r>
              <a:rPr lang="en-US" sz="2000" u="sng" dirty="0"/>
              <a:t> compatible</a:t>
            </a: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Usual dose is 20 cc/kg to raise coagulation factors approx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Cryoprecipitate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3776" indent="-457200" eaLnBrk="1" hangingPunct="1">
              <a:buFont typeface="+mj-lt"/>
              <a:buAutoNum type="arabicPeriod"/>
            </a:pPr>
            <a:r>
              <a:rPr lang="en-US" sz="2400" dirty="0" smtClean="0"/>
              <a:t>Is low purity concentrate of 3 </a:t>
            </a:r>
            <a:r>
              <a:rPr lang="en-US" sz="2400" dirty="0" err="1" smtClean="0"/>
              <a:t>hemostatic</a:t>
            </a:r>
            <a:r>
              <a:rPr lang="en-US" sz="2400" dirty="0" smtClean="0"/>
              <a:t> proteins prepared </a:t>
            </a:r>
            <a:r>
              <a:rPr lang="en-US" sz="2400" dirty="0" smtClean="0"/>
              <a:t>from donated </a:t>
            </a:r>
            <a:r>
              <a:rPr lang="en-US" sz="2400" dirty="0" smtClean="0"/>
              <a:t>whole blood</a:t>
            </a:r>
          </a:p>
          <a:p>
            <a:pPr marL="493776" indent="-457200" eaLnBrk="1" hangingPunct="1">
              <a:buFont typeface="+mj-lt"/>
              <a:buAutoNum type="arabicPeriod"/>
            </a:pPr>
            <a:r>
              <a:rPr lang="en-US" sz="2400" dirty="0" smtClean="0"/>
              <a:t>A single bag </a:t>
            </a:r>
            <a:r>
              <a:rPr lang="en-US" sz="2400" dirty="0" err="1" smtClean="0"/>
              <a:t>Cryo</a:t>
            </a:r>
            <a:r>
              <a:rPr lang="en-US" sz="2400" dirty="0" smtClean="0"/>
              <a:t> contains: 100units factor VIII and VWF+150-250mg fibrinogen with XIII and </a:t>
            </a:r>
            <a:r>
              <a:rPr lang="en-US" sz="2400" dirty="0" err="1" smtClean="0"/>
              <a:t>fibronectin</a:t>
            </a:r>
            <a:endParaRPr lang="en-US" sz="2400" dirty="0" smtClean="0"/>
          </a:p>
          <a:p>
            <a:pPr marL="493776" indent="-457200" eaLnBrk="1" hangingPunct="1">
              <a:buFont typeface="+mj-lt"/>
              <a:buAutoNum type="arabicPeriod"/>
            </a:pPr>
            <a:r>
              <a:rPr lang="en-US" sz="2400" dirty="0" smtClean="0"/>
              <a:t>No </a:t>
            </a:r>
            <a:r>
              <a:rPr lang="en-US" sz="2400" dirty="0" err="1" smtClean="0"/>
              <a:t>compatibilty</a:t>
            </a:r>
            <a:r>
              <a:rPr lang="en-US" sz="2400" dirty="0" smtClean="0"/>
              <a:t> test required</a:t>
            </a:r>
          </a:p>
          <a:p>
            <a:pPr marL="493776" indent="-457200" eaLnBrk="1" hangingPunct="1">
              <a:buFont typeface="+mj-lt"/>
              <a:buAutoNum type="arabicPeriod"/>
            </a:pPr>
            <a:r>
              <a:rPr lang="en-US" sz="2400" dirty="0" smtClean="0"/>
              <a:t>Indication: hypo-</a:t>
            </a:r>
            <a:r>
              <a:rPr lang="en-US" sz="2400" dirty="0" err="1" smtClean="0"/>
              <a:t>fibrinogenemia</a:t>
            </a:r>
            <a:r>
              <a:rPr lang="en-US" sz="2400" dirty="0" smtClean="0"/>
              <a:t>&lt;100mg/dl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Blood transfusion complication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Physical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Circulatory overload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Embolism (air, micro aggregate)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Hypothermia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Immunological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err="1" smtClean="0"/>
              <a:t>Pyrogenic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Type 1 hypersensitivity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Graft versus host reactions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Biochemical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Acid base disturbances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err="1" smtClean="0"/>
              <a:t>Hyperkalaemia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Citrate toxicity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Impaired oxygen release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Infection 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 Acute Hemolytic </a:t>
            </a:r>
            <a:r>
              <a:rPr lang="en-US" sz="1800" dirty="0" smtClean="0"/>
              <a:t>transfusion reaction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Disseminated intravascular coagulation  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Acute Transfusion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Acute Hemolytic </a:t>
            </a:r>
            <a:r>
              <a:rPr lang="en-US" dirty="0"/>
              <a:t>Reactions (AHTR)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Febrile Reactions (FNHTR)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Allergic Reactions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TRALI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/>
              <a:t>Coagulopathy</a:t>
            </a:r>
            <a:r>
              <a:rPr lang="en-US" dirty="0"/>
              <a:t> with Massive transfusions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/>
              <a:t>Bacteremia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TRANSFUSION RELATED ACUTE LUNG INJURY </a:t>
            </a:r>
            <a:endParaRPr lang="en-US" dirty="0"/>
          </a:p>
        </p:txBody>
      </p:sp>
      <p:pic>
        <p:nvPicPr>
          <p:cNvPr id="4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239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Transfusion Therapy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524000"/>
            <a:ext cx="7772400" cy="4114800"/>
          </a:xfrm>
        </p:spPr>
        <p:txBody>
          <a:bodyPr/>
          <a:lstStyle/>
          <a:p>
            <a:pPr lvl="1">
              <a:buClrTx/>
              <a:buFont typeface="Monotype Sort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</a:t>
            </a:r>
            <a:r>
              <a:rPr lang="en-US" b="1" u="sng" dirty="0" smtClean="0">
                <a:solidFill>
                  <a:schemeClr val="tx2"/>
                </a:solidFill>
              </a:rPr>
              <a:t>60% of transfusions occur </a:t>
            </a:r>
            <a:r>
              <a:rPr lang="en-US" b="1" u="sng" dirty="0" err="1" smtClean="0">
                <a:solidFill>
                  <a:schemeClr val="tx2"/>
                </a:solidFill>
              </a:rPr>
              <a:t>perioperatively</a:t>
            </a:r>
            <a:r>
              <a:rPr lang="en-US" b="1" u="sng" dirty="0" smtClean="0">
                <a:solidFill>
                  <a:schemeClr val="tx2"/>
                </a:solidFill>
              </a:rPr>
              <a:t>.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</a:t>
            </a:r>
            <a:r>
              <a:rPr lang="en-US" dirty="0" smtClean="0"/>
              <a:t>Responsibility </a:t>
            </a:r>
            <a:r>
              <a:rPr lang="en-US" dirty="0" smtClean="0"/>
              <a:t>of transfusing </a:t>
            </a:r>
            <a:r>
              <a:rPr lang="en-US" dirty="0" err="1" smtClean="0"/>
              <a:t>peri</a:t>
            </a:r>
            <a:r>
              <a:rPr lang="en-US" dirty="0" smtClean="0"/>
              <a:t>-operative period is  </a:t>
            </a:r>
            <a:r>
              <a:rPr lang="en-US" dirty="0" smtClean="0"/>
              <a:t>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Tx/>
              <a:buFont typeface="Monotype Sorts" pitchFamily="2" charset="2"/>
              <a:buNone/>
              <a:defRPr/>
            </a:pPr>
            <a:r>
              <a:rPr lang="en-US" sz="2400" dirty="0" smtClean="0"/>
              <a:t> Signs are easily masked by general anesthesia.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Free </a:t>
            </a:r>
            <a:r>
              <a:rPr lang="en-US" sz="2400" dirty="0" err="1" smtClean="0"/>
              <a:t>Hgb</a:t>
            </a:r>
            <a:r>
              <a:rPr lang="en-US" sz="2400" dirty="0" smtClean="0"/>
              <a:t> in plasma or urine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Acute renal failure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Disseminated Intravascular Coagulation (DIC)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of Viral Diseases: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Human immunodeficiency virus (HIV)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22 day window for HIV infection and test detection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Hepatitis </a:t>
            </a:r>
            <a:r>
              <a:rPr lang="en-US" dirty="0" err="1" smtClean="0"/>
              <a:t>virusis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West Nile virus (WNV)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Cytomegalovirus (CMV)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Human T-cell </a:t>
            </a:r>
            <a:r>
              <a:rPr lang="en-US" dirty="0" err="1" smtClean="0"/>
              <a:t>lymphotrophic</a:t>
            </a:r>
            <a:r>
              <a:rPr lang="en-US" dirty="0" smtClean="0"/>
              <a:t> viruses (HTLVs)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Parvovirus B19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Other Complications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Tx/>
              <a:buChar char="-"/>
              <a:defRPr/>
            </a:pPr>
            <a:r>
              <a:rPr lang="en-US" dirty="0" smtClean="0"/>
              <a:t>Decreased 2,3-DPG with storage: ? Significance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Citrate: </a:t>
            </a:r>
            <a:r>
              <a:rPr lang="en-US" dirty="0" smtClean="0"/>
              <a:t>metabolite  </a:t>
            </a:r>
            <a:r>
              <a:rPr lang="en-US" dirty="0" smtClean="0"/>
              <a:t>to bicarbonate; Calcium </a:t>
            </a:r>
            <a:r>
              <a:rPr lang="en-US" dirty="0" smtClean="0"/>
              <a:t>binding, </a:t>
            </a:r>
            <a:r>
              <a:rPr lang="en-US" dirty="0" err="1" smtClean="0"/>
              <a:t>hypocalcemia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FontTx/>
              <a:buChar char="-"/>
              <a:defRPr/>
            </a:pPr>
            <a:r>
              <a:rPr lang="en-US" dirty="0" err="1" smtClean="0"/>
              <a:t>Microaggregates</a:t>
            </a:r>
            <a:r>
              <a:rPr lang="en-US" dirty="0" smtClean="0"/>
              <a:t> (platelets, leukocytes): </a:t>
            </a:r>
            <a:r>
              <a:rPr lang="en-US" dirty="0" err="1" smtClean="0"/>
              <a:t>micropore</a:t>
            </a:r>
            <a:r>
              <a:rPr lang="en-US" dirty="0" smtClean="0"/>
              <a:t> filters controversial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Hypothermia: warmers used to prevent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Coagulation disorders: massive transfusion (&gt;10 units) may lead to dilution of platelets and factor V and VIII.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DIC: uncontrolled activation of coagulation system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Acute Hemolytic Reactions (AHTR)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Tachycardia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Hypotension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Oozing from surgical sits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Hemoglobin urea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Renal shut down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810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Treatment of Acute Hemolytic Reactions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828800"/>
            <a:ext cx="7772400" cy="3505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Immediate </a:t>
            </a:r>
            <a:r>
              <a:rPr lang="en-US" b="1" dirty="0" smtClean="0"/>
              <a:t>discontinuation</a:t>
            </a:r>
            <a:r>
              <a:rPr lang="en-US" dirty="0" smtClean="0"/>
              <a:t> of blood products and send blood bags to lab.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Support patients hemodynamic (fluid </a:t>
            </a:r>
            <a:r>
              <a:rPr lang="en-US" dirty="0" err="1" smtClean="0"/>
              <a:t>vasopressors</a:t>
            </a:r>
            <a:r>
              <a:rPr lang="en-US" dirty="0" smtClean="0"/>
              <a:t>)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Maintenance of urine output with crystalloid infusions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Administration of </a:t>
            </a:r>
            <a:r>
              <a:rPr lang="en-US" dirty="0" err="1" smtClean="0"/>
              <a:t>mannitol</a:t>
            </a:r>
            <a:r>
              <a:rPr lang="en-US" dirty="0" smtClean="0"/>
              <a:t> or </a:t>
            </a:r>
            <a:r>
              <a:rPr lang="en-US" dirty="0" err="1" smtClean="0"/>
              <a:t>Furosemide</a:t>
            </a:r>
            <a:r>
              <a:rPr lang="en-US" dirty="0" smtClean="0"/>
              <a:t> for diuretic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Massive blood transfusion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Blood volume formula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Neonate                              - 90 ml/kg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Infants 2 years                    - 80ml/kg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Adult male                          - 70ml/kg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Adult female                       - 60ml/kg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Defined one of three ways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Acute administration of more than 1,5 times of estimated blood volume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replacement of patients blood volume by stored bank blood in less than 24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Basic screening test after six-unit transfusion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Hemoglobin and platelets count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Coagulation profile ( Pt </a:t>
            </a:r>
            <a:r>
              <a:rPr lang="en-US" dirty="0" err="1" smtClean="0"/>
              <a:t>prothrompine</a:t>
            </a:r>
            <a:r>
              <a:rPr lang="en-US" dirty="0" smtClean="0"/>
              <a:t> time , activated partial thromboplastine time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Plasma fibrinogen concentration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Fibrin degradation products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PH from arterial blood gas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Plasma Electrolyte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DIC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Coagulopathy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Citrate Toxicity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Hypothermia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metabolic alkalosis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600" u="sng" dirty="0" err="1" smtClean="0"/>
              <a:t>Coagulopathy</a:t>
            </a:r>
            <a:r>
              <a:rPr lang="en-US" sz="2600" dirty="0" smtClean="0"/>
              <a:t> due to </a:t>
            </a:r>
            <a:r>
              <a:rPr lang="en-US" sz="2600" dirty="0" err="1" smtClean="0"/>
              <a:t>dilutional</a:t>
            </a:r>
            <a:r>
              <a:rPr lang="en-US" sz="2600" dirty="0" smtClean="0"/>
              <a:t> thrombocytopenia. and dilution of the coagulation factors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600" u="sng" dirty="0" smtClean="0"/>
              <a:t>Citrate Toxicity </a:t>
            </a:r>
            <a:r>
              <a:rPr lang="en-US" sz="2600" dirty="0" smtClean="0"/>
              <a:t>does not occur in most normal patients unless the transfusion rate exceeds 1 U every 5 min or the patient has liver impairment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600" u="sng" dirty="0" smtClean="0"/>
              <a:t>Hypothermia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600" u="sng" dirty="0" smtClean="0"/>
              <a:t>Acid–Base Balance </a:t>
            </a:r>
            <a:r>
              <a:rPr lang="en-US" sz="2600" dirty="0" smtClean="0"/>
              <a:t>The most consistent acid–base abnormality after massive blood transfusion is postoperative </a:t>
            </a:r>
            <a:r>
              <a:rPr lang="en-US" sz="2600" i="1" dirty="0" smtClean="0">
                <a:solidFill>
                  <a:srgbClr val="FFC000"/>
                </a:solidFill>
              </a:rPr>
              <a:t>metabolic alkalosis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Up to 30% of blood volume </a:t>
            </a:r>
            <a:r>
              <a:rPr lang="en-US" b="1" dirty="0" smtClean="0">
                <a:solidFill>
                  <a:srgbClr val="FF0000"/>
                </a:solidFill>
              </a:rPr>
              <a:t> loss can </a:t>
            </a:r>
            <a:r>
              <a:rPr lang="en-US" b="1" dirty="0" smtClean="0">
                <a:solidFill>
                  <a:srgbClr val="FF0000"/>
                </a:solidFill>
              </a:rPr>
              <a:t>be treated with crystalloids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dirty="0" smtClean="0"/>
              <a:t>Serum Potassium Concentration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/>
              <a:t>The extracellular concentration of potassium in stored blood steadily increases with time.</a:t>
            </a:r>
            <a:r>
              <a:rPr lang="en-US" sz="2800" dirty="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The amount of extra-cellular potassium transfused with each unit less than 4 </a:t>
            </a:r>
            <a:r>
              <a:rPr lang="en-US" sz="2800" dirty="0" err="1" smtClean="0"/>
              <a:t>mEq</a:t>
            </a:r>
            <a:r>
              <a:rPr lang="en-US" sz="2800" dirty="0" smtClean="0"/>
              <a:t> per unit. </a:t>
            </a:r>
            <a:r>
              <a:rPr lang="en-US" sz="2800" dirty="0" err="1" smtClean="0"/>
              <a:t>Hyperkalemia</a:t>
            </a:r>
            <a:r>
              <a:rPr lang="en-US" sz="2800" dirty="0" smtClean="0"/>
              <a:t> can develop regardless of the age of the blood when transfusion rates exceed 100 </a:t>
            </a:r>
            <a:r>
              <a:rPr lang="en-US" sz="2800" dirty="0" err="1" smtClean="0"/>
              <a:t>mL</a:t>
            </a:r>
            <a:r>
              <a:rPr lang="en-US" sz="2800" dirty="0" smtClean="0"/>
              <a:t>/min.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Diagnosis of DIC</a:t>
            </a:r>
          </a:p>
          <a:p>
            <a:pPr lvl="1"/>
            <a:r>
              <a:rPr lang="en-US" dirty="0" smtClean="0"/>
              <a:t>Increase APTT , PT , fibrin degradation product </a:t>
            </a:r>
          </a:p>
          <a:p>
            <a:pPr lvl="1"/>
            <a:r>
              <a:rPr lang="en-US" dirty="0" smtClean="0"/>
              <a:t>Decrease platelet count , fibrinogen concentration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4 units of FFP</a:t>
            </a:r>
          </a:p>
          <a:p>
            <a:pPr lvl="1"/>
            <a:r>
              <a:rPr lang="en-US" dirty="0" smtClean="0"/>
              <a:t>6-8 units of platelets </a:t>
            </a:r>
          </a:p>
          <a:p>
            <a:pPr lvl="1"/>
            <a:r>
              <a:rPr lang="en-US" dirty="0" smtClean="0"/>
              <a:t>Cryoprecipitate if fibrinogen  level less than 1 g/l</a:t>
            </a:r>
          </a:p>
          <a:p>
            <a:pPr lvl="1"/>
            <a:r>
              <a:rPr lang="en-US" dirty="0" smtClean="0"/>
              <a:t>PH less than 7,2 administrate 50 </a:t>
            </a:r>
            <a:r>
              <a:rPr lang="en-US" dirty="0" err="1" smtClean="0"/>
              <a:t>mmol</a:t>
            </a:r>
            <a:r>
              <a:rPr lang="en-US" dirty="0" smtClean="0"/>
              <a:t> bicarbonate   </a:t>
            </a:r>
          </a:p>
          <a:p>
            <a:pPr lvl="1"/>
            <a:r>
              <a:rPr lang="en-US" dirty="0" smtClean="0"/>
              <a:t>Recombinant activated factor </a:t>
            </a:r>
            <a:r>
              <a:rPr lang="en-US" dirty="0" err="1" smtClean="0"/>
              <a:t>VIIa</a:t>
            </a:r>
            <a:r>
              <a:rPr lang="en-US" dirty="0" smtClean="0"/>
              <a:t> if bleeding continue in spite of use FFP platelets and </a:t>
            </a:r>
            <a:r>
              <a:rPr lang="en-US" dirty="0" err="1" smtClean="0"/>
              <a:t>cryoprecipatae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Administering Blood and blood 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What to do?</a:t>
            </a:r>
            <a:br>
              <a:rPr lang="en-US"/>
            </a:br>
            <a:r>
              <a:rPr lang="en-US" sz="3200"/>
              <a:t>If an AHTR occurs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b="1" dirty="0"/>
              <a:t>STOP TRANSFUSION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/>
              <a:t>ABC’s</a:t>
            </a:r>
            <a:endParaRPr lang="en-US" sz="28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Maintain IV access and run IVF (NS or LR)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Monitor and maintain BP/pulse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Give diuretic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Obtain blood and urine for transfusion reaction workup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Send remaining blood back to Blood Bank</a:t>
            </a:r>
            <a:endParaRPr lang="en-US" sz="2800" b="1" dirty="0"/>
          </a:p>
        </p:txBody>
      </p:sp>
      <p:pic>
        <p:nvPicPr>
          <p:cNvPr id="88068" name="Picture 4" descr="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97225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Blood Bank Work-up of AHTR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/>
              <a:t>Check paperwork to assure no errors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Check plasma for hemoglobin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Repeat </a:t>
            </a:r>
            <a:r>
              <a:rPr lang="en-US" dirty="0" err="1"/>
              <a:t>crossmatch</a:t>
            </a:r>
            <a:endParaRPr lang="en-US" dirty="0"/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Repeat Blood group typing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Blood culture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8001000" y="5562600"/>
            <a:ext cx="533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Monitoring in AHTR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patient clinical status and vital signs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renal status (BUN, </a:t>
            </a:r>
            <a:r>
              <a:rPr lang="en-US" dirty="0" err="1"/>
              <a:t>creatinine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coagulation status (DIC panel– PT/PTT, fibrinogen, D-</a:t>
            </a:r>
            <a:r>
              <a:rPr lang="en-US" dirty="0" err="1"/>
              <a:t>dimer</a:t>
            </a:r>
            <a:r>
              <a:rPr lang="en-US" dirty="0"/>
              <a:t>/FDP, </a:t>
            </a:r>
            <a:r>
              <a:rPr lang="en-US" dirty="0" err="1"/>
              <a:t>Plt</a:t>
            </a:r>
            <a:r>
              <a:rPr lang="en-US" dirty="0"/>
              <a:t>, </a:t>
            </a:r>
            <a:r>
              <a:rPr lang="en-US" dirty="0" err="1"/>
              <a:t>Antithrombin</a:t>
            </a:r>
            <a:r>
              <a:rPr lang="en-US" dirty="0"/>
              <a:t>-III)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for signs of </a:t>
            </a:r>
            <a:r>
              <a:rPr lang="en-US" dirty="0" err="1"/>
              <a:t>hemolysis</a:t>
            </a:r>
            <a:r>
              <a:rPr lang="en-US" dirty="0"/>
              <a:t> (LDH, </a:t>
            </a:r>
            <a:r>
              <a:rPr lang="en-US" dirty="0" err="1"/>
              <a:t>bili</a:t>
            </a:r>
            <a:r>
              <a:rPr lang="en-US" dirty="0"/>
              <a:t>, </a:t>
            </a:r>
            <a:r>
              <a:rPr lang="en-US" dirty="0" err="1"/>
              <a:t>haptoglobin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Alternatives to Blood Products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362200"/>
            <a:ext cx="7772400" cy="16002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  <a:defRPr/>
            </a:pPr>
            <a:r>
              <a:rPr lang="en-US" dirty="0" err="1" smtClean="0"/>
              <a:t>Autotransfusion</a:t>
            </a:r>
            <a:endParaRPr lang="en-US" dirty="0" smtClean="0"/>
          </a:p>
          <a:p>
            <a:pPr>
              <a:buSzTx/>
              <a:buFont typeface="Wingdings" pitchFamily="2" charset="2"/>
              <a:buChar char="§"/>
              <a:defRPr/>
            </a:pPr>
            <a:r>
              <a:rPr lang="en-US" dirty="0" smtClean="0"/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Auto-transfusion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Techniques: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Pre-deposit transfusion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acute normovolemic hemodilution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0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:\Users\HP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1"/>
            <a:ext cx="4584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0866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Blood </a:t>
            </a:r>
            <a:r>
              <a:rPr lang="en-US" dirty="0" smtClean="0">
                <a:solidFill>
                  <a:schemeClr val="tx1"/>
                </a:solidFill>
              </a:rPr>
              <a:t>Transfusion </a:t>
            </a:r>
            <a:r>
              <a:rPr lang="en-US" dirty="0" smtClean="0">
                <a:solidFill>
                  <a:schemeClr val="tx1"/>
                </a:solidFill>
              </a:rPr>
              <a:t>is Necessary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Pre-deposit transfusion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50926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blood collection begins 3-5 weeks preoperatively (2-4 units store)</a:t>
            </a:r>
          </a:p>
          <a:p>
            <a:pPr marL="550926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Eliminates risk of viral transmission</a:t>
            </a:r>
          </a:p>
          <a:p>
            <a:pPr marL="550926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Reduces risk of immunological reactions</a:t>
            </a:r>
          </a:p>
          <a:p>
            <a:pPr marL="550926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is expensive and time consuming</a:t>
            </a:r>
          </a:p>
          <a:p>
            <a:pPr marL="550926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Intra-operative acute normovolemic hemodilution</a:t>
            </a:r>
            <a:r>
              <a:rPr lang="en-US" u="sng" smtClean="0"/>
              <a:t/>
            </a:r>
            <a:br>
              <a:rPr lang="en-US" u="sng" smtClean="0"/>
            </a:b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50926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1.5 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collected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proper volume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replacement </a:t>
            </a:r>
          </a:p>
          <a:p>
            <a:pPr marL="550926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Blood stored in OR</a:t>
            </a:r>
          </a:p>
          <a:p>
            <a:pPr marL="550926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Re-infused during or after surgery</a:t>
            </a:r>
          </a:p>
          <a:p>
            <a:pPr marL="550926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Cheaper than pre-deposit</a:t>
            </a:r>
          </a:p>
          <a:p>
            <a:pPr marL="550926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Little risk of clerical error</a:t>
            </a:r>
          </a:p>
          <a:p>
            <a:pPr marL="550926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Intra-operative cell salvage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Bood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collected from surgical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field</a:t>
            </a:r>
          </a:p>
          <a:p>
            <a:pPr marL="550926" indent="-5143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cells washed with saline and concentrated by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centrifugation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concentrate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transfused</a:t>
            </a:r>
          </a:p>
          <a:p>
            <a:pPr marL="852678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large volume could be used</a:t>
            </a:r>
          </a:p>
          <a:p>
            <a:pPr marL="852678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platelets and clotting factors are consumed</a:t>
            </a:r>
          </a:p>
          <a:p>
            <a:pPr marL="852678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suitable for cardiac surgery</a:t>
            </a:r>
          </a:p>
          <a:p>
            <a:pPr marL="852678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contraindicated in contaminated surgical field and malignancy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Intraoperative and Postoperative Management of Blood Loss and Transfusions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Intraoperative and postoperative interventions include</a:t>
            </a:r>
          </a:p>
          <a:p>
            <a:pPr>
              <a:buNone/>
            </a:pPr>
            <a:r>
              <a:rPr lang="en-US" dirty="0" smtClean="0"/>
              <a:t>  (A ) red blood cell transfusion</a:t>
            </a:r>
          </a:p>
          <a:p>
            <a:pPr>
              <a:buNone/>
            </a:pPr>
            <a:r>
              <a:rPr lang="en-US" dirty="0" smtClean="0"/>
              <a:t>  (B) management of </a:t>
            </a:r>
            <a:r>
              <a:rPr lang="en-US" dirty="0" err="1" smtClean="0"/>
              <a:t>coagulopathy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(C) monitoring and treatment of adverse</a:t>
            </a:r>
          </a:p>
          <a:p>
            <a:pPr>
              <a:buNone/>
            </a:pPr>
            <a:r>
              <a:rPr lang="en-US" dirty="0" smtClean="0"/>
              <a:t>  effects of transfusion.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Recommendations from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b="1" dirty="0" smtClean="0"/>
              <a:t>1. Monitoring for blood loss.</a:t>
            </a:r>
          </a:p>
          <a:p>
            <a:pPr>
              <a:buNone/>
            </a:pPr>
            <a:r>
              <a:rPr lang="en-US" b="1" dirty="0" smtClean="0"/>
              <a:t> 2. Monitoring for inadequate perfusion and oxygenation of vital organs(</a:t>
            </a:r>
            <a:r>
              <a:rPr lang="en-US" dirty="0" smtClean="0"/>
              <a:t>blood pressure, heart rate, oxygen saturation, urine output, electrocardiography)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3. Monitoring for transfusion indications (hemoglobin and hematocrit)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Transfusion Therapy Summary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810000"/>
          </a:xfrm>
        </p:spPr>
        <p:txBody>
          <a:bodyPr>
            <a:normAutofit fontScale="925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Decision to transfuse involves many factors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Availability of component factors allows treatment of specific deficiency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Risks of transfusion must be understood and explained to patients and patient should be consented  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Society of Anesthesiologists Task Force on Perioperative Blood Transfusion and Adjuvant Therapies. Practice guidelines for perioperative blood transfusion and adjuvant therapies. </a:t>
            </a:r>
            <a:r>
              <a:rPr lang="en-US" u="sng" dirty="0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_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. . . TO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Increase oxygen carrying capacity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Restoration of red cell mass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induced by platelet dysfunction or thrombocytopenia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Correction of bleeding induced by coagulation factors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Oxygen Delivery</a:t>
            </a:r>
            <a:endParaRPr 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2600"/>
            <a:ext cx="7315200" cy="3505200"/>
          </a:xfrm>
        </p:spPr>
        <p:txBody>
          <a:bodyPr>
            <a:normAutofit lnSpcReduction="10000"/>
          </a:bodyPr>
          <a:lstStyle/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Oxygen Delivery (DO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 is the oxygen that </a:t>
            </a:r>
            <a:r>
              <a:rPr lang="en-US" sz="2800" dirty="0" smtClean="0"/>
              <a:t>d</a:t>
            </a:r>
            <a:r>
              <a:rPr lang="en-US" sz="2800" dirty="0" smtClean="0"/>
              <a:t>elivered </a:t>
            </a:r>
            <a:r>
              <a:rPr lang="en-US" sz="2800" dirty="0" smtClean="0"/>
              <a:t>to the tissues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DO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= COP x CaO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Cardiac Output (CO) = HR x SV 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Oxygen Content (CaO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(</a:t>
            </a:r>
            <a:r>
              <a:rPr lang="en-US" sz="2400" b="1" dirty="0" err="1" smtClean="0"/>
              <a:t>Hgb</a:t>
            </a:r>
            <a:r>
              <a:rPr lang="en-US" sz="2400" dirty="0" smtClean="0"/>
              <a:t> x 1.39)O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 saturation + PaO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(0.003)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dirty="0" err="1" smtClean="0"/>
              <a:t>Hgb</a:t>
            </a:r>
            <a:r>
              <a:rPr lang="en-US" sz="2400" dirty="0" smtClean="0"/>
              <a:t> is the main determinant of oxygen content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Oxygen Delivery</a:t>
            </a:r>
            <a:r>
              <a:rPr lang="en-US" smtClean="0"/>
              <a:t> (cont.)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600200"/>
            <a:ext cx="77724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Therefore: </a:t>
            </a:r>
            <a:r>
              <a:rPr lang="en-US" b="1" dirty="0" smtClean="0">
                <a:solidFill>
                  <a:schemeClr val="tx2"/>
                </a:solidFill>
              </a:rPr>
              <a:t>DO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 = HR x SV x CaO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If HR or SV are unable to compensate, </a:t>
            </a:r>
            <a:r>
              <a:rPr lang="en-US" dirty="0" err="1" smtClean="0"/>
              <a:t>Hgb</a:t>
            </a:r>
            <a:r>
              <a:rPr lang="en-US" dirty="0" smtClean="0"/>
              <a:t> is the major </a:t>
            </a:r>
            <a:r>
              <a:rPr lang="en-US" dirty="0" err="1" smtClean="0"/>
              <a:t>deterimant</a:t>
            </a:r>
            <a:r>
              <a:rPr lang="en-US" dirty="0" smtClean="0"/>
              <a:t> factor in O</a:t>
            </a:r>
            <a:r>
              <a:rPr lang="en-US" baseline="-25000" dirty="0" smtClean="0"/>
              <a:t>2</a:t>
            </a:r>
            <a:r>
              <a:rPr lang="en-US" dirty="0" smtClean="0"/>
              <a:t> delivery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Healthy patients have excellent compensatory mechanisms and can tolerate </a:t>
            </a:r>
            <a:r>
              <a:rPr lang="en-US" dirty="0" err="1" smtClean="0"/>
              <a:t>Hgb</a:t>
            </a:r>
            <a:r>
              <a:rPr lang="en-US" dirty="0" smtClean="0"/>
              <a:t> levels of 7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Compromised patients may require </a:t>
            </a:r>
            <a:r>
              <a:rPr lang="en-US" dirty="0" err="1" smtClean="0"/>
              <a:t>Hgb</a:t>
            </a:r>
            <a:r>
              <a:rPr lang="en-US" dirty="0" smtClean="0"/>
              <a:t> levels above 10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“</a:t>
            </a:r>
            <a:r>
              <a:rPr lang="en-US" i="1" dirty="0" smtClean="0"/>
              <a:t>Transfusion Trigger</a:t>
            </a:r>
            <a:r>
              <a:rPr lang="en-US" dirty="0" smtClean="0"/>
              <a:t>”:  </a:t>
            </a:r>
            <a:r>
              <a:rPr lang="en-US" dirty="0" err="1" smtClean="0"/>
              <a:t>Hgb</a:t>
            </a:r>
            <a:r>
              <a:rPr lang="en-US" dirty="0" smtClean="0"/>
              <a:t>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647</TotalTime>
  <Words>1990</Words>
  <Application>Microsoft Office PowerPoint</Application>
  <PresentationFormat>On-screen Show (4:3)</PresentationFormat>
  <Paragraphs>344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Technic</vt:lpstr>
      <vt:lpstr>Blood Products and blood transfusion  Dr. Jumana Baaj  Consultant anesthesit - Assistant professor  KKUH – KSU </vt:lpstr>
      <vt:lpstr>Objective </vt:lpstr>
      <vt:lpstr>Transfusion Therapy</vt:lpstr>
      <vt:lpstr>Blood Transfusion</vt:lpstr>
      <vt:lpstr>Why Blood Transfusion is Necessary?</vt:lpstr>
      <vt:lpstr>. . . TO </vt:lpstr>
      <vt:lpstr>Oxygen Delivery</vt:lpstr>
      <vt:lpstr>Oxygen Delivery (cont.)</vt:lpstr>
      <vt:lpstr>Slide 9</vt:lpstr>
      <vt:lpstr>Blood components</vt:lpstr>
      <vt:lpstr>Differential Centrifugation First Centrifugation</vt:lpstr>
      <vt:lpstr>Differential Centrifugation Second Centrifugation</vt:lpstr>
      <vt:lpstr>Slide 13</vt:lpstr>
      <vt:lpstr>Slide 14</vt:lpstr>
      <vt:lpstr>Slide 15</vt:lpstr>
      <vt:lpstr>Slide 16</vt:lpstr>
      <vt:lpstr>Slide 17</vt:lpstr>
      <vt:lpstr>Blood Groups</vt:lpstr>
      <vt:lpstr>Type and Screen</vt:lpstr>
      <vt:lpstr>Cross Match</vt:lpstr>
      <vt:lpstr>Blood components</vt:lpstr>
      <vt:lpstr>Packed Red Blood Cells</vt:lpstr>
      <vt:lpstr>RBC Transfusions Administration</vt:lpstr>
      <vt:lpstr>Platelet Concentrate</vt:lpstr>
      <vt:lpstr>Plasma and FFP</vt:lpstr>
      <vt:lpstr>Cryoprecipitate</vt:lpstr>
      <vt:lpstr>Blood transfusion complication </vt:lpstr>
      <vt:lpstr>Acute Transfusion Reactions</vt:lpstr>
      <vt:lpstr>TRANSFUSION RELATED ACUTE LUNG INJURY </vt:lpstr>
      <vt:lpstr>Complications of Blood Therapy (cont.)</vt:lpstr>
      <vt:lpstr>Transmission of Viral Diseases: </vt:lpstr>
      <vt:lpstr>Other Complications</vt:lpstr>
      <vt:lpstr> Acute Hemolytic Reactions (AHTR) </vt:lpstr>
      <vt:lpstr>Treatment of Acute Hemolytic Reactions</vt:lpstr>
      <vt:lpstr>Massive blood transfusion </vt:lpstr>
      <vt:lpstr>Massive blood transfusion </vt:lpstr>
      <vt:lpstr>Massive blood transfusion </vt:lpstr>
      <vt:lpstr>Massive blood transfusion </vt:lpstr>
      <vt:lpstr>Massive Blood Transfusion</vt:lpstr>
      <vt:lpstr>Massive Blood Transfusion</vt:lpstr>
      <vt:lpstr>Massive blood transfusion </vt:lpstr>
      <vt:lpstr>Administering Blood and blood  Products</vt:lpstr>
      <vt:lpstr>What to do? If an AHTR occurs</vt:lpstr>
      <vt:lpstr>Blood Bank Work-up of AHTR</vt:lpstr>
      <vt:lpstr>Monitoring in AHTR</vt:lpstr>
      <vt:lpstr>Alternatives to Blood Products</vt:lpstr>
      <vt:lpstr>Auto-transfusion</vt:lpstr>
      <vt:lpstr>Slide 48</vt:lpstr>
      <vt:lpstr>Slide 49</vt:lpstr>
      <vt:lpstr>Pre-deposit transfusion </vt:lpstr>
      <vt:lpstr>Intra-operative acute normovolemic hemodilution </vt:lpstr>
      <vt:lpstr>Intra-operative cell salvage </vt:lpstr>
      <vt:lpstr>Intraoperative and Postoperative Management of Blood Loss and Transfusions</vt:lpstr>
      <vt:lpstr>Recommendations from ASA</vt:lpstr>
      <vt:lpstr>Transfusion Therapy Summary</vt:lpstr>
      <vt:lpstr>Reference book and Journal reference</vt:lpstr>
      <vt:lpstr>Slide 57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WADHA</dc:creator>
  <cp:lastModifiedBy>Jumanah</cp:lastModifiedBy>
  <cp:revision>22</cp:revision>
  <dcterms:created xsi:type="dcterms:W3CDTF">2013-09-08T07:02:13Z</dcterms:created>
  <dcterms:modified xsi:type="dcterms:W3CDTF">2015-11-02T21:29:27Z</dcterms:modified>
</cp:coreProperties>
</file>