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58" r:id="rId5"/>
    <p:sldId id="259" r:id="rId6"/>
    <p:sldId id="262" r:id="rId7"/>
    <p:sldId id="264" r:id="rId8"/>
    <p:sldId id="267" r:id="rId9"/>
    <p:sldId id="268" r:id="rId10"/>
    <p:sldId id="279" r:id="rId11"/>
    <p:sldId id="269" r:id="rId12"/>
    <p:sldId id="270" r:id="rId13"/>
    <p:sldId id="271" r:id="rId14"/>
    <p:sldId id="276" r:id="rId15"/>
    <p:sldId id="272" r:id="rId16"/>
    <p:sldId id="275" r:id="rId17"/>
    <p:sldId id="278" r:id="rId18"/>
    <p:sldId id="273" r:id="rId19"/>
    <p:sldId id="274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6" autoAdjust="0"/>
    <p:restoredTop sz="94660"/>
  </p:normalViewPr>
  <p:slideViewPr>
    <p:cSldViewPr>
      <p:cViewPr>
        <p:scale>
          <a:sx n="77" d="100"/>
          <a:sy n="77" d="100"/>
        </p:scale>
        <p:origin x="-1164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F6017-C0D2-4BF9-A894-8B8C964A61F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FBE78-1BDA-4041-B1DF-52EDDCE9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8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6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5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6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6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5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17999">
              <a:srgbClr val="FEE7F2"/>
            </a:gs>
            <a:gs pos="100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04540-7F0A-4DF4-8A8B-D7F0D4A8EC3E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cinenet.com/script/main/art.asp?articlekey=1069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phweb.bumc.bu.edu/otlt/MPH-Modules/PH/PH709_Heart/PH709_Heart3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2133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ATHEROSCLEROSIS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PAD,CAROTID STENOSIS,</a:t>
            </a:r>
            <a:br>
              <a:rPr lang="en-US" i="1" dirty="0" smtClean="0"/>
            </a:br>
            <a:r>
              <a:rPr lang="en-US" i="1" dirty="0" smtClean="0"/>
              <a:t>ACUTE LIMB ISCHEMIA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Dr.Elham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Khoujah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Cosultant</a:t>
            </a:r>
            <a:r>
              <a:rPr lang="en-US" dirty="0" smtClean="0">
                <a:solidFill>
                  <a:srgbClr val="7030A0"/>
                </a:solidFill>
              </a:rPr>
              <a:t> vascular/Endovascular surgeon.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4356"/>
            <a:ext cx="7543799" cy="4566444"/>
          </a:xfrm>
        </p:spPr>
      </p:pic>
    </p:spTree>
    <p:extLst>
      <p:ext uri="{BB962C8B-B14F-4D97-AF65-F5344CB8AC3E}">
        <p14:creationId xmlns:p14="http://schemas.microsoft.com/office/powerpoint/2010/main" val="30877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848600" cy="4572000"/>
          </a:xfrm>
        </p:spPr>
      </p:pic>
    </p:spTree>
    <p:extLst>
      <p:ext uri="{BB962C8B-B14F-4D97-AF65-F5344CB8AC3E}">
        <p14:creationId xmlns:p14="http://schemas.microsoft.com/office/powerpoint/2010/main" val="14011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924800" cy="4724400"/>
          </a:xfrm>
        </p:spPr>
      </p:pic>
    </p:spTree>
    <p:extLst>
      <p:ext uri="{BB962C8B-B14F-4D97-AF65-F5344CB8AC3E}">
        <p14:creationId xmlns:p14="http://schemas.microsoft.com/office/powerpoint/2010/main" val="4026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696200" cy="5029200"/>
          </a:xfrm>
        </p:spPr>
      </p:pic>
    </p:spTree>
    <p:extLst>
      <p:ext uri="{BB962C8B-B14F-4D97-AF65-F5344CB8AC3E}">
        <p14:creationId xmlns:p14="http://schemas.microsoft.com/office/powerpoint/2010/main" val="37813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467599" cy="4525963"/>
          </a:xfrm>
        </p:spPr>
      </p:pic>
    </p:spTree>
    <p:extLst>
      <p:ext uri="{BB962C8B-B14F-4D97-AF65-F5344CB8AC3E}">
        <p14:creationId xmlns:p14="http://schemas.microsoft.com/office/powerpoint/2010/main" val="319167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772399" cy="4876800"/>
          </a:xfrm>
        </p:spPr>
      </p:pic>
    </p:spTree>
    <p:extLst>
      <p:ext uri="{BB962C8B-B14F-4D97-AF65-F5344CB8AC3E}">
        <p14:creationId xmlns:p14="http://schemas.microsoft.com/office/powerpoint/2010/main" val="297967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00200"/>
            <a:ext cx="6751108" cy="5029200"/>
          </a:xfrm>
        </p:spPr>
      </p:pic>
    </p:spTree>
    <p:extLst>
      <p:ext uri="{BB962C8B-B14F-4D97-AF65-F5344CB8AC3E}">
        <p14:creationId xmlns:p14="http://schemas.microsoft.com/office/powerpoint/2010/main" val="3512696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040188" cy="4648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24000"/>
            <a:ext cx="4041775" cy="4648200"/>
          </a:xfrm>
        </p:spPr>
      </p:pic>
    </p:spTree>
    <p:extLst>
      <p:ext uri="{BB962C8B-B14F-4D97-AF65-F5344CB8AC3E}">
        <p14:creationId xmlns:p14="http://schemas.microsoft.com/office/powerpoint/2010/main" val="3294502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05799" cy="4953000"/>
          </a:xfrm>
        </p:spPr>
      </p:pic>
    </p:spTree>
    <p:extLst>
      <p:ext uri="{BB962C8B-B14F-4D97-AF65-F5344CB8AC3E}">
        <p14:creationId xmlns:p14="http://schemas.microsoft.com/office/powerpoint/2010/main" val="1725418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" b="6699"/>
          <a:stretch/>
        </p:blipFill>
        <p:spPr>
          <a:xfrm>
            <a:off x="533400" y="1600200"/>
            <a:ext cx="8103972" cy="4436076"/>
          </a:xfrm>
        </p:spPr>
      </p:pic>
    </p:spTree>
    <p:extLst>
      <p:ext uri="{BB962C8B-B14F-4D97-AF65-F5344CB8AC3E}">
        <p14:creationId xmlns:p14="http://schemas.microsoft.com/office/powerpoint/2010/main" val="31078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ATHEROSCLEROSIS 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4563"/>
          </a:xfr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innerShdw blurRad="114300" dir="5760000">
              <a:prstClr val="black"/>
            </a:innerShdw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400" b="1" i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b="1" i="1" u="sng" dirty="0" smtClean="0">
                <a:solidFill>
                  <a:srgbClr val="7030A0"/>
                </a:solidFill>
              </a:rPr>
              <a:t>Definition</a:t>
            </a:r>
            <a:r>
              <a:rPr lang="en-US" sz="2400" dirty="0" smtClean="0"/>
              <a:t>..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process of </a:t>
            </a:r>
            <a:r>
              <a:rPr lang="en-US" sz="2400" dirty="0">
                <a:hlinkClick r:id="rId2"/>
              </a:rPr>
              <a:t>progressive</a:t>
            </a:r>
            <a:r>
              <a:rPr lang="en-US" sz="2400" dirty="0"/>
              <a:t> thickening and hardening of the walls of medium-sized and large arteries as a result of fat deposits on their inner lining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b="1" i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b="1" i="1" u="sng" dirty="0" err="1" smtClean="0">
                <a:solidFill>
                  <a:srgbClr val="7030A0"/>
                </a:solidFill>
              </a:rPr>
              <a:t>Heamodynamic</a:t>
            </a:r>
            <a:r>
              <a:rPr lang="en-US" sz="2400" b="1" i="1" u="sng" dirty="0" smtClean="0">
                <a:solidFill>
                  <a:srgbClr val="7030A0"/>
                </a:solidFill>
              </a:rPr>
              <a:t> facts.. </a:t>
            </a:r>
          </a:p>
          <a:p>
            <a:endParaRPr lang="en-US" sz="2400" dirty="0" smtClean="0"/>
          </a:p>
          <a:p>
            <a:r>
              <a:rPr lang="en-US" sz="2400" dirty="0" smtClean="0"/>
              <a:t>The endothelial cells that line blood vessels provide an active, dynamic interface between the blood stream and the arterial wall.</a:t>
            </a:r>
          </a:p>
          <a:p>
            <a:endParaRPr lang="en-US" sz="2400" dirty="0" smtClean="0"/>
          </a:p>
          <a:p>
            <a:r>
              <a:rPr lang="en-US" sz="2400" dirty="0" smtClean="0"/>
              <a:t>provide a semi-permeable barrier that regulates the exchange of fluid, nutrients, gases, and waste between the blood and tissues. </a:t>
            </a:r>
          </a:p>
          <a:p>
            <a:endParaRPr lang="en-US" sz="2400" dirty="0" smtClean="0"/>
          </a:p>
          <a:p>
            <a:r>
              <a:rPr lang="en-US" sz="2400" dirty="0" smtClean="0"/>
              <a:t>provide unique surface that generally allows the cellular elements of blood to flow with adhering to the vessel lining .</a:t>
            </a:r>
          </a:p>
        </p:txBody>
      </p:sp>
    </p:spTree>
    <p:extLst>
      <p:ext uri="{BB962C8B-B14F-4D97-AF65-F5344CB8AC3E}">
        <p14:creationId xmlns:p14="http://schemas.microsoft.com/office/powerpoint/2010/main" val="31626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CAROTID ARTERY DISEASE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6172200" cy="4800600"/>
          </a:xfrm>
        </p:spPr>
      </p:pic>
    </p:spTree>
    <p:extLst>
      <p:ext uri="{BB962C8B-B14F-4D97-AF65-F5344CB8AC3E}">
        <p14:creationId xmlns:p14="http://schemas.microsoft.com/office/powerpoint/2010/main" val="2827716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CAROTID ARTERY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Risk factors..</a:t>
            </a:r>
          </a:p>
          <a:p>
            <a:endParaRPr lang="en-US" dirty="0" smtClean="0"/>
          </a:p>
          <a:p>
            <a:r>
              <a:rPr lang="en-US" dirty="0" smtClean="0"/>
              <a:t>History..</a:t>
            </a:r>
          </a:p>
          <a:p>
            <a:endParaRPr lang="en-US" smtClean="0"/>
          </a:p>
          <a:p>
            <a:r>
              <a:rPr lang="en-US" smtClean="0"/>
              <a:t>Symptoms </a:t>
            </a:r>
            <a:r>
              <a:rPr lang="en-US" dirty="0" smtClean="0"/>
              <a:t>&amp; signs..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9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657600" cy="381000"/>
          </a:xfrm>
        </p:spPr>
        <p:txBody>
          <a:bodyPr>
            <a:normAutofit/>
          </a:bodyPr>
          <a:lstStyle/>
          <a:p>
            <a:r>
              <a:rPr lang="en-US" sz="1400" b="1" i="1" u="sng" dirty="0">
                <a:solidFill>
                  <a:srgbClr val="FF0000"/>
                </a:solidFill>
              </a:rPr>
              <a:t>ATHEROSCLEROSIS PATHOPHYSIOLOGY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Endothelial </a:t>
            </a:r>
            <a:r>
              <a:rPr lang="en-US" sz="2600" dirty="0"/>
              <a:t>cells also regulate constriction and relaxation of vessels by releasing </a:t>
            </a:r>
            <a:r>
              <a:rPr lang="en-US" sz="2600" dirty="0" err="1"/>
              <a:t>vasodilatory</a:t>
            </a:r>
            <a:r>
              <a:rPr lang="en-US" sz="2600" dirty="0"/>
              <a:t> molecules (e.g., nitric oxide (NO) and prostacyclin (PGI</a:t>
            </a:r>
            <a:r>
              <a:rPr lang="en-US" sz="2600" baseline="-25000" dirty="0"/>
              <a:t>2</a:t>
            </a:r>
            <a:r>
              <a:rPr lang="en-US" sz="2600" dirty="0"/>
              <a:t>) and </a:t>
            </a:r>
            <a:r>
              <a:rPr lang="en-US" sz="2600" dirty="0" err="1"/>
              <a:t>vasoconstrictive</a:t>
            </a:r>
            <a:r>
              <a:rPr lang="en-US" sz="2600" dirty="0"/>
              <a:t> molecules (</a:t>
            </a:r>
            <a:r>
              <a:rPr lang="en-US" sz="2600" dirty="0" err="1"/>
              <a:t>endothelin</a:t>
            </a:r>
            <a:r>
              <a:rPr lang="en-US" sz="2600" dirty="0"/>
              <a:t> and angiotensin-II</a:t>
            </a:r>
            <a:r>
              <a:rPr lang="en-US" sz="2600" dirty="0" smtClean="0"/>
              <a:t>).</a:t>
            </a:r>
          </a:p>
          <a:p>
            <a:endParaRPr lang="en-US" sz="2600" dirty="0" smtClean="0"/>
          </a:p>
          <a:p>
            <a:r>
              <a:rPr lang="en-US" sz="2600" dirty="0" smtClean="0"/>
              <a:t>When </a:t>
            </a:r>
            <a:r>
              <a:rPr lang="en-US" sz="2600" dirty="0"/>
              <a:t>injury occurs, endothelial cells secrete cytokines that trigger and maintain an inflammatory response.</a:t>
            </a:r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4114800" cy="533400"/>
          </a:xfrm>
        </p:spPr>
        <p:txBody>
          <a:bodyPr>
            <a:normAutofit/>
          </a:bodyPr>
          <a:lstStyle/>
          <a:p>
            <a:r>
              <a:rPr lang="en-US" sz="1400" b="1" i="1" u="sng" dirty="0">
                <a:solidFill>
                  <a:srgbClr val="FF0000"/>
                </a:solidFill>
              </a:rPr>
              <a:t>ATHEROSCLEROSIS </a:t>
            </a:r>
            <a:r>
              <a:rPr lang="en-US" sz="1400" b="1" i="1" u="sng" dirty="0" smtClean="0">
                <a:solidFill>
                  <a:srgbClr val="FF0000"/>
                </a:solidFill>
              </a:rPr>
              <a:t>PATHOPHYSIOLOGY cont.</a:t>
            </a:r>
            <a:endParaRPr lang="en-US" sz="1400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 smtClean="0">
                <a:solidFill>
                  <a:srgbClr val="C00000"/>
                </a:solidFill>
              </a:rPr>
              <a:t>RISK FACTORS OF ENDOTHELIAL INJURIES..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Physical injury or stress as a result of direct trauma or </a:t>
            </a:r>
            <a:r>
              <a:rPr lang="en-US" sz="2400" b="1" i="1" u="sng" dirty="0" smtClean="0">
                <a:hlinkClick r:id="rId2"/>
              </a:rPr>
              <a:t>hypertension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  <a:endParaRPr lang="en-US" sz="2400" b="1" i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Turbulent blood flow, for example, where arteries branch.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Circulation of reactive oxygen species (free radicals), e.g., from </a:t>
            </a:r>
            <a:r>
              <a:rPr lang="en-US" sz="2400" b="1" i="1" u="sng" dirty="0">
                <a:solidFill>
                  <a:srgbClr val="0070C0"/>
                </a:solidFill>
              </a:rPr>
              <a:t>smoking</a:t>
            </a:r>
            <a:r>
              <a:rPr lang="en-US" sz="2400" dirty="0"/>
              <a:t> </a:t>
            </a:r>
            <a:r>
              <a:rPr lang="en-US" sz="2400" dirty="0" smtClean="0"/>
              <a:t>or air pollutants.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u="sng" dirty="0" smtClean="0">
                <a:solidFill>
                  <a:srgbClr val="0070C0"/>
                </a:solidFill>
              </a:rPr>
              <a:t>Hyperlipidemia</a:t>
            </a:r>
            <a:r>
              <a:rPr lang="en-US" sz="2400" dirty="0" smtClean="0"/>
              <a:t> (high blood concentrations of LDL or VLDL).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Chronically </a:t>
            </a:r>
            <a:r>
              <a:rPr lang="en-US" sz="2400" b="1" i="1" u="sng" dirty="0">
                <a:solidFill>
                  <a:srgbClr val="0070C0"/>
                </a:solidFill>
              </a:rPr>
              <a:t>elevated blood glucose</a:t>
            </a:r>
            <a:r>
              <a:rPr lang="en-US" sz="2400" b="1" i="1" u="sng" dirty="0"/>
              <a:t> </a:t>
            </a:r>
            <a:r>
              <a:rPr lang="en-US" sz="2400" dirty="0" smtClean="0"/>
              <a:t>levels.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u="sng" dirty="0" err="1" smtClean="0">
                <a:solidFill>
                  <a:srgbClr val="0070C0"/>
                </a:solidFill>
              </a:rPr>
              <a:t>Homocysteinemia</a:t>
            </a:r>
            <a:r>
              <a:rPr lang="en-US" sz="2400" dirty="0" smtClean="0"/>
              <a:t>, which results from an inherited metabolic defect that leads to very high levels of the homocysteine, a metabolite of methionine; high concentrations are toxic to the endothelium.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54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1600" b="1" i="1" u="sng" dirty="0" smtClean="0">
                <a:solidFill>
                  <a:srgbClr val="FF0000"/>
                </a:solidFill>
              </a:rPr>
              <a:t>ATHEROSCLEROSIS </a:t>
            </a:r>
            <a:r>
              <a:rPr lang="en-US" sz="1600" b="1" i="1" u="sng" dirty="0">
                <a:solidFill>
                  <a:srgbClr val="FF0000"/>
                </a:solidFill>
              </a:rPr>
              <a:t>PATHOPHYSIOLOGY cont.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2700" dirty="0" smtClean="0"/>
              <a:t>Atherosclerosis </a:t>
            </a:r>
            <a:r>
              <a:rPr lang="en-US" sz="2700" dirty="0"/>
              <a:t>is a disease process which is triggered by sometimes subtle physical or chemical insults to </a:t>
            </a:r>
            <a:r>
              <a:rPr lang="en-US" sz="2700" dirty="0" smtClean="0"/>
              <a:t>the endothelial cell layer of arteries.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29" y="2133600"/>
            <a:ext cx="6324599" cy="4845955"/>
          </a:xfrm>
        </p:spPr>
      </p:pic>
      <p:sp>
        <p:nvSpPr>
          <p:cNvPr id="5" name="Rounded Rectangle 4"/>
          <p:cNvSpPr/>
          <p:nvPr/>
        </p:nvSpPr>
        <p:spPr>
          <a:xfrm flipV="1">
            <a:off x="1616529" y="6865256"/>
            <a:ext cx="6324600" cy="228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8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            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      (1)  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TOXIC INSULT</a:t>
            </a:r>
          </a:p>
          <a:p>
            <a:pPr marL="0" indent="0">
              <a:buNone/>
            </a:pPr>
            <a:r>
              <a:rPr lang="en-US" sz="1400" dirty="0" smtClean="0"/>
              <a:t>        (modified </a:t>
            </a:r>
            <a:r>
              <a:rPr lang="en-US" sz="1400" dirty="0" err="1" smtClean="0"/>
              <a:t>LPL,heamodynamic</a:t>
            </a:r>
            <a:r>
              <a:rPr lang="en-US" sz="1400" dirty="0" smtClean="0"/>
              <a:t> insults,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 smtClean="0"/>
              <a:t>infecious</a:t>
            </a:r>
            <a:r>
              <a:rPr lang="en-US" sz="1400" dirty="0" smtClean="0"/>
              <a:t> </a:t>
            </a:r>
            <a:r>
              <a:rPr lang="en-US" sz="1400" dirty="0" err="1" smtClean="0"/>
              <a:t>agents,oxidative</a:t>
            </a:r>
            <a:r>
              <a:rPr lang="en-US" sz="1400" dirty="0" smtClean="0"/>
              <a:t> stress)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(3)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 INFLAMATORY RESPONS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</a:t>
            </a:r>
            <a:r>
              <a:rPr lang="en-US" sz="1400" dirty="0" smtClean="0"/>
              <a:t>(adhesion to </a:t>
            </a:r>
            <a:r>
              <a:rPr lang="en-US" sz="1400" dirty="0" err="1" smtClean="0"/>
              <a:t>endothelium,migration</a:t>
            </a:r>
            <a:r>
              <a:rPr lang="en-US" sz="1400" dirty="0" smtClean="0"/>
              <a:t> to </a:t>
            </a:r>
            <a:r>
              <a:rPr lang="en-US" sz="1400" dirty="0" err="1" smtClean="0"/>
              <a:t>subendothelium</a:t>
            </a:r>
            <a:r>
              <a:rPr lang="en-US" sz="1400" dirty="0" smtClean="0"/>
              <a:t>,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                                 release of </a:t>
            </a:r>
            <a:r>
              <a:rPr lang="en-US" sz="1400" dirty="0" err="1"/>
              <a:t>cytokines,platlet</a:t>
            </a:r>
            <a:r>
              <a:rPr lang="en-US" sz="1400" dirty="0"/>
              <a:t> </a:t>
            </a:r>
            <a:r>
              <a:rPr lang="en-US" sz="1400" dirty="0" smtClean="0"/>
              <a:t>activation)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     </a:t>
            </a:r>
            <a:r>
              <a:rPr lang="en-US" sz="11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(2)    </a:t>
            </a:r>
            <a:r>
              <a:rPr lang="en-US" sz="1400" b="1" i="1" u="sng" dirty="0">
                <a:solidFill>
                  <a:srgbClr val="C00000"/>
                </a:solidFill>
              </a:rPr>
              <a:t>ENDOTHELIAL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DYSFUNCTION        </a:t>
            </a:r>
            <a:endParaRPr lang="en-US" sz="1400" b="1" i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</a:t>
            </a:r>
            <a:r>
              <a:rPr lang="en-US" sz="1400" dirty="0"/>
              <a:t>(increase </a:t>
            </a:r>
            <a:r>
              <a:rPr lang="en-US" sz="1400" dirty="0" err="1"/>
              <a:t>adherence,permeability,hypercoagulability</a:t>
            </a:r>
            <a:r>
              <a:rPr lang="en-US" sz="1400" dirty="0" smtClean="0"/>
              <a:t>,                      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(8)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THROMBUS FORMATION </a:t>
            </a:r>
            <a:endParaRPr lang="en-US" sz="1400" b="1" i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expression </a:t>
            </a:r>
            <a:r>
              <a:rPr lang="en-US" sz="1400" dirty="0"/>
              <a:t>of adhesion </a:t>
            </a:r>
            <a:r>
              <a:rPr lang="en-US" sz="1400" dirty="0" err="1"/>
              <a:t>molecules,release</a:t>
            </a:r>
            <a:r>
              <a:rPr lang="en-US" sz="1400" dirty="0"/>
              <a:t> of </a:t>
            </a:r>
            <a:r>
              <a:rPr lang="en-US" sz="1400" dirty="0" smtClean="0"/>
              <a:t>chemokines)                        (rupture of fibrous cap or ulceration of plaque, </a:t>
            </a:r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                                  continuing </a:t>
            </a:r>
            <a:r>
              <a:rPr lang="en-US" sz="1400" dirty="0" err="1" smtClean="0"/>
              <a:t>influx&amp;activation</a:t>
            </a:r>
            <a:r>
              <a:rPr lang="en-US" sz="1400" dirty="0" smtClean="0"/>
              <a:t> of macrophages)  </a:t>
            </a:r>
            <a:endParaRPr lang="en-US" sz="1400" b="1" i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</a:t>
            </a:r>
            <a:r>
              <a:rPr lang="en-US" sz="11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(5)</a:t>
            </a:r>
            <a:endParaRPr lang="en-US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100" dirty="0" smtClean="0"/>
              <a:t>        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 </a:t>
            </a:r>
            <a:r>
              <a:rPr lang="en-US" sz="1100" dirty="0" smtClean="0"/>
              <a:t>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(4)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FOAM CELL FORMATION  </a:t>
            </a:r>
            <a:r>
              <a:rPr lang="en-US" sz="1400" dirty="0" smtClean="0">
                <a:solidFill>
                  <a:srgbClr val="C00000"/>
                </a:solidFill>
              </a:rPr>
              <a:t>              </a:t>
            </a:r>
            <a:r>
              <a:rPr lang="en-US" sz="1400" b="1" dirty="0" smtClean="0">
                <a:solidFill>
                  <a:srgbClr val="C00000"/>
                </a:solidFill>
              </a:rPr>
              <a:t> (6)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INTERMEDIATE LESION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(7)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FIBROUS PLAQUE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(engulfing of LDL by macrophages)             (layers of macrophages &amp;                (progression of intermediate lesion with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FATTY STREAKS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</a:t>
            </a:r>
            <a:r>
              <a:rPr lang="en-US" sz="1400" dirty="0" smtClean="0"/>
              <a:t>smooth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muscle cells)                      fibrous cap </a:t>
            </a:r>
            <a:r>
              <a:rPr lang="en-US" sz="1400" dirty="0" err="1" smtClean="0"/>
              <a:t>formation,mixture</a:t>
            </a:r>
            <a:r>
              <a:rPr lang="en-US" sz="1400" dirty="0" smtClean="0"/>
              <a:t> of </a:t>
            </a:r>
            <a:r>
              <a:rPr lang="en-US" sz="1400" dirty="0" err="1" smtClean="0"/>
              <a:t>inflamatory</a:t>
            </a:r>
            <a:r>
              <a:rPr lang="en-US" sz="1400" b="1" i="1" u="sng" dirty="0" smtClean="0">
                <a:solidFill>
                  <a:srgbClr val="C00000"/>
                </a:solidFill>
              </a:rPr>
              <a:t>                           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(aggregation of lipid-rich macrophages                                                                    &amp; smooth muscle </a:t>
            </a:r>
            <a:r>
              <a:rPr lang="en-US" sz="1400" dirty="0" err="1" smtClean="0"/>
              <a:t>cells,intra</a:t>
            </a:r>
            <a:r>
              <a:rPr lang="en-US" sz="1400" dirty="0" smtClean="0"/>
              <a:t>. &amp; extracellular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&amp; T-lymphocytes)                                                                                                    </a:t>
            </a:r>
            <a:r>
              <a:rPr lang="en-US" sz="1400" dirty="0" err="1" smtClean="0"/>
              <a:t>lipid,increase</a:t>
            </a:r>
            <a:r>
              <a:rPr lang="en-US" sz="1400" dirty="0" smtClean="0"/>
              <a:t> matrix proteins &amp; necrotic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                                                                        cellular debris) </a:t>
            </a:r>
            <a:endParaRPr lang="en-US" sz="1100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34730" y="990600"/>
            <a:ext cx="1789670" cy="45720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09351" y="11430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458979" y="1981200"/>
            <a:ext cx="804102" cy="3693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83292" y="3712174"/>
            <a:ext cx="88392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" y="3826474"/>
            <a:ext cx="8686800" cy="0"/>
          </a:xfrm>
          <a:prstGeom prst="line">
            <a:avLst/>
          </a:prstGeom>
          <a:ln w="76200" cap="rnd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743200" y="3029464"/>
            <a:ext cx="1515879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934730" y="3276600"/>
            <a:ext cx="1942070" cy="11481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2938849" y="4524632"/>
            <a:ext cx="152400" cy="762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181600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37" name="Straight Arrow Connector 1036"/>
          <p:cNvCxnSpPr/>
          <p:nvPr/>
        </p:nvCxnSpPr>
        <p:spPr>
          <a:xfrm>
            <a:off x="2938849" y="4905632"/>
            <a:ext cx="41395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Arrow Connector 1038"/>
          <p:cNvCxnSpPr/>
          <p:nvPr/>
        </p:nvCxnSpPr>
        <p:spPr>
          <a:xfrm>
            <a:off x="5206314" y="490563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781800" y="3387638"/>
            <a:ext cx="0" cy="803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PERIPHERAL ARTERIAL DISEASE</a:t>
            </a:r>
            <a:br>
              <a:rPr lang="en-US" sz="3200" b="1" u="sng" dirty="0" smtClean="0">
                <a:solidFill>
                  <a:srgbClr val="C00000"/>
                </a:solidFill>
              </a:rPr>
            </a:br>
            <a:r>
              <a:rPr lang="en-US" sz="2700" dirty="0"/>
              <a:t>sequence of atherosclerosis of peripheral vessels excluding the carotids and coronaries..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Presentation..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acute                                           chronic</a:t>
            </a:r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</a:t>
            </a:r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 embolic   thrombotic     traumatic                         claudication               critical limb ischemia  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2438400"/>
            <a:ext cx="1476632" cy="914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86300" y="2438400"/>
            <a:ext cx="1257300" cy="914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670222" y="3733800"/>
            <a:ext cx="533400" cy="2095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17804" y="3733800"/>
            <a:ext cx="0" cy="2095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17341" y="3733800"/>
            <a:ext cx="304800" cy="1905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38800" y="3733800"/>
            <a:ext cx="304800" cy="3351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27339" y="3796613"/>
            <a:ext cx="378941" cy="2095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9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7030A0"/>
                </a:solidFill>
              </a:rPr>
              <a:t>Risk Factors..</a:t>
            </a:r>
          </a:p>
          <a:p>
            <a:r>
              <a:rPr lang="en-US" dirty="0" smtClean="0"/>
              <a:t>Hypertension.</a:t>
            </a:r>
          </a:p>
          <a:p>
            <a:r>
              <a:rPr lang="en-US" dirty="0" smtClean="0"/>
              <a:t>Diabetes.</a:t>
            </a:r>
          </a:p>
          <a:p>
            <a:r>
              <a:rPr lang="en-US" dirty="0" smtClean="0"/>
              <a:t>Hyperlipidemia.</a:t>
            </a:r>
          </a:p>
          <a:p>
            <a:r>
              <a:rPr lang="en-US" dirty="0" smtClean="0"/>
              <a:t>Smoking.</a:t>
            </a:r>
          </a:p>
          <a:p>
            <a:r>
              <a:rPr lang="en-US" dirty="0" smtClean="0"/>
              <a:t>Familial tendency.</a:t>
            </a:r>
          </a:p>
          <a:p>
            <a:r>
              <a:rPr lang="en-US" dirty="0" smtClean="0"/>
              <a:t>Obesity.</a:t>
            </a:r>
          </a:p>
          <a:p>
            <a:r>
              <a:rPr lang="en-US" dirty="0" smtClean="0"/>
              <a:t>Gender.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105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305800" cy="5105400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20700" dist="723900" dir="5400000" algn="ctr" rotWithShape="0">
              <a:schemeClr val="accent6">
                <a:lumMod val="60000"/>
                <a:lumOff val="40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0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505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ATHEROSCLEROSIS PAD,CAROTID STENOSIS, ACUTE LIMB ISCHEMIA</vt:lpstr>
      <vt:lpstr>ATHEROSCLEROSIS PATHOPHYSIOLOGY</vt:lpstr>
      <vt:lpstr>ATHEROSCLEROSIS PATHOPHYSIOLOGY cont.</vt:lpstr>
      <vt:lpstr>ATHEROSCLEROSIS PATHOPHYSIOLOGY cont.</vt:lpstr>
      <vt:lpstr>    ATHEROSCLEROSIS PATHOPHYSIOLOGY cont.   Atherosclerosis is a disease process which is triggered by sometimes subtle physical or chemical insults to the endothelial cell layer of arteries.   </vt:lpstr>
      <vt:lpstr>PowerPoint Presentation</vt:lpstr>
      <vt:lpstr>PERIPHERAL ARTERIAL DISEASE sequence of atherosclerosis of peripheral vessels excluding the carotids and coronaries.. 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CAROTID ARTERY DISEASE</vt:lpstr>
      <vt:lpstr>CAROTID ARTERY DISEASE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ATHEROSCLEROSIS PAD,CAROTID STENOSIS, ACUTE LIMB ISCHEMIA</dc:title>
  <dc:creator>User</dc:creator>
  <cp:lastModifiedBy>User</cp:lastModifiedBy>
  <cp:revision>53</cp:revision>
  <dcterms:created xsi:type="dcterms:W3CDTF">2015-08-23T18:57:42Z</dcterms:created>
  <dcterms:modified xsi:type="dcterms:W3CDTF">2015-09-02T04:46:05Z</dcterms:modified>
</cp:coreProperties>
</file>