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12/9/2015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Mazen Hassanain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 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17657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Shunt operations can be categorized as follows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" y="1447799"/>
            <a:ext cx="9267371" cy="541020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Nonselective — those that decompress the entire portal </a:t>
            </a:r>
            <a:r>
              <a:rPr lang="en-US" dirty="0" smtClean="0"/>
              <a:t>tree, </a:t>
            </a:r>
            <a:r>
              <a:rPr lang="en-US" dirty="0"/>
              <a:t>such as </a:t>
            </a:r>
            <a:r>
              <a:rPr lang="en-US" dirty="0" err="1"/>
              <a:t>portacaval</a:t>
            </a:r>
            <a:r>
              <a:rPr lang="en-US" dirty="0"/>
              <a:t> </a:t>
            </a:r>
            <a:r>
              <a:rPr lang="en-US" dirty="0" smtClean="0"/>
              <a:t>shunts</a:t>
            </a:r>
          </a:p>
          <a:p>
            <a:endParaRPr lang="en-US" dirty="0"/>
          </a:p>
          <a:p>
            <a:r>
              <a:rPr lang="en-US" dirty="0"/>
              <a:t>Selective — those that compartmentalize the portal tree into a decompressed </a:t>
            </a:r>
            <a:r>
              <a:rPr lang="en-US" dirty="0" err="1"/>
              <a:t>variceal</a:t>
            </a:r>
            <a:r>
              <a:rPr lang="en-US" dirty="0"/>
              <a:t> system while maintaining sinusoidal perfusion via a hypertensive superior mesenteric-portal compartment, such as a distal </a:t>
            </a:r>
            <a:r>
              <a:rPr lang="en-US" dirty="0" err="1"/>
              <a:t>splenorenal</a:t>
            </a:r>
            <a:r>
              <a:rPr lang="en-US" dirty="0"/>
              <a:t> shunt</a:t>
            </a:r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— those that incompletely decompress the entire portal tree and thereby also maintain some hepatic perfusion</a:t>
            </a:r>
          </a:p>
          <a:p>
            <a:endParaRPr lang="en-US" dirty="0"/>
          </a:p>
          <a:p>
            <a:r>
              <a:rPr lang="en-US" dirty="0" err="1"/>
              <a:t>Nonshunt</a:t>
            </a:r>
            <a:r>
              <a:rPr lang="en-US" dirty="0"/>
              <a:t> operations generally include either esophageal transection (in which the distal esophagus is transected and then stapled back together after </a:t>
            </a:r>
            <a:r>
              <a:rPr lang="en-US" dirty="0" err="1"/>
              <a:t>varices</a:t>
            </a:r>
            <a:r>
              <a:rPr lang="en-US" dirty="0"/>
              <a:t> have been ligated) or </a:t>
            </a:r>
            <a:r>
              <a:rPr lang="en-US" dirty="0" err="1"/>
              <a:t>devascularization</a:t>
            </a:r>
            <a:r>
              <a:rPr lang="en-US" dirty="0"/>
              <a:t> of the </a:t>
            </a:r>
            <a:r>
              <a:rPr lang="en-US" dirty="0" err="1"/>
              <a:t>gastroesophageal</a:t>
            </a:r>
            <a:r>
              <a:rPr lang="en-US" dirty="0"/>
              <a:t> junction (</a:t>
            </a:r>
            <a:r>
              <a:rPr lang="en-US" dirty="0" err="1"/>
              <a:t>Sugiura</a:t>
            </a:r>
            <a:r>
              <a:rPr lang="en-US" dirty="0"/>
              <a:t> procedure).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72" y="145143"/>
            <a:ext cx="9071428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Maintain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hemoglobin of approximately 8 g/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-term (maximum seven days) antibiotic prophylaxis should be instituted in any patient with cirrhosis and GI hemorrhage.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Pharmacologic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somatostatin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its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analogue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octreotide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should start as soon as bleeding is suspected and continue for 3-5 days after confirmation.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Upper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endoscopy, performed within 12 hours, should be used to make the diagnosis and to treat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hemorrhage either with endoscopic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ligation 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sclerotherapy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indicated in patients in whom hemorrhage from esophageal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cannot be controlled or in whom bleeding recurs despite combined pharmacological and endoscopic 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Balloon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tamponade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should be used as a temporizing measure (maximum 24 hours) in patients with uncontrollable bleeding for whom a more definitive 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TIPS or endoscopic therapy) is planned.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Resection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Causes: </a:t>
            </a:r>
          </a:p>
          <a:p>
            <a:pPr lvl="1"/>
            <a:r>
              <a:rPr lang="en-US" dirty="0" smtClean="0"/>
              <a:t>Benign : adenoma</a:t>
            </a:r>
          </a:p>
          <a:p>
            <a:pPr lvl="1"/>
            <a:r>
              <a:rPr lang="en-US" smtClean="0"/>
              <a:t>Malignant : HCC, CC, CRCLM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Indications</a:t>
            </a:r>
          </a:p>
          <a:p>
            <a:endParaRPr lang="en-US" dirty="0"/>
          </a:p>
          <a:p>
            <a:r>
              <a:rPr lang="en-US" dirty="0" smtClean="0"/>
              <a:t>Outcomes</a:t>
            </a:r>
          </a:p>
          <a:p>
            <a:endParaRPr lang="en-US" dirty="0"/>
          </a:p>
          <a:p>
            <a:r>
              <a:rPr lang="en-US" dirty="0" smtClean="0"/>
              <a:t>What's </a:t>
            </a:r>
            <a:r>
              <a:rPr lang="en-US" dirty="0" err="1" smtClean="0"/>
              <a:t>resectable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How much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Cirrhosis</a:t>
            </a:r>
          </a:p>
          <a:p>
            <a:r>
              <a:rPr lang="en-CA" sz="3600" dirty="0" smtClean="0"/>
              <a:t>Non-cirrhosis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8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3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Asymptomatic</a:t>
            </a:r>
          </a:p>
          <a:p>
            <a:r>
              <a:rPr lang="en-US" sz="3600" dirty="0" smtClean="0"/>
              <a:t>Complications</a:t>
            </a:r>
          </a:p>
          <a:p>
            <a:pPr lvl="1"/>
            <a:r>
              <a:rPr lang="en-US" sz="3200" dirty="0" err="1"/>
              <a:t>G</a:t>
            </a:r>
            <a:r>
              <a:rPr lang="en-US" sz="3200" dirty="0" err="1" smtClean="0"/>
              <a:t>astroesophageal</a:t>
            </a:r>
            <a:r>
              <a:rPr lang="en-US" sz="3200" dirty="0" smtClean="0"/>
              <a:t> </a:t>
            </a:r>
            <a:r>
              <a:rPr lang="en-US" sz="3200" dirty="0" err="1" smtClean="0"/>
              <a:t>varices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scites </a:t>
            </a:r>
          </a:p>
          <a:p>
            <a:pPr lvl="1"/>
            <a:r>
              <a:rPr lang="en-US" sz="3200" dirty="0" smtClean="0"/>
              <a:t>Splenomegaly</a:t>
            </a:r>
          </a:p>
          <a:p>
            <a:pPr lvl="1"/>
            <a:r>
              <a:rPr lang="en-US" sz="3200" dirty="0" smtClean="0"/>
              <a:t>Underlying disease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Bleeding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one-third of all patients with </a:t>
            </a:r>
            <a:r>
              <a:rPr lang="en-US" dirty="0" err="1"/>
              <a:t>varices</a:t>
            </a:r>
            <a:r>
              <a:rPr lang="en-US" dirty="0"/>
              <a:t> will develop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smtClean="0"/>
              <a:t>hemorrhage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major cause of morbidity and mortality in patients with cirrhosis</a:t>
            </a:r>
          </a:p>
          <a:p>
            <a:endParaRPr lang="en-US" dirty="0" smtClean="0"/>
          </a:p>
          <a:p>
            <a:r>
              <a:rPr lang="en-US" dirty="0"/>
              <a:t>AASLD RECOMMENDATIONS — Recommendations for prevention of </a:t>
            </a:r>
            <a:r>
              <a:rPr lang="en-US" dirty="0" err="1"/>
              <a:t>variceal</a:t>
            </a:r>
            <a:r>
              <a:rPr lang="en-US" dirty="0"/>
              <a:t> bleeding have been issued by the American Association for the Study of Liver Diseases</a:t>
            </a:r>
          </a:p>
        </p:txBody>
      </p:sp>
    </p:spTree>
    <p:extLst>
      <p:ext uri="{BB962C8B-B14F-4D97-AF65-F5344CB8AC3E}">
        <p14:creationId xmlns:p14="http://schemas.microsoft.com/office/powerpoint/2010/main" val="21023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70" y="181429"/>
            <a:ext cx="8944429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cirrhosis who do not have </a:t>
            </a:r>
            <a:r>
              <a:rPr lang="en-US" sz="2400" dirty="0" err="1"/>
              <a:t>varices</a:t>
            </a:r>
            <a:r>
              <a:rPr lang="en-US" sz="2400" dirty="0"/>
              <a:t>, </a:t>
            </a:r>
            <a:r>
              <a:rPr lang="en-US" sz="2400" dirty="0" smtClean="0"/>
              <a:t>no Rx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who have compensated cirrhosis and small </a:t>
            </a:r>
            <a:r>
              <a:rPr lang="en-US" sz="2400" dirty="0" err="1"/>
              <a:t>varices</a:t>
            </a:r>
            <a:r>
              <a:rPr lang="en-US" sz="2400" dirty="0"/>
              <a:t> that have not bled but have criteria for increased risk of hemorrhage (Child B/C or presence of red wale marks on </a:t>
            </a:r>
            <a:r>
              <a:rPr lang="en-US" sz="2400" dirty="0" err="1"/>
              <a:t>varices</a:t>
            </a:r>
            <a:r>
              <a:rPr lang="en-US" sz="2400" dirty="0"/>
              <a:t>), nonselective beta </a:t>
            </a:r>
            <a:r>
              <a:rPr lang="en-US" sz="2400" dirty="0" smtClean="0"/>
              <a:t>blockers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medium/large </a:t>
            </a:r>
            <a:r>
              <a:rPr lang="en-US" sz="2400" dirty="0" err="1"/>
              <a:t>varices</a:t>
            </a:r>
            <a:r>
              <a:rPr lang="en-US" sz="2400" dirty="0"/>
              <a:t> that have not bled, nonselective beta blockers (propranolol or </a:t>
            </a:r>
            <a:r>
              <a:rPr lang="en-US" sz="2400" dirty="0" err="1"/>
              <a:t>nadolol</a:t>
            </a:r>
            <a:r>
              <a:rPr lang="en-US" sz="2400" dirty="0"/>
              <a:t>) is recommended or undergo EVL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</a:t>
            </a:r>
            <a:r>
              <a:rPr lang="en-US" sz="2400" dirty="0" smtClean="0"/>
              <a:t>receive </a:t>
            </a:r>
            <a:r>
              <a:rPr lang="en-US" sz="2400" dirty="0"/>
              <a:t>beta blockers, a follow-up EGD is not necessary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 patient is treated with EVL, it should be repeated </a:t>
            </a:r>
            <a:r>
              <a:rPr lang="en-US" sz="2400" dirty="0" smtClean="0"/>
              <a:t>until obliteration. EGD </a:t>
            </a:r>
            <a:r>
              <a:rPr lang="en-US" sz="2400" dirty="0"/>
              <a:t>performed one to three months after obliteration and then every 6 to 12 months to check for </a:t>
            </a:r>
            <a:r>
              <a:rPr lang="en-US" sz="2400" dirty="0" err="1"/>
              <a:t>variceal</a:t>
            </a:r>
            <a:r>
              <a:rPr lang="en-US" sz="2400" dirty="0"/>
              <a:t> recurrence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88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8" y="1752600"/>
            <a:ext cx="8995231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Initial </a:t>
            </a:r>
            <a:r>
              <a:rPr lang="en-US" sz="3500" dirty="0" smtClean="0"/>
              <a:t>therapy: hemodynamic </a:t>
            </a:r>
            <a:r>
              <a:rPr lang="en-US" sz="3500" dirty="0"/>
              <a:t>resuscitation, prevention and treatment of </a:t>
            </a:r>
            <a:r>
              <a:rPr lang="en-US" sz="3500" dirty="0" smtClean="0"/>
              <a:t>complications</a:t>
            </a:r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P</a:t>
            </a:r>
            <a:r>
              <a:rPr lang="en-US" sz="3500" dirty="0" smtClean="0"/>
              <a:t>rophylactic </a:t>
            </a:r>
            <a:r>
              <a:rPr lang="en-US" sz="3500" dirty="0"/>
              <a:t>antibiotics, preferably before endoscopy (although effectiveness has also been demonstrated when given </a:t>
            </a:r>
            <a:r>
              <a:rPr lang="en-US" sz="3500" dirty="0" smtClean="0"/>
              <a:t>after)</a:t>
            </a:r>
            <a:r>
              <a:rPr lang="en-US" sz="3500" dirty="0"/>
              <a:t>. </a:t>
            </a:r>
            <a:endParaRPr lang="en-US" sz="3500" dirty="0" smtClean="0"/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/>
              <a:t>intravenous ceftriaxone (1 g IV) or </a:t>
            </a:r>
            <a:r>
              <a:rPr lang="en-US" sz="3500" dirty="0" err="1"/>
              <a:t>Cipro</a:t>
            </a:r>
            <a:r>
              <a:rPr lang="en-US" sz="3500" dirty="0"/>
              <a:t> (400 mg IV BID)</a:t>
            </a:r>
          </a:p>
          <a:p>
            <a:endParaRPr lang="en-US" sz="3500" u="sng" dirty="0"/>
          </a:p>
          <a:p>
            <a:r>
              <a:rPr lang="en-US" sz="3500" dirty="0" smtClean="0"/>
              <a:t>UGD should </a:t>
            </a:r>
            <a:r>
              <a:rPr lang="en-US" sz="3500" dirty="0"/>
              <a:t>be performed for diagnosis and possible treatment</a:t>
            </a:r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 err="1"/>
              <a:t>terlipressin</a:t>
            </a:r>
            <a:r>
              <a:rPr lang="en-US" sz="3500" dirty="0"/>
              <a:t> in countries where it is available and </a:t>
            </a:r>
            <a:r>
              <a:rPr lang="en-US" sz="3500" dirty="0" err="1"/>
              <a:t>somatostatin</a:t>
            </a:r>
            <a:r>
              <a:rPr lang="en-US" sz="3500" dirty="0"/>
              <a:t> or </a:t>
            </a:r>
            <a:r>
              <a:rPr lang="en-US" sz="3500" dirty="0" err="1"/>
              <a:t>octreotide</a:t>
            </a:r>
            <a:r>
              <a:rPr lang="en-US" sz="3500" dirty="0"/>
              <a:t> (50 mcg bolus followed by 50 mcg/hour by intravenous infusion) where </a:t>
            </a:r>
            <a:r>
              <a:rPr lang="en-US" sz="3500" dirty="0" err="1"/>
              <a:t>terlipressin</a:t>
            </a:r>
            <a:r>
              <a:rPr lang="en-US" sz="3500" dirty="0"/>
              <a:t> is unavailable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alvage treatment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TIPS (</a:t>
            </a:r>
            <a:r>
              <a:rPr lang="en-US" dirty="0" err="1"/>
              <a:t>transjugular</a:t>
            </a:r>
            <a:r>
              <a:rPr lang="en-US" dirty="0"/>
              <a:t> intrahepatic </a:t>
            </a:r>
            <a:r>
              <a:rPr lang="en-US" dirty="0" err="1"/>
              <a:t>portosystemic</a:t>
            </a:r>
            <a:r>
              <a:rPr lang="en-US" dirty="0"/>
              <a:t> </a:t>
            </a:r>
            <a:r>
              <a:rPr lang="en-US" dirty="0" smtClean="0"/>
              <a:t>shunt)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urgery </a:t>
            </a:r>
            <a:r>
              <a:rPr lang="en-US" dirty="0"/>
              <a:t>is one with well preserved liver function who fails emergent endoscopic treatment and has no complications from the bleeding or endoscopy.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choice of surgery usually depends upon the availability, training, and expertise of the surgeon. Although a selective shunt has some physiologic advantages, it may significantly exacerbate marked ascites. Thus, a </a:t>
            </a:r>
            <a:r>
              <a:rPr lang="en-US" dirty="0" err="1"/>
              <a:t>portacaval</a:t>
            </a:r>
            <a:r>
              <a:rPr lang="en-US" dirty="0"/>
              <a:t> shunt would be preferable in patients with marked ascites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797</TotalTime>
  <Words>487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Portal Hypertension</vt:lpstr>
      <vt:lpstr>Causes</vt:lpstr>
      <vt:lpstr>PowerPoint Presentation</vt:lpstr>
      <vt:lpstr>PowerPoint Presentation</vt:lpstr>
      <vt:lpstr>Symptoms</vt:lpstr>
      <vt:lpstr>Bleeding prevention</vt:lpstr>
      <vt:lpstr>PowerPoint Presentation</vt:lpstr>
      <vt:lpstr>Treatment of bleeding</vt:lpstr>
      <vt:lpstr>continue</vt:lpstr>
      <vt:lpstr>Shunt operations can be categorized as follows:</vt:lpstr>
      <vt:lpstr>PowerPoint Presentation</vt:lpstr>
      <vt:lpstr>PowerPoint Presentation</vt:lpstr>
      <vt:lpstr>PowerPoint Presentation</vt:lpstr>
      <vt:lpstr>Liver Resection </vt:lpstr>
    </vt:vector>
  </TitlesOfParts>
  <Company>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Mazen Hassanain</dc:creator>
  <cp:lastModifiedBy>3422</cp:lastModifiedBy>
  <cp:revision>11</cp:revision>
  <dcterms:created xsi:type="dcterms:W3CDTF">2011-03-24T08:55:03Z</dcterms:created>
  <dcterms:modified xsi:type="dcterms:W3CDTF">2015-12-09T07:45:07Z</dcterms:modified>
</cp:coreProperties>
</file>