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customXml/itemProps4.xml" ContentType="application/vnd.openxmlformats-officedocument.customXmlPropertie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1" r:id="rId5"/>
  </p:sldMasterIdLst>
  <p:notesMasterIdLst>
    <p:notesMasterId r:id="rId69"/>
  </p:notesMasterIdLst>
  <p:handoutMasterIdLst>
    <p:handoutMasterId r:id="rId70"/>
  </p:handoutMasterIdLst>
  <p:sldIdLst>
    <p:sldId id="256" r:id="rId6"/>
    <p:sldId id="271" r:id="rId7"/>
    <p:sldId id="272" r:id="rId8"/>
    <p:sldId id="276" r:id="rId9"/>
    <p:sldId id="277" r:id="rId10"/>
    <p:sldId id="278" r:id="rId11"/>
    <p:sldId id="279" r:id="rId12"/>
    <p:sldId id="280" r:id="rId13"/>
    <p:sldId id="281" r:id="rId14"/>
    <p:sldId id="282" r:id="rId15"/>
    <p:sldId id="283" r:id="rId16"/>
    <p:sldId id="284" r:id="rId17"/>
    <p:sldId id="286" r:id="rId18"/>
    <p:sldId id="392" r:id="rId19"/>
    <p:sldId id="308" r:id="rId20"/>
    <p:sldId id="288" r:id="rId21"/>
    <p:sldId id="289" r:id="rId22"/>
    <p:sldId id="299" r:id="rId23"/>
    <p:sldId id="350" r:id="rId24"/>
    <p:sldId id="300" r:id="rId25"/>
    <p:sldId id="290" r:id="rId26"/>
    <p:sldId id="349" r:id="rId27"/>
    <p:sldId id="344" r:id="rId28"/>
    <p:sldId id="291" r:id="rId29"/>
    <p:sldId id="303" r:id="rId30"/>
    <p:sldId id="292" r:id="rId31"/>
    <p:sldId id="293" r:id="rId32"/>
    <p:sldId id="294" r:id="rId33"/>
    <p:sldId id="295" r:id="rId34"/>
    <p:sldId id="296" r:id="rId35"/>
    <p:sldId id="311" r:id="rId36"/>
    <p:sldId id="315" r:id="rId37"/>
    <p:sldId id="343" r:id="rId38"/>
    <p:sldId id="301" r:id="rId39"/>
    <p:sldId id="310" r:id="rId40"/>
    <p:sldId id="313" r:id="rId41"/>
    <p:sldId id="314" r:id="rId42"/>
    <p:sldId id="347" r:id="rId43"/>
    <p:sldId id="351" r:id="rId44"/>
    <p:sldId id="353" r:id="rId45"/>
    <p:sldId id="268" r:id="rId46"/>
    <p:sldId id="342" r:id="rId47"/>
    <p:sldId id="340" r:id="rId48"/>
    <p:sldId id="319" r:id="rId49"/>
    <p:sldId id="320" r:id="rId50"/>
    <p:sldId id="321" r:id="rId51"/>
    <p:sldId id="354" r:id="rId52"/>
    <p:sldId id="322" r:id="rId53"/>
    <p:sldId id="346" r:id="rId54"/>
    <p:sldId id="323" r:id="rId55"/>
    <p:sldId id="324" r:id="rId56"/>
    <p:sldId id="325" r:id="rId57"/>
    <p:sldId id="326" r:id="rId58"/>
    <p:sldId id="332" r:id="rId59"/>
    <p:sldId id="333" r:id="rId60"/>
    <p:sldId id="334" r:id="rId61"/>
    <p:sldId id="335" r:id="rId62"/>
    <p:sldId id="338" r:id="rId63"/>
    <p:sldId id="336" r:id="rId64"/>
    <p:sldId id="341" r:id="rId65"/>
    <p:sldId id="339" r:id="rId66"/>
    <p:sldId id="394" r:id="rId67"/>
    <p:sldId id="393" r:id="rId68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33CC"/>
    <a:srgbClr val="000066"/>
    <a:srgbClr val="FF3300"/>
    <a:srgbClr val="0000D4"/>
    <a:srgbClr val="3A5047"/>
    <a:srgbClr val="EAEAEA"/>
    <a:srgbClr val="C0C0C0"/>
    <a:srgbClr val="2D385D"/>
    <a:srgbClr val="827F08"/>
    <a:srgbClr val="A8946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163" autoAdjust="0"/>
    <p:restoredTop sz="99824" autoAdjust="0"/>
  </p:normalViewPr>
  <p:slideViewPr>
    <p:cSldViewPr>
      <p:cViewPr>
        <p:scale>
          <a:sx n="76" d="100"/>
          <a:sy n="76" d="100"/>
        </p:scale>
        <p:origin x="-414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63" Type="http://schemas.openxmlformats.org/officeDocument/2006/relationships/slide" Target="slides/slide58.xml"/><Relationship Id="rId68" Type="http://schemas.openxmlformats.org/officeDocument/2006/relationships/slide" Target="slides/slide63.xml"/><Relationship Id="rId7" Type="http://schemas.openxmlformats.org/officeDocument/2006/relationships/slide" Target="slides/slide2.xml"/><Relationship Id="rId71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66" Type="http://schemas.openxmlformats.org/officeDocument/2006/relationships/slide" Target="slides/slide61.xml"/><Relationship Id="rId7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61" Type="http://schemas.openxmlformats.org/officeDocument/2006/relationships/slide" Target="slides/slide56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slide" Target="slides/slide60.xml"/><Relationship Id="rId73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slide" Target="slides/slide59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72" Type="http://schemas.openxmlformats.org/officeDocument/2006/relationships/viewProps" Target="view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slide" Target="slides/slide62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slide" Target="slides/slide57.xml"/><Relationship Id="rId7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822659-6114-418B-8DF7-DCFDF1D908FF}" type="datetimeFigureOut">
              <a:rPr lang="en-US" smtClean="0"/>
              <a:pPr/>
              <a:t>9/13/2015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1587CF-CC0C-42C1-BBD8-D0C37E7E6E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884500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36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36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36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136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FD21D48-743B-4438-B09C-4983EC81D24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7980751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049D4C-14B9-4F6D-B3AA-22E06F631354}" type="slidenum">
              <a:rPr lang="en-US"/>
              <a:pPr/>
              <a:t>1</a:t>
            </a:fld>
            <a:endParaRPr lang="en-US"/>
          </a:p>
        </p:txBody>
      </p:sp>
      <p:sp>
        <p:nvSpPr>
          <p:cNvPr id="137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049D4C-14B9-4F6D-B3AA-22E06F631354}" type="slidenum">
              <a:rPr lang="en-US"/>
              <a:pPr/>
              <a:t>41</a:t>
            </a:fld>
            <a:endParaRPr lang="en-US"/>
          </a:p>
        </p:txBody>
      </p:sp>
      <p:sp>
        <p:nvSpPr>
          <p:cNvPr id="137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049D4C-14B9-4F6D-B3AA-22E06F631354}" type="slidenum">
              <a:rPr lang="en-US"/>
              <a:pPr/>
              <a:t>63</a:t>
            </a:fld>
            <a:endParaRPr lang="en-US"/>
          </a:p>
        </p:txBody>
      </p:sp>
      <p:sp>
        <p:nvSpPr>
          <p:cNvPr id="137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gray">
      <p:bgPr>
        <a:blipFill dpi="0" rotWithShape="0">
          <a:blip r:embed="rId3" cstate="print"/>
          <a:srcRect/>
          <a:stretch>
            <a:fillRect/>
          </a:stretch>
        </a:blip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" y="2895600"/>
            <a:ext cx="8839200" cy="1303338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" y="4191000"/>
            <a:ext cx="8839200" cy="9144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b="1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2478" name="Rectangle 1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2479" name="Rectangle 1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2480" name="Rectangle 1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6BE90659-6D6F-4FE7-9200-9051625DC89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plit dir="in"/>
    <p:sndAc>
      <p:stSnd>
        <p:snd r:embed="rId1" name="click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57E371-8BC9-4AC7-AC1D-E35895A8786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plit dir="in"/>
    <p:sndAc>
      <p:stSnd>
        <p:snd r:embed="rId1" name="click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152400"/>
            <a:ext cx="2171700" cy="6553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62700" cy="6553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811156-34EA-4566-9BB7-1FB2ECD2E08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plit dir="in"/>
    <p:sndAc>
      <p:stSnd>
        <p:snd r:embed="rId1" name="click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52FF5C-7640-459D-AAC9-AC5401CBF94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plit dir="in"/>
    <p:sndAc>
      <p:stSnd>
        <p:snd r:embed="rId1" name="click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888836-CC4B-40A0-BC6A-F5D1060882F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plit dir="in"/>
    <p:sndAc>
      <p:stSnd>
        <p:snd r:embed="rId1" name="click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676400"/>
            <a:ext cx="42672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2672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8BAFD4-8006-49B5-8D94-62D000E4755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plit dir="in"/>
    <p:sndAc>
      <p:stSnd>
        <p:snd r:embed="rId1" name="click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5924BB-B9CC-48F7-B5BB-0C6309D0B47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plit dir="in"/>
    <p:sndAc>
      <p:stSnd>
        <p:snd r:embed="rId1" name="click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036D89-74EC-47B5-AF41-E5DEECDC138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plit dir="in"/>
    <p:sndAc>
      <p:stSnd>
        <p:snd r:embed="rId1" name="click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DE1412-A3C2-49DD-AA71-12C93040602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plit dir="in"/>
    <p:sndAc>
      <p:stSnd>
        <p:snd r:embed="rId1" name="click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D3C5DB-F20D-4C4F-8FBA-F105E1EF8AF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plit dir="in"/>
    <p:sndAc>
      <p:stSnd>
        <p:snd r:embed="rId1" name="click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95A78B-B255-4C48-B24A-27D13D5F87A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plit dir="in"/>
    <p:sndAc>
      <p:stSnd>
        <p:snd r:embed="rId1" name="click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86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title style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676400"/>
            <a:ext cx="86868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1453" name="Rectangle 1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endParaRPr lang="en-US"/>
          </a:p>
        </p:txBody>
      </p:sp>
      <p:sp>
        <p:nvSpPr>
          <p:cNvPr id="61454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61455" name="Rectangle 1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C0009FB-E406-49C8-A06A-0759BA6CE98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</p:sldLayoutIdLst>
  <p:transition>
    <p:split dir="in"/>
    <p:sndAc>
      <p:stSnd>
        <p:snd r:embed="rId13" name="click.wav"/>
      </p:stSnd>
    </p:sndAc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defRPr kumimoji="1" sz="4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kumimoji="1" sz="4400" b="1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kumimoji="1" sz="4400" b="1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kumimoji="1" sz="4400" b="1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kumimoji="1" sz="4400" b="1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4400" b="1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4400" b="1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4400" b="1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4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3A5047"/>
        </a:buClr>
        <a:buSzPct val="75000"/>
        <a:buFont typeface="Wingdings" pitchFamily="2" charset="2"/>
        <a:buChar char="n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3A5047"/>
        </a:buClr>
        <a:buSzPct val="75000"/>
        <a:buFont typeface="Wingdings" pitchFamily="2" charset="2"/>
        <a:buChar char="n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3A5047"/>
        </a:buClr>
        <a:buSzPct val="75000"/>
        <a:buFont typeface="Wingdings" pitchFamily="2" charset="2"/>
        <a:buChar char="n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3A5047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3A5047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3A5047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3A5047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3A5047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3A5047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audio" Target="../media/audio1.wav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wmf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9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hyperlink" Target="http://www.atssupplies.com/Productlisting.aspx?catid=14" TargetMode="External"/><Relationship Id="rId4" Type="http://schemas.openxmlformats.org/officeDocument/2006/relationships/image" Target="../media/image14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14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w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w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w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w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w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w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w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wm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w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w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wmf"/><Relationship Id="rId4" Type="http://schemas.openxmlformats.org/officeDocument/2006/relationships/image" Target="../media/image35.gi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wmf"/><Relationship Id="rId4" Type="http://schemas.openxmlformats.org/officeDocument/2006/relationships/image" Target="../media/image35.gi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w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wmf"/><Relationship Id="rId4" Type="http://schemas.openxmlformats.org/officeDocument/2006/relationships/image" Target="../media/image35.gi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34.wmf"/><Relationship Id="rId4" Type="http://schemas.openxmlformats.org/officeDocument/2006/relationships/image" Target="../media/image35.gi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wmf"/><Relationship Id="rId4" Type="http://schemas.openxmlformats.org/officeDocument/2006/relationships/image" Target="../media/image4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jpeg"/><Relationship Id="rId4" Type="http://schemas.openxmlformats.org/officeDocument/2006/relationships/image" Target="../media/image45.gif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eg"/><Relationship Id="rId5" Type="http://schemas.openxmlformats.org/officeDocument/2006/relationships/image" Target="../media/image35.gif"/><Relationship Id="rId4" Type="http://schemas.openxmlformats.org/officeDocument/2006/relationships/image" Target="../media/image19.gif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wmf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gif"/><Relationship Id="rId4" Type="http://schemas.openxmlformats.org/officeDocument/2006/relationships/image" Target="../media/image19.gif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gif"/><Relationship Id="rId5" Type="http://schemas.openxmlformats.org/officeDocument/2006/relationships/image" Target="../media/image19.gif"/><Relationship Id="rId4" Type="http://schemas.openxmlformats.org/officeDocument/2006/relationships/image" Target="../media/image14.wmf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3.png"/><Relationship Id="rId7" Type="http://schemas.openxmlformats.org/officeDocument/2006/relationships/image" Target="../media/image14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gif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gif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wmf"/><Relationship Id="rId4" Type="http://schemas.openxmlformats.org/officeDocument/2006/relationships/image" Target="../media/image35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wmf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wmf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4.wmf"/><Relationship Id="rId4" Type="http://schemas.openxmlformats.org/officeDocument/2006/relationships/image" Target="../media/image63.wmf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2971800"/>
          </a:xfrm>
        </p:spPr>
        <p:txBody>
          <a:bodyPr/>
          <a:lstStyle/>
          <a:p>
            <a:r>
              <a:rPr lang="en-US" sz="6600" dirty="0" smtClean="0">
                <a:solidFill>
                  <a:srgbClr val="FF33CC"/>
                </a:solidFill>
                <a:latin typeface="Arial Rounded MT Bold" pitchFamily="34" charset="0"/>
              </a:rPr>
              <a:t>STERILIZATION</a:t>
            </a:r>
            <a:br>
              <a:rPr lang="en-US" sz="6600" dirty="0" smtClean="0">
                <a:solidFill>
                  <a:srgbClr val="FF33CC"/>
                </a:solidFill>
                <a:latin typeface="Arial Rounded MT Bold" pitchFamily="34" charset="0"/>
              </a:rPr>
            </a:br>
            <a:r>
              <a:rPr lang="en-US" sz="4000" dirty="0" smtClean="0">
                <a:solidFill>
                  <a:srgbClr val="FF33CC"/>
                </a:solidFill>
                <a:latin typeface="Arial Rounded MT Bold" pitchFamily="34" charset="0"/>
              </a:rPr>
              <a:t>&amp;</a:t>
            </a:r>
            <a:r>
              <a:rPr lang="en-US" sz="5400" dirty="0" smtClean="0">
                <a:solidFill>
                  <a:srgbClr val="FF33CC"/>
                </a:solidFill>
                <a:latin typeface="Arial Rounded MT Bold" pitchFamily="34" charset="0"/>
              </a:rPr>
              <a:t/>
            </a:r>
            <a:br>
              <a:rPr lang="en-US" sz="5400" dirty="0" smtClean="0">
                <a:solidFill>
                  <a:srgbClr val="FF33CC"/>
                </a:solidFill>
                <a:latin typeface="Arial Rounded MT Bold" pitchFamily="34" charset="0"/>
              </a:rPr>
            </a:br>
            <a:r>
              <a:rPr lang="en-US" sz="5400" dirty="0" smtClean="0">
                <a:solidFill>
                  <a:srgbClr val="FF33CC"/>
                </a:solidFill>
                <a:latin typeface="Arial Rounded MT Bold" pitchFamily="34" charset="0"/>
              </a:rPr>
              <a:t>Operating Room Set </a:t>
            </a:r>
            <a:r>
              <a:rPr lang="en-US" sz="6600" dirty="0" smtClean="0">
                <a:solidFill>
                  <a:srgbClr val="FF33CC"/>
                </a:solidFill>
                <a:latin typeface="Arial Rounded MT Bold" pitchFamily="34" charset="0"/>
              </a:rPr>
              <a:t>Up</a:t>
            </a:r>
            <a:endParaRPr lang="en-US" sz="6600" dirty="0">
              <a:solidFill>
                <a:srgbClr val="FF33CC"/>
              </a:solidFill>
              <a:latin typeface="Arial Rounded MT Bold" pitchFamily="34" charset="0"/>
            </a:endParaRPr>
          </a:p>
        </p:txBody>
      </p:sp>
      <p:sp>
        <p:nvSpPr>
          <p:cNvPr id="135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2971800"/>
            <a:ext cx="9144000" cy="20574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By:</a:t>
            </a:r>
          </a:p>
          <a:p>
            <a:r>
              <a:rPr lang="en-US" dirty="0" err="1" smtClean="0">
                <a:solidFill>
                  <a:srgbClr val="FF0000"/>
                </a:solidFill>
              </a:rPr>
              <a:t>Nida</a:t>
            </a:r>
            <a:r>
              <a:rPr lang="en-US" dirty="0" smtClean="0">
                <a:solidFill>
                  <a:srgbClr val="FF0000"/>
                </a:solidFill>
              </a:rPr>
              <a:t> J. Salcedo, </a:t>
            </a:r>
            <a:r>
              <a:rPr lang="en-US" sz="2800" dirty="0" smtClean="0">
                <a:solidFill>
                  <a:srgbClr val="FF0000"/>
                </a:solidFill>
              </a:rPr>
              <a:t>BSN RN MAN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ADON – O.R.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105400"/>
            <a:ext cx="28575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19400" y="5105401"/>
            <a:ext cx="31242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43600" y="5105400"/>
            <a:ext cx="32004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2971800"/>
            <a:ext cx="1752600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315200" y="2971800"/>
            <a:ext cx="18288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dir="in"/>
    <p:sndAc>
      <p:stSnd>
        <p:snd r:embed="rId3" name="click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 dirty="0" smtClean="0">
                <a:solidFill>
                  <a:srgbClr val="FF33CC"/>
                </a:solidFill>
              </a:rPr>
              <a:t>Take Note:</a:t>
            </a:r>
            <a:endParaRPr lang="en-US" sz="5400" dirty="0">
              <a:solidFill>
                <a:srgbClr val="FF33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9144000" cy="5410200"/>
          </a:xfrm>
        </p:spPr>
        <p:txBody>
          <a:bodyPr/>
          <a:lstStyle/>
          <a:p>
            <a:pPr>
              <a:buBlip>
                <a:blip r:embed="rId3"/>
              </a:buBlip>
            </a:pPr>
            <a:r>
              <a:rPr lang="en-US" sz="3000" dirty="0" smtClean="0">
                <a:solidFill>
                  <a:schemeClr val="bg1"/>
                </a:solidFill>
              </a:rPr>
              <a:t>Surgical instruments, devices </a:t>
            </a:r>
            <a:r>
              <a:rPr lang="en-US" sz="3000" dirty="0">
                <a:solidFill>
                  <a:schemeClr val="bg1"/>
                </a:solidFill>
              </a:rPr>
              <a:t>&amp;</a:t>
            </a:r>
            <a:r>
              <a:rPr lang="en-US" sz="3000" dirty="0" smtClean="0">
                <a:solidFill>
                  <a:schemeClr val="bg1"/>
                </a:solidFill>
              </a:rPr>
              <a:t> heat sensitive items are sterilized by the method recommended by the manufacturer.</a:t>
            </a:r>
          </a:p>
          <a:p>
            <a:endParaRPr lang="en-US" sz="3000" dirty="0" smtClean="0">
              <a:solidFill>
                <a:schemeClr val="bg1"/>
              </a:solidFill>
            </a:endParaRPr>
          </a:p>
          <a:p>
            <a:pPr>
              <a:buBlip>
                <a:blip r:embed="rId3"/>
              </a:buBlip>
            </a:pPr>
            <a:r>
              <a:rPr lang="en-US" sz="3000" b="1" dirty="0" smtClean="0">
                <a:solidFill>
                  <a:srgbClr val="FFFF00"/>
                </a:solidFill>
              </a:rPr>
              <a:t>No disposable sterile items designed for single use should be reprocessed.</a:t>
            </a:r>
          </a:p>
          <a:p>
            <a:endParaRPr lang="en-US" sz="3000" dirty="0" smtClean="0">
              <a:solidFill>
                <a:schemeClr val="bg1"/>
              </a:solidFill>
            </a:endParaRPr>
          </a:p>
          <a:p>
            <a:pPr>
              <a:buBlip>
                <a:blip r:embed="rId3"/>
              </a:buBlip>
            </a:pPr>
            <a:r>
              <a:rPr lang="en-US" sz="3000" dirty="0">
                <a:solidFill>
                  <a:schemeClr val="bg1"/>
                </a:solidFill>
              </a:rPr>
              <a:t>S</a:t>
            </a:r>
            <a:r>
              <a:rPr lang="en-US" sz="3000" dirty="0" smtClean="0">
                <a:solidFill>
                  <a:schemeClr val="bg1"/>
                </a:solidFill>
              </a:rPr>
              <a:t>terilizing agent should be in contact with every part of the item to be sterilized at specific period of time &amp;  temperature.</a:t>
            </a:r>
            <a:endParaRPr lang="en-US" sz="3000" dirty="0">
              <a:solidFill>
                <a:schemeClr val="bg1"/>
              </a:solidFill>
            </a:endParaRPr>
          </a:p>
        </p:txBody>
      </p:sp>
      <p:pic>
        <p:nvPicPr>
          <p:cNvPr id="24578" name="Picture 2" descr="C:\Documents and Settings\user\Local Settings\Temporary Internet Files\Content.IE5\3B98HCQ5\MC900281139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0"/>
            <a:ext cx="2057400" cy="1600200"/>
          </a:xfrm>
          <a:prstGeom prst="rect">
            <a:avLst/>
          </a:prstGeom>
          <a:noFill/>
        </p:spPr>
      </p:pic>
    </p:spTree>
  </p:cSld>
  <p:clrMapOvr>
    <a:masterClrMapping/>
  </p:clrMapOvr>
  <p:transition>
    <p:split dir="in"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76400"/>
          </a:xfrm>
        </p:spPr>
        <p:txBody>
          <a:bodyPr/>
          <a:lstStyle/>
          <a:p>
            <a:pPr algn="ctr"/>
            <a:r>
              <a:rPr lang="en-US" sz="5400" dirty="0" smtClean="0">
                <a:solidFill>
                  <a:srgbClr val="FF33CC"/>
                </a:solidFill>
              </a:rPr>
              <a:t>Methods of Sterilization:</a:t>
            </a:r>
            <a:endParaRPr lang="en-US" sz="5400" dirty="0">
              <a:solidFill>
                <a:srgbClr val="FF33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/>
          <a:lstStyle/>
          <a:p>
            <a:pPr>
              <a:buBlip>
                <a:blip r:embed="rId3"/>
              </a:buBlip>
            </a:pPr>
            <a:r>
              <a:rPr lang="en-US" b="1" dirty="0" smtClean="0">
                <a:solidFill>
                  <a:srgbClr val="FFFF00"/>
                </a:solidFill>
              </a:rPr>
              <a:t> Physical Methods: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   </a:t>
            </a:r>
            <a:r>
              <a:rPr lang="en-US" dirty="0" smtClean="0">
                <a:solidFill>
                  <a:schemeClr val="bg1"/>
                </a:solidFill>
              </a:rPr>
              <a:t>1. Dry Heat-Hot air ovens, infra red ovens. </a:t>
            </a:r>
          </a:p>
          <a:p>
            <a:pPr marL="0" indent="0">
              <a:buNone/>
            </a:pPr>
            <a:endParaRPr lang="en-US" sz="2000" b="1" dirty="0" smtClean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   2. Moist heat- Steam Autoclave-</a:t>
            </a:r>
            <a:r>
              <a:rPr lang="en-US" sz="2000" b="1" dirty="0" smtClean="0">
                <a:solidFill>
                  <a:srgbClr val="FFFF00"/>
                </a:solidFill>
              </a:rPr>
              <a:t>(Available in  KKUH)</a:t>
            </a:r>
          </a:p>
          <a:p>
            <a:pPr>
              <a:buBlip>
                <a:blip r:embed="rId3"/>
              </a:buBlip>
            </a:pPr>
            <a:r>
              <a:rPr lang="en-US" b="1" dirty="0" smtClean="0">
                <a:solidFill>
                  <a:srgbClr val="FFFF00"/>
                </a:solidFill>
              </a:rPr>
              <a:t>Cool Chemical Methods: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    1. </a:t>
            </a:r>
            <a:r>
              <a:rPr lang="en-US" dirty="0">
                <a:solidFill>
                  <a:schemeClr val="bg1"/>
                </a:solidFill>
              </a:rPr>
              <a:t>Plasma Sterilizer (</a:t>
            </a:r>
            <a:r>
              <a:rPr lang="en-US" dirty="0" err="1">
                <a:solidFill>
                  <a:schemeClr val="bg1"/>
                </a:solidFill>
              </a:rPr>
              <a:t>Sterrad</a:t>
            </a:r>
            <a:r>
              <a:rPr lang="en-US" dirty="0">
                <a:solidFill>
                  <a:schemeClr val="bg1"/>
                </a:solidFill>
              </a:rPr>
              <a:t>)- </a:t>
            </a:r>
            <a:r>
              <a:rPr lang="en-US" sz="2000" b="1" dirty="0">
                <a:solidFill>
                  <a:srgbClr val="FFFF00"/>
                </a:solidFill>
              </a:rPr>
              <a:t>(Available in  KKUH)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    2. </a:t>
            </a:r>
            <a:r>
              <a:rPr lang="en-US" dirty="0">
                <a:solidFill>
                  <a:schemeClr val="bg1"/>
                </a:solidFill>
              </a:rPr>
              <a:t>E.O. </a:t>
            </a:r>
            <a:r>
              <a:rPr lang="en-US" dirty="0" smtClean="0">
                <a:solidFill>
                  <a:schemeClr val="bg1"/>
                </a:solidFill>
              </a:rPr>
              <a:t>(Ethylene Oxide) Sterilizer</a:t>
            </a:r>
            <a:endParaRPr lang="en-US" sz="2000" b="1" dirty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      3. Liquid Chemicals</a:t>
            </a:r>
          </a:p>
          <a:p>
            <a:pPr>
              <a:buBlip>
                <a:blip r:embed="rId3"/>
              </a:buBlip>
            </a:pPr>
            <a:r>
              <a:rPr lang="en-US" b="1" dirty="0" smtClean="0">
                <a:solidFill>
                  <a:srgbClr val="FFFF00"/>
                </a:solidFill>
              </a:rPr>
              <a:t>Other Methods</a:t>
            </a:r>
          </a:p>
          <a:p>
            <a:endParaRPr lang="en-US" dirty="0"/>
          </a:p>
        </p:txBody>
      </p:sp>
    </p:spTree>
  </p:cSld>
  <p:clrMapOvr>
    <a:masterClrMapping/>
  </p:clrMapOvr>
  <p:transition>
    <p:split dir="in"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296400" cy="1219200"/>
          </a:xfrm>
        </p:spPr>
        <p:txBody>
          <a:bodyPr/>
          <a:lstStyle/>
          <a:p>
            <a:pPr algn="ctr"/>
            <a:r>
              <a:rPr lang="en-US" sz="4800" dirty="0" smtClean="0">
                <a:solidFill>
                  <a:srgbClr val="FF33CC"/>
                </a:solidFill>
              </a:rPr>
              <a:t>Physical Method:</a:t>
            </a:r>
            <a:endParaRPr lang="en-US" sz="4800" dirty="0">
              <a:solidFill>
                <a:srgbClr val="FF33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76400"/>
            <a:ext cx="9144000" cy="5181600"/>
          </a:xfrm>
        </p:spPr>
        <p:txBody>
          <a:bodyPr/>
          <a:lstStyle/>
          <a:p>
            <a:pPr marL="609600" indent="-609600">
              <a:buNone/>
            </a:pPr>
            <a:r>
              <a:rPr lang="en-US" sz="2800" b="1" dirty="0" smtClean="0">
                <a:solidFill>
                  <a:srgbClr val="FFFF00"/>
                </a:solidFill>
              </a:rPr>
              <a:t>Moist heat, at  raised atmospheric pressure</a:t>
            </a:r>
          </a:p>
          <a:p>
            <a:pPr marL="990600" lvl="1" indent="-533400">
              <a:buBlip>
                <a:blip r:embed="rId3"/>
              </a:buBlip>
            </a:pPr>
            <a:r>
              <a:rPr lang="en-US" b="1" dirty="0" smtClean="0">
                <a:solidFill>
                  <a:srgbClr val="FFFF00"/>
                </a:solidFill>
              </a:rPr>
              <a:t>Steam sterilization (steam under pressure) </a:t>
            </a:r>
            <a:r>
              <a:rPr lang="en-US" dirty="0" smtClean="0">
                <a:solidFill>
                  <a:schemeClr val="bg1"/>
                </a:solidFill>
              </a:rPr>
              <a:t>- most inexpensive </a:t>
            </a:r>
            <a:r>
              <a:rPr lang="en-US" dirty="0">
                <a:solidFill>
                  <a:schemeClr val="bg1"/>
                </a:solidFill>
              </a:rPr>
              <a:t>&amp;</a:t>
            </a:r>
            <a:r>
              <a:rPr lang="en-US" dirty="0" smtClean="0">
                <a:solidFill>
                  <a:schemeClr val="bg1"/>
                </a:solidFill>
              </a:rPr>
              <a:t> effective method of sterilization. Steam under pressure permits permeation of moist heat to porous substances by condensation </a:t>
            </a:r>
            <a:r>
              <a:rPr lang="en-US" dirty="0">
                <a:solidFill>
                  <a:schemeClr val="bg1"/>
                </a:solidFill>
              </a:rPr>
              <a:t>&amp;</a:t>
            </a:r>
            <a:r>
              <a:rPr lang="en-US" dirty="0" smtClean="0">
                <a:solidFill>
                  <a:schemeClr val="bg1"/>
                </a:solidFill>
              </a:rPr>
              <a:t> results in destruction of all microbial life. </a:t>
            </a:r>
            <a:r>
              <a:rPr lang="en-US" b="1" dirty="0" smtClean="0">
                <a:solidFill>
                  <a:srgbClr val="FFFF00"/>
                </a:solidFill>
              </a:rPr>
              <a:t>Ex. Steam autoclave </a:t>
            </a:r>
          </a:p>
          <a:p>
            <a:pPr marL="990600" lvl="1" indent="-533400">
              <a:buBlip>
                <a:blip r:embed="rId3"/>
              </a:buBlip>
            </a:pP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Method used for sterilizing surgical instruments, dressings, drapes, swabs, laps sponges, culture media, etc.</a:t>
            </a:r>
          </a:p>
          <a:p>
            <a:endParaRPr lang="en-US" dirty="0"/>
          </a:p>
        </p:txBody>
      </p:sp>
      <p:pic>
        <p:nvPicPr>
          <p:cNvPr id="21507" name="Picture 3" descr="C:\Documents and Settings\user\Local Settings\Temporary Internet Files\Content.IE5\A2QKBVZK\MC900233221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"/>
            <a:ext cx="1735248" cy="1676400"/>
          </a:xfrm>
          <a:prstGeom prst="rect">
            <a:avLst/>
          </a:prstGeom>
          <a:noFill/>
        </p:spPr>
      </p:pic>
    </p:spTree>
  </p:cSld>
  <p:clrMapOvr>
    <a:masterClrMapping/>
  </p:clrMapOvr>
  <p:transition>
    <p:split dir="in"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33400"/>
            <a:ext cx="8686800" cy="990600"/>
          </a:xfrm>
        </p:spPr>
        <p:txBody>
          <a:bodyPr/>
          <a:lstStyle/>
          <a:p>
            <a:pPr algn="ctr"/>
            <a:r>
              <a:rPr lang="en-US" sz="4800" dirty="0" smtClean="0">
                <a:solidFill>
                  <a:srgbClr val="FF33CC"/>
                </a:solidFill>
              </a:rPr>
              <a:t>Types of Autoclaves:</a:t>
            </a:r>
            <a:r>
              <a:rPr lang="en-US" dirty="0" smtClean="0">
                <a:solidFill>
                  <a:srgbClr val="FFFF00"/>
                </a:solidFill>
              </a:rPr>
              <a:t/>
            </a:r>
            <a:br>
              <a:rPr lang="en-US" dirty="0" smtClean="0">
                <a:solidFill>
                  <a:srgbClr val="FFFF00"/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76401"/>
            <a:ext cx="9144000" cy="4495799"/>
          </a:xfrm>
        </p:spPr>
        <p:txBody>
          <a:bodyPr/>
          <a:lstStyle/>
          <a:p>
            <a:pPr>
              <a:buBlip>
                <a:blip r:embed="rId3"/>
              </a:buBlip>
            </a:pPr>
            <a:r>
              <a:rPr lang="en-US" b="1" dirty="0" smtClean="0">
                <a:solidFill>
                  <a:srgbClr val="FFFF00"/>
                </a:solidFill>
              </a:rPr>
              <a:t>Downward Displacement Autoclave- </a:t>
            </a:r>
          </a:p>
          <a:p>
            <a:pPr>
              <a:buNone/>
            </a:pPr>
            <a:r>
              <a:rPr lang="en-US" b="1" dirty="0" smtClean="0">
                <a:solidFill>
                  <a:srgbClr val="FFFF00"/>
                </a:solidFill>
              </a:rPr>
              <a:t>   </a:t>
            </a:r>
            <a:r>
              <a:rPr lang="en-US" dirty="0" smtClean="0">
                <a:solidFill>
                  <a:schemeClr val="bg1"/>
                </a:solidFill>
              </a:rPr>
              <a:t>Air is removed in two stages &amp; sterilization is by pure steam</a:t>
            </a:r>
            <a:r>
              <a:rPr lang="en-US" dirty="0" smtClean="0">
                <a:solidFill>
                  <a:srgbClr val="FFFF00"/>
                </a:solidFill>
              </a:rPr>
              <a:t>.( Not available in KKUH)</a:t>
            </a:r>
          </a:p>
          <a:p>
            <a:pPr>
              <a:buBlip>
                <a:blip r:embed="rId3"/>
              </a:buBlip>
            </a:pPr>
            <a:r>
              <a:rPr lang="en-US" b="1" dirty="0">
                <a:solidFill>
                  <a:srgbClr val="FFFF00"/>
                </a:solidFill>
              </a:rPr>
              <a:t>High Vacuum / High Pressure Autoclave- </a:t>
            </a:r>
            <a:r>
              <a:rPr lang="en-US" dirty="0">
                <a:solidFill>
                  <a:schemeClr val="tx2"/>
                </a:solidFill>
              </a:rPr>
              <a:t>Air is removed by powerful </a:t>
            </a:r>
            <a:r>
              <a:rPr lang="en-US" dirty="0" smtClean="0">
                <a:solidFill>
                  <a:schemeClr val="tx2"/>
                </a:solidFill>
              </a:rPr>
              <a:t>pump automatically.</a:t>
            </a:r>
            <a:endParaRPr lang="en-US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tx2"/>
                </a:solidFill>
              </a:rPr>
              <a:t>   </a:t>
            </a:r>
            <a:r>
              <a:rPr lang="en-US" dirty="0">
                <a:solidFill>
                  <a:schemeClr val="tx2"/>
                </a:solidFill>
              </a:rPr>
              <a:t>Steam penetrates the load  &amp; very </a:t>
            </a:r>
            <a:r>
              <a:rPr lang="en-US" dirty="0" smtClean="0">
                <a:solidFill>
                  <a:schemeClr val="tx2"/>
                </a:solidFill>
              </a:rPr>
              <a:t>rapid</a:t>
            </a:r>
          </a:p>
          <a:p>
            <a:pPr marL="0" indent="0">
              <a:buNone/>
            </a:pP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smtClean="0">
                <a:solidFill>
                  <a:schemeClr val="tx2"/>
                </a:solidFill>
              </a:rPr>
              <a:t>  sterilization of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smtClean="0">
                <a:solidFill>
                  <a:schemeClr val="tx2"/>
                </a:solidFill>
              </a:rPr>
              <a:t>surgical </a:t>
            </a:r>
            <a:r>
              <a:rPr lang="en-US" dirty="0">
                <a:solidFill>
                  <a:schemeClr val="tx2"/>
                </a:solidFill>
              </a:rPr>
              <a:t>items &amp; packs is </a:t>
            </a:r>
            <a:endParaRPr lang="en-US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smtClean="0">
                <a:solidFill>
                  <a:schemeClr val="tx2"/>
                </a:solidFill>
              </a:rPr>
              <a:t>  possible  </a:t>
            </a:r>
            <a:r>
              <a:rPr lang="en-US" dirty="0">
                <a:solidFill>
                  <a:schemeClr val="tx2"/>
                </a:solidFill>
              </a:rPr>
              <a:t>in 30 to </a:t>
            </a:r>
            <a:r>
              <a:rPr lang="en-US" dirty="0" smtClean="0">
                <a:solidFill>
                  <a:schemeClr val="tx2"/>
                </a:solidFill>
              </a:rPr>
              <a:t>45 </a:t>
            </a:r>
            <a:r>
              <a:rPr lang="en-US" dirty="0">
                <a:solidFill>
                  <a:schemeClr val="tx2"/>
                </a:solidFill>
              </a:rPr>
              <a:t>minutes at </a:t>
            </a:r>
            <a:r>
              <a:rPr lang="en-US" dirty="0" smtClean="0">
                <a:solidFill>
                  <a:schemeClr val="tx2"/>
                </a:solidFill>
              </a:rPr>
              <a:t>134ºC &amp; up. </a:t>
            </a:r>
          </a:p>
          <a:p>
            <a:pPr marL="0" indent="0">
              <a:buNone/>
            </a:pP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smtClean="0">
                <a:solidFill>
                  <a:schemeClr val="tx2"/>
                </a:solidFill>
              </a:rPr>
              <a:t>  </a:t>
            </a:r>
            <a:r>
              <a:rPr lang="en-US" dirty="0" smtClean="0">
                <a:solidFill>
                  <a:srgbClr val="FFFF00"/>
                </a:solidFill>
              </a:rPr>
              <a:t>(</a:t>
            </a:r>
            <a:r>
              <a:rPr lang="en-US" dirty="0">
                <a:solidFill>
                  <a:srgbClr val="FFFF00"/>
                </a:solidFill>
              </a:rPr>
              <a:t>Available in KKUH)</a:t>
            </a:r>
          </a:p>
          <a:p>
            <a:pPr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endParaRPr lang="en-US" dirty="0"/>
          </a:p>
        </p:txBody>
      </p:sp>
      <p:pic>
        <p:nvPicPr>
          <p:cNvPr id="4" name="Picture 3" descr="C:\Documents and Settings\user\Local Settings\Temporary Internet Files\Content.IE5\A2QKBVZK\MC900233221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"/>
            <a:ext cx="1735248" cy="1676400"/>
          </a:xfrm>
          <a:prstGeom prst="rect">
            <a:avLst/>
          </a:prstGeom>
          <a:noFill/>
        </p:spPr>
      </p:pic>
    </p:spTree>
  </p:cSld>
  <p:clrMapOvr>
    <a:masterClrMapping/>
  </p:clrMapOvr>
  <p:transition>
    <p:split dir="in"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 dirty="0" smtClean="0">
                <a:solidFill>
                  <a:srgbClr val="FF33CC"/>
                </a:solidFill>
              </a:rPr>
              <a:t>Steam Autoclave</a:t>
            </a:r>
            <a:endParaRPr lang="en-US" sz="5400" dirty="0">
              <a:solidFill>
                <a:srgbClr val="FF33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76400"/>
            <a:ext cx="8839200" cy="8839200"/>
          </a:xfrm>
        </p:spPr>
        <p:txBody>
          <a:bodyPr/>
          <a:lstStyle/>
          <a:p>
            <a:pPr>
              <a:buBlip>
                <a:blip r:embed="rId3"/>
              </a:buBlip>
            </a:pPr>
            <a:r>
              <a:rPr lang="en-US" dirty="0" smtClean="0">
                <a:solidFill>
                  <a:schemeClr val="bg1"/>
                </a:solidFill>
              </a:rPr>
              <a:t>An </a:t>
            </a:r>
            <a:r>
              <a:rPr lang="en-US" b="1" dirty="0" smtClean="0">
                <a:solidFill>
                  <a:srgbClr val="FFFF00"/>
                </a:solidFill>
              </a:rPr>
              <a:t>autoclave</a:t>
            </a:r>
            <a:r>
              <a:rPr lang="en-US" dirty="0" smtClean="0">
                <a:solidFill>
                  <a:schemeClr val="bg1"/>
                </a:solidFill>
              </a:rPr>
              <a:t> is a closed chamber in which items are subjected to steam at high pressure &amp; temperature above 100 ºC. </a:t>
            </a:r>
          </a:p>
          <a:p>
            <a:pPr>
              <a:buBlip>
                <a:blip r:embed="rId3"/>
              </a:buBlip>
            </a:pPr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</p:txBody>
      </p:sp>
      <p:pic>
        <p:nvPicPr>
          <p:cNvPr id="4" name="Picture 5" descr="DSC0320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81200" y="3352800"/>
            <a:ext cx="56388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C:\Documents and Settings\user\Local Settings\Temporary Internet Files\Content.IE5\A2QKBVZK\MC900233221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"/>
            <a:ext cx="1735248" cy="1676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368601856"/>
      </p:ext>
    </p:extLst>
  </p:cSld>
  <p:clrMapOvr>
    <a:masterClrMapping/>
  </p:clrMapOvr>
  <p:transition>
    <p:split dir="in"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800" dirty="0" smtClean="0">
                <a:solidFill>
                  <a:srgbClr val="FF33CC"/>
                </a:solidFill>
              </a:rPr>
              <a:t>New Steris Autoclave</a:t>
            </a:r>
            <a:endParaRPr lang="en-US" sz="4800" dirty="0">
              <a:solidFill>
                <a:srgbClr val="FF33CC"/>
              </a:solidFill>
            </a:endParaRPr>
          </a:p>
        </p:txBody>
      </p:sp>
      <p:pic>
        <p:nvPicPr>
          <p:cNvPr id="2050" name="Picture 2" descr="C:\Documents and Settings\user\My Documents\Practicum Pictures-1\DSC01850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676400"/>
            <a:ext cx="8458200" cy="5029200"/>
          </a:xfrm>
          <a:prstGeom prst="rect">
            <a:avLst/>
          </a:prstGeom>
          <a:noFill/>
        </p:spPr>
      </p:pic>
      <p:pic>
        <p:nvPicPr>
          <p:cNvPr id="4" name="Picture 3" descr="C:\Documents and Settings\user\Local Settings\Temporary Internet Files\Content.IE5\A2QKBVZK\MC900233221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"/>
            <a:ext cx="1447800" cy="1676400"/>
          </a:xfrm>
          <a:prstGeom prst="rect">
            <a:avLst/>
          </a:prstGeom>
          <a:noFill/>
        </p:spPr>
      </p:pic>
    </p:spTree>
  </p:cSld>
  <p:clrMapOvr>
    <a:masterClrMapping/>
  </p:clrMapOvr>
  <p:transition>
    <p:split dir="in"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Documents and Settings\user\Local Settings\Temporary Internet Files\Content.IE5\HD3SR7ZU\MC900045097[2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8600"/>
            <a:ext cx="1066800" cy="13716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00200"/>
          </a:xfrm>
        </p:spPr>
        <p:txBody>
          <a:bodyPr/>
          <a:lstStyle/>
          <a:p>
            <a:pPr algn="ctr"/>
            <a:r>
              <a:rPr lang="en-US" sz="3200" dirty="0" smtClean="0">
                <a:solidFill>
                  <a:srgbClr val="FF33CC"/>
                </a:solidFill>
              </a:rPr>
              <a:t>STEAM STERILIZATION PROCESS – </a:t>
            </a:r>
            <a:br>
              <a:rPr lang="en-US" sz="3200" dirty="0" smtClean="0">
                <a:solidFill>
                  <a:srgbClr val="FF33CC"/>
                </a:solidFill>
              </a:rPr>
            </a:br>
            <a:r>
              <a:rPr lang="en-US" sz="3200" dirty="0" smtClean="0">
                <a:solidFill>
                  <a:srgbClr val="FF33CC"/>
                </a:solidFill>
              </a:rPr>
              <a:t> FIVE DISTINCT PHASES: </a:t>
            </a:r>
            <a:endParaRPr lang="en-US" sz="3200" dirty="0">
              <a:solidFill>
                <a:srgbClr val="FF33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76400"/>
            <a:ext cx="9372600" cy="5334000"/>
          </a:xfrm>
        </p:spPr>
        <p:txBody>
          <a:bodyPr/>
          <a:lstStyle/>
          <a:p>
            <a:pPr marL="609600" indent="-609600">
              <a:lnSpc>
                <a:spcPct val="90000"/>
              </a:lnSpc>
              <a:buBlip>
                <a:blip r:embed="rId4"/>
              </a:buBlip>
            </a:pPr>
            <a:r>
              <a:rPr lang="en-US" sz="2800" b="1" dirty="0" smtClean="0">
                <a:solidFill>
                  <a:srgbClr val="FFFF00"/>
                </a:solidFill>
              </a:rPr>
              <a:t>PHASE I - Loading phase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smtClean="0">
                <a:solidFill>
                  <a:schemeClr val="bg1"/>
                </a:solidFill>
              </a:rPr>
              <a:t>- in which the objects or packs are loaded in the sterilizer.</a:t>
            </a:r>
          </a:p>
          <a:p>
            <a:pPr marL="609600" indent="-609600">
              <a:lnSpc>
                <a:spcPct val="90000"/>
              </a:lnSpc>
              <a:buBlip>
                <a:blip r:embed="rId4"/>
              </a:buBlip>
            </a:pPr>
            <a:endParaRPr lang="en-US" sz="2800" dirty="0" smtClean="0">
              <a:solidFill>
                <a:schemeClr val="bg1"/>
              </a:solidFill>
            </a:endParaRPr>
          </a:p>
          <a:p>
            <a:pPr marL="609600" indent="-609600">
              <a:lnSpc>
                <a:spcPct val="90000"/>
              </a:lnSpc>
              <a:buBlip>
                <a:blip r:embed="rId4"/>
              </a:buBlip>
            </a:pPr>
            <a:r>
              <a:rPr lang="en-US" sz="2800" b="1" dirty="0" smtClean="0">
                <a:solidFill>
                  <a:srgbClr val="FFFF00"/>
                </a:solidFill>
              </a:rPr>
              <a:t>PHASE II - Heating phase </a:t>
            </a:r>
            <a:r>
              <a:rPr lang="en-US" sz="2800" dirty="0" smtClean="0">
                <a:solidFill>
                  <a:schemeClr val="bg1"/>
                </a:solidFill>
              </a:rPr>
              <a:t>- in which the steam is brought to proper temperature </a:t>
            </a:r>
            <a:r>
              <a:rPr lang="en-US" sz="2800" dirty="0">
                <a:solidFill>
                  <a:schemeClr val="bg1"/>
                </a:solidFill>
              </a:rPr>
              <a:t>&amp;</a:t>
            </a:r>
            <a:r>
              <a:rPr lang="en-US" sz="2800" dirty="0" smtClean="0">
                <a:solidFill>
                  <a:schemeClr val="bg1"/>
                </a:solidFill>
              </a:rPr>
              <a:t> allowed to penetrate through the objects in the chamber.</a:t>
            </a:r>
          </a:p>
          <a:p>
            <a:pPr marL="609600" indent="-609600">
              <a:lnSpc>
                <a:spcPct val="90000"/>
              </a:lnSpc>
              <a:buBlip>
                <a:blip r:embed="rId4"/>
              </a:buBlip>
            </a:pPr>
            <a:endParaRPr lang="en-US" sz="2800" dirty="0" smtClean="0">
              <a:solidFill>
                <a:schemeClr val="bg1"/>
              </a:solidFill>
            </a:endParaRPr>
          </a:p>
          <a:p>
            <a:pPr marL="609600" indent="-609600">
              <a:lnSpc>
                <a:spcPct val="90000"/>
              </a:lnSpc>
              <a:buBlip>
                <a:blip r:embed="rId4"/>
              </a:buBlip>
            </a:pPr>
            <a:r>
              <a:rPr lang="en-US" sz="2800" b="1" dirty="0" smtClean="0">
                <a:solidFill>
                  <a:srgbClr val="FFFF00"/>
                </a:solidFill>
              </a:rPr>
              <a:t>PHASE III - Destroying phase</a:t>
            </a:r>
            <a:r>
              <a:rPr lang="en-US" sz="2800" dirty="0" smtClean="0">
                <a:solidFill>
                  <a:schemeClr val="bg1"/>
                </a:solidFill>
              </a:rPr>
              <a:t> or time temperature cycle - in which all microbial life is exposed to the killing effect of the steam.</a:t>
            </a:r>
          </a:p>
          <a:p>
            <a:pPr marL="609600" indent="-609600">
              <a:lnSpc>
                <a:spcPct val="90000"/>
              </a:lnSpc>
              <a:buNone/>
            </a:pPr>
            <a:endParaRPr lang="en-US" sz="2800" dirty="0" smtClean="0">
              <a:solidFill>
                <a:schemeClr val="bg1"/>
              </a:solidFill>
            </a:endParaRPr>
          </a:p>
          <a:p>
            <a:pPr marL="609600" indent="-609600">
              <a:lnSpc>
                <a:spcPct val="90000"/>
              </a:lnSpc>
              <a:buNone/>
            </a:pPr>
            <a:endParaRPr lang="en-US" sz="2800" dirty="0" smtClean="0">
              <a:solidFill>
                <a:schemeClr val="bg1"/>
              </a:solidFill>
            </a:endParaRPr>
          </a:p>
          <a:p>
            <a:pPr marL="609600" indent="-609600">
              <a:lnSpc>
                <a:spcPct val="90000"/>
              </a:lnSpc>
              <a:buNone/>
            </a:pPr>
            <a:endParaRPr lang="en-US" sz="2800" dirty="0" smtClean="0">
              <a:solidFill>
                <a:schemeClr val="bg1"/>
              </a:solidFill>
            </a:endParaRPr>
          </a:p>
          <a:p>
            <a:pPr>
              <a:buBlip>
                <a:blip r:embed="rId4"/>
              </a:buBlip>
            </a:pPr>
            <a:endParaRPr lang="en-US" dirty="0"/>
          </a:p>
        </p:txBody>
      </p:sp>
    </p:spTree>
  </p:cSld>
  <p:clrMapOvr>
    <a:masterClrMapping/>
  </p:clrMapOvr>
  <p:transition>
    <p:split dir="in"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3" name="Picture 3" descr="C:\Documents and Settings\user\Local Settings\Temporary Internet Files\Content.IE5\HD3SR7ZU\MC900045097[2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8600"/>
            <a:ext cx="1066800" cy="14478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 smtClean="0">
                <a:solidFill>
                  <a:srgbClr val="FF33CC"/>
                </a:solidFill>
              </a:rPr>
              <a:t>THE STEAM STERILIZATION PROCESS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0"/>
            <a:ext cx="8991600" cy="5181600"/>
          </a:xfrm>
        </p:spPr>
        <p:txBody>
          <a:bodyPr/>
          <a:lstStyle/>
          <a:p>
            <a:pPr>
              <a:buNone/>
            </a:pPr>
            <a:endParaRPr lang="en-US" sz="2800" dirty="0" smtClean="0">
              <a:solidFill>
                <a:schemeClr val="bg1"/>
              </a:solidFill>
            </a:endParaRPr>
          </a:p>
          <a:p>
            <a:pPr>
              <a:buBlip>
                <a:blip r:embed="rId4"/>
              </a:buBlip>
            </a:pPr>
            <a:r>
              <a:rPr lang="en-US" sz="2800" b="1" dirty="0" smtClean="0">
                <a:solidFill>
                  <a:srgbClr val="FFFF00"/>
                </a:solidFill>
              </a:rPr>
              <a:t>PHASE IV -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b="1" dirty="0">
                <a:solidFill>
                  <a:srgbClr val="FFFF00"/>
                </a:solidFill>
              </a:rPr>
              <a:t>D</a:t>
            </a:r>
            <a:r>
              <a:rPr lang="en-US" sz="2800" b="1" dirty="0" smtClean="0">
                <a:solidFill>
                  <a:srgbClr val="FFFF00"/>
                </a:solidFill>
              </a:rPr>
              <a:t>rying and cooling phase </a:t>
            </a:r>
            <a:r>
              <a:rPr lang="en-US" sz="2800" dirty="0" smtClean="0">
                <a:solidFill>
                  <a:schemeClr val="bg1"/>
                </a:solidFill>
              </a:rPr>
              <a:t>- in which the objects are dried &amp; cooled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smtClean="0">
                <a:solidFill>
                  <a:schemeClr val="bg1"/>
                </a:solidFill>
              </a:rPr>
              <a:t>then, filtered air is introduced into the chamber, door is opened </a:t>
            </a:r>
            <a:r>
              <a:rPr lang="en-US" sz="2800" dirty="0">
                <a:solidFill>
                  <a:schemeClr val="bg1"/>
                </a:solidFill>
              </a:rPr>
              <a:t>&amp;</a:t>
            </a:r>
            <a:r>
              <a:rPr lang="en-US" sz="2800" dirty="0" smtClean="0">
                <a:solidFill>
                  <a:schemeClr val="bg1"/>
                </a:solidFill>
              </a:rPr>
              <a:t>  packs are removed  and stored. </a:t>
            </a:r>
          </a:p>
          <a:p>
            <a:pPr>
              <a:buBlip>
                <a:blip r:embed="rId4"/>
              </a:buBlip>
            </a:pPr>
            <a:endParaRPr lang="en-US" sz="2800" dirty="0" smtClean="0">
              <a:solidFill>
                <a:schemeClr val="bg1"/>
              </a:solidFill>
            </a:endParaRPr>
          </a:p>
          <a:p>
            <a:pPr>
              <a:buBlip>
                <a:blip r:embed="rId4"/>
              </a:buBlip>
            </a:pPr>
            <a:r>
              <a:rPr lang="en-US" sz="2800" b="1" dirty="0" smtClean="0">
                <a:solidFill>
                  <a:srgbClr val="FFFF00"/>
                </a:solidFill>
              </a:rPr>
              <a:t>PHASE V - Testing phase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smtClean="0">
                <a:solidFill>
                  <a:schemeClr val="bg1"/>
                </a:solidFill>
              </a:rPr>
              <a:t>- in which the efficiency of the sterilization process is checked. All mechanical parts of sterilizers, including gauges, steam lines &amp; drains should be periodically checked by a competent biomed engineer.</a:t>
            </a:r>
          </a:p>
          <a:p>
            <a:pPr>
              <a:buBlip>
                <a:blip r:embed="rId4"/>
              </a:buBlip>
            </a:pPr>
            <a:endParaRPr lang="en-US" sz="2800" dirty="0" smtClean="0">
              <a:solidFill>
                <a:schemeClr val="bg1"/>
              </a:solidFill>
            </a:endParaRPr>
          </a:p>
          <a:p>
            <a:pPr>
              <a:buBlip>
                <a:blip r:embed="rId4"/>
              </a:buBlip>
            </a:pPr>
            <a:endParaRPr lang="en-US" sz="2800" dirty="0" smtClean="0">
              <a:solidFill>
                <a:schemeClr val="bg1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p:transition>
    <p:split dir="in"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Documents and Settings\user\Local Settings\Temporary Internet Files\Content.IE5\A2QKBVZK\MC900233221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9000" y="762000"/>
            <a:ext cx="1735248" cy="17526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24000"/>
          </a:xfrm>
        </p:spPr>
        <p:txBody>
          <a:bodyPr/>
          <a:lstStyle/>
          <a:p>
            <a:pPr algn="ctr"/>
            <a:r>
              <a:rPr lang="en-US" sz="3200" dirty="0">
                <a:solidFill>
                  <a:srgbClr val="FF33C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</a:t>
            </a:r>
            <a:r>
              <a:rPr lang="en-US" sz="3200" dirty="0" smtClean="0">
                <a:solidFill>
                  <a:srgbClr val="FF33C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ethods of Testing the</a:t>
            </a:r>
            <a:br>
              <a:rPr lang="en-US" sz="3200" dirty="0" smtClean="0">
                <a:solidFill>
                  <a:srgbClr val="FF33C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3200" dirty="0" smtClean="0">
                <a:solidFill>
                  <a:srgbClr val="FF33C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Effectiveness of Autoclaves:</a:t>
            </a:r>
            <a:endParaRPr lang="en-US" sz="3200" dirty="0">
              <a:solidFill>
                <a:srgbClr val="FF33CC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9144000" cy="5486400"/>
          </a:xfrm>
        </p:spPr>
        <p:txBody>
          <a:bodyPr/>
          <a:lstStyle/>
          <a:p>
            <a:pPr marL="609600" indent="-609600">
              <a:buFontTx/>
              <a:buAutoNum type="arabicPeriod"/>
            </a:pPr>
            <a:endParaRPr lang="en-US" sz="2800" b="1" dirty="0" smtClean="0">
              <a:solidFill>
                <a:srgbClr val="FFFF00"/>
              </a:solidFill>
            </a:endParaRPr>
          </a:p>
          <a:p>
            <a:pPr marL="609600" indent="-609600">
              <a:buBlip>
                <a:blip r:embed="rId4"/>
              </a:buBlip>
            </a:pPr>
            <a:r>
              <a:rPr lang="en-US" sz="2800" b="1" dirty="0" smtClean="0">
                <a:solidFill>
                  <a:srgbClr val="FFFF00"/>
                </a:solidFill>
              </a:rPr>
              <a:t>Mechanical</a:t>
            </a:r>
            <a:r>
              <a:rPr lang="en-US" sz="2800" dirty="0" smtClean="0">
                <a:solidFill>
                  <a:schemeClr val="bg1"/>
                </a:solidFill>
              </a:rPr>
              <a:t>- chart </a:t>
            </a:r>
            <a:r>
              <a:rPr lang="en-US" sz="2800" dirty="0">
                <a:solidFill>
                  <a:schemeClr val="bg1"/>
                </a:solidFill>
              </a:rPr>
              <a:t>&amp;</a:t>
            </a:r>
            <a:r>
              <a:rPr lang="en-US" sz="2800" dirty="0" smtClean="0">
                <a:solidFill>
                  <a:schemeClr val="bg1"/>
                </a:solidFill>
              </a:rPr>
              <a:t> gauges usually carried out by Biomed  Engineer.</a:t>
            </a:r>
          </a:p>
          <a:p>
            <a:pPr marL="609600" indent="-609600">
              <a:buBlip>
                <a:blip r:embed="rId4"/>
              </a:buBlip>
            </a:pPr>
            <a:r>
              <a:rPr lang="en-US" sz="2800" b="1" dirty="0" smtClean="0">
                <a:solidFill>
                  <a:srgbClr val="FFFF00"/>
                </a:solidFill>
              </a:rPr>
              <a:t>Chemical</a:t>
            </a:r>
            <a:r>
              <a:rPr lang="en-US" sz="2800" dirty="0" smtClean="0">
                <a:solidFill>
                  <a:schemeClr val="bg1"/>
                </a:solidFill>
              </a:rPr>
              <a:t>- by the use of autoclave tapes, strips and card. A daily test in an empty chamber using a heat sensitive tape. This is for high vacuum/high pressure autoclaves. Ex.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en-US" sz="2800" b="1" dirty="0">
                <a:solidFill>
                  <a:srgbClr val="FFFF00"/>
                </a:solidFill>
              </a:rPr>
              <a:t>Bowie Dick Test Pack- </a:t>
            </a:r>
            <a:r>
              <a:rPr lang="en-US" sz="2800" dirty="0">
                <a:solidFill>
                  <a:schemeClr val="bg1"/>
                </a:solidFill>
              </a:rPr>
              <a:t>a pack with a chemical indicator </a:t>
            </a:r>
            <a:r>
              <a:rPr lang="en-US" sz="2800" dirty="0" smtClean="0">
                <a:solidFill>
                  <a:schemeClr val="bg1"/>
                </a:solidFill>
              </a:rPr>
              <a:t>both outside </a:t>
            </a:r>
            <a:r>
              <a:rPr lang="en-US" sz="2800" dirty="0">
                <a:solidFill>
                  <a:schemeClr val="bg1"/>
                </a:solidFill>
              </a:rPr>
              <a:t>&amp;  inside to verify that steam has penetrated the pack &amp; to test air </a:t>
            </a:r>
            <a:r>
              <a:rPr lang="en-US" sz="2800" dirty="0" smtClean="0">
                <a:solidFill>
                  <a:schemeClr val="bg1"/>
                </a:solidFill>
              </a:rPr>
              <a:t>leaks.</a:t>
            </a:r>
          </a:p>
          <a:p>
            <a:pPr marL="609600" indent="-609600">
              <a:buBlip>
                <a:blip r:embed="rId4"/>
              </a:buBlip>
            </a:pPr>
            <a:r>
              <a:rPr lang="en-US" sz="2800" b="1" dirty="0" smtClean="0">
                <a:solidFill>
                  <a:srgbClr val="FFFF00"/>
                </a:solidFill>
              </a:rPr>
              <a:t>Biological</a:t>
            </a:r>
          </a:p>
          <a:p>
            <a:pPr marL="990600" lvl="1" indent="-533400">
              <a:buNone/>
            </a:pPr>
            <a:r>
              <a:rPr lang="en-US" dirty="0" smtClean="0">
                <a:solidFill>
                  <a:schemeClr val="bg1"/>
                </a:solidFill>
              </a:rPr>
              <a:t>     </a:t>
            </a:r>
          </a:p>
          <a:p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43800" y="5768096"/>
            <a:ext cx="1271588" cy="1089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dir="in"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764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FF33CC"/>
                </a:solidFill>
              </a:rPr>
              <a:t>Biological Indicator-</a:t>
            </a:r>
            <a:br>
              <a:rPr lang="en-US" dirty="0" smtClean="0">
                <a:solidFill>
                  <a:srgbClr val="FF33CC"/>
                </a:solidFill>
              </a:rPr>
            </a:br>
            <a:r>
              <a:rPr lang="en-US" dirty="0" smtClean="0">
                <a:solidFill>
                  <a:srgbClr val="FF33CC"/>
                </a:solidFill>
              </a:rPr>
              <a:t>Biological Spore Testing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76400"/>
            <a:ext cx="9144000" cy="5029200"/>
          </a:xfrm>
        </p:spPr>
        <p:txBody>
          <a:bodyPr/>
          <a:lstStyle/>
          <a:p>
            <a:pPr>
              <a:buBlip>
                <a:blip r:embed="rId3"/>
              </a:buBlip>
            </a:pPr>
            <a:r>
              <a:rPr lang="en-US" dirty="0" smtClean="0">
                <a:solidFill>
                  <a:schemeClr val="bg1"/>
                </a:solidFill>
              </a:rPr>
              <a:t>To test autoclaves regularly with </a:t>
            </a:r>
            <a:r>
              <a:rPr lang="en-US" dirty="0" smtClean="0">
                <a:solidFill>
                  <a:srgbClr val="FFFF00"/>
                </a:solidFill>
              </a:rPr>
              <a:t>Geobacillus stearothermophilus, which is one of the most heat tolerant species of bacteria. </a:t>
            </a:r>
          </a:p>
          <a:p>
            <a:pPr>
              <a:buBlip>
                <a:blip r:embed="rId3"/>
              </a:buBlip>
            </a:pPr>
            <a:r>
              <a:rPr lang="en-US" dirty="0" smtClean="0">
                <a:solidFill>
                  <a:schemeClr val="bg1"/>
                </a:solidFill>
              </a:rPr>
              <a:t>If sterilization in an autoclave does not destroy the Geobacillus spores, the autoclave is not working properly.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 descr="C:\Documents and Settings\user\Local Settings\Temporary Internet Files\Content.IE5\A2QKBVZK\MC900233221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"/>
            <a:ext cx="1371600" cy="1676400"/>
          </a:xfrm>
          <a:prstGeom prst="rect">
            <a:avLst/>
          </a:prstGeom>
          <a:noFill/>
        </p:spPr>
      </p:pic>
      <p:pic>
        <p:nvPicPr>
          <p:cNvPr id="5" name="ctl00_ContentPlaceHolder1_grdlst_ctl02_img" descr="http://www.atssupplies.com/__CategoryImage/5_27_2011_5_14_49_AM_297.png">
            <a:hlinkClick r:id="rId5"/>
          </p:cNvPr>
          <p:cNvPicPr>
            <a:picLocks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81400" y="4648200"/>
            <a:ext cx="55626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dir="in"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Documents and Settings\user\Local Settings\Temporary Internet Files\Content.IE5\1JA8C3LP\MC900017047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330452" cy="208940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1371600"/>
          </a:xfrm>
        </p:spPr>
        <p:txBody>
          <a:bodyPr/>
          <a:lstStyle/>
          <a:p>
            <a:pPr algn="ctr"/>
            <a:r>
              <a:rPr lang="en-US" sz="5400" dirty="0" smtClean="0">
                <a:solidFill>
                  <a:srgbClr val="FF33CC"/>
                </a:solidFill>
              </a:rPr>
              <a:t/>
            </a:r>
            <a:br>
              <a:rPr lang="en-US" sz="5400" dirty="0" smtClean="0">
                <a:solidFill>
                  <a:srgbClr val="FF33CC"/>
                </a:solidFill>
              </a:rPr>
            </a:br>
            <a:r>
              <a:rPr lang="en-US" sz="5400" dirty="0" smtClean="0">
                <a:solidFill>
                  <a:srgbClr val="FF33CC"/>
                </a:solidFill>
              </a:rPr>
              <a:t>Main Objectives: </a:t>
            </a:r>
            <a:br>
              <a:rPr lang="en-US" sz="5400" dirty="0" smtClean="0">
                <a:solidFill>
                  <a:srgbClr val="FF33CC"/>
                </a:solidFill>
              </a:rPr>
            </a:b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76400"/>
            <a:ext cx="9144000" cy="518160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rgbClr val="00B0F0"/>
                </a:solidFill>
              </a:rPr>
              <a:t>    </a:t>
            </a:r>
            <a:r>
              <a:rPr lang="en-US" b="1" dirty="0" smtClean="0">
                <a:solidFill>
                  <a:srgbClr val="FFFF00"/>
                </a:solidFill>
              </a:rPr>
              <a:t>To be able to acquire knowledge and </a:t>
            </a:r>
          </a:p>
          <a:p>
            <a:pPr marL="0" indent="0">
              <a:buNone/>
            </a:pP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smtClean="0">
                <a:solidFill>
                  <a:srgbClr val="FFFF00"/>
                </a:solidFill>
              </a:rPr>
              <a:t>    understanding on the following: </a:t>
            </a:r>
          </a:p>
          <a:p>
            <a:pPr>
              <a:buBlip>
                <a:blip r:embed="rId4"/>
              </a:buBlip>
            </a:pPr>
            <a:r>
              <a:rPr lang="en-US" dirty="0">
                <a:solidFill>
                  <a:schemeClr val="bg1"/>
                </a:solidFill>
              </a:rPr>
              <a:t>D</a:t>
            </a:r>
            <a:r>
              <a:rPr lang="en-US" dirty="0" smtClean="0">
                <a:solidFill>
                  <a:schemeClr val="bg1"/>
                </a:solidFill>
              </a:rPr>
              <a:t>ifferent methods of sterilization </a:t>
            </a:r>
            <a:r>
              <a:rPr lang="en-US" dirty="0">
                <a:solidFill>
                  <a:schemeClr val="bg1"/>
                </a:solidFill>
              </a:rPr>
              <a:t>&amp;</a:t>
            </a:r>
            <a:r>
              <a:rPr lang="en-US" dirty="0" smtClean="0">
                <a:solidFill>
                  <a:schemeClr val="bg1"/>
                </a:solidFill>
              </a:rPr>
              <a:t> the sterilization processes.</a:t>
            </a:r>
          </a:p>
          <a:p>
            <a:pPr>
              <a:buBlip>
                <a:blip r:embed="rId4"/>
              </a:buBlip>
            </a:pPr>
            <a:r>
              <a:rPr lang="en-US" dirty="0" smtClean="0">
                <a:solidFill>
                  <a:schemeClr val="bg1"/>
                </a:solidFill>
              </a:rPr>
              <a:t>The principles of aseptic techniques &amp; how to apply them in the clinical areas </a:t>
            </a:r>
            <a:r>
              <a:rPr lang="en-US" dirty="0">
                <a:solidFill>
                  <a:schemeClr val="bg1"/>
                </a:solidFill>
              </a:rPr>
              <a:t>&amp;</a:t>
            </a:r>
            <a:r>
              <a:rPr lang="en-US" dirty="0" smtClean="0">
                <a:solidFill>
                  <a:schemeClr val="bg1"/>
                </a:solidFill>
              </a:rPr>
              <a:t> O. R.</a:t>
            </a:r>
          </a:p>
          <a:p>
            <a:pPr>
              <a:buBlip>
                <a:blip r:embed="rId4"/>
              </a:buBlip>
            </a:pPr>
            <a:r>
              <a:rPr lang="en-US" dirty="0" smtClean="0">
                <a:solidFill>
                  <a:schemeClr val="bg1"/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The </a:t>
            </a:r>
            <a:r>
              <a:rPr lang="en-US" dirty="0">
                <a:solidFill>
                  <a:schemeClr val="bg1"/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Operating Room set </a:t>
            </a:r>
            <a:r>
              <a:rPr lang="en-US" dirty="0" smtClean="0">
                <a:solidFill>
                  <a:schemeClr val="bg1"/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up </a:t>
            </a:r>
            <a:r>
              <a:rPr lang="en-US" dirty="0">
                <a:solidFill>
                  <a:schemeClr val="bg1"/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to ensure safe environment &amp; safe  surgical practices towards patient safety.</a:t>
            </a:r>
          </a:p>
          <a:p>
            <a:pPr>
              <a:buBlip>
                <a:blip r:embed="rId4"/>
              </a:buBlip>
            </a:pPr>
            <a:endParaRPr lang="en-US" dirty="0" smtClean="0">
              <a:solidFill>
                <a:schemeClr val="bg1"/>
              </a:solidFill>
            </a:endParaRPr>
          </a:p>
          <a:p>
            <a:pPr>
              <a:buBlip>
                <a:blip r:embed="rId4"/>
              </a:buBlip>
            </a:pPr>
            <a:endParaRPr lang="en-US" dirty="0" smtClean="0">
              <a:solidFill>
                <a:schemeClr val="bg1"/>
              </a:solidFill>
            </a:endParaRPr>
          </a:p>
          <a:p>
            <a:pPr>
              <a:buBlip>
                <a:blip r:embed="rId4"/>
              </a:buBlip>
            </a:pPr>
            <a:endParaRPr lang="en-US" dirty="0"/>
          </a:p>
        </p:txBody>
      </p:sp>
    </p:spTree>
  </p:cSld>
  <p:clrMapOvr>
    <a:masterClrMapping/>
  </p:clrMapOvr>
  <p:transition>
    <p:split dir="in"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00200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FF33C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</a:t>
            </a:r>
            <a:r>
              <a:rPr lang="en-US" dirty="0" smtClean="0">
                <a:solidFill>
                  <a:srgbClr val="FF33C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esting the Effectiveness of Steam </a:t>
            </a:r>
            <a:r>
              <a:rPr lang="en-US" dirty="0">
                <a:solidFill>
                  <a:srgbClr val="FF33C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</a:t>
            </a:r>
            <a:r>
              <a:rPr lang="en-US" dirty="0" smtClean="0">
                <a:solidFill>
                  <a:srgbClr val="FF33C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utoclave:</a:t>
            </a:r>
            <a:endParaRPr lang="en-US" dirty="0">
              <a:solidFill>
                <a:srgbClr val="FF33CC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8915400" cy="5181600"/>
          </a:xfrm>
        </p:spPr>
        <p:txBody>
          <a:bodyPr/>
          <a:lstStyle/>
          <a:p>
            <a:pPr marL="609600" indent="-609600">
              <a:lnSpc>
                <a:spcPct val="80000"/>
              </a:lnSpc>
              <a:buBlip>
                <a:blip r:embed="rId3"/>
              </a:buBlip>
            </a:pPr>
            <a:r>
              <a:rPr lang="en-US" b="1" dirty="0" smtClean="0">
                <a:solidFill>
                  <a:srgbClr val="FFFF00"/>
                </a:solidFill>
              </a:rPr>
              <a:t>First-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R</a:t>
            </a:r>
            <a:r>
              <a:rPr lang="en-US" dirty="0" smtClean="0">
                <a:solidFill>
                  <a:schemeClr val="bg1"/>
                </a:solidFill>
              </a:rPr>
              <a:t>un it empty for one cycle. </a:t>
            </a:r>
            <a:r>
              <a:rPr lang="en-US" dirty="0" smtClean="0">
                <a:solidFill>
                  <a:srgbClr val="0000D4"/>
                </a:solidFill>
              </a:rPr>
              <a:t>(Dummy Run) </a:t>
            </a:r>
            <a:r>
              <a:rPr lang="en-US" dirty="0" smtClean="0">
                <a:solidFill>
                  <a:schemeClr val="bg1"/>
                </a:solidFill>
              </a:rPr>
              <a:t>– to warm up the machine.</a:t>
            </a:r>
          </a:p>
          <a:p>
            <a:pPr marL="609600" indent="-609600">
              <a:lnSpc>
                <a:spcPct val="80000"/>
              </a:lnSpc>
              <a:buBlip>
                <a:blip r:embed="rId3"/>
              </a:buBlip>
            </a:pPr>
            <a:r>
              <a:rPr lang="en-US" b="1" dirty="0" smtClean="0">
                <a:solidFill>
                  <a:srgbClr val="FFFF00"/>
                </a:solidFill>
              </a:rPr>
              <a:t>Second-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P</a:t>
            </a:r>
            <a:r>
              <a:rPr lang="en-US" dirty="0" smtClean="0">
                <a:solidFill>
                  <a:schemeClr val="bg1"/>
                </a:solidFill>
              </a:rPr>
              <a:t>ut inside in the middle of the chamber, the </a:t>
            </a:r>
            <a:r>
              <a:rPr lang="en-US" dirty="0" smtClean="0">
                <a:solidFill>
                  <a:srgbClr val="0000D4"/>
                </a:solidFill>
              </a:rPr>
              <a:t>Bowie Dick Test Pack </a:t>
            </a:r>
            <a:r>
              <a:rPr lang="en-US" dirty="0" smtClean="0">
                <a:solidFill>
                  <a:schemeClr val="bg1"/>
                </a:solidFill>
              </a:rPr>
              <a:t>and run it again and finish the whole cycle. Oh high pressure- to test leaks and presence  of air. (Yellow turns</a:t>
            </a:r>
            <a:r>
              <a:rPr lang="en-US" dirty="0" smtClean="0"/>
              <a:t> black</a:t>
            </a:r>
            <a:r>
              <a:rPr lang="en-US" dirty="0" smtClean="0">
                <a:solidFill>
                  <a:schemeClr val="bg1"/>
                </a:solidFill>
              </a:rPr>
              <a:t>)</a:t>
            </a:r>
          </a:p>
          <a:p>
            <a:pPr marL="609600" indent="-609600">
              <a:lnSpc>
                <a:spcPct val="80000"/>
              </a:lnSpc>
              <a:buBlip>
                <a:blip r:embed="rId3"/>
              </a:buBlip>
            </a:pPr>
            <a:r>
              <a:rPr lang="en-US" b="1" dirty="0" smtClean="0">
                <a:solidFill>
                  <a:srgbClr val="FFFF00"/>
                </a:solidFill>
              </a:rPr>
              <a:t>Third- </a:t>
            </a:r>
            <a:r>
              <a:rPr lang="en-US" dirty="0">
                <a:solidFill>
                  <a:schemeClr val="bg1"/>
                </a:solidFill>
              </a:rPr>
              <a:t>L</a:t>
            </a:r>
            <a:r>
              <a:rPr lang="en-US" dirty="0" smtClean="0">
                <a:solidFill>
                  <a:schemeClr val="bg1"/>
                </a:solidFill>
              </a:rPr>
              <a:t>oad the items </a:t>
            </a:r>
            <a:r>
              <a:rPr lang="en-US" dirty="0">
                <a:solidFill>
                  <a:schemeClr val="bg1"/>
                </a:solidFill>
              </a:rPr>
              <a:t>&amp;</a:t>
            </a:r>
            <a:r>
              <a:rPr lang="en-US" dirty="0" smtClean="0">
                <a:solidFill>
                  <a:schemeClr val="bg1"/>
                </a:solidFill>
              </a:rPr>
              <a:t> trays for sterilization ( little bit lower pressure). It is done once daily.</a:t>
            </a:r>
          </a:p>
          <a:p>
            <a:pPr marL="609600" indent="-609600">
              <a:lnSpc>
                <a:spcPct val="80000"/>
              </a:lnSpc>
              <a:buBlip>
                <a:blip r:embed="rId3"/>
              </a:buBlip>
            </a:pPr>
            <a:r>
              <a:rPr lang="en-US" b="1" dirty="0" smtClean="0">
                <a:solidFill>
                  <a:srgbClr val="FFFF00"/>
                </a:solidFill>
              </a:rPr>
              <a:t>Fourth-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rgbClr val="0000D4"/>
                </a:solidFill>
              </a:rPr>
              <a:t>Live Organism- </a:t>
            </a:r>
            <a:r>
              <a:rPr lang="en-US" dirty="0" smtClean="0">
                <a:solidFill>
                  <a:schemeClr val="bg1"/>
                </a:solidFill>
              </a:rPr>
              <a:t>done once in every Sunday morning in CSSD, KKUH.</a:t>
            </a:r>
          </a:p>
          <a:p>
            <a:endParaRPr lang="en-US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91400" y="6229350"/>
            <a:ext cx="771525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53400" y="6219825"/>
            <a:ext cx="371475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dir="in"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 smtClean="0">
                <a:solidFill>
                  <a:srgbClr val="FF33CC"/>
                </a:solidFill>
              </a:rPr>
              <a:t>Preparation of Items Before STERILIZATION</a:t>
            </a:r>
            <a:endParaRPr lang="en-US" sz="4000" dirty="0">
              <a:solidFill>
                <a:srgbClr val="FF33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76400"/>
            <a:ext cx="8229600" cy="5029200"/>
          </a:xfrm>
        </p:spPr>
        <p:txBody>
          <a:bodyPr/>
          <a:lstStyle/>
          <a:p>
            <a:pPr marL="609600" indent="-609600">
              <a:buFontTx/>
              <a:buAutoNum type="arabicPeriod"/>
            </a:pPr>
            <a:r>
              <a:rPr lang="en-US" sz="4000" dirty="0" smtClean="0">
                <a:solidFill>
                  <a:schemeClr val="bg1"/>
                </a:solidFill>
              </a:rPr>
              <a:t>Decontamination</a:t>
            </a:r>
          </a:p>
          <a:p>
            <a:pPr marL="609600" indent="-609600">
              <a:buFontTx/>
              <a:buAutoNum type="arabicPeriod"/>
            </a:pPr>
            <a:r>
              <a:rPr lang="en-US" sz="4000" dirty="0" smtClean="0">
                <a:solidFill>
                  <a:schemeClr val="bg1"/>
                </a:solidFill>
              </a:rPr>
              <a:t>Disassembly</a:t>
            </a:r>
          </a:p>
          <a:p>
            <a:pPr marL="609600" indent="-609600">
              <a:buFontTx/>
              <a:buAutoNum type="arabicPeriod"/>
            </a:pPr>
            <a:r>
              <a:rPr lang="en-US" sz="4000" dirty="0" smtClean="0">
                <a:solidFill>
                  <a:schemeClr val="bg1"/>
                </a:solidFill>
              </a:rPr>
              <a:t>Washing</a:t>
            </a:r>
          </a:p>
          <a:p>
            <a:pPr marL="609600" indent="-609600">
              <a:buFontTx/>
              <a:buAutoNum type="arabicPeriod"/>
            </a:pPr>
            <a:r>
              <a:rPr lang="en-US" sz="4000" dirty="0" smtClean="0">
                <a:solidFill>
                  <a:schemeClr val="bg1"/>
                </a:solidFill>
              </a:rPr>
              <a:t>Drying</a:t>
            </a:r>
          </a:p>
          <a:p>
            <a:pPr marL="609600" indent="-609600">
              <a:buFontTx/>
              <a:buAutoNum type="arabicPeriod"/>
            </a:pPr>
            <a:r>
              <a:rPr lang="en-US" sz="4000" dirty="0" smtClean="0">
                <a:solidFill>
                  <a:schemeClr val="bg1"/>
                </a:solidFill>
              </a:rPr>
              <a:t>Packing</a:t>
            </a:r>
          </a:p>
          <a:p>
            <a:pPr marL="609600" indent="-609600">
              <a:buFontTx/>
              <a:buAutoNum type="arabicPeriod"/>
            </a:pPr>
            <a:r>
              <a:rPr lang="en-US" sz="4000" dirty="0" smtClean="0">
                <a:solidFill>
                  <a:schemeClr val="bg1"/>
                </a:solidFill>
              </a:rPr>
              <a:t>Loading in sterilizer</a:t>
            </a:r>
          </a:p>
          <a:p>
            <a:endParaRPr lang="en-US" dirty="0"/>
          </a:p>
        </p:txBody>
      </p:sp>
      <p:pic>
        <p:nvPicPr>
          <p:cNvPr id="4" name="Picture 3" descr="C:\Documents and Settings\user\Local Settings\Temporary Internet Files\Content.IE5\A2QKBVZK\MC900233221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400" y="4953000"/>
            <a:ext cx="1735248" cy="1676400"/>
          </a:xfrm>
          <a:prstGeom prst="rect">
            <a:avLst/>
          </a:prstGeom>
          <a:noFill/>
        </p:spPr>
      </p:pic>
    </p:spTree>
  </p:cSld>
  <p:clrMapOvr>
    <a:masterClrMapping/>
  </p:clrMapOvr>
  <p:transition>
    <p:split dir="in"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800" dirty="0" smtClean="0">
                <a:solidFill>
                  <a:srgbClr val="FF33CC"/>
                </a:solidFill>
              </a:rPr>
              <a:t>Ultrasonic Washer</a:t>
            </a:r>
            <a:endParaRPr lang="en-US" sz="4800" dirty="0">
              <a:solidFill>
                <a:srgbClr val="FF33CC"/>
              </a:solidFill>
            </a:endParaRPr>
          </a:p>
        </p:txBody>
      </p:sp>
      <p:pic>
        <p:nvPicPr>
          <p:cNvPr id="4" name="Content Placeholder 3" descr="DSC03205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1676400"/>
            <a:ext cx="67056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C:\Documents and Settings\user\Local Settings\Temporary Internet Files\Content.IE5\A2QKBVZK\MC900233221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"/>
            <a:ext cx="1735248" cy="1676400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67600" y="0"/>
            <a:ext cx="16764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dir="in"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         </a:t>
            </a:r>
            <a:r>
              <a:rPr lang="en-US" dirty="0" smtClean="0">
                <a:solidFill>
                  <a:srgbClr val="FF33CC"/>
                </a:solidFill>
              </a:rPr>
              <a:t>Automated Washer / Dryer</a:t>
            </a:r>
            <a:endParaRPr lang="en-US" dirty="0">
              <a:solidFill>
                <a:srgbClr val="FF33CC"/>
              </a:solidFill>
            </a:endParaRPr>
          </a:p>
        </p:txBody>
      </p:sp>
      <p:pic>
        <p:nvPicPr>
          <p:cNvPr id="3074" name="Picture 2" descr="C:\Documents and Settings\user\My Documents\Practicum Pictures-1\DSC01845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1676400"/>
            <a:ext cx="6705600" cy="5029200"/>
          </a:xfrm>
          <a:prstGeom prst="rect">
            <a:avLst/>
          </a:prstGeom>
          <a:noFill/>
        </p:spPr>
      </p:pic>
      <p:pic>
        <p:nvPicPr>
          <p:cNvPr id="4" name="Picture 3" descr="C:\Documents and Settings\user\Local Settings\Temporary Internet Files\Content.IE5\A2QKBVZK\MC900233221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"/>
            <a:ext cx="1735248" cy="1676400"/>
          </a:xfrm>
          <a:prstGeom prst="rect">
            <a:avLst/>
          </a:prstGeom>
          <a:noFill/>
        </p:spPr>
      </p:pic>
    </p:spTree>
  </p:cSld>
  <p:clrMapOvr>
    <a:masterClrMapping/>
  </p:clrMapOvr>
  <p:transition>
    <p:split dir="in"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FF33CC"/>
                </a:solidFill>
              </a:rPr>
              <a:t>MAKING OF STERILE</a:t>
            </a:r>
            <a:br>
              <a:rPr lang="en-US" dirty="0" smtClean="0">
                <a:solidFill>
                  <a:srgbClr val="FF33CC"/>
                </a:solidFill>
              </a:rPr>
            </a:br>
            <a:r>
              <a:rPr lang="en-US" dirty="0" smtClean="0">
                <a:solidFill>
                  <a:srgbClr val="FF33CC"/>
                </a:solidFill>
              </a:rPr>
              <a:t> PACKS</a:t>
            </a:r>
            <a:endParaRPr lang="en-US" dirty="0">
              <a:solidFill>
                <a:srgbClr val="FF33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04860"/>
            <a:ext cx="8915400" cy="5181600"/>
          </a:xfrm>
        </p:spPr>
        <p:txBody>
          <a:bodyPr/>
          <a:lstStyle/>
          <a:p>
            <a:pPr marL="609600" indent="-609600">
              <a:lnSpc>
                <a:spcPct val="80000"/>
              </a:lnSpc>
              <a:buBlip>
                <a:blip r:embed="rId3"/>
              </a:buBlip>
            </a:pPr>
            <a:r>
              <a:rPr lang="en-US" sz="2800" b="1" dirty="0" smtClean="0">
                <a:solidFill>
                  <a:srgbClr val="FFFF00"/>
                </a:solidFill>
              </a:rPr>
              <a:t>Should have the following </a:t>
            </a:r>
            <a:r>
              <a:rPr lang="en-US" sz="2800" b="1" dirty="0" smtClean="0">
                <a:solidFill>
                  <a:srgbClr val="FF0000"/>
                </a:solidFill>
              </a:rPr>
              <a:t>external indications</a:t>
            </a:r>
            <a:r>
              <a:rPr lang="en-US" sz="2800" b="1" dirty="0" smtClean="0">
                <a:solidFill>
                  <a:srgbClr val="FFFF00"/>
                </a:solidFill>
              </a:rPr>
              <a:t> showing that they have been processed:</a:t>
            </a:r>
          </a:p>
          <a:p>
            <a:pPr marL="609600" indent="-609600">
              <a:lnSpc>
                <a:spcPct val="80000"/>
              </a:lnSpc>
              <a:buNone/>
            </a:pPr>
            <a:endParaRPr lang="en-US" sz="2800" dirty="0" smtClean="0">
              <a:solidFill>
                <a:schemeClr val="bg1"/>
              </a:solidFill>
            </a:endParaRPr>
          </a:p>
          <a:p>
            <a:pPr marL="609600" indent="-609600">
              <a:lnSpc>
                <a:spcPct val="80000"/>
              </a:lnSpc>
            </a:pPr>
            <a:r>
              <a:rPr lang="en-US" sz="2800" b="1" dirty="0" smtClean="0">
                <a:solidFill>
                  <a:srgbClr val="FFFF00"/>
                </a:solidFill>
              </a:rPr>
              <a:t>Autoclave tapes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smtClean="0">
                <a:solidFill>
                  <a:schemeClr val="bg1"/>
                </a:solidFill>
              </a:rPr>
              <a:t>show a pack that has been through a sterilization cycle </a:t>
            </a:r>
            <a:r>
              <a:rPr lang="en-US" sz="2800" dirty="0">
                <a:solidFill>
                  <a:schemeClr val="bg1"/>
                </a:solidFill>
              </a:rPr>
              <a:t>&amp;</a:t>
            </a:r>
            <a:r>
              <a:rPr lang="en-US" sz="2800" dirty="0" smtClean="0">
                <a:solidFill>
                  <a:schemeClr val="bg1"/>
                </a:solidFill>
              </a:rPr>
              <a:t> should be visible outside every pack sterilized. </a:t>
            </a:r>
          </a:p>
          <a:p>
            <a:pPr marL="609600" indent="-609600">
              <a:lnSpc>
                <a:spcPct val="80000"/>
              </a:lnSpc>
            </a:pPr>
            <a:r>
              <a:rPr lang="en-US" sz="2800" b="1" dirty="0" smtClean="0">
                <a:solidFill>
                  <a:srgbClr val="FFFF00"/>
                </a:solidFill>
              </a:rPr>
              <a:t>Autoclave tape </a:t>
            </a:r>
            <a:r>
              <a:rPr lang="en-US" sz="2800" dirty="0" smtClean="0">
                <a:solidFill>
                  <a:schemeClr val="bg1"/>
                </a:solidFill>
              </a:rPr>
              <a:t>is designed </a:t>
            </a:r>
            <a:r>
              <a:rPr lang="en-US" sz="2800" b="1" dirty="0" smtClean="0"/>
              <a:t>black</a:t>
            </a:r>
            <a:r>
              <a:rPr lang="en-US" sz="2800" dirty="0" smtClean="0">
                <a:solidFill>
                  <a:schemeClr val="bg1"/>
                </a:solidFill>
              </a:rPr>
              <a:t> when specified temperature is reached.</a:t>
            </a:r>
          </a:p>
          <a:p>
            <a:pPr marL="609600" indent="-609600">
              <a:lnSpc>
                <a:spcPct val="80000"/>
              </a:lnSpc>
            </a:pPr>
            <a:endParaRPr lang="en-US" sz="2800" dirty="0" smtClean="0">
              <a:solidFill>
                <a:schemeClr val="bg1"/>
              </a:solidFill>
            </a:endParaRPr>
          </a:p>
          <a:p>
            <a:pPr marL="609600" indent="-609600">
              <a:lnSpc>
                <a:spcPct val="80000"/>
              </a:lnSpc>
            </a:pPr>
            <a:r>
              <a:rPr lang="en-US" sz="2800" dirty="0" smtClean="0">
                <a:solidFill>
                  <a:schemeClr val="bg1"/>
                </a:solidFill>
              </a:rPr>
              <a:t>Must be </a:t>
            </a:r>
            <a:r>
              <a:rPr lang="en-US" sz="2800" dirty="0" smtClean="0">
                <a:solidFill>
                  <a:srgbClr val="FFFF00"/>
                </a:solidFill>
              </a:rPr>
              <a:t>labeled as to its contents </a:t>
            </a:r>
            <a:r>
              <a:rPr lang="en-US" sz="2800" dirty="0" smtClean="0">
                <a:solidFill>
                  <a:schemeClr val="bg1"/>
                </a:solidFill>
              </a:rPr>
              <a:t>with the </a:t>
            </a:r>
            <a:r>
              <a:rPr lang="en-US" sz="2800" dirty="0" smtClean="0">
                <a:solidFill>
                  <a:srgbClr val="FFFF00"/>
                </a:solidFill>
              </a:rPr>
              <a:t>processing date, autoclave used </a:t>
            </a:r>
            <a:r>
              <a:rPr lang="en-US" sz="2800" dirty="0">
                <a:solidFill>
                  <a:srgbClr val="FFFF00"/>
                </a:solidFill>
              </a:rPr>
              <a:t>&amp;</a:t>
            </a:r>
            <a:r>
              <a:rPr lang="en-US" sz="2800" dirty="0" smtClean="0">
                <a:solidFill>
                  <a:srgbClr val="FFFF00"/>
                </a:solidFill>
              </a:rPr>
              <a:t> load number</a:t>
            </a:r>
            <a:r>
              <a:rPr lang="en-US" sz="2800" dirty="0" smtClean="0">
                <a:solidFill>
                  <a:schemeClr val="bg1"/>
                </a:solidFill>
              </a:rPr>
              <a:t>. This assists locating processed items in case of recall</a:t>
            </a:r>
            <a:r>
              <a:rPr lang="en-US" sz="2400" dirty="0" smtClean="0">
                <a:solidFill>
                  <a:schemeClr val="bg1"/>
                </a:solidFill>
              </a:rPr>
              <a:t>.</a:t>
            </a:r>
          </a:p>
          <a:p>
            <a:endParaRPr lang="en-US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6764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00" y="0"/>
            <a:ext cx="15240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dir="in"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         </a:t>
            </a:r>
            <a:r>
              <a:rPr lang="en-US" dirty="0" smtClean="0">
                <a:solidFill>
                  <a:srgbClr val="FF33CC"/>
                </a:solidFill>
              </a:rPr>
              <a:t>Loading Procedure 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dirty="0" smtClean="0"/>
          </a:p>
        </p:txBody>
      </p:sp>
      <p:pic>
        <p:nvPicPr>
          <p:cNvPr id="14340" name="Picture 5" descr="DSC0320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752600"/>
            <a:ext cx="86106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C:\Documents and Settings\user\Local Settings\Temporary Internet Files\Content.IE5\A2QKBVZK\MC900233221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"/>
            <a:ext cx="1735248" cy="1676400"/>
          </a:xfrm>
          <a:prstGeom prst="rect">
            <a:avLst/>
          </a:prstGeom>
          <a:noFill/>
        </p:spPr>
      </p:pic>
    </p:spTree>
  </p:cSld>
  <p:clrMapOvr>
    <a:masterClrMapping/>
  </p:clrMapOvr>
  <p:transition>
    <p:split dir="in"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Documents and Settings\user\Local Settings\Temporary Internet Files\Content.IE5\A2QKBVZK\MC900233221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1735248" cy="16764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FF33CC"/>
                </a:solidFill>
              </a:rPr>
              <a:t>STORAGE OF STERILE PACKS</a:t>
            </a:r>
            <a:endParaRPr lang="en-US" dirty="0">
              <a:solidFill>
                <a:srgbClr val="FF33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09600" indent="-609600">
              <a:buBlip>
                <a:blip r:embed="rId4"/>
              </a:buBlip>
            </a:pPr>
            <a:r>
              <a:rPr lang="en-US" dirty="0" smtClean="0">
                <a:solidFill>
                  <a:schemeClr val="bg1"/>
                </a:solidFill>
              </a:rPr>
              <a:t>Sterile packs / sets should be left untouched &amp; allowed to cool down before storage to avoid condensation inside.</a:t>
            </a:r>
          </a:p>
          <a:p>
            <a:pPr marL="609600" indent="-609600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marL="609600" indent="-609600">
              <a:buBlip>
                <a:blip r:embed="rId4"/>
              </a:buBlip>
            </a:pPr>
            <a:r>
              <a:rPr lang="en-US" dirty="0" smtClean="0">
                <a:solidFill>
                  <a:schemeClr val="bg1"/>
                </a:solidFill>
              </a:rPr>
              <a:t>Must be handled as little as possible to reduce the risk of contamination.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>
    <p:split dir="in"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Documents and Settings\user\Local Settings\Temporary Internet Files\Content.IE5\A2QKBVZK\MC900233221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1735248" cy="16764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FF33CC"/>
                </a:solidFill>
              </a:rPr>
              <a:t>STORAGE OF STERILE PACKS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09600" indent="-609600">
              <a:buBlip>
                <a:blip r:embed="rId4"/>
              </a:buBlip>
            </a:pPr>
            <a:r>
              <a:rPr lang="en-US" dirty="0" smtClean="0">
                <a:solidFill>
                  <a:schemeClr val="bg1"/>
                </a:solidFill>
              </a:rPr>
              <a:t>Sterile packages should be stored on open shelves.</a:t>
            </a:r>
          </a:p>
          <a:p>
            <a:pPr marL="609600" indent="-609600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marL="990600" lvl="1" indent="-533400"/>
            <a:r>
              <a:rPr lang="en-US" dirty="0" smtClean="0">
                <a:solidFill>
                  <a:schemeClr val="bg1"/>
                </a:solidFill>
              </a:rPr>
              <a:t>The lowest shelf  should be </a:t>
            </a:r>
            <a:r>
              <a:rPr lang="en-US" b="1" dirty="0" smtClean="0">
                <a:solidFill>
                  <a:srgbClr val="FFFF00"/>
                </a:solidFill>
              </a:rPr>
              <a:t>8 to 10 inches off the floor.</a:t>
            </a:r>
          </a:p>
          <a:p>
            <a:pPr marL="990600" lvl="1" indent="-533400"/>
            <a:r>
              <a:rPr lang="en-US" dirty="0" smtClean="0">
                <a:solidFill>
                  <a:schemeClr val="bg1"/>
                </a:solidFill>
              </a:rPr>
              <a:t>The highest shelf should be </a:t>
            </a:r>
            <a:r>
              <a:rPr lang="en-US" b="1" dirty="0" smtClean="0">
                <a:solidFill>
                  <a:srgbClr val="FFFF00"/>
                </a:solidFill>
              </a:rPr>
              <a:t>18 inches from the ceiling.</a:t>
            </a:r>
          </a:p>
          <a:p>
            <a:pPr marL="990600" lvl="1" indent="-533400"/>
            <a:r>
              <a:rPr lang="en-US" dirty="0" smtClean="0">
                <a:solidFill>
                  <a:schemeClr val="bg1"/>
                </a:solidFill>
              </a:rPr>
              <a:t>All shelves should be at least </a:t>
            </a:r>
            <a:r>
              <a:rPr lang="en-US" b="1" dirty="0" smtClean="0">
                <a:solidFill>
                  <a:srgbClr val="FFFF00"/>
                </a:solidFill>
              </a:rPr>
              <a:t>2 inches from the walls.</a:t>
            </a:r>
          </a:p>
          <a:p>
            <a:endParaRPr lang="en-US" dirty="0"/>
          </a:p>
        </p:txBody>
      </p:sp>
    </p:spTree>
  </p:cSld>
  <p:clrMapOvr>
    <a:masterClrMapping/>
  </p:clrMapOvr>
  <p:transition>
    <p:split dir="in"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2192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FF33CC"/>
                </a:solidFill>
              </a:rPr>
              <a:t>KKUH-CSSD Storage Room</a:t>
            </a:r>
            <a:endParaRPr lang="en-US" dirty="0">
              <a:solidFill>
                <a:srgbClr val="FF33CC"/>
              </a:solidFill>
            </a:endParaRPr>
          </a:p>
        </p:txBody>
      </p:sp>
      <p:pic>
        <p:nvPicPr>
          <p:cNvPr id="4" name="Picture 4" descr="DSC0321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1676400"/>
            <a:ext cx="67056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C:\Documents and Settings\user\Local Settings\Temporary Internet Files\Content.IE5\A2QKBVZK\MC900233221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029200"/>
            <a:ext cx="1735248" cy="1676400"/>
          </a:xfrm>
          <a:prstGeom prst="rect">
            <a:avLst/>
          </a:prstGeom>
          <a:noFill/>
        </p:spPr>
      </p:pic>
    </p:spTree>
  </p:cSld>
  <p:clrMapOvr>
    <a:masterClrMapping/>
  </p:clrMapOvr>
  <p:transition>
    <p:split dir="in"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Documents and Settings\user\Local Settings\Temporary Internet Files\Content.IE5\A2QKBVZK\MC900233221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9000" y="5181600"/>
            <a:ext cx="1735248" cy="16764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219200"/>
          </a:xfrm>
        </p:spPr>
        <p:txBody>
          <a:bodyPr/>
          <a:lstStyle/>
          <a:p>
            <a:pPr algn="ctr"/>
            <a:r>
              <a:rPr lang="en-US" sz="4000" dirty="0" smtClean="0">
                <a:solidFill>
                  <a:srgbClr val="FF33CC"/>
                </a:solidFill>
              </a:rPr>
              <a:t>STORAGE OF STERILE PACKS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/>
          <a:lstStyle/>
          <a:p>
            <a:pPr marL="609600" indent="-609600">
              <a:buBlip>
                <a:blip r:embed="rId4"/>
              </a:buBlip>
            </a:pPr>
            <a:r>
              <a:rPr lang="en-US" dirty="0" smtClean="0">
                <a:solidFill>
                  <a:schemeClr val="bg1"/>
                </a:solidFill>
              </a:rPr>
              <a:t>Either good for </a:t>
            </a:r>
            <a:r>
              <a:rPr lang="en-US" b="1" dirty="0" smtClean="0">
                <a:solidFill>
                  <a:srgbClr val="FFFF00"/>
                </a:solidFill>
              </a:rPr>
              <a:t>30 days or 6 months to one year</a:t>
            </a:r>
            <a:r>
              <a:rPr lang="en-US" dirty="0" smtClean="0">
                <a:solidFill>
                  <a:schemeClr val="bg1"/>
                </a:solidFill>
              </a:rPr>
              <a:t> depending  on how the packages are wrapped &amp; what type of wrappers used.</a:t>
            </a:r>
          </a:p>
          <a:p>
            <a:pPr marL="609600" indent="-609600">
              <a:buBlip>
                <a:blip r:embed="rId4"/>
              </a:buBlip>
            </a:pPr>
            <a:r>
              <a:rPr lang="en-US" b="1" dirty="0">
                <a:solidFill>
                  <a:srgbClr val="FFFF00"/>
                </a:solidFill>
              </a:rPr>
              <a:t>S</a:t>
            </a:r>
            <a:r>
              <a:rPr lang="en-US" b="1" dirty="0" smtClean="0">
                <a:solidFill>
                  <a:srgbClr val="FFFF00"/>
                </a:solidFill>
              </a:rPr>
              <a:t>helf life</a:t>
            </a:r>
            <a:r>
              <a:rPr lang="en-US" dirty="0" smtClean="0">
                <a:solidFill>
                  <a:srgbClr val="FFFF00"/>
                </a:solidFill>
              </a:rPr>
              <a:t> -</a:t>
            </a:r>
            <a:r>
              <a:rPr lang="en-US" dirty="0" smtClean="0">
                <a:solidFill>
                  <a:schemeClr val="bg1"/>
                </a:solidFill>
              </a:rPr>
              <a:t> refers to the length of time a package maybe considered sterile.</a:t>
            </a:r>
          </a:p>
          <a:p>
            <a:pPr marL="609600" indent="-609600">
              <a:buBlip>
                <a:blip r:embed="rId4"/>
              </a:buBlip>
            </a:pPr>
            <a:r>
              <a:rPr lang="en-US" dirty="0">
                <a:solidFill>
                  <a:schemeClr val="bg1"/>
                </a:solidFill>
              </a:rPr>
              <a:t>Sterile packages must be stored and issued in correct </a:t>
            </a:r>
            <a:r>
              <a:rPr lang="en-US" dirty="0" smtClean="0">
                <a:solidFill>
                  <a:schemeClr val="bg1"/>
                </a:solidFill>
              </a:rPr>
              <a:t>order.</a:t>
            </a:r>
          </a:p>
          <a:p>
            <a:pPr marL="609600" indent="-609600">
              <a:buBlip>
                <a:blip r:embed="rId4"/>
              </a:buBlip>
            </a:pPr>
            <a:r>
              <a:rPr lang="en-US" dirty="0" smtClean="0">
                <a:solidFill>
                  <a:schemeClr val="bg1"/>
                </a:solidFill>
              </a:rPr>
              <a:t>Traceability (Tracking System)</a:t>
            </a:r>
            <a:endParaRPr lang="en-US" dirty="0">
              <a:solidFill>
                <a:schemeClr val="bg1"/>
              </a:solidFill>
            </a:endParaRPr>
          </a:p>
          <a:p>
            <a:pPr marL="609600" indent="-609600">
              <a:buBlip>
                <a:blip r:embed="rId4"/>
              </a:buBlip>
            </a:pPr>
            <a:endParaRPr lang="en-US" dirty="0" smtClean="0">
              <a:solidFill>
                <a:schemeClr val="bg1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p:transition>
    <p:split dir="in"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24000"/>
          </a:xfrm>
        </p:spPr>
        <p:txBody>
          <a:bodyPr/>
          <a:lstStyle/>
          <a:p>
            <a:pPr algn="ctr"/>
            <a:r>
              <a:rPr lang="en-US" sz="4800" dirty="0" smtClean="0">
                <a:solidFill>
                  <a:srgbClr val="FF33CC"/>
                </a:solidFill>
              </a:rPr>
              <a:t>Table of Contents: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52400" y="1219200"/>
            <a:ext cx="9296400" cy="5638800"/>
          </a:xfrm>
        </p:spPr>
        <p:txBody>
          <a:bodyPr/>
          <a:lstStyle/>
          <a:p>
            <a:pPr marL="0" indent="0">
              <a:buNone/>
            </a:pPr>
            <a:endParaRPr lang="en-US" sz="2400" b="1" dirty="0" smtClean="0">
              <a:solidFill>
                <a:srgbClr val="FFFF00"/>
              </a:solidFill>
            </a:endParaRPr>
          </a:p>
          <a:p>
            <a:pPr>
              <a:buBlip>
                <a:blip r:embed="rId3"/>
              </a:buBlip>
            </a:pPr>
            <a:r>
              <a:rPr lang="en-US" sz="2400" b="1" dirty="0" smtClean="0">
                <a:solidFill>
                  <a:srgbClr val="FFFF00"/>
                </a:solidFill>
              </a:rPr>
              <a:t>Methods of Sterilization</a:t>
            </a:r>
          </a:p>
          <a:p>
            <a:r>
              <a:rPr lang="en-US" sz="2400" dirty="0" smtClean="0">
                <a:solidFill>
                  <a:srgbClr val="002060"/>
                </a:solidFill>
              </a:rPr>
              <a:t>   </a:t>
            </a:r>
            <a:r>
              <a:rPr lang="en-US" sz="2400" dirty="0" smtClean="0">
                <a:solidFill>
                  <a:schemeClr val="bg1"/>
                </a:solidFill>
              </a:rPr>
              <a:t>Physical Methods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   Cool Chemical Methods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   Liquid Chemicals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   Other Methods </a:t>
            </a:r>
          </a:p>
          <a:p>
            <a:pPr>
              <a:buBlip>
                <a:blip r:embed="rId3"/>
              </a:buBlip>
            </a:pPr>
            <a:r>
              <a:rPr lang="en-US" sz="2400" b="1" dirty="0" smtClean="0">
                <a:solidFill>
                  <a:srgbClr val="FFFF00"/>
                </a:solidFill>
              </a:rPr>
              <a:t>Sterilization Processes</a:t>
            </a:r>
          </a:p>
          <a:p>
            <a:r>
              <a:rPr lang="en-US" sz="2400" dirty="0" smtClean="0">
                <a:solidFill>
                  <a:srgbClr val="002060"/>
                </a:solidFill>
              </a:rPr>
              <a:t>   </a:t>
            </a:r>
            <a:r>
              <a:rPr lang="en-US" sz="2400" dirty="0" smtClean="0">
                <a:solidFill>
                  <a:schemeClr val="bg1"/>
                </a:solidFill>
              </a:rPr>
              <a:t>Preparation of items before sterilization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   Steam Sterilization Process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   Testing the Effectiveness of the Autoclave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   Storage of Sterile Packages</a:t>
            </a:r>
          </a:p>
          <a:p>
            <a:pPr>
              <a:buBlip>
                <a:blip r:embed="rId3"/>
              </a:buBlip>
            </a:pPr>
            <a:r>
              <a:rPr lang="en-US" sz="2400" b="1" dirty="0" smtClean="0">
                <a:solidFill>
                  <a:srgbClr val="FFFF00"/>
                </a:solidFill>
              </a:rPr>
              <a:t>Principles of Aseptic Techniques-O.R. Set Up (Sterile Field) </a:t>
            </a:r>
          </a:p>
          <a:p>
            <a:endParaRPr lang="en-US" dirty="0"/>
          </a:p>
        </p:txBody>
      </p:sp>
      <p:pic>
        <p:nvPicPr>
          <p:cNvPr id="2050" name="Picture 2" descr="C:\Documents and Settings\user\Local Settings\Temporary Internet Files\Content.IE5\1JA8C3LP\MC900017047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330452" cy="1828800"/>
          </a:xfrm>
          <a:prstGeom prst="rect">
            <a:avLst/>
          </a:prstGeom>
          <a:noFill/>
        </p:spPr>
      </p:pic>
    </p:spTree>
  </p:cSld>
  <p:clrMapOvr>
    <a:masterClrMapping/>
  </p:clrMapOvr>
  <p:transition>
    <p:split dir="in"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915400" cy="1219200"/>
          </a:xfrm>
        </p:spPr>
        <p:txBody>
          <a:bodyPr/>
          <a:lstStyle/>
          <a:p>
            <a:pPr algn="ctr"/>
            <a:r>
              <a:rPr lang="en-US" sz="4000" dirty="0" smtClean="0">
                <a:solidFill>
                  <a:srgbClr val="FF33CC"/>
                </a:solidFill>
              </a:rPr>
              <a:t>STORAGE OF STERILE PACKS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09600" indent="-609600">
              <a:buBlip>
                <a:blip r:embed="rId3"/>
              </a:buBlip>
            </a:pPr>
            <a:r>
              <a:rPr lang="en-US" dirty="0" smtClean="0">
                <a:solidFill>
                  <a:schemeClr val="bg1"/>
                </a:solidFill>
              </a:rPr>
              <a:t>Storage Room for sterile items.</a:t>
            </a:r>
          </a:p>
          <a:p>
            <a:pPr marL="0" indent="0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marL="609600" indent="-609600">
              <a:buBlip>
                <a:blip r:embed="rId3"/>
              </a:buBlip>
            </a:pPr>
            <a:r>
              <a:rPr lang="en-US" dirty="0" smtClean="0">
                <a:solidFill>
                  <a:schemeClr val="bg1"/>
                </a:solidFill>
              </a:rPr>
              <a:t>Traffic is restricted to CSSD personnel </a:t>
            </a:r>
            <a:r>
              <a:rPr lang="en-US" dirty="0">
                <a:solidFill>
                  <a:schemeClr val="bg1"/>
                </a:solidFill>
              </a:rPr>
              <a:t>&amp;</a:t>
            </a:r>
            <a:r>
              <a:rPr lang="en-US" dirty="0" smtClean="0">
                <a:solidFill>
                  <a:schemeClr val="bg1"/>
                </a:solidFill>
              </a:rPr>
              <a:t> trainees only.</a:t>
            </a:r>
          </a:p>
          <a:p>
            <a:pPr marL="0" indent="0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marL="609600" indent="-609600">
              <a:buBlip>
                <a:blip r:embed="rId3"/>
              </a:buBlip>
            </a:pPr>
            <a:r>
              <a:rPr lang="en-US" dirty="0" smtClean="0">
                <a:solidFill>
                  <a:schemeClr val="bg1"/>
                </a:solidFill>
              </a:rPr>
              <a:t>One flow</a:t>
            </a:r>
          </a:p>
          <a:p>
            <a:pPr marL="609600" indent="-609600">
              <a:buBlip>
                <a:blip r:embed="rId3"/>
              </a:buBlip>
            </a:pPr>
            <a:r>
              <a:rPr lang="en-US" dirty="0">
                <a:solidFill>
                  <a:schemeClr val="bg1"/>
                </a:solidFill>
              </a:rPr>
              <a:t>S</a:t>
            </a:r>
            <a:r>
              <a:rPr lang="en-US" dirty="0" smtClean="0">
                <a:solidFill>
                  <a:schemeClr val="bg1"/>
                </a:solidFill>
              </a:rPr>
              <a:t>ubjected </a:t>
            </a:r>
            <a:r>
              <a:rPr lang="en-US" dirty="0">
                <a:solidFill>
                  <a:schemeClr val="bg1"/>
                </a:solidFill>
              </a:rPr>
              <a:t>to regular </a:t>
            </a:r>
            <a:r>
              <a:rPr lang="en-US" b="1" dirty="0">
                <a:solidFill>
                  <a:srgbClr val="FFFF00"/>
                </a:solidFill>
              </a:rPr>
              <a:t>adequate pest control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to prevent contamination from rodents, ants &amp; cockroaches.</a:t>
            </a:r>
          </a:p>
          <a:p>
            <a:pPr marL="609600" indent="-609600">
              <a:buBlip>
                <a:blip r:embed="rId3"/>
              </a:buBlip>
            </a:pPr>
            <a:endParaRPr lang="en-US" dirty="0" smtClean="0">
              <a:solidFill>
                <a:schemeClr val="bg1"/>
              </a:solidFill>
            </a:endParaRPr>
          </a:p>
          <a:p>
            <a:pPr marL="609600" indent="-609600">
              <a:buBlip>
                <a:blip r:embed="rId3"/>
              </a:buBlip>
            </a:pPr>
            <a:endParaRPr lang="en-US" dirty="0" smtClean="0">
              <a:solidFill>
                <a:schemeClr val="bg1"/>
              </a:solidFill>
            </a:endParaRPr>
          </a:p>
          <a:p>
            <a:endParaRPr lang="en-US" dirty="0"/>
          </a:p>
        </p:txBody>
      </p:sp>
      <p:pic>
        <p:nvPicPr>
          <p:cNvPr id="4" name="Picture 3" descr="C:\Documents and Settings\user\Local Settings\Temporary Internet Files\Content.IE5\A2QKBVZK\MC900233221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0" y="3352800"/>
            <a:ext cx="2286000" cy="1752600"/>
          </a:xfrm>
          <a:prstGeom prst="rect">
            <a:avLst/>
          </a:prstGeom>
          <a:noFill/>
        </p:spPr>
      </p:pic>
    </p:spTree>
  </p:cSld>
  <p:clrMapOvr>
    <a:masterClrMapping/>
  </p:clrMapOvr>
  <p:transition>
    <p:split dir="in"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24000"/>
          </a:xfrm>
        </p:spPr>
        <p:txBody>
          <a:bodyPr/>
          <a:lstStyle/>
          <a:p>
            <a:pPr algn="ctr"/>
            <a:r>
              <a:rPr lang="en-US" sz="4800" dirty="0" smtClean="0">
                <a:solidFill>
                  <a:srgbClr val="FF33CC"/>
                </a:solidFill>
              </a:rPr>
              <a:t>Cold Method –</a:t>
            </a:r>
            <a:br>
              <a:rPr lang="en-US" sz="4800" dirty="0" smtClean="0">
                <a:solidFill>
                  <a:srgbClr val="FF33CC"/>
                </a:solidFill>
              </a:rPr>
            </a:br>
            <a:r>
              <a:rPr lang="en-US" sz="4800" dirty="0" smtClean="0">
                <a:solidFill>
                  <a:srgbClr val="FF33CC"/>
                </a:solidFill>
              </a:rPr>
              <a:t>Plasma Sterilizer</a:t>
            </a:r>
            <a:endParaRPr lang="en-US" sz="4800" dirty="0">
              <a:solidFill>
                <a:srgbClr val="FF33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Blip>
                <a:blip r:embed="rId3"/>
              </a:buBlip>
            </a:pP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b="1" dirty="0" smtClean="0">
                <a:solidFill>
                  <a:srgbClr val="FFFF00"/>
                </a:solidFill>
              </a:rPr>
              <a:t>Plasma Autoclave </a:t>
            </a:r>
            <a:r>
              <a:rPr lang="en-US" dirty="0" smtClean="0">
                <a:solidFill>
                  <a:srgbClr val="FFFF00"/>
                </a:solidFill>
              </a:rPr>
              <a:t>(Sterrad)- </a:t>
            </a:r>
          </a:p>
          <a:p>
            <a:pPr>
              <a:buNone/>
            </a:pPr>
            <a:r>
              <a:rPr lang="en-US" b="1" dirty="0" smtClean="0">
                <a:solidFill>
                  <a:srgbClr val="FFFF00"/>
                </a:solidFill>
              </a:rPr>
              <a:t>   *</a:t>
            </a:r>
            <a:r>
              <a:rPr lang="en-US" dirty="0" smtClean="0">
                <a:solidFill>
                  <a:schemeClr val="bg1"/>
                </a:solidFill>
              </a:rPr>
              <a:t>Low Temperature Hydrogen Gas Sterilizers.      </a:t>
            </a:r>
            <a:r>
              <a:rPr lang="en-US" b="1" dirty="0" smtClean="0">
                <a:solidFill>
                  <a:srgbClr val="FFFF00"/>
                </a:solidFill>
              </a:rPr>
              <a:t>*</a:t>
            </a:r>
            <a:r>
              <a:rPr lang="en-US" dirty="0" smtClean="0">
                <a:solidFill>
                  <a:schemeClr val="bg1"/>
                </a:solidFill>
              </a:rPr>
              <a:t>Used to sterilize delicate instruments that   are heat &amp; </a:t>
            </a:r>
            <a:r>
              <a:rPr lang="en-US" dirty="0">
                <a:solidFill>
                  <a:schemeClr val="bg1"/>
                </a:solidFill>
              </a:rPr>
              <a:t>moisture sensitive, such </a:t>
            </a:r>
            <a:r>
              <a:rPr lang="en-US" dirty="0" smtClean="0">
                <a:solidFill>
                  <a:schemeClr val="bg1"/>
                </a:solidFill>
              </a:rPr>
              <a:t>as </a:t>
            </a:r>
            <a:r>
              <a:rPr lang="en-US" dirty="0">
                <a:solidFill>
                  <a:srgbClr val="FFFF00"/>
                </a:solidFill>
              </a:rPr>
              <a:t>m</a:t>
            </a:r>
            <a:r>
              <a:rPr lang="en-US" dirty="0" smtClean="0">
                <a:solidFill>
                  <a:srgbClr val="FFFF00"/>
                </a:solidFill>
              </a:rPr>
              <a:t>icro instruments,  cameras</a:t>
            </a:r>
            <a:r>
              <a:rPr lang="en-US" dirty="0">
                <a:solidFill>
                  <a:srgbClr val="FFFF00"/>
                </a:solidFill>
              </a:rPr>
              <a:t>, scopes &amp; light cords. </a:t>
            </a: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  </a:t>
            </a:r>
            <a:r>
              <a:rPr lang="en-US" b="1" dirty="0" smtClean="0">
                <a:solidFill>
                  <a:srgbClr val="FFFF00"/>
                </a:solidFill>
              </a:rPr>
              <a:t>*</a:t>
            </a:r>
            <a:r>
              <a:rPr lang="en-US" dirty="0" smtClean="0">
                <a:solidFill>
                  <a:schemeClr val="bg1"/>
                </a:solidFill>
              </a:rPr>
              <a:t>Gentle patented sterilization process with the use of </a:t>
            </a:r>
            <a:r>
              <a:rPr lang="en-US" dirty="0" smtClean="0">
                <a:solidFill>
                  <a:srgbClr val="FFFF00"/>
                </a:solidFill>
              </a:rPr>
              <a:t>hydrogen peroxide &amp; generation of low temperature gas plasma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</a:p>
          <a:p>
            <a:pPr>
              <a:buNone/>
            </a:pPr>
            <a:r>
              <a:rPr lang="en-US" b="1" dirty="0" smtClean="0">
                <a:solidFill>
                  <a:srgbClr val="FFFF00"/>
                </a:solidFill>
              </a:rPr>
              <a:t>   *</a:t>
            </a:r>
            <a:r>
              <a:rPr lang="en-US" dirty="0" smtClean="0">
                <a:solidFill>
                  <a:schemeClr val="bg1"/>
                </a:solidFill>
              </a:rPr>
              <a:t>Spore testing should be performed at the same interval as testing of other sterilizers.</a:t>
            </a:r>
          </a:p>
          <a:p>
            <a:endParaRPr lang="en-US" dirty="0"/>
          </a:p>
        </p:txBody>
      </p:sp>
      <p:pic>
        <p:nvPicPr>
          <p:cNvPr id="4" name="Picture 3" descr="C:\Documents and Settings\user\Local Settings\Temporary Internet Files\Content.IE5\A2QKBVZK\MC900233221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735248" cy="1676400"/>
          </a:xfrm>
          <a:prstGeom prst="rect">
            <a:avLst/>
          </a:prstGeom>
          <a:noFill/>
        </p:spPr>
      </p:pic>
    </p:spTree>
  </p:cSld>
  <p:clrMapOvr>
    <a:masterClrMapping/>
  </p:clrMapOvr>
  <p:transition>
    <p:split dir="in"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219200"/>
          </a:xfrm>
        </p:spPr>
        <p:txBody>
          <a:bodyPr/>
          <a:lstStyle/>
          <a:p>
            <a:pPr algn="ctr"/>
            <a:r>
              <a:rPr lang="en-US" sz="4800" dirty="0" smtClean="0">
                <a:solidFill>
                  <a:srgbClr val="FF33CC"/>
                </a:solidFill>
              </a:rPr>
              <a:t>Plasma Sterilization</a:t>
            </a:r>
            <a:endParaRPr lang="en-US" sz="4800" dirty="0">
              <a:solidFill>
                <a:srgbClr val="FF33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76400"/>
            <a:ext cx="9144000" cy="5181600"/>
          </a:xfrm>
        </p:spPr>
        <p:txBody>
          <a:bodyPr/>
          <a:lstStyle/>
          <a:p>
            <a:pPr>
              <a:buBlip>
                <a:blip r:embed="rId3"/>
              </a:buBlip>
            </a:pPr>
            <a:r>
              <a:rPr lang="en-US" dirty="0" smtClean="0">
                <a:solidFill>
                  <a:schemeClr val="bg1"/>
                </a:solidFill>
              </a:rPr>
              <a:t>104°F-131°F (40°C-55°C). – 45 minutes to 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         I hour.</a:t>
            </a:r>
          </a:p>
          <a:p>
            <a:pPr>
              <a:buBlip>
                <a:blip r:embed="rId3"/>
              </a:buBlip>
            </a:pPr>
            <a:r>
              <a:rPr lang="en-US" dirty="0" smtClean="0">
                <a:solidFill>
                  <a:schemeClr val="bg1"/>
                </a:solidFill>
              </a:rPr>
              <a:t>Advantages of </a:t>
            </a:r>
            <a:r>
              <a:rPr lang="en-US" dirty="0" smtClean="0">
                <a:solidFill>
                  <a:srgbClr val="FFFF00"/>
                </a:solidFill>
              </a:rPr>
              <a:t>plasma sterilization </a:t>
            </a:r>
            <a:r>
              <a:rPr lang="en-US" dirty="0" smtClean="0">
                <a:solidFill>
                  <a:schemeClr val="bg1"/>
                </a:solidFill>
              </a:rPr>
              <a:t>include:  </a:t>
            </a:r>
            <a:r>
              <a:rPr lang="en-US" dirty="0" smtClean="0">
                <a:solidFill>
                  <a:srgbClr val="FFFF00"/>
                </a:solidFill>
              </a:rPr>
              <a:t>speed,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rgbClr val="FFFF00"/>
                </a:solidFill>
              </a:rPr>
              <a:t>safety of use</a:t>
            </a:r>
            <a:r>
              <a:rPr lang="en-US" dirty="0" smtClean="0">
                <a:solidFill>
                  <a:schemeClr val="bg1"/>
                </a:solidFill>
              </a:rPr>
              <a:t>, </a:t>
            </a:r>
            <a:r>
              <a:rPr lang="en-US" dirty="0">
                <a:solidFill>
                  <a:schemeClr val="bg1"/>
                </a:solidFill>
              </a:rPr>
              <a:t>&amp;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rgbClr val="FFFF00"/>
                </a:solidFill>
              </a:rPr>
              <a:t> no aeration. </a:t>
            </a:r>
          </a:p>
          <a:p>
            <a:pPr>
              <a:buBlip>
                <a:blip r:embed="rId3"/>
              </a:buBlip>
            </a:pPr>
            <a:r>
              <a:rPr lang="en-US" dirty="0" smtClean="0">
                <a:solidFill>
                  <a:schemeClr val="bg1"/>
                </a:solidFill>
              </a:rPr>
              <a:t>Five phases to the “Sterrad” Plasma sterilization cycle: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   </a:t>
            </a:r>
            <a:r>
              <a:rPr lang="en-US" dirty="0">
                <a:solidFill>
                  <a:schemeClr val="bg1"/>
                </a:solidFill>
              </a:rPr>
              <a:t>V</a:t>
            </a:r>
            <a:r>
              <a:rPr lang="en-US" dirty="0" smtClean="0">
                <a:solidFill>
                  <a:schemeClr val="bg1"/>
                </a:solidFill>
              </a:rPr>
              <a:t>acuum, injection, diffusion, plasma, vent.</a:t>
            </a:r>
          </a:p>
          <a:p>
            <a:endParaRPr lang="en-US" dirty="0"/>
          </a:p>
        </p:txBody>
      </p:sp>
      <p:pic>
        <p:nvPicPr>
          <p:cNvPr id="4" name="Picture 3" descr="C:\Documents and Settings\user\Local Settings\Temporary Internet Files\Content.IE5\A2QKBVZK\MC900233221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676400" cy="1600200"/>
          </a:xfrm>
          <a:prstGeom prst="rect">
            <a:avLst/>
          </a:prstGeom>
          <a:noFill/>
        </p:spPr>
      </p:pic>
    </p:spTree>
  </p:cSld>
  <p:clrMapOvr>
    <a:masterClrMapping/>
  </p:clrMapOvr>
  <p:transition>
    <p:split dir="in"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686800" cy="13716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FF33CC"/>
                </a:solidFill>
              </a:rPr>
              <a:t> </a:t>
            </a:r>
            <a:r>
              <a:rPr lang="en-US" sz="3600" dirty="0" smtClean="0">
                <a:solidFill>
                  <a:srgbClr val="FF33CC"/>
                </a:solidFill>
              </a:rPr>
              <a:t>Old &amp; New </a:t>
            </a:r>
            <a:br>
              <a:rPr lang="en-US" sz="3600" dirty="0" smtClean="0">
                <a:solidFill>
                  <a:srgbClr val="FF33CC"/>
                </a:solidFill>
              </a:rPr>
            </a:br>
            <a:r>
              <a:rPr lang="en-US" dirty="0" err="1" smtClean="0">
                <a:solidFill>
                  <a:srgbClr val="FF33CC"/>
                </a:solidFill>
              </a:rPr>
              <a:t>Sterrad</a:t>
            </a:r>
            <a:r>
              <a:rPr lang="en-US" dirty="0" smtClean="0">
                <a:solidFill>
                  <a:srgbClr val="FF33CC"/>
                </a:solidFill>
              </a:rPr>
              <a:t> Plasma Autoclave</a:t>
            </a:r>
            <a:endParaRPr lang="en-US" dirty="0"/>
          </a:p>
        </p:txBody>
      </p:sp>
      <p:pic>
        <p:nvPicPr>
          <p:cNvPr id="1026" name="Picture 2" descr="C:\Documents and Settings\user\My Documents\Practicum Pictures-1\DSC01848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24000"/>
            <a:ext cx="9144000" cy="5257800"/>
          </a:xfrm>
          <a:prstGeom prst="rect">
            <a:avLst/>
          </a:prstGeom>
          <a:noFill/>
        </p:spPr>
      </p:pic>
      <p:pic>
        <p:nvPicPr>
          <p:cNvPr id="4" name="Picture 3" descr="C:\Documents and Settings\user\Local Settings\Temporary Internet Files\Content.IE5\A2QKBVZK\MC900233221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0" y="5181600"/>
            <a:ext cx="1524000" cy="1676400"/>
          </a:xfrm>
          <a:prstGeom prst="rect">
            <a:avLst/>
          </a:prstGeom>
          <a:noFill/>
        </p:spPr>
      </p:pic>
    </p:spTree>
  </p:cSld>
  <p:clrMapOvr>
    <a:masterClrMapping/>
  </p:clrMapOvr>
  <p:transition>
    <p:split dir="in"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Documents and Settings\user\Local Settings\Temporary Internet Files\Content.IE5\A2QKBVZK\MC900233221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1735248" cy="16764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240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FF33CC"/>
                </a:solidFill>
              </a:rPr>
              <a:t> </a:t>
            </a:r>
            <a:r>
              <a:rPr lang="en-US" sz="4000" dirty="0" smtClean="0">
                <a:solidFill>
                  <a:srgbClr val="FF33CC"/>
                </a:solidFill>
              </a:rPr>
              <a:t>COLD METHOD-Chemicals</a:t>
            </a:r>
            <a:endParaRPr lang="en-US" sz="4000" dirty="0">
              <a:solidFill>
                <a:srgbClr val="FF33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0"/>
            <a:ext cx="9144000" cy="5334000"/>
          </a:xfrm>
        </p:spPr>
        <p:txBody>
          <a:bodyPr/>
          <a:lstStyle/>
          <a:p>
            <a:pPr>
              <a:buBlip>
                <a:blip r:embed="rId4"/>
              </a:buBlip>
            </a:pPr>
            <a:r>
              <a:rPr lang="en-US" b="1" dirty="0" smtClean="0">
                <a:solidFill>
                  <a:srgbClr val="FFFF00"/>
                </a:solidFill>
              </a:rPr>
              <a:t>Ethylene Oxide (EO)- </a:t>
            </a:r>
            <a:r>
              <a:rPr lang="en-US" dirty="0">
                <a:solidFill>
                  <a:schemeClr val="bg1"/>
                </a:solidFill>
              </a:rPr>
              <a:t>Colorless gas </a:t>
            </a:r>
            <a:endParaRPr lang="en-US" b="1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en-US" b="1" dirty="0" smtClean="0">
                <a:solidFill>
                  <a:schemeClr val="bg1"/>
                </a:solidFill>
              </a:rPr>
              <a:t>   </a:t>
            </a:r>
            <a:r>
              <a:rPr lang="en-US" b="1" dirty="0" smtClean="0">
                <a:solidFill>
                  <a:srgbClr val="FFFF00"/>
                </a:solidFill>
              </a:rPr>
              <a:t>* </a:t>
            </a:r>
            <a:r>
              <a:rPr lang="en-US" dirty="0" smtClean="0">
                <a:solidFill>
                  <a:schemeClr val="bg1"/>
                </a:solidFill>
              </a:rPr>
              <a:t>Well established technique for sterilizing heat sensitive articles. </a:t>
            </a: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   </a:t>
            </a:r>
            <a:r>
              <a:rPr lang="en-US" b="1" dirty="0" smtClean="0">
                <a:solidFill>
                  <a:srgbClr val="FFFF00"/>
                </a:solidFill>
              </a:rPr>
              <a:t>*</a:t>
            </a:r>
            <a:r>
              <a:rPr lang="en-US" dirty="0" smtClean="0">
                <a:solidFill>
                  <a:schemeClr val="bg1"/>
                </a:solidFill>
              </a:rPr>
              <a:t> Exposure </a:t>
            </a:r>
            <a:r>
              <a:rPr lang="en-US" dirty="0">
                <a:solidFill>
                  <a:schemeClr val="bg1"/>
                </a:solidFill>
              </a:rPr>
              <a:t>period of </a:t>
            </a:r>
            <a:r>
              <a:rPr lang="en-US" b="1" dirty="0" smtClean="0">
                <a:solidFill>
                  <a:srgbClr val="FF0000"/>
                </a:solidFill>
              </a:rPr>
              <a:t>5 to </a:t>
            </a:r>
            <a:r>
              <a:rPr lang="en-US" b="1" dirty="0">
                <a:solidFill>
                  <a:srgbClr val="FF0000"/>
                </a:solidFill>
              </a:rPr>
              <a:t>7 hours </a:t>
            </a:r>
            <a:r>
              <a:rPr lang="en-US" dirty="0">
                <a:solidFill>
                  <a:schemeClr val="bg1"/>
                </a:solidFill>
              </a:rPr>
              <a:t>is necessary for complete E.O. sterilization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</a:p>
          <a:p>
            <a:pPr>
              <a:buNone/>
            </a:pP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  </a:t>
            </a:r>
            <a:r>
              <a:rPr lang="en-US" dirty="0" smtClean="0">
                <a:solidFill>
                  <a:srgbClr val="FFFF00"/>
                </a:solidFill>
              </a:rPr>
              <a:t>* </a:t>
            </a:r>
            <a:r>
              <a:rPr lang="en-US" dirty="0">
                <a:solidFill>
                  <a:schemeClr val="bg1"/>
                </a:solidFill>
              </a:rPr>
              <a:t>Used for sterilizing vascular &amp; bone grafts, delicate instruments, plastic articles such as disposable syringes, bacteriological media &amp;</a:t>
            </a:r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vaccines</a:t>
            </a:r>
            <a:r>
              <a:rPr lang="en-US" dirty="0" smtClean="0"/>
              <a:t>. (Used on Commercial basis)</a:t>
            </a:r>
          </a:p>
          <a:p>
            <a:pPr>
              <a:buNone/>
            </a:pPr>
            <a:r>
              <a:rPr lang="en-US" b="1" dirty="0" smtClean="0">
                <a:solidFill>
                  <a:schemeClr val="bg1"/>
                </a:solidFill>
              </a:rPr>
              <a:t>   </a:t>
            </a:r>
            <a:r>
              <a:rPr lang="en-US" b="1" dirty="0" smtClean="0">
                <a:solidFill>
                  <a:srgbClr val="FFFF00"/>
                </a:solidFill>
              </a:rPr>
              <a:t>*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Requires </a:t>
            </a:r>
            <a:r>
              <a:rPr lang="en-US" dirty="0">
                <a:solidFill>
                  <a:srgbClr val="FFFF00"/>
                </a:solidFill>
              </a:rPr>
              <a:t>6-8 hours of aeration.</a:t>
            </a:r>
            <a:endParaRPr lang="en-US" dirty="0">
              <a:solidFill>
                <a:schemeClr val="bg1"/>
              </a:solidFill>
            </a:endParaRPr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n-US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split dir="in"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/>
          <a:lstStyle/>
          <a:p>
            <a:pPr algn="ctr"/>
            <a:r>
              <a:rPr lang="en-US" sz="4000" dirty="0" smtClean="0">
                <a:solidFill>
                  <a:srgbClr val="FF33CC"/>
                </a:solidFill>
              </a:rPr>
              <a:t>DISADVANTAGES OF EO</a:t>
            </a:r>
            <a:endParaRPr lang="en-US" sz="4000" dirty="0">
              <a:solidFill>
                <a:srgbClr val="FF33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buBlip>
                <a:blip r:embed="rId3"/>
              </a:buBlip>
            </a:pPr>
            <a:r>
              <a:rPr lang="en-US" sz="3600" dirty="0" smtClean="0">
                <a:solidFill>
                  <a:schemeClr val="bg1"/>
                </a:solidFill>
              </a:rPr>
              <a:t>Lengthy process with long aeration periods.</a:t>
            </a:r>
          </a:p>
          <a:p>
            <a:pPr>
              <a:lnSpc>
                <a:spcPct val="90000"/>
              </a:lnSpc>
              <a:buBlip>
                <a:blip r:embed="rId3"/>
              </a:buBlip>
            </a:pPr>
            <a:r>
              <a:rPr lang="en-US" sz="3600" dirty="0" smtClean="0">
                <a:solidFill>
                  <a:schemeClr val="bg1"/>
                </a:solidFill>
              </a:rPr>
              <a:t>Expensive &amp; more complex process.</a:t>
            </a:r>
          </a:p>
          <a:p>
            <a:pPr>
              <a:lnSpc>
                <a:spcPct val="90000"/>
              </a:lnSpc>
              <a:buBlip>
                <a:blip r:embed="rId3"/>
              </a:buBlip>
            </a:pPr>
            <a:r>
              <a:rPr lang="en-US" sz="3600" dirty="0" smtClean="0">
                <a:solidFill>
                  <a:schemeClr val="bg1"/>
                </a:solidFill>
              </a:rPr>
              <a:t>Produce </a:t>
            </a:r>
            <a:r>
              <a:rPr lang="en-US" sz="3600" dirty="0" smtClean="0">
                <a:solidFill>
                  <a:srgbClr val="FFFF00"/>
                </a:solidFill>
              </a:rPr>
              <a:t>serious burns </a:t>
            </a:r>
            <a:r>
              <a:rPr lang="en-US" sz="3600" dirty="0" smtClean="0">
                <a:solidFill>
                  <a:schemeClr val="bg1"/>
                </a:solidFill>
              </a:rPr>
              <a:t>on exposed skin.</a:t>
            </a:r>
          </a:p>
          <a:p>
            <a:pPr>
              <a:lnSpc>
                <a:spcPct val="90000"/>
              </a:lnSpc>
              <a:buBlip>
                <a:blip r:embed="rId3"/>
              </a:buBlip>
            </a:pPr>
            <a:r>
              <a:rPr lang="en-US" sz="3600" dirty="0" smtClean="0">
                <a:solidFill>
                  <a:schemeClr val="bg1"/>
                </a:solidFill>
              </a:rPr>
              <a:t>Toxic </a:t>
            </a:r>
            <a:r>
              <a:rPr lang="en-US" sz="3600" dirty="0">
                <a:solidFill>
                  <a:schemeClr val="bg1"/>
                </a:solidFill>
              </a:rPr>
              <a:t>&amp;</a:t>
            </a:r>
            <a:r>
              <a:rPr lang="en-US" sz="3600" dirty="0" smtClean="0">
                <a:solidFill>
                  <a:schemeClr val="bg1"/>
                </a:solidFill>
              </a:rPr>
              <a:t> may cause </a:t>
            </a:r>
            <a:r>
              <a:rPr lang="en-US" sz="3600" b="1" dirty="0" smtClean="0">
                <a:solidFill>
                  <a:srgbClr val="FFFF00"/>
                </a:solidFill>
              </a:rPr>
              <a:t>Cancer</a:t>
            </a:r>
            <a:r>
              <a:rPr lang="en-US" sz="3600" dirty="0" smtClean="0">
                <a:solidFill>
                  <a:schemeClr val="bg1"/>
                </a:solidFill>
              </a:rPr>
              <a:t>.</a:t>
            </a:r>
            <a:r>
              <a:rPr lang="en-US" sz="3600" dirty="0" smtClean="0">
                <a:solidFill>
                  <a:srgbClr val="FFFF00"/>
                </a:solidFill>
              </a:rPr>
              <a:t> *</a:t>
            </a:r>
            <a:r>
              <a:rPr lang="en-US" sz="3600" dirty="0" smtClean="0">
                <a:solidFill>
                  <a:schemeClr val="bg1"/>
                </a:solidFill>
              </a:rPr>
              <a:t>Precautions should be taken to protect personnel.</a:t>
            </a:r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4" name="Picture 3" descr="C:\Documents and Settings\user\Local Settings\Temporary Internet Files\Content.IE5\A2QKBVZK\MC900233221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735248" cy="1676400"/>
          </a:xfrm>
          <a:prstGeom prst="rect">
            <a:avLst/>
          </a:prstGeom>
          <a:noFill/>
        </p:spPr>
      </p:pic>
    </p:spTree>
  </p:cSld>
  <p:clrMapOvr>
    <a:masterClrMapping/>
  </p:clrMapOvr>
  <p:transition>
    <p:split dir="in"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219200"/>
          </a:xfrm>
        </p:spPr>
        <p:txBody>
          <a:bodyPr/>
          <a:lstStyle/>
          <a:p>
            <a:r>
              <a:rPr lang="en-US" sz="4000" dirty="0" smtClean="0">
                <a:solidFill>
                  <a:srgbClr val="FF33CC"/>
                </a:solidFill>
              </a:rPr>
              <a:t> LIQUID CHEMICAL STERILIZATION</a:t>
            </a:r>
            <a:endParaRPr lang="en-US" sz="4000" dirty="0">
              <a:solidFill>
                <a:srgbClr val="FF33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Blip>
                <a:blip r:embed="rId3"/>
              </a:buBlip>
            </a:pPr>
            <a:r>
              <a:rPr lang="en-US" dirty="0">
                <a:solidFill>
                  <a:srgbClr val="FFFF00"/>
                </a:solidFill>
              </a:rPr>
              <a:t>L</a:t>
            </a:r>
            <a:r>
              <a:rPr lang="en-US" dirty="0" smtClean="0">
                <a:solidFill>
                  <a:srgbClr val="FFFF00"/>
                </a:solidFill>
              </a:rPr>
              <a:t>iquid chemo sterilizers </a:t>
            </a:r>
            <a:r>
              <a:rPr lang="en-US" dirty="0" smtClean="0">
                <a:solidFill>
                  <a:schemeClr val="bg1"/>
                </a:solidFill>
              </a:rPr>
              <a:t>can destroy all forms of microbial life including bacterial, fungal spores, tubercle bacilli </a:t>
            </a:r>
            <a:r>
              <a:rPr lang="en-US" dirty="0">
                <a:solidFill>
                  <a:schemeClr val="bg1"/>
                </a:solidFill>
              </a:rPr>
              <a:t>&amp;</a:t>
            </a:r>
            <a:r>
              <a:rPr lang="en-US" dirty="0" smtClean="0">
                <a:solidFill>
                  <a:schemeClr val="bg1"/>
                </a:solidFill>
              </a:rPr>
              <a:t> viruses.</a:t>
            </a:r>
          </a:p>
          <a:p>
            <a:pPr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>
              <a:buBlip>
                <a:blip r:embed="rId3"/>
              </a:buBlip>
            </a:pPr>
            <a:r>
              <a:rPr lang="en-US" dirty="0" smtClean="0">
                <a:solidFill>
                  <a:schemeClr val="bg1"/>
                </a:solidFill>
              </a:rPr>
              <a:t>Can be used for sterilization when steam, gas or dry heat is not indicated or available.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 descr="C:\Documents and Settings\user\Local Settings\Temporary Internet Files\Content.IE5\A2QKBVZK\MC900233221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08752" y="5181600"/>
            <a:ext cx="1735248" cy="1676400"/>
          </a:xfrm>
          <a:prstGeom prst="rect">
            <a:avLst/>
          </a:prstGeom>
          <a:noFill/>
        </p:spPr>
      </p:pic>
    </p:spTree>
  </p:cSld>
  <p:clrMapOvr>
    <a:masterClrMapping/>
  </p:clrMapOvr>
  <p:transition>
    <p:split dir="in"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Documents and Settings\user\Local Settings\Temporary Internet Files\Content.IE5\A2QKBVZK\MC900233221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96200" y="0"/>
            <a:ext cx="1447800" cy="16764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00200"/>
          </a:xfrm>
        </p:spPr>
        <p:txBody>
          <a:bodyPr/>
          <a:lstStyle/>
          <a:p>
            <a:r>
              <a:rPr lang="en-US" sz="3600" b="0" dirty="0" smtClean="0">
                <a:solidFill>
                  <a:srgbClr val="FF33CC"/>
                </a:solidFill>
              </a:rPr>
              <a:t>Common</a:t>
            </a:r>
            <a:r>
              <a:rPr lang="en-US" sz="3600" dirty="0" smtClean="0">
                <a:solidFill>
                  <a:srgbClr val="FF33CC"/>
                </a:solidFill>
              </a:rPr>
              <a:t> Liquid Chemicals - Capable of causing Disinfection / Sterilization.</a:t>
            </a:r>
            <a:endParaRPr lang="en-US" sz="3600" dirty="0">
              <a:solidFill>
                <a:srgbClr val="FF33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533400" y="1600200"/>
            <a:ext cx="9677400" cy="5486400"/>
          </a:xfrm>
        </p:spPr>
        <p:txBody>
          <a:bodyPr/>
          <a:lstStyle/>
          <a:p>
            <a:pPr lvl="1">
              <a:lnSpc>
                <a:spcPct val="80000"/>
              </a:lnSpc>
              <a:buBlip>
                <a:blip r:embed="rId4"/>
              </a:buBlip>
            </a:pPr>
            <a:r>
              <a:rPr lang="en-US" b="1" dirty="0" smtClean="0">
                <a:solidFill>
                  <a:srgbClr val="FFFF00"/>
                </a:solidFill>
              </a:rPr>
              <a:t>Aqueous Formaldehyde-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Oldest chemo sterilizers known to destroy spores; rarely used due to its pungent odor.</a:t>
            </a:r>
          </a:p>
          <a:p>
            <a:pPr marL="457200" lvl="1" indent="0">
              <a:lnSpc>
                <a:spcPct val="80000"/>
              </a:lnSpc>
              <a:buNone/>
            </a:pPr>
            <a:r>
              <a:rPr lang="en-US" sz="2400" dirty="0" smtClean="0">
                <a:solidFill>
                  <a:schemeClr val="bg1"/>
                </a:solidFill>
              </a:rPr>
              <a:t> </a:t>
            </a:r>
          </a:p>
          <a:p>
            <a:pPr lvl="1">
              <a:lnSpc>
                <a:spcPct val="80000"/>
              </a:lnSpc>
              <a:buBlip>
                <a:blip r:embed="rId4"/>
              </a:buBlip>
            </a:pPr>
            <a:r>
              <a:rPr lang="en-US" sz="2600" b="1" dirty="0" smtClean="0">
                <a:solidFill>
                  <a:srgbClr val="FFFF00"/>
                </a:solidFill>
              </a:rPr>
              <a:t>Aqueous Glutaraldehyde- </a:t>
            </a:r>
            <a:r>
              <a:rPr lang="en-US" sz="2600" dirty="0" smtClean="0">
                <a:solidFill>
                  <a:schemeClr val="bg1"/>
                </a:solidFill>
              </a:rPr>
              <a:t>Colorless liquid chemical with pungent odor. (CIDEX)-no longer recommended</a:t>
            </a:r>
          </a:p>
          <a:p>
            <a:pPr lvl="1">
              <a:lnSpc>
                <a:spcPct val="80000"/>
              </a:lnSpc>
              <a:buNone/>
            </a:pPr>
            <a:r>
              <a:rPr lang="en-US" sz="2600" b="1" dirty="0" smtClean="0">
                <a:solidFill>
                  <a:srgbClr val="FFFF00"/>
                </a:solidFill>
              </a:rPr>
              <a:t>   * Short soaking </a:t>
            </a:r>
            <a:r>
              <a:rPr lang="en-US" sz="2600" dirty="0" smtClean="0">
                <a:solidFill>
                  <a:schemeClr val="bg1"/>
                </a:solidFill>
              </a:rPr>
              <a:t>(20 minutes-30 minutes) only provides  </a:t>
            </a:r>
          </a:p>
          <a:p>
            <a:pPr lvl="1">
              <a:lnSpc>
                <a:spcPct val="80000"/>
              </a:lnSpc>
              <a:buNone/>
            </a:pPr>
            <a:r>
              <a:rPr lang="en-US" sz="2600" b="1" dirty="0">
                <a:solidFill>
                  <a:schemeClr val="bg1"/>
                </a:solidFill>
              </a:rPr>
              <a:t> </a:t>
            </a:r>
            <a:r>
              <a:rPr lang="en-US" sz="2600" b="1" dirty="0" smtClean="0">
                <a:solidFill>
                  <a:schemeClr val="bg1"/>
                </a:solidFill>
              </a:rPr>
              <a:t>     </a:t>
            </a:r>
            <a:r>
              <a:rPr lang="en-US" sz="2600" b="1" dirty="0" smtClean="0">
                <a:solidFill>
                  <a:srgbClr val="FFFF00"/>
                </a:solidFill>
              </a:rPr>
              <a:t>disinfection </a:t>
            </a:r>
            <a:r>
              <a:rPr lang="en-US" sz="2600" dirty="0" smtClean="0">
                <a:solidFill>
                  <a:schemeClr val="bg1"/>
                </a:solidFill>
              </a:rPr>
              <a:t>of instruments. </a:t>
            </a:r>
          </a:p>
          <a:p>
            <a:pPr lvl="1">
              <a:lnSpc>
                <a:spcPct val="80000"/>
              </a:lnSpc>
              <a:buNone/>
            </a:pPr>
            <a:r>
              <a:rPr lang="en-US" sz="2600" dirty="0" smtClean="0">
                <a:solidFill>
                  <a:schemeClr val="bg1"/>
                </a:solidFill>
              </a:rPr>
              <a:t>  </a:t>
            </a:r>
            <a:r>
              <a:rPr lang="en-US" sz="2600" b="1" dirty="0" smtClean="0">
                <a:solidFill>
                  <a:srgbClr val="FFFF00"/>
                </a:solidFill>
              </a:rPr>
              <a:t> * Complete immersion </a:t>
            </a:r>
            <a:r>
              <a:rPr lang="en-US" sz="2600" dirty="0" smtClean="0">
                <a:solidFill>
                  <a:schemeClr val="bg1"/>
                </a:solidFill>
              </a:rPr>
              <a:t>in activated glutaraldehyde solution</a:t>
            </a:r>
          </a:p>
          <a:p>
            <a:pPr lvl="1">
              <a:lnSpc>
                <a:spcPct val="80000"/>
              </a:lnSpc>
              <a:buNone/>
            </a:pPr>
            <a:r>
              <a:rPr lang="en-US" sz="2600" dirty="0">
                <a:solidFill>
                  <a:schemeClr val="bg1"/>
                </a:solidFill>
              </a:rPr>
              <a:t> </a:t>
            </a:r>
            <a:r>
              <a:rPr lang="en-US" sz="2600" dirty="0" smtClean="0">
                <a:solidFill>
                  <a:schemeClr val="bg1"/>
                </a:solidFill>
              </a:rPr>
              <a:t>     for</a:t>
            </a:r>
            <a:r>
              <a:rPr lang="en-US" sz="2600" dirty="0" smtClean="0">
                <a:solidFill>
                  <a:srgbClr val="FFFF00"/>
                </a:solidFill>
              </a:rPr>
              <a:t> </a:t>
            </a:r>
            <a:r>
              <a:rPr lang="en-US" sz="2600" b="1" dirty="0" smtClean="0">
                <a:solidFill>
                  <a:srgbClr val="FFFF00"/>
                </a:solidFill>
              </a:rPr>
              <a:t>10 hours  achieves sterilization. </a:t>
            </a:r>
          </a:p>
          <a:p>
            <a:pPr lvl="1">
              <a:lnSpc>
                <a:spcPct val="80000"/>
              </a:lnSpc>
              <a:buNone/>
            </a:pPr>
            <a:r>
              <a:rPr lang="en-US" sz="2600" b="1" dirty="0" smtClean="0">
                <a:solidFill>
                  <a:srgbClr val="FFFF00"/>
                </a:solidFill>
              </a:rPr>
              <a:t>   *  </a:t>
            </a:r>
            <a:r>
              <a:rPr lang="en-US" sz="2600" dirty="0" smtClean="0">
                <a:solidFill>
                  <a:schemeClr val="bg1"/>
                </a:solidFill>
              </a:rPr>
              <a:t>Any immersion of less than 10 hours must be considered</a:t>
            </a:r>
          </a:p>
          <a:p>
            <a:pPr lvl="1">
              <a:lnSpc>
                <a:spcPct val="80000"/>
              </a:lnSpc>
              <a:buNone/>
            </a:pPr>
            <a:r>
              <a:rPr lang="en-US" sz="2600" dirty="0">
                <a:solidFill>
                  <a:schemeClr val="bg1"/>
                </a:solidFill>
              </a:rPr>
              <a:t> </a:t>
            </a:r>
            <a:r>
              <a:rPr lang="en-US" sz="2600" dirty="0" smtClean="0">
                <a:solidFill>
                  <a:schemeClr val="bg1"/>
                </a:solidFill>
              </a:rPr>
              <a:t>      as only as disinfection (Spores not killed.</a:t>
            </a:r>
          </a:p>
          <a:p>
            <a:pPr lvl="1">
              <a:lnSpc>
                <a:spcPct val="80000"/>
              </a:lnSpc>
              <a:buNone/>
            </a:pPr>
            <a:r>
              <a:rPr lang="en-US" sz="2600" b="1" dirty="0" smtClean="0">
                <a:solidFill>
                  <a:schemeClr val="bg1"/>
                </a:solidFill>
              </a:rPr>
              <a:t>   </a:t>
            </a:r>
            <a:r>
              <a:rPr lang="en-US" sz="2600" b="1" dirty="0" smtClean="0">
                <a:solidFill>
                  <a:srgbClr val="FFFF00"/>
                </a:solidFill>
              </a:rPr>
              <a:t>* </a:t>
            </a:r>
            <a:r>
              <a:rPr lang="en-US" sz="2600" dirty="0" smtClean="0">
                <a:solidFill>
                  <a:schemeClr val="bg1"/>
                </a:solidFill>
              </a:rPr>
              <a:t>Toxic &amp; can cause nasal ( respiratory mucosa), eye &amp; skin</a:t>
            </a:r>
          </a:p>
          <a:p>
            <a:pPr lvl="1">
              <a:lnSpc>
                <a:spcPct val="80000"/>
              </a:lnSpc>
              <a:buNone/>
            </a:pPr>
            <a:r>
              <a:rPr lang="en-US" sz="2600" dirty="0">
                <a:solidFill>
                  <a:schemeClr val="bg1"/>
                </a:solidFill>
              </a:rPr>
              <a:t> </a:t>
            </a:r>
            <a:r>
              <a:rPr lang="en-US" sz="2600" dirty="0" smtClean="0">
                <a:solidFill>
                  <a:schemeClr val="bg1"/>
                </a:solidFill>
              </a:rPr>
              <a:t>      irritation</a:t>
            </a:r>
            <a:r>
              <a:rPr lang="en-US" dirty="0" smtClean="0">
                <a:solidFill>
                  <a:schemeClr val="bg1"/>
                </a:solidFill>
              </a:rPr>
              <a:t>. </a:t>
            </a:r>
          </a:p>
          <a:p>
            <a:endParaRPr lang="en-US" sz="2800" dirty="0"/>
          </a:p>
        </p:txBody>
      </p:sp>
    </p:spTree>
  </p:cSld>
  <p:clrMapOvr>
    <a:masterClrMapping/>
  </p:clrMapOvr>
  <p:transition>
    <p:split dir="in"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Documents and Settings\user\Local Settings\Temporary Internet Files\Content.IE5\A2QKBVZK\MC900233221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5200" y="0"/>
            <a:ext cx="1735248" cy="16764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00200"/>
          </a:xfrm>
        </p:spPr>
        <p:txBody>
          <a:bodyPr/>
          <a:lstStyle/>
          <a:p>
            <a:r>
              <a:rPr lang="en-US" sz="3600" dirty="0" smtClean="0">
                <a:solidFill>
                  <a:srgbClr val="FF33CC"/>
                </a:solidFill>
              </a:rPr>
              <a:t> Common Liquid Chemical Disinfectants</a:t>
            </a:r>
            <a:endParaRPr lang="en-US" sz="36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486400"/>
          </a:xfrm>
        </p:spPr>
        <p:txBody>
          <a:bodyPr/>
          <a:lstStyle/>
          <a:p>
            <a:pPr marL="342900" lvl="1" indent="-342900">
              <a:buBlip>
                <a:blip r:embed="rId4"/>
              </a:buBlip>
            </a:pPr>
            <a:r>
              <a:rPr lang="en-US" b="1" dirty="0" smtClean="0">
                <a:solidFill>
                  <a:srgbClr val="FFFF00"/>
                </a:solidFill>
              </a:rPr>
              <a:t>OPA </a:t>
            </a:r>
            <a:r>
              <a:rPr lang="en-US" b="1" dirty="0" err="1" smtClean="0">
                <a:solidFill>
                  <a:srgbClr val="FFFF00"/>
                </a:solidFill>
              </a:rPr>
              <a:t>Cidex</a:t>
            </a:r>
            <a:r>
              <a:rPr lang="en-US" b="1" dirty="0" smtClean="0">
                <a:solidFill>
                  <a:srgbClr val="FFFF00"/>
                </a:solidFill>
              </a:rPr>
              <a:t>-(0.55% ortho-phthalaldehyde)-</a:t>
            </a:r>
            <a:r>
              <a:rPr lang="en-US" dirty="0" smtClean="0">
                <a:solidFill>
                  <a:schemeClr val="bg1"/>
                </a:solidFill>
              </a:rPr>
              <a:t>Clear, pale-blue liquid, contains 0.55%the non-glutaraldehyde solution for disinfection of flexible endoscopes and other medical devices. </a:t>
            </a:r>
          </a:p>
          <a:p>
            <a:pPr marL="342900" lvl="1" indent="-342900">
              <a:buBlip>
                <a:blip r:embed="rId4"/>
              </a:buBlip>
            </a:pPr>
            <a:r>
              <a:rPr lang="en-US" b="1" dirty="0" smtClean="0">
                <a:solidFill>
                  <a:srgbClr val="FFFF00"/>
                </a:solidFill>
              </a:rPr>
              <a:t>Alcohol-70 % Ethyl Alcohol &amp; 70% Isopropyl Alcohol-</a:t>
            </a:r>
            <a:r>
              <a:rPr lang="en-US" dirty="0" smtClean="0">
                <a:solidFill>
                  <a:schemeClr val="bg1"/>
                </a:solidFill>
              </a:rPr>
              <a:t>Effective &amp; rapidly acting disinfectants.</a:t>
            </a:r>
          </a:p>
          <a:p>
            <a:pPr marL="342900" lvl="1" indent="-342900">
              <a:buBlip>
                <a:blip r:embed="rId4"/>
              </a:buBlip>
            </a:pPr>
            <a:r>
              <a:rPr lang="en-US" b="1" dirty="0" smtClean="0">
                <a:solidFill>
                  <a:srgbClr val="FFFF00"/>
                </a:solidFill>
              </a:rPr>
              <a:t>Hypochlorite-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Broad spectrum chlorine disinfectant effective against viruses, fungi, bacteria &amp; spores. </a:t>
            </a:r>
            <a:r>
              <a:rPr lang="en-US" b="1" dirty="0" smtClean="0">
                <a:solidFill>
                  <a:srgbClr val="FFFF00"/>
                </a:solidFill>
              </a:rPr>
              <a:t>*</a:t>
            </a:r>
            <a:r>
              <a:rPr lang="en-US" dirty="0" smtClean="0">
                <a:solidFill>
                  <a:schemeClr val="bg1"/>
                </a:solidFill>
              </a:rPr>
              <a:t>Disinfectant of choice against </a:t>
            </a:r>
            <a:r>
              <a:rPr lang="en-US" b="1" dirty="0" smtClean="0">
                <a:solidFill>
                  <a:srgbClr val="FFFF00"/>
                </a:solidFill>
              </a:rPr>
              <a:t>hepatitis B virus</a:t>
            </a:r>
            <a:r>
              <a:rPr lang="en-US" sz="2200" dirty="0" smtClean="0">
                <a:solidFill>
                  <a:schemeClr val="bg1"/>
                </a:solidFill>
              </a:rPr>
              <a:t>.</a:t>
            </a:r>
            <a:endParaRPr lang="en-US" sz="2200" b="1" dirty="0" smtClean="0">
              <a:solidFill>
                <a:schemeClr val="bg1"/>
              </a:solidFill>
            </a:endParaRP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>
    <p:split dir="in"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FF33CC"/>
                </a:solidFill>
              </a:rPr>
              <a:t>Other Methods of Sterilization:</a:t>
            </a:r>
            <a:br>
              <a:rPr lang="en-US" dirty="0" smtClean="0">
                <a:solidFill>
                  <a:srgbClr val="FF33CC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Gamma Radiation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0"/>
            <a:ext cx="9144000" cy="5334000"/>
          </a:xfrm>
        </p:spPr>
        <p:txBody>
          <a:bodyPr/>
          <a:lstStyle/>
          <a:p>
            <a:pPr>
              <a:buBlip>
                <a:blip r:embed="rId3"/>
              </a:buBlip>
            </a:pPr>
            <a:r>
              <a:rPr lang="en-US" sz="2800" b="1" dirty="0" smtClean="0">
                <a:solidFill>
                  <a:srgbClr val="FFFF00"/>
                </a:solidFill>
              </a:rPr>
              <a:t>Gamma Radiation</a:t>
            </a:r>
            <a:r>
              <a:rPr lang="en-US" sz="2800" b="1" dirty="0" smtClean="0">
                <a:solidFill>
                  <a:schemeClr val="bg1"/>
                </a:solidFill>
              </a:rPr>
              <a:t>-</a:t>
            </a:r>
            <a:r>
              <a:rPr lang="en-US" sz="2800" dirty="0" smtClean="0">
                <a:solidFill>
                  <a:schemeClr val="bg1"/>
                </a:solidFill>
              </a:rPr>
              <a:t>Radioactive material, such as a </a:t>
            </a:r>
            <a:r>
              <a:rPr lang="en-US" sz="2800" b="1" dirty="0" smtClean="0">
                <a:solidFill>
                  <a:srgbClr val="FFFF00"/>
                </a:solidFill>
              </a:rPr>
              <a:t>Cobalt-60</a:t>
            </a:r>
            <a:r>
              <a:rPr lang="en-US" sz="2800" dirty="0" smtClean="0">
                <a:solidFill>
                  <a:srgbClr val="FFFF00"/>
                </a:solidFill>
              </a:rPr>
              <a:t> source, </a:t>
            </a:r>
            <a:r>
              <a:rPr lang="en-US" sz="2800" dirty="0" smtClean="0">
                <a:solidFill>
                  <a:schemeClr val="bg1"/>
                </a:solidFill>
              </a:rPr>
              <a:t>emits radiation</a:t>
            </a:r>
            <a:r>
              <a:rPr lang="en-US" sz="2800" dirty="0" smtClean="0">
                <a:solidFill>
                  <a:srgbClr val="FFFF00"/>
                </a:solidFill>
              </a:rPr>
              <a:t>(gamma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smtClean="0">
                <a:solidFill>
                  <a:srgbClr val="FFFF00"/>
                </a:solidFill>
              </a:rPr>
              <a:t>rays)</a:t>
            </a:r>
            <a:r>
              <a:rPr lang="en-US" sz="2800" dirty="0" smtClean="0">
                <a:solidFill>
                  <a:schemeClr val="bg1"/>
                </a:solidFill>
              </a:rPr>
              <a:t> that effectively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smtClean="0">
                <a:solidFill>
                  <a:schemeClr val="bg1"/>
                </a:solidFill>
              </a:rPr>
              <a:t>kills microorganisms.</a:t>
            </a:r>
          </a:p>
          <a:p>
            <a:pPr>
              <a:buNone/>
            </a:pPr>
            <a:endParaRPr lang="en-US" sz="2800" dirty="0" smtClean="0"/>
          </a:p>
          <a:p>
            <a:pPr>
              <a:buFont typeface="Wingdings" pitchFamily="2" charset="2"/>
              <a:buChar char="q"/>
            </a:pPr>
            <a:r>
              <a:rPr lang="en-US" sz="2800" dirty="0" smtClean="0">
                <a:solidFill>
                  <a:schemeClr val="bg1"/>
                </a:solidFill>
              </a:rPr>
              <a:t>Used on </a:t>
            </a:r>
            <a:r>
              <a:rPr lang="en-US" sz="2800" dirty="0" smtClean="0">
                <a:solidFill>
                  <a:srgbClr val="FFFF00"/>
                </a:solidFill>
              </a:rPr>
              <a:t>commercial basis </a:t>
            </a:r>
            <a:r>
              <a:rPr lang="en-US" sz="2800" dirty="0" smtClean="0">
                <a:solidFill>
                  <a:schemeClr val="bg1"/>
                </a:solidFill>
              </a:rPr>
              <a:t>for the sterilization of a wide variety of </a:t>
            </a:r>
            <a:r>
              <a:rPr lang="en-US" sz="2800" b="1" dirty="0" smtClean="0">
                <a:solidFill>
                  <a:srgbClr val="FFFF00"/>
                </a:solidFill>
              </a:rPr>
              <a:t>pre-packaged hospital items </a:t>
            </a:r>
            <a:r>
              <a:rPr lang="en-US" sz="2800" dirty="0" smtClean="0">
                <a:solidFill>
                  <a:schemeClr val="bg1"/>
                </a:solidFill>
              </a:rPr>
              <a:t>and devices. </a:t>
            </a:r>
          </a:p>
          <a:p>
            <a:pPr>
              <a:buFont typeface="Wingdings" pitchFamily="2" charset="2"/>
              <a:buChar char="q"/>
            </a:pPr>
            <a:endParaRPr lang="en-US" sz="2800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en-US" sz="2800" dirty="0" smtClean="0">
                <a:solidFill>
                  <a:schemeClr val="bg1"/>
                </a:solidFill>
              </a:rPr>
              <a:t>Total sterilizing time is measured in </a:t>
            </a:r>
            <a:r>
              <a:rPr lang="en-US" sz="2800" b="1" dirty="0" smtClean="0">
                <a:solidFill>
                  <a:srgbClr val="FFFF00"/>
                </a:solidFill>
              </a:rPr>
              <a:t>days</a:t>
            </a:r>
            <a:r>
              <a:rPr lang="en-US" sz="2800" dirty="0" smtClean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4" name="Picture 3" descr="C:\Documents and Settings\user\Local Settings\Temporary Internet Files\Content.IE5\A2QKBVZK\MC900233221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08752" y="5181600"/>
            <a:ext cx="1735248" cy="1676400"/>
          </a:xfrm>
          <a:prstGeom prst="rect">
            <a:avLst/>
          </a:prstGeom>
          <a:noFill/>
        </p:spPr>
      </p:pic>
    </p:spTree>
  </p:cSld>
  <p:clrMapOvr>
    <a:masterClrMapping/>
  </p:clrMapOvr>
  <p:transition>
    <p:split dir="in"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 dirty="0" smtClean="0">
                <a:solidFill>
                  <a:srgbClr val="FF33CC"/>
                </a:solidFill>
              </a:rPr>
              <a:t>Terminologies</a:t>
            </a:r>
            <a:endParaRPr lang="en-US" sz="5400" dirty="0">
              <a:solidFill>
                <a:srgbClr val="FF33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0"/>
            <a:ext cx="9144000" cy="5334000"/>
          </a:xfrm>
        </p:spPr>
        <p:txBody>
          <a:bodyPr/>
          <a:lstStyle/>
          <a:p>
            <a:pPr>
              <a:buBlip>
                <a:blip r:embed="rId3"/>
              </a:buBlip>
            </a:pPr>
            <a:r>
              <a:rPr lang="en-US" b="1" dirty="0">
                <a:solidFill>
                  <a:srgbClr val="FFFF00"/>
                </a:solidFill>
              </a:rPr>
              <a:t>Asepsis</a:t>
            </a:r>
            <a:r>
              <a:rPr lang="en-US" dirty="0">
                <a:solidFill>
                  <a:schemeClr val="bg1"/>
                </a:solidFill>
              </a:rPr>
              <a:t>- freedom from infection or the absence of microorganisms that cause diseases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  <a:endParaRPr lang="en-US" dirty="0">
              <a:solidFill>
                <a:schemeClr val="bg1"/>
              </a:solidFill>
            </a:endParaRPr>
          </a:p>
          <a:p>
            <a:pPr>
              <a:buBlip>
                <a:blip r:embed="rId3"/>
              </a:buBlip>
            </a:pPr>
            <a:r>
              <a:rPr lang="en-US" b="1" dirty="0">
                <a:solidFill>
                  <a:srgbClr val="FFFF00"/>
                </a:solidFill>
              </a:rPr>
              <a:t>Sepsis</a:t>
            </a:r>
            <a:r>
              <a:rPr lang="en-US" dirty="0">
                <a:solidFill>
                  <a:schemeClr val="bg1"/>
                </a:solidFill>
              </a:rPr>
              <a:t>- generalized reaction to pathogenic microorganism which is evident clinically by signs of inflammation &amp; febrile conditions of </a:t>
            </a:r>
            <a:r>
              <a:rPr lang="en-US" dirty="0" smtClean="0">
                <a:solidFill>
                  <a:schemeClr val="bg1"/>
                </a:solidFill>
              </a:rPr>
              <a:t>inflammation.</a:t>
            </a:r>
            <a:endParaRPr lang="en-US" dirty="0">
              <a:solidFill>
                <a:schemeClr val="bg1"/>
              </a:solidFill>
            </a:endParaRPr>
          </a:p>
          <a:p>
            <a:pPr>
              <a:buBlip>
                <a:blip r:embed="rId3"/>
              </a:buBlip>
            </a:pPr>
            <a:r>
              <a:rPr lang="en-US" b="1" dirty="0">
                <a:solidFill>
                  <a:srgbClr val="FFFF00"/>
                </a:solidFill>
              </a:rPr>
              <a:t>Sterile</a:t>
            </a:r>
            <a:r>
              <a:rPr lang="en-US" dirty="0">
                <a:solidFill>
                  <a:schemeClr val="bg1"/>
                </a:solidFill>
              </a:rPr>
              <a:t>-absence of all microorganisms including bacteria</a:t>
            </a:r>
            <a:r>
              <a:rPr lang="en-US" dirty="0" smtClean="0">
                <a:solidFill>
                  <a:schemeClr val="bg1"/>
                </a:solidFill>
              </a:rPr>
              <a:t>, viruses and spores.</a:t>
            </a:r>
            <a:endParaRPr lang="en-US" dirty="0">
              <a:solidFill>
                <a:schemeClr val="bg1"/>
              </a:solidFill>
            </a:endParaRPr>
          </a:p>
          <a:p>
            <a:pPr>
              <a:buBlip>
                <a:blip r:embed="rId3"/>
              </a:buBlip>
            </a:pPr>
            <a:endParaRPr lang="en-US" b="1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en-US" b="1" dirty="0" smtClean="0">
              <a:solidFill>
                <a:srgbClr val="FFFF00"/>
              </a:solidFill>
            </a:endParaRPr>
          </a:p>
          <a:p>
            <a:pPr>
              <a:buBlip>
                <a:blip r:embed="rId3"/>
              </a:buBlip>
            </a:pPr>
            <a:endParaRPr lang="en-US" b="1" dirty="0">
              <a:solidFill>
                <a:srgbClr val="FFFF00"/>
              </a:solidFill>
            </a:endParaRPr>
          </a:p>
          <a:p>
            <a:endParaRPr lang="en-US" dirty="0"/>
          </a:p>
        </p:txBody>
      </p:sp>
      <p:pic>
        <p:nvPicPr>
          <p:cNvPr id="3074" name="Picture 2" descr="C:\Documents and Settings\user\Local Settings\Temporary Internet Files\Content.IE5\62M1WHF0\MC900301230[2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908353" cy="1676400"/>
          </a:xfrm>
          <a:prstGeom prst="rect">
            <a:avLst/>
          </a:prstGeom>
          <a:noFill/>
        </p:spPr>
      </p:pic>
    </p:spTree>
  </p:cSld>
  <p:clrMapOvr>
    <a:masterClrMapping/>
  </p:clrMapOvr>
  <p:transition>
    <p:split dir="in"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24000"/>
          </a:xfrm>
        </p:spPr>
        <p:txBody>
          <a:bodyPr/>
          <a:lstStyle/>
          <a:p>
            <a:pPr algn="ctr"/>
            <a:r>
              <a:rPr lang="en-US" sz="4800" dirty="0" smtClean="0">
                <a:solidFill>
                  <a:srgbClr val="FF33CC"/>
                </a:solidFill>
              </a:rPr>
              <a:t>Flash Sterilization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76200" y="1524000"/>
            <a:ext cx="9372600" cy="5334000"/>
          </a:xfrm>
        </p:spPr>
        <p:txBody>
          <a:bodyPr/>
          <a:lstStyle/>
          <a:p>
            <a:pPr>
              <a:buBlip>
                <a:blip r:embed="rId3"/>
              </a:buBlip>
            </a:pPr>
            <a:r>
              <a:rPr lang="en-US" b="1" i="1" dirty="0" smtClean="0">
                <a:solidFill>
                  <a:srgbClr val="FFFF00"/>
                </a:solidFill>
              </a:rPr>
              <a:t>“Flash sterilization” </a:t>
            </a:r>
            <a:r>
              <a:rPr lang="en-US" sz="2800" dirty="0" smtClean="0">
                <a:solidFill>
                  <a:schemeClr val="bg1"/>
                </a:solidFill>
              </a:rPr>
              <a:t>should be used in selected clinical situations &amp; in a controlled manner.</a:t>
            </a:r>
            <a:r>
              <a:rPr lang="en-US" sz="2800" dirty="0" smtClean="0">
                <a:solidFill>
                  <a:srgbClr val="FFFF00"/>
                </a:solidFill>
              </a:rPr>
              <a:t>    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FFFF00"/>
                </a:solidFill>
              </a:rPr>
              <a:t>    *</a:t>
            </a:r>
            <a:r>
              <a:rPr lang="en-US" sz="2800" dirty="0" smtClean="0">
                <a:solidFill>
                  <a:schemeClr val="bg1"/>
                </a:solidFill>
              </a:rPr>
              <a:t>Use of flash sterilizer should be kept to a minimum &amp; 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smtClean="0">
                <a:solidFill>
                  <a:schemeClr val="bg1"/>
                </a:solidFill>
              </a:rPr>
              <a:t>     only for </a:t>
            </a:r>
            <a:r>
              <a:rPr lang="en-US" sz="2800" b="1" dirty="0" smtClean="0">
                <a:solidFill>
                  <a:srgbClr val="FFFF00"/>
                </a:solidFill>
              </a:rPr>
              <a:t>emergency use</a:t>
            </a:r>
            <a:r>
              <a:rPr lang="en-US" sz="2800" dirty="0" smtClean="0">
                <a:solidFill>
                  <a:schemeClr val="bg1"/>
                </a:solidFill>
              </a:rPr>
              <a:t>. </a:t>
            </a:r>
          </a:p>
          <a:p>
            <a:pPr>
              <a:buBlip>
                <a:blip r:embed="rId3"/>
              </a:buBlip>
            </a:pPr>
            <a:endParaRPr lang="en-US" sz="2800" dirty="0" smtClean="0">
              <a:solidFill>
                <a:schemeClr val="bg1"/>
              </a:solidFill>
            </a:endParaRPr>
          </a:p>
          <a:p>
            <a:pPr>
              <a:buBlip>
                <a:blip r:embed="rId3"/>
              </a:buBlip>
            </a:pPr>
            <a:r>
              <a:rPr lang="en-US" sz="2800" dirty="0" smtClean="0">
                <a:solidFill>
                  <a:schemeClr val="bg1"/>
                </a:solidFill>
              </a:rPr>
              <a:t>Flash sterilization should </a:t>
            </a:r>
            <a:r>
              <a:rPr lang="en-US" sz="2800" b="1" dirty="0" smtClean="0">
                <a:solidFill>
                  <a:srgbClr val="FFFF00"/>
                </a:solidFill>
              </a:rPr>
              <a:t>not be used as a substitute </a:t>
            </a:r>
            <a:r>
              <a:rPr lang="en-US" sz="2800" dirty="0" smtClean="0">
                <a:solidFill>
                  <a:schemeClr val="bg1"/>
                </a:solidFill>
              </a:rPr>
              <a:t>for proper sterilization methods.</a:t>
            </a:r>
          </a:p>
          <a:p>
            <a:pPr>
              <a:buNone/>
            </a:pPr>
            <a:endParaRPr lang="en-US" sz="2800" dirty="0" smtClean="0">
              <a:solidFill>
                <a:schemeClr val="bg1"/>
              </a:solidFill>
            </a:endParaRPr>
          </a:p>
          <a:p>
            <a:pPr>
              <a:buBlip>
                <a:blip r:embed="rId3"/>
              </a:buBlip>
            </a:pPr>
            <a:r>
              <a:rPr lang="en-US" sz="2800" dirty="0" smtClean="0">
                <a:solidFill>
                  <a:schemeClr val="bg1"/>
                </a:solidFill>
              </a:rPr>
              <a:t>Flash sterilization should not be used for </a:t>
            </a:r>
            <a:r>
              <a:rPr lang="en-US" sz="2800" dirty="0" smtClean="0">
                <a:solidFill>
                  <a:srgbClr val="FFFF00"/>
                </a:solidFill>
              </a:rPr>
              <a:t>implantable devices.</a:t>
            </a:r>
            <a:endParaRPr lang="en-US" sz="2800" dirty="0">
              <a:solidFill>
                <a:srgbClr val="FFFF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981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62800" y="0"/>
            <a:ext cx="19812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dir="in"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3276600"/>
          </a:xfrm>
        </p:spPr>
        <p:txBody>
          <a:bodyPr/>
          <a:lstStyle/>
          <a:p>
            <a:r>
              <a:rPr lang="en-US" sz="5400" dirty="0" smtClean="0">
                <a:solidFill>
                  <a:srgbClr val="FF33CC"/>
                </a:solidFill>
              </a:rPr>
              <a:t>Principles of Aseptic Techniques</a:t>
            </a:r>
            <a:endParaRPr lang="en-US" dirty="0">
              <a:solidFill>
                <a:srgbClr val="FF33CC"/>
              </a:solidFill>
            </a:endParaRPr>
          </a:p>
        </p:txBody>
      </p:sp>
      <p:sp>
        <p:nvSpPr>
          <p:cNvPr id="135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" y="2895600"/>
            <a:ext cx="8839200" cy="3733800"/>
          </a:xfrm>
        </p:spPr>
        <p:txBody>
          <a:bodyPr/>
          <a:lstStyle/>
          <a:p>
            <a:pPr algn="l"/>
            <a:endParaRPr lang="en-US" dirty="0" smtClean="0">
              <a:solidFill>
                <a:srgbClr val="002060"/>
              </a:solidFill>
            </a:endParaRPr>
          </a:p>
          <a:p>
            <a:r>
              <a:rPr lang="en-US" dirty="0" smtClean="0">
                <a:solidFill>
                  <a:srgbClr val="FF3300"/>
                </a:solidFill>
              </a:rPr>
              <a:t>By: Ms. </a:t>
            </a:r>
            <a:r>
              <a:rPr lang="en-US" dirty="0" err="1" smtClean="0">
                <a:solidFill>
                  <a:srgbClr val="FF3300"/>
                </a:solidFill>
              </a:rPr>
              <a:t>Nida</a:t>
            </a:r>
            <a:r>
              <a:rPr lang="en-US" dirty="0" smtClean="0">
                <a:solidFill>
                  <a:srgbClr val="FF3300"/>
                </a:solidFill>
              </a:rPr>
              <a:t> J. </a:t>
            </a:r>
            <a:r>
              <a:rPr lang="en-US" dirty="0" err="1" smtClean="0">
                <a:solidFill>
                  <a:srgbClr val="FF3300"/>
                </a:solidFill>
              </a:rPr>
              <a:t>Salcedo</a:t>
            </a:r>
            <a:endParaRPr lang="en-US" dirty="0" smtClean="0">
              <a:solidFill>
                <a:srgbClr val="FF3300"/>
              </a:solidFill>
            </a:endParaRPr>
          </a:p>
          <a:p>
            <a:r>
              <a:rPr lang="en-US" dirty="0" smtClean="0">
                <a:solidFill>
                  <a:srgbClr val="FF3300"/>
                </a:solidFill>
              </a:rPr>
              <a:t>ADON-O.R.</a:t>
            </a:r>
            <a:endParaRPr lang="en-US" dirty="0">
              <a:solidFill>
                <a:srgbClr val="FF3300"/>
              </a:solidFill>
            </a:endParaRPr>
          </a:p>
        </p:txBody>
      </p:sp>
      <p:pic>
        <p:nvPicPr>
          <p:cNvPr id="12290" name="Picture 2" descr="C:\Documents and Settings\user\Local Settings\Temporary Internet Files\Content.IE5\A2QKBVZK\MC900071282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971800"/>
            <a:ext cx="2286000" cy="20574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304800" y="5029200"/>
            <a:ext cx="84582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 smtClean="0">
                <a:solidFill>
                  <a:srgbClr val="000066"/>
                </a:solidFill>
              </a:rPr>
              <a:t>For O.R. Set Up</a:t>
            </a:r>
            <a:br>
              <a:rPr lang="en-US" sz="4800" b="1" dirty="0" smtClean="0">
                <a:solidFill>
                  <a:srgbClr val="000066"/>
                </a:solidFill>
              </a:rPr>
            </a:br>
            <a:r>
              <a:rPr lang="en-US" sz="4800" b="1" dirty="0" smtClean="0">
                <a:solidFill>
                  <a:srgbClr val="000066"/>
                </a:solidFill>
              </a:rPr>
              <a:t>(in Establishing Sterile Field)</a:t>
            </a:r>
            <a:endParaRPr lang="en-US" sz="4800" b="1" dirty="0">
              <a:solidFill>
                <a:srgbClr val="000066"/>
              </a:solidFill>
            </a:endParaRPr>
          </a:p>
        </p:txBody>
      </p:sp>
    </p:spTree>
  </p:cSld>
  <p:clrMapOvr>
    <a:masterClrMapping/>
  </p:clrMapOvr>
  <p:transition>
    <p:split dir="in"/>
    <p:sndAc>
      <p:stSnd>
        <p:snd r:embed="rId3" name="click.wav"/>
      </p:stSnd>
    </p:sndAc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372600" cy="2133600"/>
          </a:xfrm>
        </p:spPr>
        <p:txBody>
          <a:bodyPr/>
          <a:lstStyle/>
          <a:p>
            <a:pPr marL="514350" indent="-514350"/>
            <a:r>
              <a:rPr lang="en-US" sz="2800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Aseptic techniques </a:t>
            </a:r>
            <a:r>
              <a:rPr lang="en-US" sz="2800" dirty="0" smtClean="0">
                <a:solidFill>
                  <a:srgbClr val="FF33C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are sets of practices  performed under careful, controlled conditions in order to prevent contaminations of pathogens in the O.R. Sterile Set Up</a:t>
            </a:r>
            <a:endParaRPr lang="en-US" sz="2800" dirty="0">
              <a:solidFill>
                <a:srgbClr val="FF33CC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133600"/>
            <a:ext cx="9144000" cy="4724400"/>
          </a:xfrm>
        </p:spPr>
        <p:txBody>
          <a:bodyPr/>
          <a:lstStyle/>
          <a:p>
            <a:pPr>
              <a:buBlip>
                <a:blip r:embed="rId3"/>
              </a:buBlip>
            </a:pPr>
            <a:endParaRPr lang="en-US" dirty="0" smtClean="0">
              <a:solidFill>
                <a:srgbClr val="FFFF00"/>
              </a:solidFill>
            </a:endParaRPr>
          </a:p>
          <a:p>
            <a:pPr>
              <a:buBlip>
                <a:blip r:embed="rId3"/>
              </a:buBlip>
            </a:pPr>
            <a:r>
              <a:rPr lang="en-US" dirty="0" smtClean="0">
                <a:solidFill>
                  <a:srgbClr val="FFFF00"/>
                </a:solidFill>
              </a:rPr>
              <a:t>Most strictly applied in the O.R. </a:t>
            </a:r>
            <a:r>
              <a:rPr lang="en-US" dirty="0" smtClean="0">
                <a:solidFill>
                  <a:schemeClr val="bg1"/>
                </a:solidFill>
              </a:rPr>
              <a:t>because of direct &amp; extensive disruption of skin &amp; underlying tissues.</a:t>
            </a:r>
          </a:p>
          <a:p>
            <a:pPr>
              <a:buBlip>
                <a:blip r:embed="rId3"/>
              </a:buBlip>
            </a:pPr>
            <a:r>
              <a:rPr lang="en-US" dirty="0">
                <a:solidFill>
                  <a:schemeClr val="bg1"/>
                </a:solidFill>
              </a:rPr>
              <a:t>P</a:t>
            </a:r>
            <a:r>
              <a:rPr lang="en-US" dirty="0" smtClean="0">
                <a:solidFill>
                  <a:schemeClr val="bg1"/>
                </a:solidFill>
              </a:rPr>
              <a:t>ractices that ensure  safe &amp; effective ways in establishing &amp; maintaining sterile field in which surgery can be performed safely. </a:t>
            </a:r>
          </a:p>
          <a:p>
            <a:pPr>
              <a:buBlip>
                <a:blip r:embed="rId3"/>
              </a:buBlip>
            </a:pPr>
            <a:r>
              <a:rPr lang="en-US" dirty="0" smtClean="0">
                <a:solidFill>
                  <a:schemeClr val="bg1"/>
                </a:solidFill>
              </a:rPr>
              <a:t>Aseptic techniques help to prevent surgical site infection.</a:t>
            </a:r>
          </a:p>
          <a:p>
            <a:pPr>
              <a:buBlip>
                <a:blip r:embed="rId3"/>
              </a:buBlip>
            </a:pPr>
            <a:endParaRPr lang="en-US" dirty="0" smtClean="0">
              <a:solidFill>
                <a:srgbClr val="FF33CC"/>
              </a:solidFill>
            </a:endParaRPr>
          </a:p>
          <a:p>
            <a:pPr>
              <a:buBlip>
                <a:blip r:embed="rId3"/>
              </a:buBlip>
            </a:pPr>
            <a:endParaRPr lang="en-US" dirty="0" smtClean="0">
              <a:solidFill>
                <a:srgbClr val="FF33CC"/>
              </a:solidFill>
            </a:endParaRPr>
          </a:p>
          <a:p>
            <a:endParaRPr lang="en-US" dirty="0"/>
          </a:p>
        </p:txBody>
      </p:sp>
      <p:pic>
        <p:nvPicPr>
          <p:cNvPr id="4" name="Picture 2" descr="C:\Documents and Settings\user\Local Settings\Temporary Internet Files\Content.IE5\1JA8C3LP\MC900195120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24700" y="1828800"/>
            <a:ext cx="1600200" cy="1143000"/>
          </a:xfrm>
          <a:prstGeom prst="rect">
            <a:avLst/>
          </a:prstGeom>
          <a:noFill/>
        </p:spPr>
      </p:pic>
    </p:spTree>
  </p:cSld>
  <p:clrMapOvr>
    <a:masterClrMapping/>
  </p:clrMapOvr>
  <p:transition>
    <p:split dir="in"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76400"/>
          </a:xfrm>
        </p:spPr>
        <p:txBody>
          <a:bodyPr/>
          <a:lstStyle/>
          <a:p>
            <a:pPr>
              <a:buBlip>
                <a:blip r:embed="rId3"/>
              </a:buBlip>
            </a:pPr>
            <a:r>
              <a:rPr lang="en-US" sz="4000" dirty="0" smtClean="0">
                <a:solidFill>
                  <a:srgbClr val="FF33CC"/>
                </a:solidFill>
              </a:rPr>
              <a:t>All items used within the sterile field must be sterile. </a:t>
            </a:r>
            <a:endParaRPr lang="en-US" sz="4000" dirty="0">
              <a:solidFill>
                <a:srgbClr val="FF33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Point of emphasis:</a:t>
            </a:r>
          </a:p>
          <a:p>
            <a:pPr>
              <a:buBlip>
                <a:blip r:embed="rId4"/>
              </a:buBlip>
            </a:pPr>
            <a:r>
              <a:rPr lang="en-US" dirty="0" smtClean="0">
                <a:solidFill>
                  <a:schemeClr val="bg1"/>
                </a:solidFill>
              </a:rPr>
              <a:t>Sterile items presented to the sterile field      must be checked for:</a:t>
            </a: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          * Package Integrity</a:t>
            </a: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          * Expiration Date</a:t>
            </a: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          * Chemical Process Indicator</a:t>
            </a:r>
          </a:p>
          <a:p>
            <a:pPr>
              <a:buBlip>
                <a:blip r:embed="rId4"/>
              </a:buBlip>
            </a:pPr>
            <a:r>
              <a:rPr lang="en-US" dirty="0" smtClean="0">
                <a:solidFill>
                  <a:srgbClr val="FFFF00"/>
                </a:solidFill>
              </a:rPr>
              <a:t>Tears in barriers &amp; expired sterilization dates </a:t>
            </a:r>
            <a:r>
              <a:rPr lang="en-US" dirty="0" smtClean="0">
                <a:solidFill>
                  <a:schemeClr val="bg1"/>
                </a:solidFill>
              </a:rPr>
              <a:t>are considered breaks in sterility.</a:t>
            </a:r>
          </a:p>
          <a:p>
            <a:endParaRPr lang="en-US" dirty="0"/>
          </a:p>
        </p:txBody>
      </p:sp>
      <p:pic>
        <p:nvPicPr>
          <p:cNvPr id="11266" name="Picture 2" descr="C:\Documents and Settings\user\Local Settings\Temporary Internet Files\Content.IE5\1JA8C3LP\MC900195120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81800" y="2895600"/>
            <a:ext cx="1981200" cy="2209800"/>
          </a:xfrm>
          <a:prstGeom prst="rect">
            <a:avLst/>
          </a:prstGeom>
          <a:noFill/>
        </p:spPr>
      </p:pic>
    </p:spTree>
  </p:cSld>
  <p:clrMapOvr>
    <a:masterClrMapping/>
  </p:clrMapOvr>
  <p:transition>
    <p:split dir="in"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Documents and Settings\user\Local Settings\Temporary Internet Files\Content.IE5\JI4MEU8K\MC900295789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91400" y="4953000"/>
            <a:ext cx="1752600" cy="1905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Blip>
                <a:blip r:embed="rId4"/>
              </a:buBlip>
            </a:pPr>
            <a:r>
              <a:rPr lang="en-US" dirty="0" smtClean="0"/>
              <a:t> </a:t>
            </a:r>
            <a:r>
              <a:rPr lang="en-US" dirty="0" smtClean="0">
                <a:solidFill>
                  <a:srgbClr val="FFFF00"/>
                </a:solidFill>
              </a:rPr>
              <a:t>Use of unsterile </a:t>
            </a:r>
            <a:r>
              <a:rPr lang="en-US" dirty="0" smtClean="0">
                <a:solidFill>
                  <a:schemeClr val="bg1"/>
                </a:solidFill>
              </a:rPr>
              <a:t>items </a:t>
            </a:r>
            <a:r>
              <a:rPr lang="en-US" dirty="0" smtClean="0">
                <a:solidFill>
                  <a:srgbClr val="FFFF00"/>
                </a:solidFill>
              </a:rPr>
              <a:t>contaminate</a:t>
            </a:r>
            <a:r>
              <a:rPr lang="en-US" dirty="0" smtClean="0">
                <a:solidFill>
                  <a:schemeClr val="bg1"/>
                </a:solidFill>
              </a:rPr>
              <a:t> the sterile field.</a:t>
            </a:r>
          </a:p>
          <a:p>
            <a:pPr>
              <a:buNone/>
            </a:pPr>
            <a:endParaRPr lang="en-US" dirty="0" smtClean="0"/>
          </a:p>
          <a:p>
            <a:pPr>
              <a:buBlip>
                <a:blip r:embed="rId4"/>
              </a:buBlip>
            </a:pPr>
            <a:r>
              <a:rPr lang="en-US" dirty="0" smtClean="0">
                <a:solidFill>
                  <a:schemeClr val="bg1"/>
                </a:solidFill>
              </a:rPr>
              <a:t>Sterile field is created as well as sterile packages are </a:t>
            </a:r>
            <a:r>
              <a:rPr lang="en-US" dirty="0" smtClean="0">
                <a:solidFill>
                  <a:srgbClr val="FFFF00"/>
                </a:solidFill>
              </a:rPr>
              <a:t>opened as close as possible to time of actual use.</a:t>
            </a:r>
          </a:p>
          <a:p>
            <a:pPr>
              <a:buBlip>
                <a:blip r:embed="rId4"/>
              </a:buBlip>
            </a:pPr>
            <a:endParaRPr lang="en-US" dirty="0" smtClean="0">
              <a:solidFill>
                <a:schemeClr val="bg1"/>
              </a:solidFill>
            </a:endParaRPr>
          </a:p>
          <a:p>
            <a:pPr>
              <a:buBlip>
                <a:blip r:embed="rId4"/>
              </a:buBlip>
            </a:pPr>
            <a:r>
              <a:rPr lang="en-US" dirty="0" smtClean="0">
                <a:solidFill>
                  <a:srgbClr val="FFFF00"/>
                </a:solidFill>
              </a:rPr>
              <a:t>Moist areas </a:t>
            </a:r>
            <a:r>
              <a:rPr lang="en-US" dirty="0" smtClean="0">
                <a:solidFill>
                  <a:schemeClr val="bg1"/>
                </a:solidFill>
              </a:rPr>
              <a:t>are  considered not sterile.</a:t>
            </a:r>
          </a:p>
          <a:p>
            <a:endParaRPr lang="en-US" dirty="0"/>
          </a:p>
        </p:txBody>
      </p:sp>
      <p:pic>
        <p:nvPicPr>
          <p:cNvPr id="10244" name="Picture 4" descr="C:\Documents and Settings\user\Local Settings\Temporary Internet Files\Content.IE5\LR79M2G8\MC900295790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" y="0"/>
            <a:ext cx="1981199" cy="1676400"/>
          </a:xfrm>
          <a:prstGeom prst="rect">
            <a:avLst/>
          </a:prstGeom>
          <a:noFill/>
        </p:spPr>
      </p:pic>
    </p:spTree>
  </p:cSld>
  <p:clrMapOvr>
    <a:masterClrMapping/>
  </p:clrMapOvr>
  <p:transition>
    <p:split dir="in"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295400"/>
            <a:ext cx="8382000" cy="838200"/>
          </a:xfrm>
        </p:spPr>
        <p:txBody>
          <a:bodyPr/>
          <a:lstStyle/>
          <a:p>
            <a:pPr>
              <a:buBlip>
                <a:blip r:embed="rId3"/>
              </a:buBlip>
            </a:pP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600" dirty="0" smtClean="0">
                <a:solidFill>
                  <a:srgbClr val="FF33CC"/>
                </a:solidFill>
              </a:rPr>
              <a:t>Scrubbed personnel should function within a sterile field.</a:t>
            </a:r>
            <a:r>
              <a:rPr lang="en-US" sz="3200" dirty="0" smtClean="0">
                <a:solidFill>
                  <a:srgbClr val="FFFF00"/>
                </a:solidFill>
              </a:rPr>
              <a:t/>
            </a:r>
            <a:br>
              <a:rPr lang="en-US" sz="3200" dirty="0" smtClean="0">
                <a:solidFill>
                  <a:srgbClr val="FFFF00"/>
                </a:solidFill>
              </a:rPr>
            </a:br>
            <a:r>
              <a:rPr lang="en-US" sz="3200" dirty="0" smtClean="0">
                <a:solidFill>
                  <a:srgbClr val="FFFF00"/>
                </a:solidFill>
              </a:rPr>
              <a:t/>
            </a:r>
            <a:br>
              <a:rPr lang="en-US" sz="3200" dirty="0" smtClean="0">
                <a:solidFill>
                  <a:srgbClr val="FFFF00"/>
                </a:solidFill>
              </a:rPr>
            </a:br>
            <a:r>
              <a:rPr lang="en-US" dirty="0" smtClean="0">
                <a:solidFill>
                  <a:srgbClr val="FFFF00"/>
                </a:solidFill>
              </a:rPr>
              <a:t/>
            </a:r>
            <a:br>
              <a:rPr lang="en-US" dirty="0" smtClean="0">
                <a:solidFill>
                  <a:srgbClr val="FFFF00"/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28600" y="1676400"/>
            <a:ext cx="9601200" cy="4953000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  </a:t>
            </a:r>
            <a:r>
              <a:rPr lang="en-US" b="1" dirty="0" smtClean="0">
                <a:solidFill>
                  <a:srgbClr val="FFFF00"/>
                </a:solidFill>
              </a:rPr>
              <a:t>Surgical team </a:t>
            </a:r>
            <a:r>
              <a:rPr lang="en-US" dirty="0" smtClean="0">
                <a:solidFill>
                  <a:schemeClr val="bg1"/>
                </a:solidFill>
              </a:rPr>
              <a:t>is made up of:</a:t>
            </a:r>
          </a:p>
          <a:p>
            <a:pPr>
              <a:buNone/>
            </a:pPr>
            <a:r>
              <a:rPr lang="en-US" b="1" dirty="0" smtClean="0">
                <a:solidFill>
                  <a:schemeClr val="bg1"/>
                </a:solidFill>
              </a:rPr>
              <a:t>    * </a:t>
            </a:r>
            <a:r>
              <a:rPr lang="en-US" dirty="0" smtClean="0">
                <a:solidFill>
                  <a:srgbClr val="FFFF00"/>
                </a:solidFill>
              </a:rPr>
              <a:t>Sterile members or scrubbed personnel-</a:t>
            </a: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       work directly in the surgical field. </a:t>
            </a: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       Ex. Surgeons, Scrub nurse, O.R. Technician</a:t>
            </a: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    </a:t>
            </a:r>
            <a:r>
              <a:rPr lang="en-US" b="1" dirty="0" smtClean="0">
                <a:solidFill>
                  <a:schemeClr val="bg1"/>
                </a:solidFill>
              </a:rPr>
              <a:t>*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rgbClr val="FFFF00"/>
                </a:solidFill>
              </a:rPr>
              <a:t>Non-sterile members or unscrubbed</a:t>
            </a:r>
          </a:p>
          <a:p>
            <a:pPr>
              <a:buNone/>
            </a:pPr>
            <a:r>
              <a:rPr lang="en-US" dirty="0" smtClean="0">
                <a:solidFill>
                  <a:srgbClr val="FFFF00"/>
                </a:solidFill>
              </a:rPr>
              <a:t>       personnel</a:t>
            </a:r>
            <a:r>
              <a:rPr lang="en-US" dirty="0" smtClean="0">
                <a:solidFill>
                  <a:schemeClr val="bg1"/>
                </a:solidFill>
              </a:rPr>
              <a:t>. </a:t>
            </a: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       Ex. Anesthetists, Circulating nurses,</a:t>
            </a: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             Anesthesia Technicians, X-Ray Technician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14338" name="Picture 2" descr="C:\Documents and Settings\user\Local Settings\Temporary Internet Files\Content.IE5\HD3SR7ZU\MC900280664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50729" y="685800"/>
            <a:ext cx="1993271" cy="1828800"/>
          </a:xfrm>
          <a:prstGeom prst="rect">
            <a:avLst/>
          </a:prstGeom>
          <a:noFill/>
        </p:spPr>
      </p:pic>
    </p:spTree>
  </p:cSld>
  <p:clrMapOvr>
    <a:masterClrMapping/>
  </p:clrMapOvr>
  <p:transition>
    <p:split dir="in"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 descr="C:\Documents and Settings\user\Local Settings\Temporary Internet Files\Content.IE5\HD3SR7ZU\MC900281063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441418" cy="171865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9144000" cy="57912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Points of Emphasis:</a:t>
            </a:r>
          </a:p>
          <a:p>
            <a:pPr>
              <a:buBlip>
                <a:blip r:embed="rId4"/>
              </a:buBlip>
            </a:pPr>
            <a:r>
              <a:rPr lang="en-US" dirty="0" smtClean="0">
                <a:solidFill>
                  <a:schemeClr val="bg1"/>
                </a:solidFill>
              </a:rPr>
              <a:t> Surgical team members must wear the scrub suit attire, surgical cap, surgical face mask before performing surgical hand scrub.</a:t>
            </a:r>
          </a:p>
          <a:p>
            <a:pPr>
              <a:buBlip>
                <a:blip r:embed="rId4"/>
              </a:buBlip>
            </a:pPr>
            <a:r>
              <a:rPr lang="en-US" b="1" dirty="0" smtClean="0">
                <a:solidFill>
                  <a:srgbClr val="FFFF00"/>
                </a:solidFill>
              </a:rPr>
              <a:t>First surgical hand scrub should be at least </a:t>
            </a:r>
            <a:r>
              <a:rPr lang="en-US" b="1" dirty="0" smtClean="0">
                <a:solidFill>
                  <a:srgbClr val="FF0000"/>
                </a:solidFill>
              </a:rPr>
              <a:t>5 minutes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&amp;</a:t>
            </a:r>
            <a:r>
              <a:rPr lang="en-US" dirty="0" smtClean="0">
                <a:solidFill>
                  <a:schemeClr val="bg1"/>
                </a:solidFill>
              </a:rPr>
              <a:t> the subsequent hand scrub, at least 2 to 3 minutes.</a:t>
            </a:r>
          </a:p>
          <a:p>
            <a:pPr>
              <a:buBlip>
                <a:blip r:embed="rId4"/>
              </a:buBlip>
            </a:pPr>
            <a:r>
              <a:rPr lang="en-US" dirty="0" smtClean="0">
                <a:solidFill>
                  <a:schemeClr val="bg1"/>
                </a:solidFill>
              </a:rPr>
              <a:t>Surgical hand scrubbing to be performed prior to donning of sterile gown &amp; sterile gloves.</a:t>
            </a:r>
          </a:p>
          <a:p>
            <a:pPr>
              <a:buBlip>
                <a:blip r:embed="rId4"/>
              </a:buBlip>
            </a:pPr>
            <a:r>
              <a:rPr lang="en-US" dirty="0" smtClean="0">
                <a:solidFill>
                  <a:schemeClr val="bg1"/>
                </a:solidFill>
              </a:rPr>
              <a:t>Substitute for surgical hand scrub is hand rub with 2 antiseptics ( </a:t>
            </a:r>
            <a:r>
              <a:rPr lang="en-US" dirty="0" err="1" smtClean="0">
                <a:solidFill>
                  <a:schemeClr val="bg1"/>
                </a:solidFill>
              </a:rPr>
              <a:t>Chlorexidine</a:t>
            </a:r>
            <a:r>
              <a:rPr lang="en-US" dirty="0" smtClean="0">
                <a:solidFill>
                  <a:schemeClr val="bg1"/>
                </a:solidFill>
              </a:rPr>
              <a:t> &amp; Alcohol)</a:t>
            </a:r>
          </a:p>
          <a:p>
            <a:pPr>
              <a:buNone/>
            </a:pPr>
            <a:r>
              <a:rPr lang="en-US" dirty="0" smtClean="0"/>
              <a:t>   </a:t>
            </a:r>
            <a:endParaRPr lang="en-US" dirty="0"/>
          </a:p>
        </p:txBody>
      </p:sp>
      <p:pic>
        <p:nvPicPr>
          <p:cNvPr id="13314" name="Picture 2" descr="C:\Documents and Settings\user\Local Settings\Temporary Internet Files\Content.IE5\JI4MEU8K\MC900071317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67600" y="1"/>
            <a:ext cx="1676400" cy="1676400"/>
          </a:xfrm>
          <a:prstGeom prst="rect">
            <a:avLst/>
          </a:prstGeom>
          <a:noFill/>
        </p:spPr>
      </p:pic>
    </p:spTree>
  </p:cSld>
  <p:clrMapOvr>
    <a:masterClrMapping/>
  </p:clrMapOvr>
  <p:transition>
    <p:split dir="in"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00200"/>
          </a:xfrm>
        </p:spPr>
        <p:txBody>
          <a:bodyPr/>
          <a:lstStyle/>
          <a:p>
            <a:r>
              <a:rPr lang="en-US" sz="3000" dirty="0" smtClean="0">
                <a:solidFill>
                  <a:srgbClr val="FF33CC"/>
                </a:solidFill>
              </a:rPr>
              <a:t> </a:t>
            </a:r>
            <a:r>
              <a:rPr lang="en-US" sz="2800" dirty="0" smtClean="0">
                <a:solidFill>
                  <a:srgbClr val="FF33CC"/>
                </a:solidFill>
              </a:rPr>
              <a:t>After donning the sterile gown is donning the sterile gloves.</a:t>
            </a:r>
            <a:r>
              <a:rPr lang="en-US" sz="2800" dirty="0" smtClean="0">
                <a:solidFill>
                  <a:srgbClr val="FF0000"/>
                </a:solidFill>
              </a:rPr>
              <a:t>(Closed Gloving Technique is recommended in O.R.) </a:t>
            </a:r>
            <a:r>
              <a:rPr lang="en-US" sz="2800" dirty="0" smtClean="0">
                <a:solidFill>
                  <a:srgbClr val="FF33CC"/>
                </a:solidFill>
              </a:rPr>
              <a:t>Never let the fingers extend beyond the stockinette cuff)</a:t>
            </a:r>
            <a:endParaRPr lang="en-US" sz="2800" dirty="0">
              <a:solidFill>
                <a:srgbClr val="FF33CC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828800"/>
            <a:ext cx="83820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dir="in"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7200"/>
            <a:ext cx="9144000" cy="914400"/>
          </a:xfrm>
        </p:spPr>
        <p:txBody>
          <a:bodyPr/>
          <a:lstStyle/>
          <a:p>
            <a:pPr>
              <a:buBlip>
                <a:blip r:embed="rId3"/>
              </a:buBlip>
            </a:pPr>
            <a:r>
              <a:rPr lang="en-US" sz="3000" dirty="0" smtClean="0">
                <a:solidFill>
                  <a:srgbClr val="FF33CC"/>
                </a:solidFill>
              </a:rPr>
              <a:t>The sterility is limited to the portions of the gowns directly viewed by the scrubbed person.</a:t>
            </a:r>
            <a:r>
              <a:rPr lang="en-US" sz="3600" dirty="0" smtClean="0">
                <a:solidFill>
                  <a:srgbClr val="FF33CC"/>
                </a:solidFill>
              </a:rPr>
              <a:t/>
            </a:r>
            <a:br>
              <a:rPr lang="en-US" sz="3600" dirty="0" smtClean="0">
                <a:solidFill>
                  <a:srgbClr val="FF33CC"/>
                </a:solidFill>
              </a:rPr>
            </a:b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0"/>
            <a:ext cx="9144000" cy="3886200"/>
          </a:xfrm>
        </p:spPr>
        <p:txBody>
          <a:bodyPr/>
          <a:lstStyle/>
          <a:p>
            <a:pPr>
              <a:buBlip>
                <a:blip r:embed="rId4"/>
              </a:buBlip>
            </a:pPr>
            <a:r>
              <a:rPr lang="en-US" dirty="0" smtClean="0">
                <a:solidFill>
                  <a:srgbClr val="FFFF00"/>
                </a:solidFill>
              </a:rPr>
              <a:t>Gowns are considered sterile only on the:</a:t>
            </a: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    1. Front of gown from chest to the level of the </a:t>
            </a: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        sterile field.</a:t>
            </a: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    2. Sleeves of gown from 2 inches above the</a:t>
            </a: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        elbow to the cuff.</a:t>
            </a: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     Note: </a:t>
            </a:r>
            <a:r>
              <a:rPr lang="en-US" dirty="0" smtClean="0">
                <a:solidFill>
                  <a:srgbClr val="FF0000"/>
                </a:solidFill>
              </a:rPr>
              <a:t>Cuff</a:t>
            </a:r>
            <a:r>
              <a:rPr lang="en-US" dirty="0" smtClean="0">
                <a:solidFill>
                  <a:schemeClr val="bg1"/>
                </a:solidFill>
              </a:rPr>
              <a:t> should be considered unsterile due</a:t>
            </a: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     to it tends to collect moisture &amp; it is not an </a:t>
            </a: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     effective barrier. Therefore, </a:t>
            </a:r>
            <a:r>
              <a:rPr lang="en-US" dirty="0" smtClean="0">
                <a:solidFill>
                  <a:srgbClr val="FFFF00"/>
                </a:solidFill>
              </a:rPr>
              <a:t>cuff should always </a:t>
            </a:r>
          </a:p>
          <a:p>
            <a:pPr>
              <a:buNone/>
            </a:pPr>
            <a:r>
              <a:rPr lang="en-US" dirty="0" smtClean="0">
                <a:solidFill>
                  <a:srgbClr val="FFFF00"/>
                </a:solidFill>
              </a:rPr>
              <a:t>     be covered by sterile gloves. </a:t>
            </a:r>
          </a:p>
          <a:p>
            <a:pPr>
              <a:buNone/>
            </a:pPr>
            <a:r>
              <a:rPr lang="en-US" dirty="0" smtClean="0">
                <a:solidFill>
                  <a:srgbClr val="FFFF00"/>
                </a:solidFill>
              </a:rPr>
              <a:t>         </a:t>
            </a: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       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2" descr="C:\Documents and Settings\user\Local Settings\Temporary Internet Files\Content.IE5\1JA8C3LP\MC900195120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48600" y="914400"/>
            <a:ext cx="1143000" cy="1524000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19800" y="2743200"/>
            <a:ext cx="2362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dir="in"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800" dirty="0" smtClean="0">
                <a:solidFill>
                  <a:srgbClr val="FF33CC"/>
                </a:solidFill>
              </a:rPr>
              <a:t>Scrubbed Personnel</a:t>
            </a:r>
          </a:p>
        </p:txBody>
      </p:sp>
      <p:pic>
        <p:nvPicPr>
          <p:cNvPr id="13315" name="Picture 4" descr="Picture00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1676400"/>
            <a:ext cx="35052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676400"/>
            <a:ext cx="33528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C:\Documents and Settings\user\Local Settings\Temporary Internet Files\Content.IE5\A2QKBVZK\MC900233221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1735248" cy="1676400"/>
          </a:xfrm>
          <a:prstGeom prst="rect">
            <a:avLst/>
          </a:prstGeom>
          <a:noFill/>
        </p:spPr>
      </p:pic>
    </p:spTree>
  </p:cSld>
  <p:clrMapOvr>
    <a:masterClrMapping/>
  </p:clrMapOvr>
  <p:transition>
    <p:split dir="in"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 dirty="0" smtClean="0">
                <a:solidFill>
                  <a:srgbClr val="FF33CC"/>
                </a:solidFill>
              </a:rPr>
              <a:t>Terminologies</a:t>
            </a:r>
            <a:endParaRPr lang="en-US" sz="5400" dirty="0"/>
          </a:p>
        </p:txBody>
      </p:sp>
      <p:pic>
        <p:nvPicPr>
          <p:cNvPr id="4" name="Picture 2" descr="C:\Documents and Settings\user\Local Settings\Temporary Internet Files\Content.IE5\62M1WHF0\MC900301230[2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908353" cy="1676400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76400"/>
            <a:ext cx="9144000" cy="5181600"/>
          </a:xfrm>
        </p:spPr>
        <p:txBody>
          <a:bodyPr/>
          <a:lstStyle/>
          <a:p>
            <a:pPr>
              <a:buBlip>
                <a:blip r:embed="rId4"/>
              </a:buBlip>
            </a:pPr>
            <a:r>
              <a:rPr lang="en-US" b="1" dirty="0" smtClean="0">
                <a:solidFill>
                  <a:srgbClr val="FFFF00"/>
                </a:solidFill>
              </a:rPr>
              <a:t>Aseptic Techniques</a:t>
            </a:r>
            <a:r>
              <a:rPr lang="en-US" dirty="0" smtClean="0">
                <a:solidFill>
                  <a:schemeClr val="bg1"/>
                </a:solidFill>
              </a:rPr>
              <a:t>-practices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that restrict microorganisms in the environment, equipment, supplies &amp; prevention of the normal body flora from contaminating the surgical wound. (Methods by which contamination with microorganisms are prevented).</a:t>
            </a:r>
          </a:p>
          <a:p>
            <a:pPr marL="0" indent="0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>
              <a:buBlip>
                <a:blip r:embed="rId4"/>
              </a:buBlip>
            </a:pPr>
            <a:r>
              <a:rPr lang="en-US" b="1" dirty="0">
                <a:solidFill>
                  <a:srgbClr val="FFFF00"/>
                </a:solidFill>
              </a:rPr>
              <a:t>Contamination</a:t>
            </a:r>
            <a:r>
              <a:rPr lang="en-US" dirty="0">
                <a:solidFill>
                  <a:schemeClr val="bg1"/>
                </a:solidFill>
              </a:rPr>
              <a:t>-introduction of microorganisms to a sterile field.</a:t>
            </a:r>
          </a:p>
          <a:p>
            <a:pPr marL="0" indent="0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p:transition>
    <p:split dir="in"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0"/>
            <a:ext cx="9144000" cy="5334000"/>
          </a:xfrm>
        </p:spPr>
        <p:txBody>
          <a:bodyPr/>
          <a:lstStyle/>
          <a:p>
            <a:pPr>
              <a:buBlip>
                <a:blip r:embed="rId3"/>
              </a:buBlip>
            </a:pPr>
            <a:r>
              <a:rPr lang="en-US" b="1" dirty="0" smtClean="0">
                <a:solidFill>
                  <a:srgbClr val="FFFF00"/>
                </a:solidFill>
              </a:rPr>
              <a:t> Areas of gown considered unsterile are:</a:t>
            </a:r>
          </a:p>
          <a:p>
            <a:pPr marL="514350" indent="-514350">
              <a:buNone/>
            </a:pPr>
            <a:r>
              <a:rPr lang="en-US" dirty="0" smtClean="0">
                <a:solidFill>
                  <a:schemeClr val="bg1"/>
                </a:solidFill>
              </a:rPr>
              <a:t>    1.  Gown’s neckline</a:t>
            </a:r>
          </a:p>
          <a:p>
            <a:pPr marL="514350" indent="-514350">
              <a:buNone/>
            </a:pPr>
            <a:r>
              <a:rPr lang="en-US" dirty="0" smtClean="0">
                <a:solidFill>
                  <a:schemeClr val="bg1"/>
                </a:solidFill>
              </a:rPr>
              <a:t>    2.  Shoulders</a:t>
            </a:r>
          </a:p>
          <a:p>
            <a:pPr marL="514350" indent="-514350">
              <a:buNone/>
            </a:pPr>
            <a:r>
              <a:rPr lang="en-US" dirty="0" smtClean="0">
                <a:solidFill>
                  <a:schemeClr val="bg1"/>
                </a:solidFill>
              </a:rPr>
              <a:t>    3.   Under the arms</a:t>
            </a:r>
          </a:p>
          <a:p>
            <a:pPr marL="514350" indent="-514350">
              <a:buNone/>
            </a:pPr>
            <a:r>
              <a:rPr lang="en-US" dirty="0" smtClean="0">
                <a:solidFill>
                  <a:schemeClr val="bg1"/>
                </a:solidFill>
              </a:rPr>
              <a:t>    4.   Back</a:t>
            </a:r>
          </a:p>
          <a:p>
            <a:pPr marL="514350" indent="-514350">
              <a:buBlip>
                <a:blip r:embed="rId3"/>
              </a:buBlip>
            </a:pPr>
            <a:r>
              <a:rPr lang="en-US" dirty="0" smtClean="0">
                <a:solidFill>
                  <a:schemeClr val="bg1"/>
                </a:solidFill>
              </a:rPr>
              <a:t>Not to allow the hands or any items </a:t>
            </a:r>
            <a:r>
              <a:rPr lang="en-US" b="1" dirty="0" smtClean="0">
                <a:solidFill>
                  <a:srgbClr val="FFFF00"/>
                </a:solidFill>
              </a:rPr>
              <a:t>to fall below the level of sterile field.</a:t>
            </a:r>
          </a:p>
          <a:p>
            <a:pPr marL="514350" indent="-514350">
              <a:buBlip>
                <a:blip r:embed="rId3"/>
              </a:buBlip>
            </a:pPr>
            <a:r>
              <a:rPr lang="en-US" dirty="0" smtClean="0">
                <a:solidFill>
                  <a:schemeClr val="bg1"/>
                </a:solidFill>
              </a:rPr>
              <a:t>No sitting nor leaning against unsterile surface because of great contamination.</a:t>
            </a:r>
          </a:p>
        </p:txBody>
      </p:sp>
      <p:pic>
        <p:nvPicPr>
          <p:cNvPr id="1027" name="Picture 3" descr="C:\Documents and Settings\user\My Documents\My Pictures\image008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4600" y="0"/>
            <a:ext cx="3505200" cy="1600200"/>
          </a:xfrm>
          <a:prstGeom prst="rect">
            <a:avLst/>
          </a:prstGeom>
          <a:noFill/>
        </p:spPr>
      </p:pic>
      <p:pic>
        <p:nvPicPr>
          <p:cNvPr id="1029" name="Picture 5" descr="C:\Documents and Settings\user\My Documents\My Pictures\th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00600" y="2133600"/>
            <a:ext cx="3505200" cy="2286000"/>
          </a:xfrm>
          <a:prstGeom prst="rect">
            <a:avLst/>
          </a:prstGeom>
          <a:noFill/>
        </p:spPr>
      </p:pic>
    </p:spTree>
  </p:cSld>
  <p:clrMapOvr>
    <a:masterClrMapping/>
  </p:clrMapOvr>
  <p:transition>
    <p:split dir="in"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Documents and Settings\user\Local Settings\Temporary Internet Files\Content.IE5\HD3SR7ZU\MC900090313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09026" y="5486399"/>
            <a:ext cx="1434974" cy="1371601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00200"/>
          </a:xfrm>
        </p:spPr>
        <p:txBody>
          <a:bodyPr/>
          <a:lstStyle/>
          <a:p>
            <a:pPr>
              <a:buBlip>
                <a:blip r:embed="rId4"/>
              </a:buBlip>
            </a:pPr>
            <a:r>
              <a:rPr lang="en-US" sz="3600" dirty="0" smtClean="0">
                <a:solidFill>
                  <a:srgbClr val="FF33CC"/>
                </a:solidFill>
              </a:rPr>
              <a:t>Sterile drapes are used to create a  </a:t>
            </a:r>
            <a:br>
              <a:rPr lang="en-US" sz="3600" dirty="0" smtClean="0">
                <a:solidFill>
                  <a:srgbClr val="FF33CC"/>
                </a:solidFill>
              </a:rPr>
            </a:br>
            <a:r>
              <a:rPr lang="en-US" sz="3600" dirty="0" smtClean="0">
                <a:solidFill>
                  <a:srgbClr val="FF33CC"/>
                </a:solidFill>
              </a:rPr>
              <a:t>              sterile  field.</a:t>
            </a:r>
            <a:endParaRPr lang="en-US" sz="3600" dirty="0">
              <a:solidFill>
                <a:srgbClr val="FF33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76400"/>
            <a:ext cx="9144000" cy="5181600"/>
          </a:xfrm>
        </p:spPr>
        <p:txBody>
          <a:bodyPr/>
          <a:lstStyle/>
          <a:p>
            <a:pPr>
              <a:buBlip>
                <a:blip r:embed="rId5"/>
              </a:buBlip>
            </a:pPr>
            <a:r>
              <a:rPr lang="en-US" b="1" dirty="0" smtClean="0">
                <a:solidFill>
                  <a:srgbClr val="FFFF00"/>
                </a:solidFill>
              </a:rPr>
              <a:t>Surgical Drapes </a:t>
            </a:r>
            <a:r>
              <a:rPr lang="en-US" dirty="0" smtClean="0">
                <a:solidFill>
                  <a:schemeClr val="bg1"/>
                </a:solidFill>
              </a:rPr>
              <a:t>are sterile materials used to</a:t>
            </a: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    maintain the sterility of the operation field.</a:t>
            </a:r>
          </a:p>
          <a:p>
            <a:pPr>
              <a:buBlip>
                <a:blip r:embed="rId5"/>
              </a:buBlip>
            </a:pPr>
            <a:r>
              <a:rPr lang="en-US" dirty="0" smtClean="0">
                <a:solidFill>
                  <a:schemeClr val="bg1"/>
                </a:solidFill>
              </a:rPr>
              <a:t>Surgical Drapes establish an </a:t>
            </a:r>
            <a:r>
              <a:rPr lang="en-US" dirty="0" smtClean="0">
                <a:solidFill>
                  <a:srgbClr val="FFFF00"/>
                </a:solidFill>
              </a:rPr>
              <a:t>aseptic barrier </a:t>
            </a:r>
            <a:r>
              <a:rPr lang="en-US" dirty="0" smtClean="0">
                <a:solidFill>
                  <a:schemeClr val="bg1"/>
                </a:solidFill>
              </a:rPr>
              <a:t>minimizing the passage of microorganisms from non sterile to sterile areas.</a:t>
            </a:r>
          </a:p>
          <a:p>
            <a:pPr>
              <a:buBlip>
                <a:blip r:embed="rId5"/>
              </a:buBlip>
            </a:pPr>
            <a:r>
              <a:rPr lang="en-US" dirty="0" smtClean="0">
                <a:solidFill>
                  <a:schemeClr val="bg1"/>
                </a:solidFill>
              </a:rPr>
              <a:t>Sterile surgical drapes should be placed on the patient, parts of O.R. table &amp; equipment included in the sterile field, leaving only the incision site exposed.</a:t>
            </a:r>
          </a:p>
          <a:p>
            <a:pPr>
              <a:buBlip>
                <a:blip r:embed="rId5"/>
              </a:buBlip>
            </a:pPr>
            <a:endParaRPr lang="en-US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>
              <a:buBlip>
                <a:blip r:embed="rId5"/>
              </a:buBlip>
            </a:pP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77150" y="762000"/>
            <a:ext cx="146685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dir="in"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FF33CC"/>
                </a:solidFill>
              </a:rPr>
              <a:t>DRAPING PROCESS</a:t>
            </a:r>
            <a:endParaRPr lang="en-US" dirty="0">
              <a:solidFill>
                <a:srgbClr val="FF33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/>
          <a:lstStyle/>
          <a:p>
            <a:pPr>
              <a:buBlip>
                <a:blip r:embed="rId3"/>
              </a:buBlip>
            </a:pPr>
            <a:r>
              <a:rPr lang="en-US" sz="3000" dirty="0" smtClean="0">
                <a:solidFill>
                  <a:schemeClr val="bg1"/>
                </a:solidFill>
              </a:rPr>
              <a:t>Only the scrubbed personnel should handle sterile drapes by cuffing the draping material over the gloved hand.</a:t>
            </a:r>
          </a:p>
          <a:p>
            <a:pPr>
              <a:buBlip>
                <a:blip r:embed="rId3"/>
              </a:buBlip>
            </a:pPr>
            <a:r>
              <a:rPr lang="en-US" sz="3000" dirty="0" smtClean="0">
                <a:solidFill>
                  <a:schemeClr val="bg1"/>
                </a:solidFill>
              </a:rPr>
              <a:t>When draping, it should be compact, held higher than the O.R. table &amp; </a:t>
            </a:r>
            <a:r>
              <a:rPr lang="en-US" sz="3000" dirty="0" smtClean="0">
                <a:solidFill>
                  <a:srgbClr val="FFFF00"/>
                </a:solidFill>
              </a:rPr>
              <a:t>draped from the prepped incision site to the periphery.</a:t>
            </a:r>
          </a:p>
          <a:p>
            <a:pPr>
              <a:buBlip>
                <a:blip r:embed="rId3"/>
              </a:buBlip>
            </a:pPr>
            <a:r>
              <a:rPr lang="en-US" sz="3000" dirty="0" smtClean="0">
                <a:solidFill>
                  <a:srgbClr val="FFFF00"/>
                </a:solidFill>
              </a:rPr>
              <a:t>Tables</a:t>
            </a:r>
            <a:r>
              <a:rPr lang="en-US" sz="3000" dirty="0" smtClean="0">
                <a:solidFill>
                  <a:schemeClr val="bg1"/>
                </a:solidFill>
              </a:rPr>
              <a:t> are only </a:t>
            </a:r>
            <a:r>
              <a:rPr lang="en-US" sz="3000" dirty="0" smtClean="0">
                <a:solidFill>
                  <a:srgbClr val="FFFF00"/>
                </a:solidFill>
              </a:rPr>
              <a:t>sterile at  table level. </a:t>
            </a:r>
          </a:p>
          <a:p>
            <a:pPr>
              <a:buBlip>
                <a:blip r:embed="rId3"/>
              </a:buBlip>
            </a:pPr>
            <a:r>
              <a:rPr lang="en-US" sz="3000" dirty="0" smtClean="0">
                <a:solidFill>
                  <a:srgbClr val="FFFF00"/>
                </a:solidFill>
              </a:rPr>
              <a:t>Once</a:t>
            </a:r>
            <a:r>
              <a:rPr lang="en-US" sz="3000" dirty="0" smtClean="0">
                <a:solidFill>
                  <a:schemeClr val="bg1"/>
                </a:solidFill>
              </a:rPr>
              <a:t> the </a:t>
            </a:r>
            <a:r>
              <a:rPr lang="en-US" sz="3000" dirty="0" smtClean="0">
                <a:solidFill>
                  <a:srgbClr val="FFFF00"/>
                </a:solidFill>
              </a:rPr>
              <a:t>drape is placed</a:t>
            </a:r>
            <a:r>
              <a:rPr lang="en-US" sz="3000" dirty="0" smtClean="0">
                <a:solidFill>
                  <a:schemeClr val="bg1"/>
                </a:solidFill>
              </a:rPr>
              <a:t>, it should </a:t>
            </a:r>
            <a:r>
              <a:rPr lang="en-US" sz="3000" dirty="0" smtClean="0">
                <a:solidFill>
                  <a:srgbClr val="FFFF00"/>
                </a:solidFill>
              </a:rPr>
              <a:t>not be moved or re-arranged</a:t>
            </a:r>
            <a:r>
              <a:rPr lang="en-US" sz="3000" dirty="0" smtClean="0">
                <a:solidFill>
                  <a:schemeClr val="bg1"/>
                </a:solidFill>
              </a:rPr>
              <a:t> &amp; only top surface is considered sterile.</a:t>
            </a:r>
            <a:endParaRPr lang="en-US" sz="3000" dirty="0">
              <a:solidFill>
                <a:schemeClr val="bg1"/>
              </a:solidFill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1"/>
            <a:ext cx="18288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dir="in"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Picture000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1828800"/>
            <a:ext cx="5181600" cy="4419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C:\Documents and Settings\user\Local Settings\Temporary Internet Files\Content.IE5\A2QKBVZK\MC900233221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"/>
            <a:ext cx="1735248" cy="1676400"/>
          </a:xfrm>
          <a:prstGeom prst="rect">
            <a:avLst/>
          </a:prstGeom>
          <a:noFill/>
        </p:spPr>
      </p:pic>
    </p:spTree>
  </p:cSld>
  <p:clrMapOvr>
    <a:masterClrMapping/>
  </p:clrMapOvr>
  <p:transition>
    <p:split dir="in"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Documents and Settings\user\Local Settings\Temporary Internet Files\Content.IE5\0JIM51EC\MC900090324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9000" y="2667000"/>
            <a:ext cx="1905000" cy="17526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76400"/>
          </a:xfrm>
        </p:spPr>
        <p:txBody>
          <a:bodyPr/>
          <a:lstStyle/>
          <a:p>
            <a:pPr>
              <a:buBlip>
                <a:blip r:embed="rId4"/>
              </a:buBlip>
            </a:pPr>
            <a:r>
              <a:rPr lang="en-US" sz="3600" dirty="0" smtClean="0">
                <a:solidFill>
                  <a:srgbClr val="FF33CC"/>
                </a:solidFill>
              </a:rPr>
              <a:t> </a:t>
            </a:r>
            <a:r>
              <a:rPr lang="en-US" sz="4000" dirty="0" smtClean="0">
                <a:solidFill>
                  <a:srgbClr val="FF33CC"/>
                </a:solidFill>
              </a:rPr>
              <a:t>A sterile field should be constantly maintained and monitored. </a:t>
            </a:r>
            <a:endParaRPr lang="en-US" sz="4000" dirty="0">
              <a:solidFill>
                <a:srgbClr val="FF33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52600"/>
            <a:ext cx="9144000" cy="5105400"/>
          </a:xfrm>
        </p:spPr>
        <p:txBody>
          <a:bodyPr/>
          <a:lstStyle/>
          <a:p>
            <a:pPr>
              <a:buBlip>
                <a:blip r:embed="rId5"/>
              </a:buBlip>
            </a:pPr>
            <a:r>
              <a:rPr lang="en-US" dirty="0" smtClean="0">
                <a:solidFill>
                  <a:schemeClr val="bg1"/>
                </a:solidFill>
              </a:rPr>
              <a:t>Surgical team members should maintain a </a:t>
            </a:r>
            <a:r>
              <a:rPr lang="en-US" dirty="0" smtClean="0">
                <a:solidFill>
                  <a:srgbClr val="FFFF00"/>
                </a:solidFill>
              </a:rPr>
              <a:t>vigilant watch </a:t>
            </a:r>
            <a:r>
              <a:rPr lang="en-US" dirty="0" smtClean="0">
                <a:solidFill>
                  <a:schemeClr val="bg1"/>
                </a:solidFill>
              </a:rPr>
              <a:t>on the sterile field  &amp; point out any contamination immediately.</a:t>
            </a:r>
          </a:p>
          <a:p>
            <a:pPr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>
              <a:buBlip>
                <a:blip r:embed="rId5"/>
              </a:buBlip>
            </a:pPr>
            <a:r>
              <a:rPr lang="en-US" dirty="0" smtClean="0">
                <a:solidFill>
                  <a:schemeClr val="bg1"/>
                </a:solidFill>
              </a:rPr>
              <a:t>When breach of sterility occurs, an immediate  action to correct the break in technique.</a:t>
            </a:r>
          </a:p>
          <a:p>
            <a:pPr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>
              <a:buBlip>
                <a:blip r:embed="rId5"/>
              </a:buBlip>
            </a:pPr>
            <a:r>
              <a:rPr lang="en-US" dirty="0" smtClean="0">
                <a:solidFill>
                  <a:schemeClr val="bg1"/>
                </a:solidFill>
              </a:rPr>
              <a:t>. </a:t>
            </a:r>
            <a:r>
              <a:rPr lang="en-US" dirty="0" smtClean="0">
                <a:solidFill>
                  <a:srgbClr val="FFFF00"/>
                </a:solidFill>
              </a:rPr>
              <a:t>Contaminated item must be removed immediately from the sterile field.</a:t>
            </a:r>
          </a:p>
          <a:p>
            <a:endParaRPr lang="en-US" dirty="0"/>
          </a:p>
        </p:txBody>
      </p:sp>
    </p:spTree>
  </p:cSld>
  <p:clrMapOvr>
    <a:masterClrMapping/>
  </p:clrMapOvr>
  <p:transition>
    <p:split dir="in"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Documents and Settings\user\My Documents\My Pictures\t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67600" y="4622800"/>
            <a:ext cx="1676400" cy="2235200"/>
          </a:xfrm>
          <a:prstGeom prst="rect">
            <a:avLst/>
          </a:prstGeom>
          <a:noFill/>
        </p:spPr>
      </p:pic>
      <p:pic>
        <p:nvPicPr>
          <p:cNvPr id="4" name="Picture 3" descr="C:\Documents and Settings\user\Local Settings\Temporary Internet Files\Content.IE5\A2QKBVZK\MC900233221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08752" y="3429000"/>
            <a:ext cx="1735248" cy="12192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Blip>
                <a:blip r:embed="rId5"/>
              </a:buBlip>
            </a:pPr>
            <a:r>
              <a:rPr lang="en-US" sz="4000" dirty="0" smtClean="0">
                <a:solidFill>
                  <a:srgbClr val="FF33CC"/>
                </a:solidFill>
              </a:rPr>
              <a:t>Movement around a sterile field must not cause contamination</a:t>
            </a:r>
            <a:r>
              <a:rPr lang="en-US" dirty="0" smtClean="0">
                <a:solidFill>
                  <a:srgbClr val="FF33CC"/>
                </a:solidFill>
              </a:rPr>
              <a:t>.</a:t>
            </a:r>
            <a:endParaRPr lang="en-US" dirty="0">
              <a:solidFill>
                <a:srgbClr val="FF33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76400"/>
            <a:ext cx="9144000" cy="5181600"/>
          </a:xfrm>
        </p:spPr>
        <p:txBody>
          <a:bodyPr/>
          <a:lstStyle/>
          <a:p>
            <a:pPr>
              <a:lnSpc>
                <a:spcPct val="90000"/>
              </a:lnSpc>
              <a:buBlip>
                <a:blip r:embed="rId6"/>
              </a:buBlip>
            </a:pPr>
            <a:r>
              <a:rPr lang="en-US" dirty="0" smtClean="0">
                <a:solidFill>
                  <a:schemeClr val="bg1"/>
                </a:solidFill>
              </a:rPr>
              <a:t>The</a:t>
            </a:r>
            <a:r>
              <a:rPr lang="en-US" b="1" dirty="0" smtClean="0">
                <a:solidFill>
                  <a:srgbClr val="FFFF00"/>
                </a:solidFill>
              </a:rPr>
              <a:t> operative site is the center of the sterile field</a:t>
            </a:r>
            <a:r>
              <a:rPr lang="en-US" dirty="0" smtClean="0">
                <a:solidFill>
                  <a:schemeClr val="bg1"/>
                </a:solidFill>
              </a:rPr>
              <a:t> &amp; all  scrubbed personnel should remain close to this area.</a:t>
            </a:r>
          </a:p>
          <a:p>
            <a:pPr>
              <a:lnSpc>
                <a:spcPct val="90000"/>
              </a:lnSpc>
              <a:buBlip>
                <a:blip r:embed="rId6"/>
              </a:buBlip>
            </a:pPr>
            <a:r>
              <a:rPr lang="en-US" b="1" dirty="0" smtClean="0">
                <a:solidFill>
                  <a:srgbClr val="FFFF00"/>
                </a:solidFill>
              </a:rPr>
              <a:t>Movements can cause contamination</a:t>
            </a:r>
            <a:r>
              <a:rPr lang="en-US" dirty="0" smtClean="0">
                <a:solidFill>
                  <a:schemeClr val="bg1"/>
                </a:solidFill>
              </a:rPr>
              <a:t> to the sterile field.</a:t>
            </a:r>
          </a:p>
          <a:p>
            <a:pPr>
              <a:lnSpc>
                <a:spcPct val="90000"/>
              </a:lnSpc>
              <a:buBlip>
                <a:blip r:embed="rId6"/>
              </a:buBlip>
            </a:pPr>
            <a:r>
              <a:rPr lang="en-US" dirty="0" smtClean="0">
                <a:solidFill>
                  <a:schemeClr val="bg1"/>
                </a:solidFill>
              </a:rPr>
              <a:t> Surgical team should move only from sterile areas to sterile areas.</a:t>
            </a:r>
          </a:p>
          <a:p>
            <a:pPr>
              <a:lnSpc>
                <a:spcPct val="90000"/>
              </a:lnSpc>
              <a:buBlip>
                <a:blip r:embed="rId6"/>
              </a:buBlip>
            </a:pPr>
            <a:r>
              <a:rPr lang="en-US" dirty="0" smtClean="0">
                <a:solidFill>
                  <a:schemeClr val="bg1"/>
                </a:solidFill>
              </a:rPr>
              <a:t> Change positions –Should turn </a:t>
            </a:r>
            <a:r>
              <a:rPr lang="en-US" b="1" dirty="0" smtClean="0">
                <a:solidFill>
                  <a:srgbClr val="FFFF00"/>
                </a:solidFill>
              </a:rPr>
              <a:t>back to back or face to face  </a:t>
            </a:r>
            <a:r>
              <a:rPr lang="en-US" dirty="0" smtClean="0">
                <a:solidFill>
                  <a:schemeClr val="bg1"/>
                </a:solidFill>
              </a:rPr>
              <a:t>&amp; maintain a safe distance close to the sterile field. </a:t>
            </a:r>
          </a:p>
          <a:p>
            <a:endParaRPr lang="en-US" dirty="0"/>
          </a:p>
        </p:txBody>
      </p:sp>
    </p:spTree>
  </p:cSld>
  <p:clrMapOvr>
    <a:masterClrMapping/>
  </p:clrMapOvr>
  <p:transition>
    <p:split dir="in"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4" descr="scrub1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828800"/>
            <a:ext cx="31242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scrub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90800" y="2743200"/>
            <a:ext cx="33528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scrub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000" y="4267200"/>
            <a:ext cx="3124200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 descr="Picture000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28800" y="152400"/>
            <a:ext cx="48387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C:\Documents and Settings\user\Local Settings\Temporary Internet Files\Content.IE5\A2QKBVZK\MC900233221[1].wm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39000" y="152400"/>
            <a:ext cx="1735248" cy="1676400"/>
          </a:xfrm>
          <a:prstGeom prst="rect">
            <a:avLst/>
          </a:prstGeom>
          <a:noFill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324600" y="1676400"/>
            <a:ext cx="2590800" cy="2499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dir="in"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user\Local Settings\Temporary Internet Files\Content.IE5\3B98HCQ5\MC90036575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814170" cy="1613916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FF33CC"/>
                </a:solidFill>
              </a:rPr>
              <a:t>Points of Emphasis-</a:t>
            </a:r>
            <a:br>
              <a:rPr lang="en-US" dirty="0" smtClean="0">
                <a:solidFill>
                  <a:srgbClr val="FF33CC"/>
                </a:solidFill>
              </a:rPr>
            </a:br>
            <a:r>
              <a:rPr lang="en-US" dirty="0" smtClean="0">
                <a:solidFill>
                  <a:srgbClr val="FF33CC"/>
                </a:solidFill>
              </a:rPr>
              <a:t> Scrubbed Personnel</a:t>
            </a:r>
            <a:endParaRPr lang="en-US" dirty="0">
              <a:solidFill>
                <a:srgbClr val="FF33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76400"/>
            <a:ext cx="9144000" cy="5181600"/>
          </a:xfrm>
        </p:spPr>
        <p:txBody>
          <a:bodyPr/>
          <a:lstStyle/>
          <a:p>
            <a:pPr>
              <a:lnSpc>
                <a:spcPct val="90000"/>
              </a:lnSpc>
              <a:buBlip>
                <a:blip r:embed="rId4"/>
              </a:buBlip>
            </a:pPr>
            <a:r>
              <a:rPr lang="en-US" sz="3000" dirty="0" smtClean="0">
                <a:solidFill>
                  <a:schemeClr val="bg1"/>
                </a:solidFill>
              </a:rPr>
              <a:t>Keep  arms &amp; </a:t>
            </a:r>
            <a:r>
              <a:rPr lang="en-US" sz="3000" dirty="0" smtClean="0">
                <a:solidFill>
                  <a:srgbClr val="FFFF00"/>
                </a:solidFill>
              </a:rPr>
              <a:t>hands within the sterile field at all times </a:t>
            </a:r>
            <a:r>
              <a:rPr lang="en-US" sz="3000" dirty="0" smtClean="0">
                <a:solidFill>
                  <a:schemeClr val="bg1"/>
                </a:solidFill>
              </a:rPr>
              <a:t>to avoid any accidental contact with unsterile areas. </a:t>
            </a:r>
          </a:p>
          <a:p>
            <a:pPr>
              <a:lnSpc>
                <a:spcPct val="90000"/>
              </a:lnSpc>
              <a:buBlip>
                <a:blip r:embed="rId4"/>
              </a:buBlip>
            </a:pPr>
            <a:r>
              <a:rPr lang="en-US" sz="3000" dirty="0">
                <a:solidFill>
                  <a:schemeClr val="bg1"/>
                </a:solidFill>
              </a:rPr>
              <a:t>K</a:t>
            </a:r>
            <a:r>
              <a:rPr lang="en-US" sz="3000" dirty="0" smtClean="0">
                <a:solidFill>
                  <a:schemeClr val="bg1"/>
                </a:solidFill>
              </a:rPr>
              <a:t>eep gloved hands in sight &amp; keep at waist level or above </a:t>
            </a:r>
            <a:r>
              <a:rPr lang="en-US" sz="3000" dirty="0" smtClean="0">
                <a:solidFill>
                  <a:srgbClr val="FFFF00"/>
                </a:solidFill>
              </a:rPr>
              <a:t>because below the waist is contaminated.</a:t>
            </a:r>
          </a:p>
          <a:p>
            <a:pPr>
              <a:lnSpc>
                <a:spcPct val="90000"/>
              </a:lnSpc>
              <a:buBlip>
                <a:blip r:embed="rId4"/>
              </a:buBlip>
            </a:pPr>
            <a:endParaRPr lang="en-US" sz="3000" dirty="0" smtClean="0">
              <a:solidFill>
                <a:srgbClr val="FFFF00"/>
              </a:solidFill>
            </a:endParaRPr>
          </a:p>
          <a:p>
            <a:pPr>
              <a:lnSpc>
                <a:spcPct val="90000"/>
              </a:lnSpc>
              <a:buBlip>
                <a:blip r:embed="rId4"/>
              </a:buBlip>
            </a:pPr>
            <a:r>
              <a:rPr lang="en-US" sz="3000" dirty="0">
                <a:solidFill>
                  <a:schemeClr val="bg1"/>
                </a:solidFill>
              </a:rPr>
              <a:t>M</a:t>
            </a:r>
            <a:r>
              <a:rPr lang="en-US" sz="3000" dirty="0" smtClean="0">
                <a:solidFill>
                  <a:schemeClr val="bg1"/>
                </a:solidFill>
              </a:rPr>
              <a:t>aintain a safe distance when approaching unsterile objects and personnel. Identify safe boundaries.</a:t>
            </a:r>
            <a:endParaRPr lang="en-US" dirty="0" smtClean="0">
              <a:solidFill>
                <a:schemeClr val="bg1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p:transition>
    <p:split dir="in"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Documents and Settings\user\Local Settings\Temporary Internet Files\Content.IE5\HD3SR7ZU\MC900090313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95400" cy="1605481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3140"/>
            <a:ext cx="8686800" cy="1219200"/>
          </a:xfrm>
        </p:spPr>
        <p:txBody>
          <a:bodyPr/>
          <a:lstStyle/>
          <a:p>
            <a:pPr algn="ctr"/>
            <a:r>
              <a:rPr lang="en-US" dirty="0" err="1" smtClean="0">
                <a:solidFill>
                  <a:srgbClr val="FF33CC"/>
                </a:solidFill>
              </a:rPr>
              <a:t>Unscrubbed</a:t>
            </a:r>
            <a:r>
              <a:rPr lang="en-US" dirty="0" smtClean="0">
                <a:solidFill>
                  <a:srgbClr val="FF33CC"/>
                </a:solidFill>
              </a:rPr>
              <a:t> Personnel</a:t>
            </a:r>
            <a:endParaRPr lang="en-US" dirty="0">
              <a:solidFill>
                <a:srgbClr val="FF33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76400"/>
            <a:ext cx="9144000" cy="5181600"/>
          </a:xfrm>
        </p:spPr>
        <p:txBody>
          <a:bodyPr/>
          <a:lstStyle/>
          <a:p>
            <a:pPr>
              <a:buBlip>
                <a:blip r:embed="rId4"/>
              </a:buBlip>
            </a:pPr>
            <a:r>
              <a:rPr lang="en-US" dirty="0" smtClean="0">
                <a:solidFill>
                  <a:schemeClr val="bg1"/>
                </a:solidFill>
              </a:rPr>
              <a:t>Remain in non-sterile area to prevent contamination of the sterile field. </a:t>
            </a:r>
          </a:p>
          <a:p>
            <a:pPr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>
              <a:buBlip>
                <a:blip r:embed="rId4"/>
              </a:buBlip>
            </a:pPr>
            <a:r>
              <a:rPr lang="en-US" dirty="0">
                <a:solidFill>
                  <a:srgbClr val="FFFF00"/>
                </a:solidFill>
              </a:rPr>
              <a:t>A</a:t>
            </a:r>
            <a:r>
              <a:rPr lang="en-US" dirty="0" smtClean="0">
                <a:solidFill>
                  <a:srgbClr val="FFFF00"/>
                </a:solidFill>
              </a:rPr>
              <a:t>lways face the sterile field on approach and should never walk between 2 sterile fields</a:t>
            </a:r>
            <a:r>
              <a:rPr lang="en-US" dirty="0" smtClean="0">
                <a:solidFill>
                  <a:schemeClr val="bg1"/>
                </a:solidFill>
              </a:rPr>
              <a:t>. </a:t>
            </a:r>
          </a:p>
          <a:p>
            <a:pPr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>
              <a:buBlip>
                <a:blip r:embed="rId4"/>
              </a:buBlip>
            </a:pPr>
            <a:r>
              <a:rPr lang="en-US" dirty="0" smtClean="0">
                <a:solidFill>
                  <a:schemeClr val="bg1"/>
                </a:solidFill>
              </a:rPr>
              <a:t>O.R. personnel with colds &amp; URTI should avoid working inside the theater.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16387" name="Picture 3" descr="C:\Documents and Settings\user\Local Settings\Temporary Internet Files\Content.IE5\HD3SR7ZU\MC900090313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01000" y="0"/>
            <a:ext cx="1143000" cy="1605481"/>
          </a:xfrm>
          <a:prstGeom prst="rect">
            <a:avLst/>
          </a:prstGeom>
          <a:noFill/>
        </p:spPr>
      </p:pic>
    </p:spTree>
  </p:cSld>
  <p:clrMapOvr>
    <a:masterClrMapping/>
  </p:clrMapOvr>
  <p:transition>
    <p:split dir="in"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Blip>
                <a:blip r:embed="rId3"/>
              </a:buBlip>
            </a:pPr>
            <a:r>
              <a:rPr lang="en-US" sz="4000" dirty="0" smtClean="0">
                <a:solidFill>
                  <a:srgbClr val="FF33CC"/>
                </a:solidFill>
              </a:rPr>
              <a:t>Items of doubtful sterility must be considered unsterile.</a:t>
            </a:r>
            <a:endParaRPr lang="en-US" sz="4000" dirty="0">
              <a:solidFill>
                <a:srgbClr val="FF33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/>
          <a:lstStyle/>
          <a:p>
            <a:pPr>
              <a:buBlip>
                <a:blip r:embed="rId4"/>
              </a:buBlip>
            </a:pPr>
            <a:r>
              <a:rPr lang="en-US" dirty="0" smtClean="0">
                <a:solidFill>
                  <a:schemeClr val="bg1"/>
                </a:solidFill>
              </a:rPr>
              <a:t>When a </a:t>
            </a:r>
            <a:r>
              <a:rPr lang="en-US" dirty="0" smtClean="0">
                <a:solidFill>
                  <a:srgbClr val="FFFF00"/>
                </a:solidFill>
              </a:rPr>
              <a:t>sterile barrier is permeated</a:t>
            </a:r>
            <a:r>
              <a:rPr lang="en-US" dirty="0" smtClean="0">
                <a:solidFill>
                  <a:schemeClr val="bg1"/>
                </a:solidFill>
              </a:rPr>
              <a:t>, it must be considered contaminated.</a:t>
            </a:r>
          </a:p>
          <a:p>
            <a:pPr>
              <a:buBlip>
                <a:blip r:embed="rId4"/>
              </a:buBlip>
            </a:pPr>
            <a:r>
              <a:rPr lang="en-US" dirty="0" smtClean="0">
                <a:solidFill>
                  <a:srgbClr val="FFFF00"/>
                </a:solidFill>
              </a:rPr>
              <a:t>Once set up, the sterile field should be monitored constantly and not be left unattended.</a:t>
            </a:r>
          </a:p>
          <a:p>
            <a:pPr>
              <a:buBlip>
                <a:blip r:embed="rId4"/>
              </a:buBlip>
            </a:pPr>
            <a:r>
              <a:rPr lang="en-US" dirty="0" smtClean="0">
                <a:solidFill>
                  <a:schemeClr val="bg1"/>
                </a:solidFill>
              </a:rPr>
              <a:t> Non sterile items should not cross above a sterile field. </a:t>
            </a:r>
          </a:p>
          <a:p>
            <a:pPr>
              <a:buBlip>
                <a:blip r:embed="rId4"/>
              </a:buBlip>
            </a:pPr>
            <a:r>
              <a:rPr lang="en-US" dirty="0" smtClean="0">
                <a:solidFill>
                  <a:schemeClr val="bg1"/>
                </a:solidFill>
              </a:rPr>
              <a:t>The </a:t>
            </a:r>
            <a:r>
              <a:rPr lang="en-US" dirty="0" smtClean="0">
                <a:solidFill>
                  <a:srgbClr val="FFFF00"/>
                </a:solidFill>
              </a:rPr>
              <a:t>margin of safety</a:t>
            </a:r>
            <a:r>
              <a:rPr lang="en-US" dirty="0" smtClean="0">
                <a:solidFill>
                  <a:schemeClr val="bg1"/>
                </a:solidFill>
              </a:rPr>
              <a:t> is generally identified as a </a:t>
            </a:r>
            <a:r>
              <a:rPr lang="en-US" dirty="0" smtClean="0">
                <a:solidFill>
                  <a:srgbClr val="FFFF00"/>
                </a:solidFill>
              </a:rPr>
              <a:t>minimum of 12 inches. </a:t>
            </a:r>
          </a:p>
          <a:p>
            <a:pPr>
              <a:buBlip>
                <a:blip r:embed="rId4"/>
              </a:buBlip>
            </a:pPr>
            <a:endParaRPr lang="en-US" dirty="0" smtClean="0">
              <a:solidFill>
                <a:srgbClr val="FFFF00"/>
              </a:solidFill>
            </a:endParaRPr>
          </a:p>
          <a:p>
            <a:endParaRPr lang="en-US" dirty="0"/>
          </a:p>
        </p:txBody>
      </p:sp>
      <p:pic>
        <p:nvPicPr>
          <p:cNvPr id="4" name="Picture 3" descr="C:\Documents and Settings\user\Local Settings\Temporary Internet Files\Content.IE5\A2QKBVZK\MC900233221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08752" y="2209800"/>
            <a:ext cx="1735248" cy="1676400"/>
          </a:xfrm>
          <a:prstGeom prst="rect">
            <a:avLst/>
          </a:prstGeom>
          <a:noFill/>
        </p:spPr>
      </p:pic>
    </p:spTree>
  </p:cSld>
  <p:clrMapOvr>
    <a:masterClrMapping/>
  </p:clrMapOvr>
  <p:transition>
    <p:split dir="in"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 dirty="0" smtClean="0">
                <a:solidFill>
                  <a:srgbClr val="FF33CC"/>
                </a:solidFill>
              </a:rPr>
              <a:t>Terminologies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9144000" cy="5257800"/>
          </a:xfrm>
        </p:spPr>
        <p:txBody>
          <a:bodyPr/>
          <a:lstStyle/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>
              <a:buBlip>
                <a:blip r:embed="rId3"/>
              </a:buBlip>
            </a:pPr>
            <a:r>
              <a:rPr lang="en-US" b="1" dirty="0">
                <a:solidFill>
                  <a:srgbClr val="FFFF00"/>
                </a:solidFill>
              </a:rPr>
              <a:t>Sterilization</a:t>
            </a:r>
            <a:r>
              <a:rPr lang="en-US" dirty="0">
                <a:solidFill>
                  <a:schemeClr val="bg1"/>
                </a:solidFill>
              </a:rPr>
              <a:t>-process by which all living microorganisms both pathogenic &amp; non-pathogenic including spores are killed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</a:p>
          <a:p>
            <a:pPr>
              <a:buBlip>
                <a:blip r:embed="rId3"/>
              </a:buBlip>
            </a:pPr>
            <a:endParaRPr lang="en-US" dirty="0">
              <a:solidFill>
                <a:schemeClr val="bg1"/>
              </a:solidFill>
            </a:endParaRPr>
          </a:p>
          <a:p>
            <a:pPr>
              <a:buBlip>
                <a:blip r:embed="rId3"/>
              </a:buBlip>
            </a:pPr>
            <a:r>
              <a:rPr lang="en-US" b="1" dirty="0">
                <a:solidFill>
                  <a:srgbClr val="FFFF00"/>
                </a:solidFill>
              </a:rPr>
              <a:t>Disinfection</a:t>
            </a:r>
            <a:r>
              <a:rPr lang="en-US" dirty="0">
                <a:solidFill>
                  <a:schemeClr val="bg1"/>
                </a:solidFill>
              </a:rPr>
              <a:t>-process by which renders inanimate objects free of pathogenic bacteria.</a:t>
            </a:r>
          </a:p>
          <a:p>
            <a:pPr marL="0" indent="0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n-US" dirty="0"/>
          </a:p>
        </p:txBody>
      </p:sp>
      <p:pic>
        <p:nvPicPr>
          <p:cNvPr id="4" name="Picture 2" descr="C:\Documents and Settings\user\Local Settings\Temporary Internet Files\Content.IE5\62M1WHF0\MC900301230[2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908353" cy="1676400"/>
          </a:xfrm>
          <a:prstGeom prst="rect">
            <a:avLst/>
          </a:prstGeom>
          <a:noFill/>
        </p:spPr>
      </p:pic>
    </p:spTree>
  </p:cSld>
  <p:clrMapOvr>
    <a:masterClrMapping/>
  </p:clrMapOvr>
  <p:transition>
    <p:split dir="in"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FF33CC"/>
                </a:solidFill>
              </a:rPr>
              <a:t>Sterile Wound Dressing</a:t>
            </a:r>
            <a:endParaRPr lang="en-US" dirty="0">
              <a:solidFill>
                <a:srgbClr val="FF33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0"/>
            <a:ext cx="9144000" cy="5181600"/>
          </a:xfrm>
        </p:spPr>
        <p:txBody>
          <a:bodyPr/>
          <a:lstStyle/>
          <a:p>
            <a:pPr>
              <a:buBlip>
                <a:blip r:embed="rId3"/>
              </a:buBlip>
            </a:pPr>
            <a:r>
              <a:rPr lang="en-US" dirty="0" smtClean="0">
                <a:solidFill>
                  <a:schemeClr val="bg1"/>
                </a:solidFill>
              </a:rPr>
              <a:t>Dressing material should only </a:t>
            </a:r>
            <a:r>
              <a:rPr lang="en-US" dirty="0" smtClean="0">
                <a:solidFill>
                  <a:srgbClr val="FFFF00"/>
                </a:solidFill>
              </a:rPr>
              <a:t>be opened during wound dressing time.</a:t>
            </a:r>
          </a:p>
          <a:p>
            <a:pPr>
              <a:buBlip>
                <a:blip r:embed="rId3"/>
              </a:buBlip>
            </a:pPr>
            <a:endParaRPr lang="en-US" dirty="0" smtClean="0">
              <a:solidFill>
                <a:schemeClr val="bg1"/>
              </a:solidFill>
            </a:endParaRPr>
          </a:p>
          <a:p>
            <a:pPr>
              <a:buBlip>
                <a:blip r:embed="rId3"/>
              </a:buBlip>
            </a:pPr>
            <a:r>
              <a:rPr lang="en-US" dirty="0" smtClean="0">
                <a:solidFill>
                  <a:schemeClr val="bg1"/>
                </a:solidFill>
              </a:rPr>
              <a:t>Wound or surgical site should be cleaned &amp; dried before application of the dressing material.</a:t>
            </a:r>
          </a:p>
          <a:p>
            <a:pPr>
              <a:buBlip>
                <a:blip r:embed="rId3"/>
              </a:buBlip>
            </a:pPr>
            <a:endParaRPr lang="en-US" dirty="0" smtClean="0">
              <a:solidFill>
                <a:schemeClr val="bg1"/>
              </a:solidFill>
            </a:endParaRPr>
          </a:p>
          <a:p>
            <a:pPr>
              <a:buBlip>
                <a:blip r:embed="rId3"/>
              </a:buBlip>
            </a:pPr>
            <a:r>
              <a:rPr lang="en-US" dirty="0" smtClean="0">
                <a:solidFill>
                  <a:srgbClr val="FFFF00"/>
                </a:solidFill>
              </a:rPr>
              <a:t>Applied before surgical drapes are removed</a:t>
            </a:r>
            <a:r>
              <a:rPr lang="en-US" dirty="0" smtClean="0">
                <a:solidFill>
                  <a:schemeClr val="bg1"/>
                </a:solidFill>
              </a:rPr>
              <a:t> to avoid contamination of the incision.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"/>
            <a:ext cx="14478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dir="in"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 dirty="0" smtClean="0">
                <a:solidFill>
                  <a:srgbClr val="FF33CC"/>
                </a:solidFill>
              </a:rPr>
              <a:t>Take note</a:t>
            </a:r>
            <a:endParaRPr lang="en-US" sz="5400" dirty="0">
              <a:solidFill>
                <a:srgbClr val="FF33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Surgical team must practice these </a:t>
            </a:r>
            <a:r>
              <a:rPr lang="en-US" b="1" dirty="0" smtClean="0">
                <a:solidFill>
                  <a:srgbClr val="FFFF00"/>
                </a:solidFill>
              </a:rPr>
              <a:t>principles of aseptic technique </a:t>
            </a:r>
            <a:r>
              <a:rPr lang="en-US" dirty="0" smtClean="0">
                <a:solidFill>
                  <a:schemeClr val="bg1"/>
                </a:solidFill>
              </a:rPr>
              <a:t>to prevent transfer of microorganisms into the surgical wound.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 Surgical team members’ responsibility </a:t>
            </a:r>
            <a:r>
              <a:rPr lang="en-US" b="1" dirty="0" smtClean="0">
                <a:solidFill>
                  <a:srgbClr val="FFFF00"/>
                </a:solidFill>
              </a:rPr>
              <a:t>to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b="1" dirty="0" smtClean="0">
                <a:solidFill>
                  <a:srgbClr val="FFFF00"/>
                </a:solidFill>
              </a:rPr>
              <a:t>develop a strong surgical conscience, adhere to the principles of surgical asepsis </a:t>
            </a:r>
            <a:r>
              <a:rPr lang="en-US" dirty="0">
                <a:solidFill>
                  <a:schemeClr val="accent3"/>
                </a:solidFill>
              </a:rPr>
              <a:t>&amp;</a:t>
            </a:r>
            <a:r>
              <a:rPr lang="en-US" dirty="0" smtClean="0">
                <a:solidFill>
                  <a:schemeClr val="accent3"/>
                </a:solidFill>
              </a:rPr>
              <a:t> </a:t>
            </a:r>
            <a:r>
              <a:rPr lang="en-US" b="1" dirty="0" smtClean="0">
                <a:solidFill>
                  <a:srgbClr val="FFFF00"/>
                </a:solidFill>
              </a:rPr>
              <a:t>correct any improper technique witnessed in the OR.  </a:t>
            </a:r>
          </a:p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819275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Documents and Settings\user\Local Settings\Temporary Internet Files\Content.IE5\1JA8C3LP\MC900230713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10400" y="0"/>
            <a:ext cx="2133600" cy="1676400"/>
          </a:xfrm>
          <a:prstGeom prst="rect">
            <a:avLst/>
          </a:prstGeom>
          <a:noFill/>
        </p:spPr>
      </p:pic>
    </p:spTree>
  </p:cSld>
  <p:clrMapOvr>
    <a:masterClrMapping/>
  </p:clrMapOvr>
  <p:transition>
    <p:split dir="in"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4400" b="1" dirty="0" smtClean="0">
                <a:solidFill>
                  <a:srgbClr val="FFFF00"/>
                </a:solidFill>
              </a:rPr>
              <a:t>   There is nowhere, perhaps, it is more important to preserve the safety of the patients than in the </a:t>
            </a:r>
          </a:p>
          <a:p>
            <a:pPr algn="ctr">
              <a:buNone/>
            </a:pPr>
            <a:r>
              <a:rPr lang="en-US" sz="4400" b="1" dirty="0" smtClean="0">
                <a:solidFill>
                  <a:srgbClr val="FFFF00"/>
                </a:solidFill>
              </a:rPr>
              <a:t>O.R.</a:t>
            </a:r>
          </a:p>
          <a:p>
            <a:pPr>
              <a:buNone/>
            </a:pPr>
            <a:r>
              <a:rPr lang="en-US" sz="4400" b="1" dirty="0" smtClean="0">
                <a:solidFill>
                  <a:srgbClr val="FFFF00"/>
                </a:solidFill>
              </a:rPr>
              <a:t>Lives often depend on it…</a:t>
            </a:r>
            <a:endParaRPr lang="en-US" sz="4400" b="1" dirty="0">
              <a:solidFill>
                <a:srgbClr val="FFFF00"/>
              </a:solidFill>
            </a:endParaRPr>
          </a:p>
        </p:txBody>
      </p:sp>
      <p:pic>
        <p:nvPicPr>
          <p:cNvPr id="15363" name="Picture 3" descr="C:\Documents and Settings\user\Local Settings\Temporary Internet Files\Content.IE5\62M1WHF0\MC900445888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0"/>
            <a:ext cx="1540764" cy="1848612"/>
          </a:xfrm>
          <a:prstGeom prst="rect">
            <a:avLst/>
          </a:prstGeom>
          <a:noFill/>
        </p:spPr>
      </p:pic>
      <p:pic>
        <p:nvPicPr>
          <p:cNvPr id="15364" name="Picture 4" descr="C:\Documents and Settings\user\Local Settings\Temporary Internet Files\Content.IE5\3B98HCQ5\MC900295606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0" y="3505200"/>
            <a:ext cx="1969129" cy="1810693"/>
          </a:xfrm>
          <a:prstGeom prst="rect">
            <a:avLst/>
          </a:prstGeom>
          <a:noFill/>
        </p:spPr>
      </p:pic>
      <p:pic>
        <p:nvPicPr>
          <p:cNvPr id="15368" name="Picture 8" descr="C:\Documents and Settings\user\Local Settings\Temporary Internet Files\Content.IE5\1JA8C3LP\MC900357875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33800" y="0"/>
            <a:ext cx="1616659" cy="1524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461196966"/>
      </p:ext>
    </p:extLst>
  </p:cSld>
  <p:clrMapOvr>
    <a:masterClrMapping/>
  </p:clrMapOvr>
  <p:transition>
    <p:split dir="in"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105400"/>
            <a:ext cx="15240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5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152400"/>
            <a:ext cx="8839200" cy="2133600"/>
          </a:xfrm>
        </p:spPr>
        <p:txBody>
          <a:bodyPr/>
          <a:lstStyle/>
          <a:p>
            <a:r>
              <a:rPr lang="en-US" sz="3200" dirty="0" smtClean="0">
                <a:solidFill>
                  <a:srgbClr val="FF3300"/>
                </a:solidFill>
              </a:rPr>
              <a:t/>
            </a:r>
            <a:br>
              <a:rPr lang="en-US" sz="3200" dirty="0" smtClean="0">
                <a:solidFill>
                  <a:srgbClr val="FF3300"/>
                </a:solidFill>
              </a:rPr>
            </a:br>
            <a:r>
              <a:rPr lang="en-US" sz="3200" dirty="0">
                <a:solidFill>
                  <a:srgbClr val="FF3300"/>
                </a:solidFill>
              </a:rPr>
              <a:t/>
            </a:r>
            <a:br>
              <a:rPr lang="en-US" sz="3200" dirty="0">
                <a:solidFill>
                  <a:srgbClr val="FF3300"/>
                </a:solidFill>
              </a:rPr>
            </a:br>
            <a:r>
              <a:rPr lang="en-US" sz="3200" dirty="0" smtClean="0">
                <a:solidFill>
                  <a:srgbClr val="FF3300"/>
                </a:solidFill>
              </a:rPr>
              <a:t/>
            </a:r>
            <a:br>
              <a:rPr lang="en-US" sz="3200" dirty="0" smtClean="0">
                <a:solidFill>
                  <a:srgbClr val="FF3300"/>
                </a:solidFill>
              </a:rPr>
            </a:br>
            <a:r>
              <a:rPr lang="en-US" sz="3200" dirty="0">
                <a:solidFill>
                  <a:srgbClr val="FF3300"/>
                </a:solidFill>
              </a:rPr>
              <a:t/>
            </a:r>
            <a:br>
              <a:rPr lang="en-US" sz="3200" dirty="0">
                <a:solidFill>
                  <a:srgbClr val="FF3300"/>
                </a:solidFill>
              </a:rPr>
            </a:br>
            <a:r>
              <a:rPr lang="en-US" sz="3200" dirty="0" smtClean="0">
                <a:solidFill>
                  <a:srgbClr val="FF3300"/>
                </a:solidFill>
              </a:rPr>
              <a:t/>
            </a:r>
            <a:br>
              <a:rPr lang="en-US" sz="3200" dirty="0" smtClean="0">
                <a:solidFill>
                  <a:srgbClr val="FF3300"/>
                </a:solidFill>
              </a:rPr>
            </a:br>
            <a:r>
              <a:rPr lang="en-US" sz="3200" dirty="0" smtClean="0">
                <a:solidFill>
                  <a:srgbClr val="FF3300"/>
                </a:solidFill>
              </a:rPr>
              <a:t/>
            </a:r>
            <a:br>
              <a:rPr lang="en-US" sz="3200" dirty="0" smtClean="0">
                <a:solidFill>
                  <a:srgbClr val="FF3300"/>
                </a:solidFill>
              </a:rPr>
            </a:br>
            <a:r>
              <a:rPr lang="en-US" sz="3200" dirty="0" smtClean="0">
                <a:solidFill>
                  <a:srgbClr val="FF3300"/>
                </a:solidFill>
              </a:rPr>
              <a:t/>
            </a:r>
            <a:br>
              <a:rPr lang="en-US" sz="3200" dirty="0" smtClean="0">
                <a:solidFill>
                  <a:srgbClr val="FF3300"/>
                </a:solidFill>
              </a:rPr>
            </a:br>
            <a:r>
              <a:rPr lang="en-US" sz="6600" dirty="0" smtClean="0">
                <a:solidFill>
                  <a:srgbClr val="FF33CC"/>
                </a:solidFill>
                <a:latin typeface="Bauhaus 93" panose="04030905020B02020C02" pitchFamily="82" charset="0"/>
              </a:rPr>
              <a:t>THANK YOU!</a:t>
            </a:r>
            <a:r>
              <a:rPr lang="en-US" sz="3200" dirty="0" smtClean="0">
                <a:solidFill>
                  <a:srgbClr val="FF3300"/>
                </a:solidFill>
              </a:rPr>
              <a:t/>
            </a:r>
            <a:br>
              <a:rPr lang="en-US" sz="3200" dirty="0" smtClean="0">
                <a:solidFill>
                  <a:srgbClr val="FF3300"/>
                </a:solidFill>
              </a:rPr>
            </a:br>
            <a:r>
              <a:rPr lang="en-US" sz="3200" dirty="0" smtClean="0">
                <a:solidFill>
                  <a:srgbClr val="FF3300"/>
                </a:solidFill>
              </a:rPr>
              <a:t/>
            </a:r>
            <a:br>
              <a:rPr lang="en-US" sz="3200" dirty="0" smtClean="0">
                <a:solidFill>
                  <a:srgbClr val="FF3300"/>
                </a:solidFill>
              </a:rPr>
            </a:br>
            <a:r>
              <a:rPr lang="en-US" sz="3200" dirty="0" smtClean="0">
                <a:solidFill>
                  <a:srgbClr val="FF3300"/>
                </a:solidFill>
              </a:rPr>
              <a:t/>
            </a:r>
            <a:br>
              <a:rPr lang="en-US" sz="3200" dirty="0" smtClean="0">
                <a:solidFill>
                  <a:srgbClr val="FF3300"/>
                </a:solidFill>
              </a:rPr>
            </a:br>
            <a:r>
              <a:rPr lang="en-US" sz="3200" dirty="0" smtClean="0">
                <a:solidFill>
                  <a:srgbClr val="0000D4"/>
                </a:solidFill>
              </a:rPr>
              <a:t>Prepared </a:t>
            </a:r>
            <a:r>
              <a:rPr lang="en-US" sz="3200" dirty="0" smtClean="0">
                <a:solidFill>
                  <a:srgbClr val="0000D4"/>
                </a:solidFill>
                <a:latin typeface="Cambria" panose="02040503050406030204" pitchFamily="18" charset="0"/>
              </a:rPr>
              <a:t>By: </a:t>
            </a:r>
            <a:r>
              <a:rPr lang="en-US" sz="3200" dirty="0" smtClean="0">
                <a:solidFill>
                  <a:srgbClr val="FF3300"/>
                </a:solidFill>
                <a:latin typeface="Cambria" panose="02040503050406030204" pitchFamily="18" charset="0"/>
              </a:rPr>
              <a:t/>
            </a:r>
            <a:br>
              <a:rPr lang="en-US" sz="3200" dirty="0" smtClean="0">
                <a:solidFill>
                  <a:srgbClr val="FF3300"/>
                </a:solidFill>
                <a:latin typeface="Cambria" panose="02040503050406030204" pitchFamily="18" charset="0"/>
              </a:rPr>
            </a:br>
            <a:r>
              <a:rPr lang="en-US" sz="3200" dirty="0" smtClean="0">
                <a:solidFill>
                  <a:srgbClr val="FF0000"/>
                </a:solidFill>
                <a:latin typeface="Cambria" panose="02040503050406030204" pitchFamily="18" charset="0"/>
              </a:rPr>
              <a:t>Ms. Trinidad Jerez Salcedo ,</a:t>
            </a:r>
            <a:r>
              <a:rPr lang="en-US" sz="2800" dirty="0" smtClean="0">
                <a:solidFill>
                  <a:srgbClr val="FF0000"/>
                </a:solidFill>
                <a:latin typeface="Cambria" panose="02040503050406030204" pitchFamily="18" charset="0"/>
              </a:rPr>
              <a:t>BSN RN MAN</a:t>
            </a:r>
            <a:r>
              <a:rPr lang="en-US" sz="3200" dirty="0" smtClean="0">
                <a:solidFill>
                  <a:srgbClr val="FF3300"/>
                </a:solidFill>
                <a:latin typeface="Cambria" panose="02040503050406030204" pitchFamily="18" charset="0"/>
              </a:rPr>
              <a:t/>
            </a:r>
            <a:br>
              <a:rPr lang="en-US" sz="3200" dirty="0" smtClean="0">
                <a:solidFill>
                  <a:srgbClr val="FF3300"/>
                </a:solidFill>
                <a:latin typeface="Cambria" panose="02040503050406030204" pitchFamily="18" charset="0"/>
              </a:rPr>
            </a:br>
            <a:r>
              <a:rPr lang="en-US" sz="3200" dirty="0" smtClean="0">
                <a:solidFill>
                  <a:srgbClr val="FF3300"/>
                </a:solidFill>
                <a:latin typeface="Cambria" panose="02040503050406030204" pitchFamily="18" charset="0"/>
              </a:rPr>
              <a:t>ADON-O.R.</a:t>
            </a:r>
            <a:br>
              <a:rPr lang="en-US" sz="3200" dirty="0" smtClean="0">
                <a:solidFill>
                  <a:srgbClr val="FF3300"/>
                </a:solidFill>
                <a:latin typeface="Cambria" panose="02040503050406030204" pitchFamily="18" charset="0"/>
              </a:rPr>
            </a:br>
            <a:r>
              <a:rPr lang="en-US" sz="3200" dirty="0" err="1" smtClean="0">
                <a:solidFill>
                  <a:srgbClr val="FF3300"/>
                </a:solidFill>
                <a:latin typeface="Cambria" panose="02040503050406030204" pitchFamily="18" charset="0"/>
              </a:rPr>
              <a:t>KKUH</a:t>
            </a:r>
            <a:r>
              <a:rPr lang="en-US" sz="3200" dirty="0" smtClean="0">
                <a:solidFill>
                  <a:srgbClr val="FF3300"/>
                </a:solidFill>
                <a:latin typeface="Cambria" panose="02040503050406030204" pitchFamily="18" charset="0"/>
              </a:rPr>
              <a:t>  </a:t>
            </a:r>
            <a:r>
              <a:rPr lang="en-US" sz="2800" dirty="0" smtClean="0">
                <a:solidFill>
                  <a:srgbClr val="FF3300"/>
                </a:solidFill>
                <a:latin typeface="Cambria" panose="02040503050406030204" pitchFamily="18" charset="0"/>
              </a:rPr>
              <a:t>2015</a:t>
            </a:r>
            <a:endParaRPr lang="en-US" sz="2800" dirty="0">
              <a:solidFill>
                <a:srgbClr val="FF3300"/>
              </a:solidFill>
              <a:latin typeface="Cambria" panose="02040503050406030204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77955" y="5105400"/>
            <a:ext cx="1447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986052706"/>
      </p:ext>
    </p:extLst>
  </p:cSld>
  <p:clrMapOvr>
    <a:masterClrMapping/>
  </p:clrMapOvr>
  <p:transition>
    <p:split dir="in"/>
    <p:sndAc>
      <p:stSnd>
        <p:snd r:embed="rId3" name="click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 dirty="0" smtClean="0">
                <a:solidFill>
                  <a:srgbClr val="FF33CC"/>
                </a:solidFill>
              </a:rPr>
              <a:t>Terminologies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9144000" cy="5715000"/>
          </a:xfrm>
        </p:spPr>
        <p:txBody>
          <a:bodyPr/>
          <a:lstStyle/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>
              <a:buBlip>
                <a:blip r:embed="rId3"/>
              </a:buBlip>
            </a:pPr>
            <a:r>
              <a:rPr lang="en-US" b="1" dirty="0">
                <a:solidFill>
                  <a:srgbClr val="FFFF00"/>
                </a:solidFill>
              </a:rPr>
              <a:t>Antiseptics</a:t>
            </a:r>
            <a:r>
              <a:rPr lang="en-US" dirty="0">
                <a:solidFill>
                  <a:schemeClr val="bg1"/>
                </a:solidFill>
              </a:rPr>
              <a:t>- agents that renders microorganisms on living tissue inactive by preventing their growth. Used to disinfect body surfaces, skin &amp; tissue. Inhibits the growth of endogenous bacteria. (Combat sepsis</a:t>
            </a:r>
            <a:r>
              <a:rPr lang="en-US" dirty="0" smtClean="0">
                <a:solidFill>
                  <a:schemeClr val="bg1"/>
                </a:solidFill>
              </a:rPr>
              <a:t>)</a:t>
            </a:r>
          </a:p>
          <a:p>
            <a:pPr>
              <a:buBlip>
                <a:blip r:embed="rId3"/>
              </a:buBlip>
            </a:pPr>
            <a:endParaRPr lang="en-US" dirty="0" smtClean="0">
              <a:solidFill>
                <a:schemeClr val="bg1"/>
              </a:solidFill>
            </a:endParaRPr>
          </a:p>
          <a:p>
            <a:pPr>
              <a:buBlip>
                <a:blip r:embed="rId3"/>
              </a:buBlip>
            </a:pPr>
            <a:r>
              <a:rPr lang="en-US" b="1" dirty="0" smtClean="0">
                <a:solidFill>
                  <a:srgbClr val="FFFF00"/>
                </a:solidFill>
              </a:rPr>
              <a:t>Disinfectants</a:t>
            </a:r>
            <a:r>
              <a:rPr lang="en-US" dirty="0" smtClean="0">
                <a:solidFill>
                  <a:schemeClr val="bg1"/>
                </a:solidFill>
              </a:rPr>
              <a:t>-agents that kill all growing or vegetative forms of microorganisms thus completely eliminating them from inanimate objects.</a:t>
            </a:r>
          </a:p>
          <a:p>
            <a:pPr marL="0" indent="0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endParaRPr lang="en-US" dirty="0"/>
          </a:p>
        </p:txBody>
      </p:sp>
      <p:pic>
        <p:nvPicPr>
          <p:cNvPr id="4" name="Picture 2" descr="C:\Documents and Settings\user\Local Settings\Temporary Internet Files\Content.IE5\62M1WHF0\MC900301230[2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908353" cy="1676400"/>
          </a:xfrm>
          <a:prstGeom prst="rect">
            <a:avLst/>
          </a:prstGeom>
          <a:noFill/>
        </p:spPr>
      </p:pic>
    </p:spTree>
  </p:cSld>
  <p:clrMapOvr>
    <a:masterClrMapping/>
  </p:clrMapOvr>
  <p:transition>
    <p:split dir="in"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Documents and Settings\user\Local Settings\Temporary Internet Files\Content.IE5\62M1WHF0\MC900230748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3119" y="3048000"/>
            <a:ext cx="2900881" cy="12192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solidFill>
                  <a:srgbClr val="FF33C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The prevention of infection in health care areas is </a:t>
            </a:r>
            <a:r>
              <a:rPr lang="en-US" sz="3200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largely</a:t>
            </a:r>
            <a:r>
              <a:rPr lang="en-US" sz="3200" dirty="0" smtClean="0">
                <a:solidFill>
                  <a:srgbClr val="FF33C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dependent on the following:</a:t>
            </a:r>
            <a:endParaRPr lang="en-US" sz="3200" dirty="0">
              <a:solidFill>
                <a:srgbClr val="FF33CC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0"/>
            <a:ext cx="9144000" cy="5334000"/>
          </a:xfrm>
        </p:spPr>
        <p:txBody>
          <a:bodyPr/>
          <a:lstStyle/>
          <a:p>
            <a:pPr>
              <a:buBlip>
                <a:blip r:embed="rId4"/>
              </a:buBlip>
            </a:pPr>
            <a:r>
              <a:rPr lang="en-US" b="1" dirty="0" smtClean="0">
                <a:solidFill>
                  <a:schemeClr val="bg1"/>
                </a:solidFill>
              </a:rPr>
              <a:t>Rigorous adherence to the principles of aseptic techniques by all personnel who performs any invasive procedures on patients.</a:t>
            </a:r>
          </a:p>
          <a:p>
            <a:pPr>
              <a:buBlip>
                <a:blip r:embed="rId4"/>
              </a:buBlip>
            </a:pP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>
                <a:solidFill>
                  <a:schemeClr val="bg1"/>
                </a:solidFill>
              </a:rPr>
              <a:t>S</a:t>
            </a:r>
            <a:r>
              <a:rPr lang="en-US" b="1" dirty="0" smtClean="0">
                <a:solidFill>
                  <a:schemeClr val="bg1"/>
                </a:solidFill>
              </a:rPr>
              <a:t>terility of all items directly used in such procedures.</a:t>
            </a:r>
          </a:p>
          <a:p>
            <a:pPr>
              <a:buBlip>
                <a:blip r:embed="rId4"/>
              </a:buBlip>
            </a:pPr>
            <a:r>
              <a:rPr lang="en-US" b="1" dirty="0">
                <a:solidFill>
                  <a:schemeClr val="bg1"/>
                </a:solidFill>
              </a:rPr>
              <a:t>D</a:t>
            </a:r>
            <a:r>
              <a:rPr lang="en-US" b="1" dirty="0" smtClean="0">
                <a:solidFill>
                  <a:schemeClr val="bg1"/>
                </a:solidFill>
              </a:rPr>
              <a:t>isinfection of all surfaces &amp; other items in the immediate environment.</a:t>
            </a:r>
          </a:p>
          <a:p>
            <a:pPr>
              <a:buBlip>
                <a:blip r:embed="rId4"/>
              </a:buBlip>
            </a:pPr>
            <a:r>
              <a:rPr lang="en-US" b="1" dirty="0" smtClean="0">
                <a:solidFill>
                  <a:schemeClr val="bg1"/>
                </a:solidFill>
              </a:rPr>
              <a:t>Other methods – Prevention of SSI-Bundle of Care</a:t>
            </a:r>
          </a:p>
          <a:p>
            <a:pPr>
              <a:buBlip>
                <a:blip r:embed="rId4"/>
              </a:buBlip>
            </a:pPr>
            <a:endParaRPr lang="en-US" b="1" dirty="0" smtClean="0">
              <a:solidFill>
                <a:schemeClr val="bg1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p:transition>
    <p:split dir="in"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 dirty="0" smtClean="0">
                <a:solidFill>
                  <a:srgbClr val="FF33CC"/>
                </a:solidFill>
              </a:rPr>
              <a:t>Remember:</a:t>
            </a:r>
            <a:endParaRPr lang="en-US" sz="5400" dirty="0">
              <a:solidFill>
                <a:srgbClr val="FF33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Blip>
                <a:blip r:embed="rId3"/>
              </a:buBlip>
            </a:pPr>
            <a:r>
              <a:rPr lang="en-US" sz="4000" b="1" dirty="0" smtClean="0">
                <a:solidFill>
                  <a:schemeClr val="bg1"/>
                </a:solidFill>
              </a:rPr>
              <a:t>There is no degree of sterility. </a:t>
            </a:r>
          </a:p>
          <a:p>
            <a:pPr>
              <a:buBlip>
                <a:blip r:embed="rId3"/>
              </a:buBlip>
            </a:pPr>
            <a:endParaRPr lang="en-US" sz="4000" b="1" dirty="0" smtClean="0">
              <a:solidFill>
                <a:schemeClr val="bg1"/>
              </a:solidFill>
            </a:endParaRPr>
          </a:p>
          <a:p>
            <a:pPr>
              <a:buBlip>
                <a:blip r:embed="rId3"/>
              </a:buBlip>
            </a:pPr>
            <a:r>
              <a:rPr lang="en-US" sz="4000" b="1" dirty="0" smtClean="0">
                <a:solidFill>
                  <a:schemeClr val="bg1"/>
                </a:solidFill>
              </a:rPr>
              <a:t>An item is either sterile or non-sterile.</a:t>
            </a:r>
          </a:p>
          <a:p>
            <a:pPr>
              <a:buBlip>
                <a:blip r:embed="rId3"/>
              </a:buBlip>
            </a:pPr>
            <a:endParaRPr lang="en-US" sz="4000" b="1" dirty="0" smtClean="0">
              <a:solidFill>
                <a:schemeClr val="bg1"/>
              </a:solidFill>
            </a:endParaRPr>
          </a:p>
          <a:p>
            <a:pPr>
              <a:buBlip>
                <a:blip r:embed="rId3"/>
              </a:buBlip>
            </a:pPr>
            <a:r>
              <a:rPr lang="en-US" sz="4000" b="1" dirty="0" smtClean="0">
                <a:solidFill>
                  <a:schemeClr val="bg1"/>
                </a:solidFill>
              </a:rPr>
              <a:t> It can never be relatively sterile.</a:t>
            </a:r>
          </a:p>
          <a:p>
            <a:endParaRPr lang="en-US" dirty="0"/>
          </a:p>
        </p:txBody>
      </p:sp>
      <p:pic>
        <p:nvPicPr>
          <p:cNvPr id="22533" name="Picture 5" descr="C:\Documents and Settings\user\Local Settings\Temporary Internet Files\Content.IE5\1JA8C3LP\MC900054571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814930" cy="1676400"/>
          </a:xfrm>
          <a:prstGeom prst="rect">
            <a:avLst/>
          </a:prstGeom>
          <a:noFill/>
        </p:spPr>
      </p:pic>
    </p:spTree>
  </p:cSld>
  <p:clrMapOvr>
    <a:masterClrMapping/>
  </p:clrMapOvr>
  <p:transition>
    <p:split dir="in"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S001140800">
  <a:themeElements>
    <a:clrScheme name="Default Design 1">
      <a:dk1>
        <a:srgbClr val="000000"/>
      </a:dk1>
      <a:lt1>
        <a:srgbClr val="FFFFFF"/>
      </a:lt1>
      <a:dk2>
        <a:srgbClr val="FFFFFF"/>
      </a:dk2>
      <a:lt2>
        <a:srgbClr val="969696"/>
      </a:lt2>
      <a:accent1>
        <a:srgbClr val="93D598"/>
      </a:accent1>
      <a:accent2>
        <a:srgbClr val="29A744"/>
      </a:accent2>
      <a:accent3>
        <a:srgbClr val="FFFFFF"/>
      </a:accent3>
      <a:accent4>
        <a:srgbClr val="000000"/>
      </a:accent4>
      <a:accent5>
        <a:srgbClr val="C8E7CA"/>
      </a:accent5>
      <a:accent6>
        <a:srgbClr val="24973D"/>
      </a:accent6>
      <a:hlink>
        <a:srgbClr val="556731"/>
      </a:hlink>
      <a:folHlink>
        <a:srgbClr val="1A3021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FFFFFF"/>
        </a:dk2>
        <a:lt2>
          <a:srgbClr val="969696"/>
        </a:lt2>
        <a:accent1>
          <a:srgbClr val="93D598"/>
        </a:accent1>
        <a:accent2>
          <a:srgbClr val="29A744"/>
        </a:accent2>
        <a:accent3>
          <a:srgbClr val="FFFFFF"/>
        </a:accent3>
        <a:accent4>
          <a:srgbClr val="000000"/>
        </a:accent4>
        <a:accent5>
          <a:srgbClr val="C8E7CA"/>
        </a:accent5>
        <a:accent6>
          <a:srgbClr val="24973D"/>
        </a:accent6>
        <a:hlink>
          <a:srgbClr val="556731"/>
        </a:hlink>
        <a:folHlink>
          <a:srgbClr val="1A302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LongProperties xmlns="http://schemas.microsoft.com/office/2006/metadata/longProperties"/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OOFile" ma:contentTypeID="0x0101006025706CF4CD034688BEBAE97A2E701D020200C3831ACA17D8814887A164412888521E" ma:contentTypeVersion="7" ma:contentTypeDescription="Create a new document." ma:contentTypeScope="" ma:versionID="ed1fea5d08807278759d338940aa9e8f">
  <xsd:schema xmlns:xsd="http://www.w3.org/2001/XMLSchema" xmlns:xs="http://www.w3.org/2001/XMLSchema" xmlns:p="http://schemas.microsoft.com/office/2006/metadata/properties" xmlns:ns2="145c5697-5eb5-440b-b2f1-a8273fb59250" targetNamespace="http://schemas.microsoft.com/office/2006/metadata/properties" ma:root="true" ma:fieldsID="174e4b03d57b3d621fa064bbab783e99" ns2:_="">
    <xsd:import namespace="145c5697-5eb5-440b-b2f1-a8273fb59250"/>
    <xsd:element name="properties">
      <xsd:complexType>
        <xsd:sequence>
          <xsd:element name="documentManagement">
            <xsd:complexType>
              <xsd:all>
                <xsd:element ref="ns2:AssetId" minOccurs="0"/>
                <xsd:element ref="ns2:AuthoringAssetId" minOccurs="0"/>
                <xsd:element ref="ns2:AssetType" minOccurs="0"/>
                <xsd:element ref="ns2:Markets" minOccurs="0"/>
                <xsd:element ref="ns2:NumericAssetId" minOccurs="0"/>
                <xsd:element ref="ns2:AppVe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5c5697-5eb5-440b-b2f1-a8273fb59250" elementFormDefault="qualified">
    <xsd:import namespace="http://schemas.microsoft.com/office/2006/documentManagement/types"/>
    <xsd:import namespace="http://schemas.microsoft.com/office/infopath/2007/PartnerControls"/>
    <xsd:element name="AssetId" ma:index="8" nillable="true" ma:displayName="AssetId" ma:indexed="true" ma:internalName="AssetId" ma:readOnly="false">
      <xsd:simpleType>
        <xsd:restriction base="dms:Text"/>
      </xsd:simpleType>
    </xsd:element>
    <xsd:element name="AuthoringAssetId" ma:index="9" nillable="true" ma:displayName="AuthoringAssetId" ma:indexed="true" ma:internalName="AuthoringAssetId" ma:readOnly="false">
      <xsd:simpleType>
        <xsd:restriction base="dms:Text"/>
      </xsd:simpleType>
    </xsd:element>
    <xsd:element name="AssetType" ma:index="10" nillable="true" ma:displayName="AssetType" ma:internalName="AssetType" ma:readOnly="false">
      <xsd:simpleType>
        <xsd:restriction base="dms:Text"/>
      </xsd:simpleType>
    </xsd:element>
    <xsd:element name="Markets" ma:index="11" nillable="true" ma:displayName="Markets" ma:internalName="Markets" ma:readOnly="false">
      <xsd:simpleType>
        <xsd:restriction base="dms:Text"/>
      </xsd:simpleType>
    </xsd:element>
    <xsd:element name="NumericAssetId" ma:index="12" nillable="true" ma:displayName="NumericAssetId" ma:indexed="true" ma:internalName="NumericAssetId" ma:readOnly="false">
      <xsd:simpleType>
        <xsd:restriction base="dms:Unknown"/>
      </xsd:simpleType>
    </xsd:element>
    <xsd:element name="AppVer" ma:index="13" nillable="true" ma:displayName="AppVer" ma:internalName="AppVer" ma:readOnly="fals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>
  <documentManagement>
    <NumericAssetId xmlns="145c5697-5eb5-440b-b2f1-a8273fb59250" xsi:nil="true"/>
    <AssetType xmlns="145c5697-5eb5-440b-b2f1-a8273fb59250">TP</AssetType>
    <Markets xmlns="145c5697-5eb5-440b-b2f1-a8273fb59250" xsi:nil="true"/>
    <AppVer xmlns="145c5697-5eb5-440b-b2f1-a8273fb59250" xsi:nil="true"/>
    <AuthoringAssetId xmlns="145c5697-5eb5-440b-b2f1-a8273fb59250">TP001140800</AuthoringAssetId>
    <AssetId xmlns="145c5697-5eb5-440b-b2f1-a8273fb59250">TS001140800</AssetId>
  </documentManagement>
</p:properties>
</file>

<file path=customXml/itemProps1.xml><?xml version="1.0" encoding="utf-8"?>
<ds:datastoreItem xmlns:ds="http://schemas.openxmlformats.org/officeDocument/2006/customXml" ds:itemID="{BB0D77B0-4DA6-4A57-B594-7DA0AC919FD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4EA2C03-0D0B-4CD9-ABC6-57C420DE4EAA}">
  <ds:schemaRefs>
    <ds:schemaRef ds:uri="http://schemas.microsoft.com/office/2006/metadata/longProperties"/>
  </ds:schemaRefs>
</ds:datastoreItem>
</file>

<file path=customXml/itemProps3.xml><?xml version="1.0" encoding="utf-8"?>
<ds:datastoreItem xmlns:ds="http://schemas.openxmlformats.org/officeDocument/2006/customXml" ds:itemID="{38700FA4-CCBC-4CE9-A5EF-DB0B67A8CB6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45c5697-5eb5-440b-b2f1-a8273fb5925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4.xml><?xml version="1.0" encoding="utf-8"?>
<ds:datastoreItem xmlns:ds="http://schemas.openxmlformats.org/officeDocument/2006/customXml" ds:itemID="{7BE1E17F-F459-4A7E-8BD2-300CA99EA859}">
  <ds:schemaRefs>
    <ds:schemaRef ds:uri="http://schemas.microsoft.com/office/2006/metadata/properties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http://schemas.microsoft.com/office/2006/documentManagement/types"/>
    <ds:schemaRef ds:uri="http://purl.org/dc/terms/"/>
    <ds:schemaRef ds:uri="http://purl.org/dc/dcmitype/"/>
    <ds:schemaRef ds:uri="http://www.w3.org/XML/1998/namespace"/>
    <ds:schemaRef ds:uri="145c5697-5eb5-440b-b2f1-a8273fb59250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TS001140800</Template>
  <TotalTime>2471</TotalTime>
  <Words>3031</Words>
  <Application>Microsoft Office PowerPoint</Application>
  <PresentationFormat>On-screen Show (4:3)</PresentationFormat>
  <Paragraphs>330</Paragraphs>
  <Slides>63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63</vt:i4>
      </vt:variant>
    </vt:vector>
  </HeadingPairs>
  <TitlesOfParts>
    <vt:vector size="64" baseType="lpstr">
      <vt:lpstr>TS001140800</vt:lpstr>
      <vt:lpstr>STERILIZATION &amp; Operating Room Set Up</vt:lpstr>
      <vt:lpstr> Main Objectives:  </vt:lpstr>
      <vt:lpstr>Table of Contents:</vt:lpstr>
      <vt:lpstr>Terminologies</vt:lpstr>
      <vt:lpstr>Terminologies</vt:lpstr>
      <vt:lpstr>Terminologies</vt:lpstr>
      <vt:lpstr>Terminologies</vt:lpstr>
      <vt:lpstr>The prevention of infection in health care areas is largely dependent on the following:</vt:lpstr>
      <vt:lpstr>Remember:</vt:lpstr>
      <vt:lpstr>Take Note:</vt:lpstr>
      <vt:lpstr>Methods of Sterilization:</vt:lpstr>
      <vt:lpstr>Physical Method:</vt:lpstr>
      <vt:lpstr>Types of Autoclaves: </vt:lpstr>
      <vt:lpstr>Steam Autoclave</vt:lpstr>
      <vt:lpstr>New Steris Autoclave</vt:lpstr>
      <vt:lpstr>STEAM STERILIZATION PROCESS –   FIVE DISTINCT PHASES: </vt:lpstr>
      <vt:lpstr>THE STEAM STERILIZATION PROCESS</vt:lpstr>
      <vt:lpstr>Methods of Testing the  Effectiveness of Autoclaves:</vt:lpstr>
      <vt:lpstr>Biological Indicator- Biological Spore Testing</vt:lpstr>
      <vt:lpstr>Testing the Effectiveness of Steam Autoclave:</vt:lpstr>
      <vt:lpstr>Preparation of Items Before STERILIZATION</vt:lpstr>
      <vt:lpstr>Ultrasonic Washer</vt:lpstr>
      <vt:lpstr>         Automated Washer / Dryer</vt:lpstr>
      <vt:lpstr>MAKING OF STERILE  PACKS</vt:lpstr>
      <vt:lpstr>         Loading Procedure </vt:lpstr>
      <vt:lpstr>STORAGE OF STERILE PACKS</vt:lpstr>
      <vt:lpstr>STORAGE OF STERILE PACKS</vt:lpstr>
      <vt:lpstr>KKUH-CSSD Storage Room</vt:lpstr>
      <vt:lpstr>STORAGE OF STERILE PACKS</vt:lpstr>
      <vt:lpstr>STORAGE OF STERILE PACKS</vt:lpstr>
      <vt:lpstr>Cold Method – Plasma Sterilizer</vt:lpstr>
      <vt:lpstr>Plasma Sterilization</vt:lpstr>
      <vt:lpstr> Old &amp; New  Sterrad Plasma Autoclave</vt:lpstr>
      <vt:lpstr> COLD METHOD-Chemicals</vt:lpstr>
      <vt:lpstr>DISADVANTAGES OF EO</vt:lpstr>
      <vt:lpstr> LIQUID CHEMICAL STERILIZATION</vt:lpstr>
      <vt:lpstr>Common Liquid Chemicals - Capable of causing Disinfection / Sterilization.</vt:lpstr>
      <vt:lpstr> Common Liquid Chemical Disinfectants</vt:lpstr>
      <vt:lpstr>Other Methods of Sterilization: Gamma Radiation</vt:lpstr>
      <vt:lpstr>Flash Sterilization</vt:lpstr>
      <vt:lpstr>Principles of Aseptic Techniques</vt:lpstr>
      <vt:lpstr>Aseptic techniques are sets of practices  performed under careful, controlled conditions in order to prevent contaminations of pathogens in the O.R. Sterile Set Up</vt:lpstr>
      <vt:lpstr>All items used within the sterile field must be sterile. </vt:lpstr>
      <vt:lpstr>Slide 44</vt:lpstr>
      <vt:lpstr> Scrubbed personnel should function within a sterile field.   </vt:lpstr>
      <vt:lpstr>Slide 46</vt:lpstr>
      <vt:lpstr> After donning the sterile gown is donning the sterile gloves.(Closed Gloving Technique is recommended in O.R.) Never let the fingers extend beyond the stockinette cuff)</vt:lpstr>
      <vt:lpstr>The sterility is limited to the portions of the gowns directly viewed by the scrubbed person. </vt:lpstr>
      <vt:lpstr>Scrubbed Personnel</vt:lpstr>
      <vt:lpstr>Slide 50</vt:lpstr>
      <vt:lpstr>Sterile drapes are used to create a                 sterile  field.</vt:lpstr>
      <vt:lpstr>DRAPING PROCESS</vt:lpstr>
      <vt:lpstr>Slide 53</vt:lpstr>
      <vt:lpstr> A sterile field should be constantly maintained and monitored. </vt:lpstr>
      <vt:lpstr>Movement around a sterile field must not cause contamination.</vt:lpstr>
      <vt:lpstr>Slide 56</vt:lpstr>
      <vt:lpstr>Points of Emphasis-  Scrubbed Personnel</vt:lpstr>
      <vt:lpstr>Unscrubbed Personnel</vt:lpstr>
      <vt:lpstr>Items of doubtful sterility must be considered unsterile.</vt:lpstr>
      <vt:lpstr>Sterile Wound Dressing</vt:lpstr>
      <vt:lpstr>Take note</vt:lpstr>
      <vt:lpstr>Slide 62</vt:lpstr>
      <vt:lpstr>       THANK YOU!   Prepared By:  Ms. Trinidad Jerez Salcedo ,BSN RN MAN ADON-O.R. KKUH  2015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user;Nida-OR</dc:creator>
  <cp:lastModifiedBy>user</cp:lastModifiedBy>
  <cp:revision>698</cp:revision>
  <dcterms:created xsi:type="dcterms:W3CDTF">2011-08-16T05:31:06Z</dcterms:created>
  <dcterms:modified xsi:type="dcterms:W3CDTF">2015-09-13T14:30:50Z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arkets">
    <vt:lpwstr/>
  </property>
  <property fmtid="{D5CDD505-2E9C-101B-9397-08002B2CF9AE}" pid="3" name="AssetType">
    <vt:lpwstr>TP</vt:lpwstr>
  </property>
  <property fmtid="{D5CDD505-2E9C-101B-9397-08002B2CF9AE}" pid="4" name="BugNumber">
    <vt:lpwstr>492243L</vt:lpwstr>
  </property>
  <property fmtid="{D5CDD505-2E9C-101B-9397-08002B2CF9AE}" pid="5" name="TPInstallLocation">
    <vt:lpwstr>{Document Themes}</vt:lpwstr>
  </property>
  <property fmtid="{D5CDD505-2E9C-101B-9397-08002B2CF9AE}" pid="6" name="PrimaryImageGen">
    <vt:lpwstr>1</vt:lpwstr>
  </property>
  <property fmtid="{D5CDD505-2E9C-101B-9397-08002B2CF9AE}" pid="7" name="display_urn:schemas-microsoft-com:office:office#APAuthor">
    <vt:lpwstr>REDMOND\cynvey</vt:lpwstr>
  </property>
  <property fmtid="{D5CDD505-2E9C-101B-9397-08002B2CF9AE}" pid="8" name="APAuthor">
    <vt:lpwstr>191</vt:lpwstr>
  </property>
  <property fmtid="{D5CDD505-2E9C-101B-9397-08002B2CF9AE}" pid="9" name="Milestone">
    <vt:lpwstr>Continuous</vt:lpwstr>
  </property>
  <property fmtid="{D5CDD505-2E9C-101B-9397-08002B2CF9AE}" pid="10" name="TPAppVersion">
    <vt:lpwstr>11</vt:lpwstr>
  </property>
  <property fmtid="{D5CDD505-2E9C-101B-9397-08002B2CF9AE}" pid="11" name="TPCommandLine">
    <vt:lpwstr>{PP} {FilePath}</vt:lpwstr>
  </property>
  <property fmtid="{D5CDD505-2E9C-101B-9397-08002B2CF9AE}" pid="12" name="AssetId">
    <vt:lpwstr>TS001140800</vt:lpwstr>
  </property>
  <property fmtid="{D5CDD505-2E9C-101B-9397-08002B2CF9AE}" pid="13" name="IsSearchable">
    <vt:lpwstr>0</vt:lpwstr>
  </property>
  <property fmtid="{D5CDD505-2E9C-101B-9397-08002B2CF9AE}" pid="14" name="NumericId">
    <vt:lpwstr>-1.00000000000000</vt:lpwstr>
  </property>
  <property fmtid="{D5CDD505-2E9C-101B-9397-08002B2CF9AE}" pid="15" name="PublishTargets">
    <vt:lpwstr>OfficeOnline</vt:lpwstr>
  </property>
  <property fmtid="{D5CDD505-2E9C-101B-9397-08002B2CF9AE}" pid="16" name="TPLaunchHelpLinkType">
    <vt:lpwstr>Template</vt:lpwstr>
  </property>
  <property fmtid="{D5CDD505-2E9C-101B-9397-08002B2CF9AE}" pid="17" name="TPFriendlyName">
    <vt:lpwstr>Green and white abstract design template</vt:lpwstr>
  </property>
  <property fmtid="{D5CDD505-2E9C-101B-9397-08002B2CF9AE}" pid="18" name="display_urn:schemas-microsoft-com:office:office#APEditor">
    <vt:lpwstr>REDMOND\v-luannv</vt:lpwstr>
  </property>
  <property fmtid="{D5CDD505-2E9C-101B-9397-08002B2CF9AE}" pid="19" name="APEditor">
    <vt:lpwstr>92</vt:lpwstr>
  </property>
  <property fmtid="{D5CDD505-2E9C-101B-9397-08002B2CF9AE}" pid="20" name="Provider">
    <vt:lpwstr>EY001142237</vt:lpwstr>
  </property>
  <property fmtid="{D5CDD505-2E9C-101B-9397-08002B2CF9AE}" pid="21" name="SourceTitle">
    <vt:lpwstr>Green and white abstract design template</vt:lpwstr>
  </property>
  <property fmtid="{D5CDD505-2E9C-101B-9397-08002B2CF9AE}" pid="22" name="TPApplication">
    <vt:lpwstr>PowerPoint</vt:lpwstr>
  </property>
  <property fmtid="{D5CDD505-2E9C-101B-9397-08002B2CF9AE}" pid="23" name="TPLaunchHelpLink">
    <vt:lpwstr/>
  </property>
  <property fmtid="{D5CDD505-2E9C-101B-9397-08002B2CF9AE}" pid="24" name="OpenTemplate">
    <vt:lpwstr>1</vt:lpwstr>
  </property>
  <property fmtid="{D5CDD505-2E9C-101B-9397-08002B2CF9AE}" pid="25" name="UACurrentWords">
    <vt:lpwstr>0</vt:lpwstr>
  </property>
  <property fmtid="{D5CDD505-2E9C-101B-9397-08002B2CF9AE}" pid="26" name="UALocRecommendation">
    <vt:lpwstr>Localize</vt:lpwstr>
  </property>
  <property fmtid="{D5CDD505-2E9C-101B-9397-08002B2CF9AE}" pid="27" name="Applications">
    <vt:lpwstr>64;#PowerPoint 2003;#67;#PowerPoint - Design Templt 12;#79;#Template 12;#65;#Microsoft Office PowerPoint 2007;#66;#PowerPoint - Design Templt 2003</vt:lpwstr>
  </property>
  <property fmtid="{D5CDD505-2E9C-101B-9397-08002B2CF9AE}" pid="28" name="TemplateStatus">
    <vt:lpwstr>Complete</vt:lpwstr>
  </property>
  <property fmtid="{D5CDD505-2E9C-101B-9397-08002B2CF9AE}" pid="29" name="ContentTypeId">
    <vt:lpwstr>0x0101006025706CF4CD034688BEBAE97A2E701D020200C3831ACA17D8814887A164412888521E</vt:lpwstr>
  </property>
  <property fmtid="{D5CDD505-2E9C-101B-9397-08002B2CF9AE}" pid="30" name="IsDeleted">
    <vt:lpwstr>0</vt:lpwstr>
  </property>
  <property fmtid="{D5CDD505-2E9C-101B-9397-08002B2CF9AE}" pid="31" name="ShowIn">
    <vt:lpwstr>On Web no search</vt:lpwstr>
  </property>
  <property fmtid="{D5CDD505-2E9C-101B-9397-08002B2CF9AE}" pid="32" name="UANotes">
    <vt:lpwstr>Text is visible in high contrast mode, but graphics are not. . SEO Pilot 2008</vt:lpwstr>
  </property>
  <property fmtid="{D5CDD505-2E9C-101B-9397-08002B2CF9AE}" pid="33" name="PublishStatusLookup">
    <vt:lpwstr>259512</vt:lpwstr>
  </property>
  <property fmtid="{D5CDD505-2E9C-101B-9397-08002B2CF9AE}" pid="34" name="TPClientViewer">
    <vt:lpwstr>Microsoft Office PowerPoint</vt:lpwstr>
  </property>
  <property fmtid="{D5CDD505-2E9C-101B-9397-08002B2CF9AE}" pid="35" name="TPComponent">
    <vt:lpwstr>PPTFiles</vt:lpwstr>
  </property>
  <property fmtid="{D5CDD505-2E9C-101B-9397-08002B2CF9AE}" pid="36" name="TPNamespace">
    <vt:lpwstr>POWERPNT</vt:lpwstr>
  </property>
  <property fmtid="{D5CDD505-2E9C-101B-9397-08002B2CF9AE}" pid="37" name="APTrustLevel">
    <vt:lpwstr>1.00000000000000</vt:lpwstr>
  </property>
  <property fmtid="{D5CDD505-2E9C-101B-9397-08002B2CF9AE}" pid="38" name="TrustLevel">
    <vt:lpwstr>Microsoft Managed Content</vt:lpwstr>
  </property>
  <property fmtid="{D5CDD505-2E9C-101B-9397-08002B2CF9AE}" pid="39" name="Content Type">
    <vt:lpwstr>OOFile</vt:lpwstr>
  </property>
  <property fmtid="{D5CDD505-2E9C-101B-9397-08002B2CF9AE}" pid="40" name="AuthoringAssetId">
    <vt:lpwstr>TP001140800</vt:lpwstr>
  </property>
  <property fmtid="{D5CDD505-2E9C-101B-9397-08002B2CF9AE}" pid="41" name="NumericAssetId">
    <vt:lpwstr/>
  </property>
  <property fmtid="{D5CDD505-2E9C-101B-9397-08002B2CF9AE}" pid="42" name="AppVer">
    <vt:lpwstr/>
  </property>
</Properties>
</file>