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3E1C4EC-7590-4F03-8588-EB75842AAF59}" type="datetimeFigureOut">
              <a:rPr lang="ar-SA" smtClean="0"/>
              <a:pPr/>
              <a:t>21/06/1437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D95F52D-57F1-40E0-B318-87A298706DE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972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256D36-556B-4C99-A9F7-55F05F01A521}" type="slidenum">
              <a:rPr lang="ar-SA" smtClean="0"/>
              <a:pPr/>
              <a:t>64</a:t>
            </a:fld>
            <a:endParaRPr lang="ar-S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464BC7-D6A7-4D13-96A3-9715181BC17D}" type="slidenum">
              <a:rPr lang="ar-SA" smtClean="0"/>
              <a:pPr/>
              <a:t>101</a:t>
            </a:fld>
            <a:endParaRPr lang="ar-S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0484B1-3E7D-4200-A7DA-9EDBC01FDCAA}" type="slidenum">
              <a:rPr lang="ar-SA" smtClean="0"/>
              <a:pPr/>
              <a:t>102</a:t>
            </a:fld>
            <a:endParaRPr lang="ar-S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.sa/url?url=http://menshealth.about.com/cs/blackhealth/a/keloid_scar.htm&amp;rct=j&amp;frm=1&amp;q=&amp;esrc=s&amp;sa=U&amp;ved=0ahUKEwj-u5D09IrLAhXMeT4KHYzdBOgQwW4IMTAO&amp;usg=AFQjCNH7k6GSyU37ijGf7BwNE0BNnyaK9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hyperlink" Target="http://www.google.com.sa/url?url=http://www.thedoctorstv.com/videos/keloid-scar-tissue&amp;rct=j&amp;frm=1&amp;q=&amp;esrc=s&amp;sa=U&amp;ved=0ahUKEwj-u5D09IrLAhXMeT4KHYzdBOgQwW4IGTAC&amp;usg=AFQjCNFqB2vBTYaNzlNRZCGzNAYnO7iVtg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url?url=http://www.brighterlooks.com/how-it-works/&amp;rct=j&amp;frm=1&amp;q=&amp;esrc=s&amp;sa=U&amp;ved=0ahUKEwjd07ep8YrLAhVC8z4KHQvNAukQwW4ILDAL&amp;usg=AFQjCNEXROe5G_IikXtyNLBJAjhgVzlwyQ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/url?url=http://www.coloradoskinandvein.com/diagnoses/hypertrophic-scars/&amp;rct=j&amp;frm=1&amp;q=&amp;esrc=s&amp;sa=U&amp;ved=0ahUKEwiQieqm9IrLAhXKPz4KHY7ABegQwW4IKDAJ&amp;usg=AFQjCNFnfljg07FV6BQjOdEvWp64vma3zA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m/url?url=http://firesidepharmacy.com/scars-can-help-heal/&amp;rct=j&amp;frm=1&amp;q=&amp;esrc=s&amp;sa=U&amp;ved=0ahUKEwiQieqm9IrLAhXKPz4KHY7ABegQwW4INDAP&amp;usg=AFQjCNGyDGVqW7RcTZabX2Ih7b0J-2cFM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url=http://emedicine.medscape.com/article/876214-overview&amp;rct=j&amp;frm=1&amp;q=&amp;esrc=s&amp;sa=U&amp;ved=0ahUKEwiQieqm9IrLAhXKPz4KHY7ABegQwW4IHjAE&amp;usg=AFQjCNGQfPkKJzQJ6qWdA4zXRGt-MVHVyA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www.google.com.sa/url?url=http://www.howtoremovethat.com/how-to-get-rid-of-keloid-scars.html&amp;rct=j&amp;frm=1&amp;q=&amp;esrc=s&amp;sa=U&amp;ved=0ahUKEwj-u5D09IrLAhXMeT4KHYzdBOgQwW4IFzAB&amp;usg=AFQjCNHUHnoX2JDUkq5bhfSjrTwKxsXdow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google.com.sa/url?url=http://www.sciencedaily.com/releases/2015/01/150123081319.htm&amp;rct=j&amp;frm=1&amp;q=&amp;esrc=s&amp;sa=U&amp;ved=0ahUKEwj-u5D09IrLAhXMeT4KHYzdBOgQwW4ILTAM&amp;usg=AFQjCNF5ePUFE5mpoobG7VawOG5QxY-E_w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985963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SUPERFASCIAL LUMPS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33800"/>
            <a:ext cx="9144000" cy="31242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SKIN&amp;SUBCUTANEOUS</a:t>
            </a:r>
          </a:p>
          <a:p>
            <a:pPr eaLnBrk="1" hangingPunct="1">
              <a:defRPr/>
            </a:pPr>
            <a:r>
              <a:rPr lang="en-US" smtClean="0"/>
              <a:t>TUMOURS\ CYSTS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1692275" y="5300663"/>
            <a:ext cx="3527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b="1"/>
              <a:t>Dr. Mohammad Al-Akeely</a:t>
            </a:r>
          </a:p>
          <a:p>
            <a:pPr algn="l"/>
            <a:r>
              <a:rPr lang="en-US"/>
              <a:t>Associate Professor </a:t>
            </a:r>
          </a:p>
          <a:p>
            <a:pPr algn="l"/>
            <a:r>
              <a:rPr lang="en-US"/>
              <a:t>Department of Surgery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pic>
        <p:nvPicPr>
          <p:cNvPr id="12292" name="Picture 2" descr="نتيجة بحث الصور عن ‪keloid scar‬‏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2428875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2428875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 descr="scan0091"/>
          <p:cNvPicPr>
            <a:picLocks noChangeAspect="1" noChangeArrowheads="1"/>
          </p:cNvPicPr>
          <p:nvPr/>
        </p:nvPicPr>
        <p:blipFill>
          <a:blip r:embed="rId6"/>
          <a:srcRect b="13376"/>
          <a:stretch>
            <a:fillRect/>
          </a:stretch>
        </p:blipFill>
        <p:spPr bwMode="auto">
          <a:xfrm>
            <a:off x="1214438" y="2428875"/>
            <a:ext cx="30226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5476" name="Rectangle 1"/>
          <p:cNvSpPr>
            <a:spLocks noChangeArrowheads="1"/>
          </p:cNvSpPr>
          <p:nvPr/>
        </p:nvSpPr>
        <p:spPr bwMode="auto">
          <a:xfrm>
            <a:off x="0" y="642938"/>
            <a:ext cx="9144000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A 25 years old patient presented to the surgical clinic complaining of    a painless swelling at the front of the left thigh  for 3 years and no other swellings . Examination revealed a spherical,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soft,lobulated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non tender lump which is freely mobile in subcutaneous tissue.  </a:t>
            </a: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                          </a:t>
            </a:r>
          </a:p>
          <a:p>
            <a:pPr algn="l" eaLnBrk="0" hangingPunct="0"/>
            <a:r>
              <a:rPr lang="en-US" sz="2800" b="1" u="sng" dirty="0">
                <a:latin typeface="Calibri" pitchFamily="34" charset="0"/>
                <a:cs typeface="Calibri" pitchFamily="34" charset="0"/>
              </a:rPr>
              <a:t>The most likely diagnosis is</a:t>
            </a:r>
            <a:r>
              <a:rPr lang="en-US" sz="2800" u="sng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l" eaLnBrk="0" hangingPunct="0"/>
            <a:endParaRPr lang="en-US" sz="2800" dirty="0"/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a. 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lipoma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000" i="1" dirty="0">
              <a:solidFill>
                <a:srgbClr val="FF0000"/>
              </a:solidFill>
            </a:endParaRPr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b.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sebasceous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cyst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fibroma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                                                </a:t>
            </a:r>
          </a:p>
          <a:p>
            <a:pPr algn="l" eaLnBrk="0" hangingPunct="0"/>
            <a:r>
              <a:rPr lang="en-US" sz="2000" i="1" dirty="0">
                <a:cs typeface="Calibri" pitchFamily="34" charset="0"/>
              </a:rPr>
              <a:t>          d</a:t>
            </a:r>
            <a:r>
              <a:rPr lang="en-US" sz="2000" i="1" dirty="0" smtClean="0">
                <a:cs typeface="Calibri" pitchFamily="34" charset="0"/>
              </a:rPr>
              <a:t>. </a:t>
            </a:r>
            <a:r>
              <a:rPr lang="en-US" sz="2000" i="1" dirty="0" err="1" smtClean="0">
                <a:cs typeface="Calibri" pitchFamily="34" charset="0"/>
              </a:rPr>
              <a:t>branchial</a:t>
            </a:r>
            <a:r>
              <a:rPr lang="en-US" sz="2000" i="1" dirty="0" smtClean="0">
                <a:cs typeface="Calibri" pitchFamily="34" charset="0"/>
              </a:rPr>
              <a:t> </a:t>
            </a:r>
            <a:r>
              <a:rPr lang="en-US" sz="2000" i="1" dirty="0">
                <a:cs typeface="Calibri" pitchFamily="34" charset="0"/>
              </a:rPr>
              <a:t>cyst</a:t>
            </a:r>
            <a:r>
              <a:rPr lang="en-US" sz="2000" i="1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0" y="0"/>
            <a:ext cx="8855181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44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algn="l" eaLnBrk="0" hangingPunct="0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A 16  years old girl presented to the clinic with a 2cm painless,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cystic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eaLnBrk="0" hangingPunct="0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swelling lateral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to the left eyebrow.  </a:t>
            </a: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it was first noticed 5 years ago and was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gradually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increasing in size. </a:t>
            </a:r>
            <a:endParaRPr lang="en-US" sz="2400" b="1" dirty="0"/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400" b="1" u="sng" dirty="0">
                <a:latin typeface="Calibri" pitchFamily="34" charset="0"/>
                <a:cs typeface="Calibri" pitchFamily="34" charset="0"/>
              </a:rPr>
              <a:t>The most likely diagnosis is?</a:t>
            </a:r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1600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a.Haemangioma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        b. Abscess.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        c. External angular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dermoid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                                                                </a:t>
            </a:r>
            <a:endParaRPr lang="en-US" sz="2000" dirty="0">
              <a:cs typeface="Calibri" pitchFamily="34" charset="0"/>
            </a:endParaRPr>
          </a:p>
          <a:p>
            <a:pPr algn="l" rtl="0" eaLnBrk="0" hangingPunct="0"/>
            <a:r>
              <a:rPr lang="en-US" sz="2000" dirty="0">
                <a:cs typeface="Calibri" pitchFamily="34" charset="0"/>
              </a:rPr>
              <a:t>          </a:t>
            </a:r>
            <a:r>
              <a:rPr lang="en-US" sz="2000" dirty="0" smtClean="0">
                <a:cs typeface="Calibri" pitchFamily="34" charset="0"/>
              </a:rPr>
              <a:t>  </a:t>
            </a:r>
            <a:r>
              <a:rPr lang="en-US" sz="2000" dirty="0">
                <a:cs typeface="Calibri" pitchFamily="34" charset="0"/>
              </a:rPr>
              <a:t>d. Ganglion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1003428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44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algn="l" eaLnBrk="0" hangingPunct="0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A 16  years old girl presented to the clinic with a 2cm painless, cystic swelling </a:t>
            </a: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lateral to the left eyebrow.  </a:t>
            </a:r>
          </a:p>
          <a:p>
            <a:pPr algn="l" eaLnBrk="0" hangingPunct="0"/>
            <a:r>
              <a:rPr lang="en-US" sz="2400" b="1" dirty="0">
                <a:latin typeface="Calibri" pitchFamily="34" charset="0"/>
                <a:cs typeface="Calibri" pitchFamily="34" charset="0"/>
              </a:rPr>
              <a:t>it was first noticed 5 years ago and was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gradually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increasing in size. </a:t>
            </a:r>
            <a:endParaRPr lang="en-US" sz="2400" b="1" dirty="0"/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400" b="1" u="sng" dirty="0">
                <a:latin typeface="Calibri" pitchFamily="34" charset="0"/>
                <a:cs typeface="Calibri" pitchFamily="34" charset="0"/>
              </a:rPr>
              <a:t>The most likely diagnosis is?</a:t>
            </a:r>
          </a:p>
          <a:p>
            <a:pPr algn="l" eaLnBrk="0" hangingPunct="0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a.Haemangioma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/>
          </a:p>
          <a:p>
            <a:pPr algn="l" eaLnBrk="0" hangingPunct="0"/>
            <a:r>
              <a:rPr lang="en-US" sz="200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b. Abscess.</a:t>
            </a:r>
            <a:endParaRPr lang="en-US" sz="2000" dirty="0"/>
          </a:p>
          <a:p>
            <a:pPr algn="l" eaLnBrk="0" hangingPunct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c. External angular </a:t>
            </a:r>
            <a:r>
              <a:rPr lang="en-US" sz="2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dermoid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                                                               </a:t>
            </a:r>
            <a:endParaRPr lang="en-US" sz="2000" b="1" dirty="0">
              <a:solidFill>
                <a:srgbClr val="FF0000"/>
              </a:solidFill>
              <a:cs typeface="Calibri" pitchFamily="34" charset="0"/>
            </a:endParaRPr>
          </a:p>
          <a:p>
            <a:pPr algn="l" rtl="0" eaLnBrk="0" hangingPunct="0"/>
            <a:r>
              <a:rPr lang="en-US" sz="2000" dirty="0">
                <a:cs typeface="Calibri" pitchFamily="34" charset="0"/>
              </a:rPr>
              <a:t>         </a:t>
            </a:r>
            <a:r>
              <a:rPr lang="en-US" sz="2000" dirty="0" smtClean="0">
                <a:cs typeface="Calibri" pitchFamily="34" charset="0"/>
              </a:rPr>
              <a:t> </a:t>
            </a:r>
            <a:r>
              <a:rPr lang="en-US" sz="2000" dirty="0">
                <a:cs typeface="Calibri" pitchFamily="34" charset="0"/>
              </a:rPr>
              <a:t>d. Ganglion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7"/>
          <p:cNvSpPr>
            <a:spLocks noGrp="1" noChangeArrowheads="1"/>
          </p:cNvSpPr>
          <p:nvPr>
            <p:ph type="title"/>
          </p:nvPr>
        </p:nvSpPr>
        <p:spPr>
          <a:xfrm>
            <a:off x="1428750" y="357188"/>
            <a:ext cx="7715250" cy="150018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u="sng" dirty="0" err="1" smtClean="0"/>
              <a:t>Pyogenic</a:t>
            </a:r>
            <a:r>
              <a:rPr lang="en-US" sz="2900" u="sng" dirty="0" smtClean="0"/>
              <a:t> </a:t>
            </a:r>
            <a:r>
              <a:rPr lang="en-US" sz="2900" u="sng" dirty="0" err="1" smtClean="0"/>
              <a:t>granuloma</a:t>
            </a:r>
            <a:endParaRPr lang="en-US" sz="2900" u="sng" dirty="0" smtClean="0"/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785813" y="2482850"/>
            <a:ext cx="83947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ctr" rtl="0" eaLnBrk="1" hangingPunct="1">
              <a:defRPr/>
            </a:pPr>
            <a:endParaRPr lang="en-US" sz="21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. Excessive granulation tissue growth in ulcers.</a:t>
            </a:r>
          </a:p>
          <a:p>
            <a:pPr marL="609600" indent="-609600" algn="ctr" rtl="0" eaLnBrk="1" hangingPunct="1">
              <a:defRPr/>
            </a:pPr>
            <a:endParaRPr lang="en-US" sz="21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. Firm, bright , red selling that bleeds on touch.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               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. recurrent bleeding when exposed to Trauma.		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1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	</a:t>
            </a:r>
            <a:r>
              <a:rPr lang="en-US" sz="2600" u="sng" dirty="0" smtClean="0"/>
              <a:t>Rx</a:t>
            </a:r>
            <a:r>
              <a:rPr lang="en-US" sz="2600" dirty="0" smtClean="0"/>
              <a:t> : </a:t>
            </a:r>
            <a:r>
              <a:rPr lang="en-US" sz="2100" dirty="0" smtClean="0"/>
              <a:t>cauterization </a:t>
            </a:r>
            <a:r>
              <a:rPr lang="en-US" sz="2100" dirty="0" err="1" smtClean="0"/>
              <a:t>v.s</a:t>
            </a:r>
            <a:r>
              <a:rPr lang="en-US" sz="2100" dirty="0" smtClean="0"/>
              <a:t>  excision                .</a:t>
            </a:r>
          </a:p>
          <a:p>
            <a:pPr marL="609600" indent="-609600" algn="ctr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   </a:t>
            </a:r>
          </a:p>
        </p:txBody>
      </p:sp>
      <p:pic>
        <p:nvPicPr>
          <p:cNvPr id="13316" name="Picture 4" descr="scan0171"/>
          <p:cNvPicPr>
            <a:picLocks noChangeAspect="1" noChangeArrowheads="1"/>
          </p:cNvPicPr>
          <p:nvPr/>
        </p:nvPicPr>
        <p:blipFill>
          <a:blip r:embed="rId2"/>
          <a:srcRect b="36502"/>
          <a:stretch>
            <a:fillRect/>
          </a:stretch>
        </p:blipFill>
        <p:spPr bwMode="auto">
          <a:xfrm>
            <a:off x="7072313" y="3000375"/>
            <a:ext cx="2071687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14339" name="Picture 2" descr="C:\Users\USER\Pictures\download (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512" y="3205956"/>
            <a:ext cx="2466975" cy="184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15363" name="Picture 2" descr="C:\Users\USER\Pictures\download (1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76613" y="2643188"/>
            <a:ext cx="2695575" cy="2178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16387" name="Picture 2" descr="C:\Users\USER\Pictures\images (5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52800" y="2422525"/>
            <a:ext cx="2933700" cy="1863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9652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u="sng" dirty="0" err="1" smtClean="0"/>
              <a:t>Haemangioma</a:t>
            </a:r>
            <a:endParaRPr lang="en-US" sz="2900" u="sng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547813" y="2492375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		</a:t>
            </a:r>
            <a:r>
              <a:rPr lang="en-US" sz="2200" dirty="0" smtClean="0"/>
              <a:t>It is a developmental malformation of blood vessels rather than a </a:t>
            </a:r>
            <a:r>
              <a:rPr lang="en-US" sz="2200" dirty="0" err="1" smtClean="0"/>
              <a:t>tumour</a:t>
            </a:r>
            <a:r>
              <a:rPr lang="en-US" sz="2600" dirty="0" smtClean="0"/>
              <a:t>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</a:t>
            </a:r>
            <a:r>
              <a:rPr lang="en-US" sz="2200" u="sng" dirty="0" smtClean="0"/>
              <a:t>Types</a:t>
            </a:r>
            <a:r>
              <a:rPr lang="en-US" dirty="0" smtClean="0"/>
              <a:t>: </a:t>
            </a:r>
            <a:r>
              <a:rPr lang="en-US" sz="1800" i="1" dirty="0" smtClean="0"/>
              <a:t>capillary , cavernous ,arterial.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</a:t>
            </a: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	It commonly occurs in skin &amp; sub </a:t>
            </a:r>
            <a:r>
              <a:rPr lang="en-US" sz="2000" dirty="0" err="1" smtClean="0"/>
              <a:t>cutaneous</a:t>
            </a:r>
            <a:r>
              <a:rPr lang="en-US" sz="2000" dirty="0" smtClean="0"/>
              <a:t> tissue	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but other organs ( </a:t>
            </a:r>
            <a:r>
              <a:rPr lang="en-US" sz="1400" dirty="0" err="1" smtClean="0"/>
              <a:t>e.g</a:t>
            </a:r>
            <a:r>
              <a:rPr lang="en-US" sz="1200" dirty="0" smtClean="0"/>
              <a:t>  </a:t>
            </a:r>
            <a:r>
              <a:rPr lang="en-US" sz="1400" dirty="0" smtClean="0"/>
              <a:t>lips , tongue ,liver ,brain</a:t>
            </a:r>
            <a:r>
              <a:rPr lang="en-US" sz="1800" dirty="0" smtClean="0"/>
              <a:t>) may be  affected.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8436" name="Picture 4" descr="scan0108"/>
          <p:cNvPicPr>
            <a:picLocks noChangeAspect="1" noChangeArrowheads="1"/>
          </p:cNvPicPr>
          <p:nvPr/>
        </p:nvPicPr>
        <p:blipFill>
          <a:blip r:embed="rId2"/>
          <a:srcRect b="10333"/>
          <a:stretch>
            <a:fillRect/>
          </a:stretch>
        </p:blipFill>
        <p:spPr bwMode="auto">
          <a:xfrm>
            <a:off x="6215063" y="1928813"/>
            <a:ext cx="22860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scan0109"/>
          <p:cNvPicPr>
            <a:picLocks noChangeAspect="1" noChangeArrowheads="1"/>
          </p:cNvPicPr>
          <p:nvPr/>
        </p:nvPicPr>
        <p:blipFill>
          <a:blip r:embed="rId3"/>
          <a:srcRect b="20435"/>
          <a:stretch>
            <a:fillRect/>
          </a:stretch>
        </p:blipFill>
        <p:spPr bwMode="auto">
          <a:xfrm>
            <a:off x="3643313" y="1928813"/>
            <a:ext cx="24971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 descr="scan0107"/>
          <p:cNvPicPr>
            <a:picLocks noChangeAspect="1" noChangeArrowheads="1"/>
          </p:cNvPicPr>
          <p:nvPr/>
        </p:nvPicPr>
        <p:blipFill>
          <a:blip r:embed="rId4"/>
          <a:srcRect b="29713"/>
          <a:stretch>
            <a:fillRect/>
          </a:stretch>
        </p:blipFill>
        <p:spPr bwMode="auto">
          <a:xfrm>
            <a:off x="1571625" y="2000250"/>
            <a:ext cx="207168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05251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400" u="sng" dirty="0" smtClean="0"/>
              <a:t>Malignant skin tumors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547813" y="2957513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</a:t>
            </a:r>
            <a:r>
              <a:rPr lang="en-US" sz="1900" u="sng" dirty="0" smtClean="0"/>
              <a:t>Basal cell carcinoma</a:t>
            </a:r>
            <a:r>
              <a:rPr lang="en-US" sz="1700" u="sng" dirty="0" smtClean="0"/>
              <a:t> </a:t>
            </a:r>
            <a:r>
              <a:rPr lang="en-US" sz="1700" dirty="0" smtClean="0"/>
              <a:t>(BCC) 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700" dirty="0" smtClean="0"/>
              <a:t>     .</a:t>
            </a:r>
            <a:r>
              <a:rPr lang="en-US" sz="1500" dirty="0" smtClean="0"/>
              <a:t>Ulcerated tumor of basal cell layer of skin.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. Middle aged white tropical males (</a:t>
            </a:r>
            <a:r>
              <a:rPr lang="en-US" sz="1300" dirty="0" smtClean="0"/>
              <a:t>Australia).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. common in face.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. low grade and slowly growing tumor (years</a:t>
            </a:r>
            <a:r>
              <a:rPr lang="en-US" sz="1300" dirty="0" smtClean="0"/>
              <a:t>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</a:t>
            </a:r>
            <a:r>
              <a:rPr lang="en-US" sz="1700" u="sng" dirty="0" smtClean="0"/>
              <a:t>Clinically</a:t>
            </a:r>
            <a:r>
              <a:rPr lang="en-US" sz="17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. Rolled-in edges (inverted ) with attempts of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      healing 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. floor shows an un healthy granulation with a scab.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.The base is </a:t>
            </a:r>
            <a:r>
              <a:rPr lang="en-US" sz="1500" dirty="0" err="1" smtClean="0"/>
              <a:t>indurated</a:t>
            </a:r>
            <a:r>
              <a:rPr lang="en-US" sz="1500" dirty="0" smtClean="0"/>
              <a:t> and may be fixed to bone.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. spreads locally ( usually no L.N metastases).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u="sng" dirty="0" smtClean="0"/>
              <a:t>         </a:t>
            </a:r>
            <a:r>
              <a:rPr lang="en-US" sz="1900" u="sng" dirty="0" smtClean="0"/>
              <a:t>Rx </a:t>
            </a:r>
            <a:r>
              <a:rPr lang="en-US" sz="1900" dirty="0" smtClean="0"/>
              <a:t>:  radio therapy &amp; surgery</a:t>
            </a:r>
            <a:r>
              <a:rPr lang="en-US" sz="1300" dirty="0" smtClean="0"/>
              <a:t>             </a:t>
            </a:r>
            <a:endParaRPr lang="en-US" sz="19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       </a:t>
            </a:r>
          </a:p>
        </p:txBody>
      </p:sp>
      <p:pic>
        <p:nvPicPr>
          <p:cNvPr id="19460" name="Picture 4" descr="scan0070"/>
          <p:cNvPicPr>
            <a:picLocks noChangeAspect="1" noChangeArrowheads="1"/>
          </p:cNvPicPr>
          <p:nvPr/>
        </p:nvPicPr>
        <p:blipFill>
          <a:blip r:embed="rId2"/>
          <a:srcRect b="20970"/>
          <a:stretch>
            <a:fillRect/>
          </a:stretch>
        </p:blipFill>
        <p:spPr bwMode="auto">
          <a:xfrm>
            <a:off x="6429375" y="2928938"/>
            <a:ext cx="21431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0484" name="Picture 4" descr="scan0130"/>
          <p:cNvPicPr>
            <a:picLocks noChangeAspect="1" noChangeArrowheads="1"/>
          </p:cNvPicPr>
          <p:nvPr/>
        </p:nvPicPr>
        <p:blipFill>
          <a:blip r:embed="rId2"/>
          <a:srcRect b="14162"/>
          <a:stretch>
            <a:fillRect/>
          </a:stretch>
        </p:blipFill>
        <p:spPr bwMode="auto">
          <a:xfrm>
            <a:off x="2903538" y="2100263"/>
            <a:ext cx="3336925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1508" name="Picture 4" descr="scan0133"/>
          <p:cNvPicPr>
            <a:picLocks noChangeAspect="1" noChangeArrowheads="1"/>
          </p:cNvPicPr>
          <p:nvPr/>
        </p:nvPicPr>
        <p:blipFill>
          <a:blip r:embed="rId2"/>
          <a:srcRect b="18898"/>
          <a:stretch>
            <a:fillRect/>
          </a:stretch>
        </p:blipFill>
        <p:spPr bwMode="auto">
          <a:xfrm>
            <a:off x="3211513" y="2695575"/>
            <a:ext cx="272097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accent2">
              <a:lumMod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Skin anatomy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sz="3900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Epidermis:</a:t>
            </a:r>
            <a:r>
              <a:rPr lang="en-US" sz="1700" dirty="0" smtClean="0"/>
              <a:t> openings of glands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</a:t>
            </a:r>
            <a:r>
              <a:rPr lang="en-US" dirty="0" smtClean="0"/>
              <a:t>Papillary dermis:</a:t>
            </a:r>
            <a:r>
              <a:rPr lang="en-US" sz="1700" dirty="0" smtClean="0"/>
              <a:t> basal cell layer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</a:t>
            </a:r>
            <a:r>
              <a:rPr lang="en-US" dirty="0" smtClean="0"/>
              <a:t> Dermis</a:t>
            </a:r>
            <a:r>
              <a:rPr lang="en-US" sz="1700" dirty="0" smtClean="0"/>
              <a:t>  </a:t>
            </a:r>
            <a:r>
              <a:rPr lang="en-US" dirty="0" smtClean="0"/>
              <a:t>:</a:t>
            </a:r>
            <a:r>
              <a:rPr lang="en-US" sz="1700" dirty="0" smtClean="0"/>
              <a:t> contains sweat &amp; sebaceous glands</a:t>
            </a:r>
            <a:endParaRPr lang="en-US" dirty="0" smtClean="0"/>
          </a:p>
        </p:txBody>
      </p:sp>
      <p:pic>
        <p:nvPicPr>
          <p:cNvPr id="5124" name="Picture 2" descr="Image result for skin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2571750"/>
            <a:ext cx="2000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2532" name="Picture 4" descr="scan0132"/>
          <p:cNvPicPr>
            <a:picLocks noChangeAspect="1" noChangeArrowheads="1"/>
          </p:cNvPicPr>
          <p:nvPr/>
        </p:nvPicPr>
        <p:blipFill>
          <a:blip r:embed="rId2"/>
          <a:srcRect b="24454"/>
          <a:stretch>
            <a:fillRect/>
          </a:stretch>
        </p:blipFill>
        <p:spPr bwMode="auto">
          <a:xfrm>
            <a:off x="2914650" y="2449513"/>
            <a:ext cx="3314700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811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400" u="sng" dirty="0" err="1" smtClean="0"/>
              <a:t>Squamous</a:t>
            </a:r>
            <a:r>
              <a:rPr lang="en-US" sz="3400" u="sng" dirty="0" smtClean="0"/>
              <a:t> cell carcinoma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2400" u="sng" dirty="0" smtClean="0"/>
              <a:t>(</a:t>
            </a:r>
            <a:r>
              <a:rPr lang="en-US" sz="2400" u="sng" dirty="0" err="1" smtClean="0"/>
              <a:t>Epithelioma</a:t>
            </a:r>
            <a:r>
              <a:rPr lang="en-US" sz="2400" u="sng" dirty="0" smtClean="0"/>
              <a:t>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6987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.Arise from </a:t>
            </a:r>
            <a:r>
              <a:rPr lang="en-US" sz="2100" dirty="0" err="1" smtClean="0"/>
              <a:t>squamous</a:t>
            </a:r>
            <a:r>
              <a:rPr lang="en-US" sz="2100" dirty="0" smtClean="0"/>
              <a:t> cell layer of skin or mucus membrane.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.It may arise from </a:t>
            </a:r>
            <a:r>
              <a:rPr lang="en-US" sz="2100" dirty="0" err="1" smtClean="0"/>
              <a:t>metaplasia</a:t>
            </a:r>
            <a:r>
              <a:rPr lang="en-US" sz="2100" dirty="0" smtClean="0"/>
              <a:t> of columnar epithelium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due to chronic irritation </a:t>
            </a:r>
            <a:r>
              <a:rPr lang="en-US" sz="1900" dirty="0" smtClean="0"/>
              <a:t>(</a:t>
            </a:r>
            <a:r>
              <a:rPr lang="en-US" sz="1700" dirty="0" smtClean="0"/>
              <a:t> </a:t>
            </a:r>
            <a:r>
              <a:rPr lang="en-US" sz="1400" dirty="0" smtClean="0"/>
              <a:t>gall bladder, bronchus, stomach </a:t>
            </a:r>
            <a:r>
              <a:rPr lang="en-US" sz="1300" dirty="0" smtClean="0"/>
              <a:t>.etc</a:t>
            </a:r>
            <a:r>
              <a:rPr lang="en-US" sz="1900" dirty="0" smtClean="0"/>
              <a:t>.)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.It can </a:t>
            </a:r>
            <a:r>
              <a:rPr lang="en-US" sz="2100" dirty="0" err="1" smtClean="0"/>
              <a:t>ocure</a:t>
            </a:r>
            <a:r>
              <a:rPr lang="en-US" sz="2100" dirty="0" smtClean="0"/>
              <a:t> any where in the body, M&gt;F 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.More malignant and rapidly growing than BCC.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.Edges are rolled out ( </a:t>
            </a:r>
            <a:r>
              <a:rPr lang="en-US" sz="2100" dirty="0" err="1" smtClean="0"/>
              <a:t>everted</a:t>
            </a:r>
            <a:r>
              <a:rPr lang="en-US" sz="2100" dirty="0" smtClean="0"/>
              <a:t> 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u="sng" dirty="0" smtClean="0"/>
              <a:t>Spreads </a:t>
            </a:r>
            <a:r>
              <a:rPr lang="en-US" sz="21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    locally , L.N ,and blood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u="sng" dirty="0" smtClean="0"/>
              <a:t>Rx: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          Radiotherapy &amp; Surgery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defRPr/>
            </a:pPr>
            <a:endParaRPr lang="en-US" sz="2100" dirty="0" smtClean="0"/>
          </a:p>
        </p:txBody>
      </p:sp>
      <p:pic>
        <p:nvPicPr>
          <p:cNvPr id="23556" name="Picture 4" descr="scan0068"/>
          <p:cNvPicPr>
            <a:picLocks noChangeAspect="1" noChangeArrowheads="1"/>
          </p:cNvPicPr>
          <p:nvPr/>
        </p:nvPicPr>
        <p:blipFill>
          <a:blip r:embed="rId2"/>
          <a:srcRect b="14600"/>
          <a:stretch>
            <a:fillRect/>
          </a:stretch>
        </p:blipFill>
        <p:spPr bwMode="auto">
          <a:xfrm>
            <a:off x="6153150" y="4572000"/>
            <a:ext cx="23479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"/>
            <a:ext cx="9144000" cy="66675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24579" name="Picture 2" descr="C:\Users\USER\Pictures\download (2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2428875"/>
            <a:ext cx="2533650" cy="1800225"/>
          </a:xfrm>
          <a:noFill/>
        </p:spPr>
      </p:pic>
      <p:pic>
        <p:nvPicPr>
          <p:cNvPr id="24580" name="Picture 3" descr="C:\Users\USER\Pictures\images (8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2428875"/>
            <a:ext cx="23526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C:\Users\USER\Pictures\images (8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88" y="2428875"/>
            <a:ext cx="28765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25604" name="Picture 2" descr="C:\Users\USER\Pictures\images (8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8025" y="2566988"/>
            <a:ext cx="26479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397001"/>
            <a:ext cx="7010400" cy="9652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u="sng" dirty="0" err="1" smtClean="0"/>
              <a:t>Marjolin</a:t>
            </a:r>
            <a:r>
              <a:rPr lang="en-US" sz="4400" u="sng" dirty="0" smtClean="0"/>
              <a:t> ulcer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574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100" dirty="0" smtClean="0"/>
              <a:t>It is a low grade </a:t>
            </a:r>
            <a:r>
              <a:rPr lang="en-US" sz="2100" dirty="0" err="1" smtClean="0"/>
              <a:t>squamous</a:t>
            </a:r>
            <a:r>
              <a:rPr lang="en-US" sz="2100" dirty="0" smtClean="0"/>
              <a:t> cell carcinoma arising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sz="2100" dirty="0" smtClean="0"/>
              <a:t>in chronically inflamed ulcers or scars.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</a:t>
            </a:r>
            <a:r>
              <a:rPr lang="en-US" sz="2100" u="sng" dirty="0" smtClean="0"/>
              <a:t>Rx</a:t>
            </a:r>
            <a:r>
              <a:rPr lang="en-US" sz="2100" dirty="0" smtClean="0"/>
              <a:t>: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   Radiotherapy &amp; Surgery</a:t>
            </a:r>
            <a:endParaRPr lang="en-US" dirty="0" smtClean="0"/>
          </a:p>
        </p:txBody>
      </p:sp>
      <p:pic>
        <p:nvPicPr>
          <p:cNvPr id="26628" name="Picture 4" descr="scan0071"/>
          <p:cNvPicPr>
            <a:picLocks noChangeAspect="1" noChangeArrowheads="1"/>
          </p:cNvPicPr>
          <p:nvPr/>
        </p:nvPicPr>
        <p:blipFill>
          <a:blip r:embed="rId2"/>
          <a:srcRect b="23604"/>
          <a:stretch>
            <a:fillRect/>
          </a:stretch>
        </p:blipFill>
        <p:spPr bwMode="auto">
          <a:xfrm>
            <a:off x="6215063" y="4071938"/>
            <a:ext cx="18573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7652" name="Picture 4" descr="scan0072"/>
          <p:cNvPicPr>
            <a:picLocks noChangeAspect="1" noChangeArrowheads="1"/>
          </p:cNvPicPr>
          <p:nvPr/>
        </p:nvPicPr>
        <p:blipFill>
          <a:blip r:embed="rId2"/>
          <a:srcRect r="40709"/>
          <a:stretch>
            <a:fillRect/>
          </a:stretch>
        </p:blipFill>
        <p:spPr bwMode="auto">
          <a:xfrm>
            <a:off x="1211263" y="2022475"/>
            <a:ext cx="3986212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0382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u="sng" dirty="0" err="1" smtClean="0"/>
              <a:t>Naevus</a:t>
            </a:r>
            <a:r>
              <a:rPr lang="en-US" sz="4400" u="sng" dirty="0" smtClean="0"/>
              <a:t> </a:t>
            </a:r>
            <a:r>
              <a:rPr lang="en-US" sz="3200" dirty="0" smtClean="0"/>
              <a:t>( mole)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42875" y="2571750"/>
            <a:ext cx="9001125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defRPr/>
            </a:pPr>
            <a:endParaRPr lang="en-US" sz="34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3400" dirty="0" smtClean="0"/>
              <a:t> </a:t>
            </a:r>
            <a:r>
              <a:rPr lang="en-US" sz="2600" dirty="0" smtClean="0"/>
              <a:t> .</a:t>
            </a:r>
            <a:r>
              <a:rPr lang="en-US" sz="2200" dirty="0" smtClean="0"/>
              <a:t>A localized </a:t>
            </a:r>
            <a:r>
              <a:rPr lang="en-US" sz="2200" dirty="0" err="1" smtClean="0"/>
              <a:t>cutaneous</a:t>
            </a:r>
            <a:r>
              <a:rPr lang="en-US" sz="2200" dirty="0" smtClean="0"/>
              <a:t> malformations.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.Includes moles &amp; birth marks.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.They may present at birth ,or even later.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</a:t>
            </a:r>
            <a:r>
              <a:rPr lang="en-US" sz="2600" u="sng" dirty="0" smtClean="0"/>
              <a:t>Types: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</a:t>
            </a:r>
            <a:r>
              <a:rPr lang="en-US" sz="2000" dirty="0" err="1" smtClean="0"/>
              <a:t>junctional</a:t>
            </a:r>
            <a:r>
              <a:rPr lang="en-US" sz="2000" dirty="0" smtClean="0"/>
              <a:t> , </a:t>
            </a:r>
            <a:r>
              <a:rPr lang="en-US" sz="2000" dirty="0" err="1" smtClean="0"/>
              <a:t>intradermal</a:t>
            </a:r>
            <a:r>
              <a:rPr lang="en-US" sz="2000" dirty="0" smtClean="0"/>
              <a:t> , compound, blue </a:t>
            </a:r>
            <a:r>
              <a:rPr lang="en-US" sz="2000" dirty="0" err="1" smtClean="0"/>
              <a:t>naevus</a:t>
            </a:r>
            <a:r>
              <a:rPr lang="en-US" sz="2000" dirty="0" smtClean="0"/>
              <a:t>	, juvenile and freckle .				 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           </a:t>
            </a:r>
            <a:endParaRPr lang="en-US" sz="3400" dirty="0" smtClean="0"/>
          </a:p>
        </p:txBody>
      </p:sp>
      <p:pic>
        <p:nvPicPr>
          <p:cNvPr id="28676" name="Picture 4" descr="scan0096"/>
          <p:cNvPicPr>
            <a:picLocks noChangeAspect="1" noChangeArrowheads="1"/>
          </p:cNvPicPr>
          <p:nvPr/>
        </p:nvPicPr>
        <p:blipFill>
          <a:blip r:embed="rId2"/>
          <a:srcRect r="33698"/>
          <a:stretch>
            <a:fillRect/>
          </a:stretch>
        </p:blipFill>
        <p:spPr bwMode="auto">
          <a:xfrm>
            <a:off x="5786438" y="2786063"/>
            <a:ext cx="15001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scan0097"/>
          <p:cNvPicPr>
            <a:picLocks noChangeAspect="1" noChangeArrowheads="1"/>
          </p:cNvPicPr>
          <p:nvPr/>
        </p:nvPicPr>
        <p:blipFill>
          <a:blip r:embed="rId3"/>
          <a:srcRect b="27058"/>
          <a:stretch>
            <a:fillRect/>
          </a:stretch>
        </p:blipFill>
        <p:spPr bwMode="auto">
          <a:xfrm>
            <a:off x="7572375" y="2786063"/>
            <a:ext cx="15716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9652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u="sng" dirty="0" err="1" smtClean="0"/>
              <a:t>Naevus</a:t>
            </a:r>
            <a:r>
              <a:rPr lang="en-US" sz="2900" u="sng" dirty="0" smtClean="0"/>
              <a:t> </a:t>
            </a:r>
            <a:r>
              <a:rPr lang="en-US" sz="1700" dirty="0" smtClean="0"/>
              <a:t> cont;</a:t>
            </a:r>
            <a:endParaRPr lang="en-US" sz="2900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214438" y="25717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</a:t>
            </a:r>
            <a:r>
              <a:rPr lang="en-US" sz="2800" b="1" dirty="0" smtClean="0"/>
              <a:t>Evidences of malignant change </a:t>
            </a:r>
            <a:r>
              <a:rPr lang="en-US" sz="21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(</a:t>
            </a:r>
            <a:r>
              <a:rPr lang="en-US" sz="2100" u="sng" dirty="0" smtClean="0">
                <a:solidFill>
                  <a:srgbClr val="FF0000"/>
                </a:solidFill>
              </a:rPr>
              <a:t>very important </a:t>
            </a:r>
            <a:r>
              <a:rPr lang="en-US" sz="2100" dirty="0" smtClean="0"/>
              <a:t>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   .</a:t>
            </a:r>
            <a:r>
              <a:rPr lang="en-US" sz="1900" dirty="0" smtClean="0"/>
              <a:t>Increase in size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          .change to irregular edge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          .change in thickness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          .change in </a:t>
            </a:r>
            <a:r>
              <a:rPr lang="en-US" sz="1900" dirty="0" err="1" smtClean="0"/>
              <a:t>colour</a:t>
            </a:r>
            <a:endParaRPr lang="en-US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          .change in surrounding tissue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          .symptoms</a:t>
            </a:r>
            <a:r>
              <a:rPr lang="en-US" sz="1500" dirty="0" smtClean="0"/>
              <a:t> </a:t>
            </a:r>
            <a:r>
              <a:rPr lang="en-US" sz="1500" dirty="0" err="1" smtClean="0"/>
              <a:t>e.g</a:t>
            </a:r>
            <a:r>
              <a:rPr lang="en-US" sz="1500" dirty="0" smtClean="0"/>
              <a:t>: itching, bleeding discharge</a:t>
            </a:r>
            <a:r>
              <a:rPr lang="en-US" sz="1900" dirty="0" smtClean="0"/>
              <a:t> </a:t>
            </a:r>
            <a:endParaRPr lang="ar-SA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1900" dirty="0" smtClean="0"/>
              <a:t>   </a:t>
            </a:r>
            <a:r>
              <a:rPr lang="en-US" sz="1900" dirty="0" smtClean="0"/>
              <a:t>         .</a:t>
            </a:r>
            <a:r>
              <a:rPr lang="en-US" sz="1900" dirty="0" err="1" smtClean="0"/>
              <a:t>lymphadenopathy</a:t>
            </a:r>
            <a:endParaRPr lang="en-US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          .microscopic evidence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600" dirty="0" smtClean="0"/>
              <a:t>                     	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2600" dirty="0" smtClean="0"/>
              <a:t>     </a:t>
            </a:r>
            <a:endParaRPr lang="en-US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64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u="sng" dirty="0" smtClean="0"/>
              <a:t>Malignant Melanoma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09825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It is rare but most rapidly infiltrating skin tumor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De-novo </a:t>
            </a:r>
            <a:r>
              <a:rPr lang="en-US" sz="1800" dirty="0" smtClean="0"/>
              <a:t>( 10 %) </a:t>
            </a:r>
            <a:r>
              <a:rPr lang="en-US" sz="2100" dirty="0" smtClean="0"/>
              <a:t>, Pre-existing </a:t>
            </a:r>
            <a:r>
              <a:rPr lang="en-US" sz="2100" dirty="0" err="1" smtClean="0"/>
              <a:t>naevus</a:t>
            </a:r>
            <a:r>
              <a:rPr lang="en-US" sz="2100" dirty="0" smtClean="0"/>
              <a:t> (</a:t>
            </a:r>
            <a:r>
              <a:rPr lang="en-US" sz="1600" dirty="0" smtClean="0"/>
              <a:t>90 %</a:t>
            </a:r>
            <a:r>
              <a:rPr lang="en-US" sz="2100" dirty="0" smtClean="0"/>
              <a:t>).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u="sng" dirty="0" smtClean="0"/>
              <a:t>Metastasis 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      </a:t>
            </a:r>
            <a:r>
              <a:rPr lang="en-US" sz="1900" dirty="0" smtClean="0"/>
              <a:t> Local &amp; satellite nodules.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1900" dirty="0" smtClean="0"/>
              <a:t>               Lymphatic.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1900" dirty="0" smtClean="0"/>
              <a:t>               Blood ( liver, lung, bone </a:t>
            </a:r>
            <a:r>
              <a:rPr lang="en-US" sz="1700" dirty="0" smtClean="0"/>
              <a:t>etc;.</a:t>
            </a:r>
            <a:endParaRPr lang="en-US" sz="2100" dirty="0" smtClean="0"/>
          </a:p>
        </p:txBody>
      </p:sp>
      <p:pic>
        <p:nvPicPr>
          <p:cNvPr id="30724" name="Picture 4" descr="scan0099"/>
          <p:cNvPicPr>
            <a:picLocks noChangeAspect="1" noChangeArrowheads="1"/>
          </p:cNvPicPr>
          <p:nvPr/>
        </p:nvPicPr>
        <p:blipFill>
          <a:blip r:embed="rId2"/>
          <a:srcRect b="30855"/>
          <a:stretch>
            <a:fillRect/>
          </a:stretch>
        </p:blipFill>
        <p:spPr bwMode="auto">
          <a:xfrm>
            <a:off x="5857875" y="3357563"/>
            <a:ext cx="26431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61938"/>
            <a:ext cx="9144000" cy="58816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mtClean="0"/>
              <a:t>MELANOMA</a:t>
            </a:r>
          </a:p>
        </p:txBody>
      </p:sp>
      <p:pic>
        <p:nvPicPr>
          <p:cNvPr id="31747" name="Picture 4" descr="melanoma_4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92263" y="1928813"/>
            <a:ext cx="3765550" cy="40719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Benign skin tumours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err="1" smtClean="0"/>
              <a:t>papilloma</a:t>
            </a:r>
            <a:r>
              <a:rPr lang="en-US" sz="2400" dirty="0" smtClean="0"/>
              <a:t>(wart)</a:t>
            </a:r>
            <a:r>
              <a:rPr lang="en-US" dirty="0" smtClean="0"/>
              <a:t>:   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.</a:t>
            </a:r>
            <a:r>
              <a:rPr lang="en-US" sz="1700" dirty="0" smtClean="0"/>
              <a:t>Finger like projection of all skin layers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           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.usually infective ( </a:t>
            </a:r>
            <a:r>
              <a:rPr lang="en-US" sz="1700" dirty="0" err="1" smtClean="0"/>
              <a:t>papilloma</a:t>
            </a:r>
            <a:r>
              <a:rPr lang="en-US" sz="1700" dirty="0" smtClean="0"/>
              <a:t> virus)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.</a:t>
            </a:r>
            <a:r>
              <a:rPr lang="en-US" sz="1700" dirty="0" err="1" smtClean="0"/>
              <a:t>pedunculated</a:t>
            </a:r>
            <a:r>
              <a:rPr lang="en-US" sz="1700" dirty="0" smtClean="0"/>
              <a:t> or sessile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</a:t>
            </a:r>
            <a:r>
              <a:rPr lang="en-US" u="sng" dirty="0" smtClean="0"/>
              <a:t>Rx</a:t>
            </a:r>
            <a:r>
              <a:rPr lang="en-US" dirty="0" smtClean="0"/>
              <a:t> : .</a:t>
            </a:r>
            <a:r>
              <a:rPr lang="en-US" sz="1700" dirty="0" smtClean="0"/>
              <a:t>Cauterization (small or multiple)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1700" dirty="0" smtClean="0"/>
              <a:t>                        .Excision (large)</a:t>
            </a:r>
            <a:endParaRPr lang="en-US" dirty="0" smtClean="0"/>
          </a:p>
        </p:txBody>
      </p:sp>
      <p:pic>
        <p:nvPicPr>
          <p:cNvPr id="6148" name="Picture 4" descr="scan0119"/>
          <p:cNvPicPr>
            <a:picLocks noChangeAspect="1" noChangeArrowheads="1"/>
          </p:cNvPicPr>
          <p:nvPr/>
        </p:nvPicPr>
        <p:blipFill>
          <a:blip r:embed="rId2"/>
          <a:srcRect b="11298"/>
          <a:stretch>
            <a:fillRect/>
          </a:stretch>
        </p:blipFill>
        <p:spPr bwMode="auto">
          <a:xfrm>
            <a:off x="6324600" y="2209800"/>
            <a:ext cx="221456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 descr="scan0121"/>
          <p:cNvPicPr>
            <a:picLocks noChangeAspect="1" noChangeArrowheads="1"/>
          </p:cNvPicPr>
          <p:nvPr/>
        </p:nvPicPr>
        <p:blipFill>
          <a:blip r:embed="rId3"/>
          <a:srcRect b="10921"/>
          <a:stretch>
            <a:fillRect/>
          </a:stretch>
        </p:blipFill>
        <p:spPr bwMode="auto">
          <a:xfrm>
            <a:off x="6477000" y="4114800"/>
            <a:ext cx="2079625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scan0120"/>
          <p:cNvPicPr>
            <a:picLocks noChangeAspect="1" noChangeArrowheads="1"/>
          </p:cNvPicPr>
          <p:nvPr/>
        </p:nvPicPr>
        <p:blipFill>
          <a:blip r:embed="rId4"/>
          <a:srcRect b="15167"/>
          <a:stretch>
            <a:fillRect/>
          </a:stretch>
        </p:blipFill>
        <p:spPr bwMode="auto">
          <a:xfrm>
            <a:off x="0" y="2357438"/>
            <a:ext cx="1928813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2772" name="Picture 4" descr="scan0104"/>
          <p:cNvPicPr>
            <a:picLocks noChangeAspect="1" noChangeArrowheads="1"/>
          </p:cNvPicPr>
          <p:nvPr/>
        </p:nvPicPr>
        <p:blipFill>
          <a:blip r:embed="rId2"/>
          <a:srcRect t="10867" r="50555"/>
          <a:stretch>
            <a:fillRect/>
          </a:stretch>
        </p:blipFill>
        <p:spPr bwMode="auto">
          <a:xfrm>
            <a:off x="3089275" y="2557463"/>
            <a:ext cx="28162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3796" name="Picture 4" descr="scan0103"/>
          <p:cNvPicPr>
            <a:picLocks noChangeAspect="1" noChangeArrowheads="1"/>
          </p:cNvPicPr>
          <p:nvPr/>
        </p:nvPicPr>
        <p:blipFill>
          <a:blip r:embed="rId2"/>
          <a:srcRect b="30284"/>
          <a:stretch>
            <a:fillRect/>
          </a:stretch>
        </p:blipFill>
        <p:spPr bwMode="auto">
          <a:xfrm>
            <a:off x="2744788" y="2336800"/>
            <a:ext cx="3195637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4820" name="Picture 4" descr="scan0106"/>
          <p:cNvPicPr>
            <a:picLocks noChangeAspect="1" noChangeArrowheads="1"/>
          </p:cNvPicPr>
          <p:nvPr/>
        </p:nvPicPr>
        <p:blipFill>
          <a:blip r:embed="rId2"/>
          <a:srcRect b="12755"/>
          <a:stretch>
            <a:fillRect/>
          </a:stretch>
        </p:blipFill>
        <p:spPr bwMode="auto">
          <a:xfrm>
            <a:off x="3208338" y="2039938"/>
            <a:ext cx="2728912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5844" name="Picture 4" descr="scan0101"/>
          <p:cNvPicPr>
            <a:picLocks noChangeAspect="1" noChangeArrowheads="1"/>
          </p:cNvPicPr>
          <p:nvPr/>
        </p:nvPicPr>
        <p:blipFill>
          <a:blip r:embed="rId2"/>
          <a:srcRect b="40468"/>
          <a:stretch>
            <a:fillRect/>
          </a:stretch>
        </p:blipFill>
        <p:spPr bwMode="auto">
          <a:xfrm>
            <a:off x="3370263" y="2728913"/>
            <a:ext cx="2405062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36868" name="Picture 4" descr="scan0102"/>
          <p:cNvPicPr>
            <a:picLocks noChangeAspect="1" noChangeArrowheads="1"/>
          </p:cNvPicPr>
          <p:nvPr/>
        </p:nvPicPr>
        <p:blipFill>
          <a:blip r:embed="rId2"/>
          <a:srcRect b="19984"/>
          <a:stretch>
            <a:fillRect/>
          </a:stretch>
        </p:blipFill>
        <p:spPr bwMode="auto">
          <a:xfrm>
            <a:off x="3162300" y="2417763"/>
            <a:ext cx="282098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Satellite nodule</a:t>
            </a:r>
          </a:p>
        </p:txBody>
      </p:sp>
      <p:pic>
        <p:nvPicPr>
          <p:cNvPr id="37892" name="Picture 4" descr="scan0105"/>
          <p:cNvPicPr>
            <a:picLocks noChangeAspect="1" noChangeArrowheads="1"/>
          </p:cNvPicPr>
          <p:nvPr/>
        </p:nvPicPr>
        <p:blipFill>
          <a:blip r:embed="rId2"/>
          <a:srcRect b="19751"/>
          <a:stretch>
            <a:fillRect/>
          </a:stretch>
        </p:blipFill>
        <p:spPr bwMode="auto">
          <a:xfrm>
            <a:off x="2825750" y="2674938"/>
            <a:ext cx="34925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b="1" u="sng" dirty="0" smtClean="0"/>
              <a:t>Skin Cysts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3500" dirty="0" smtClean="0"/>
              <a:t>  </a:t>
            </a:r>
            <a:r>
              <a:rPr lang="en-US" sz="3500" dirty="0" smtClean="0"/>
              <a:t>  </a:t>
            </a:r>
            <a:r>
              <a:rPr lang="en-US" sz="2800" u="sng" dirty="0" smtClean="0"/>
              <a:t>Implantation </a:t>
            </a:r>
            <a:r>
              <a:rPr lang="en-US" sz="2800" u="sng" dirty="0" err="1" smtClean="0"/>
              <a:t>Dermoid</a:t>
            </a:r>
            <a:r>
              <a:rPr lang="en-US" sz="2800" u="sng" dirty="0" smtClean="0"/>
              <a:t> </a:t>
            </a:r>
            <a:r>
              <a:rPr lang="en-US" sz="35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.</a:t>
            </a:r>
            <a:r>
              <a:rPr lang="en-US" sz="2000" dirty="0" smtClean="0"/>
              <a:t>It is a post traumatic </a:t>
            </a:r>
            <a:r>
              <a:rPr lang="en-US" sz="2000" dirty="0" err="1" smtClean="0"/>
              <a:t>dermoid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.Commonly in fingers and hands of farmers &amp; 	</a:t>
            </a:r>
            <a:r>
              <a:rPr lang="en-US" sz="2000" dirty="0" err="1" smtClean="0"/>
              <a:t>taylors</a:t>
            </a:r>
            <a:r>
              <a:rPr lang="en-US" sz="2000" dirty="0" smtClean="0"/>
              <a:t>.</a:t>
            </a:r>
            <a:endParaRPr lang="ar-SA" sz="20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.Tense , may be hard tender swelling.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.Attached to skin which may be scarred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.Contains desquamated epithelial cells.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.pain and ulceration may occur following repeated trauma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</a:t>
            </a:r>
            <a:r>
              <a:rPr lang="en-US" sz="2000" u="sng" dirty="0" smtClean="0"/>
              <a:t>RX: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Excision is curative.</a:t>
            </a:r>
          </a:p>
        </p:txBody>
      </p:sp>
      <p:pic>
        <p:nvPicPr>
          <p:cNvPr id="38916" name="Picture 4" descr="scan0170"/>
          <p:cNvPicPr>
            <a:picLocks noChangeAspect="1" noChangeArrowheads="1"/>
          </p:cNvPicPr>
          <p:nvPr/>
        </p:nvPicPr>
        <p:blipFill>
          <a:blip r:embed="rId2"/>
          <a:srcRect r="16382" b="24950"/>
          <a:stretch>
            <a:fillRect/>
          </a:stretch>
        </p:blipFill>
        <p:spPr bwMode="auto">
          <a:xfrm>
            <a:off x="7572375" y="2571750"/>
            <a:ext cx="1428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39939" name="Picture 2" descr="C:\Users\USER\Pictures\images (8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1428750"/>
            <a:ext cx="4786312" cy="5000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40963" name="Picture 2" descr="C:\Users\USER\Pictures\download (2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05200" y="1928813"/>
            <a:ext cx="2495550" cy="2143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41987" name="Picture 2" descr="C:\Users\USER\Pictures\download (2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800" y="3657600"/>
            <a:ext cx="2466975" cy="1847850"/>
          </a:xfrm>
        </p:spPr>
      </p:pic>
      <p:pic>
        <p:nvPicPr>
          <p:cNvPr id="41988" name="Picture 3" descr="C:\Users\USER\Pictures\download (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1714500"/>
            <a:ext cx="292893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965200"/>
            <a:ext cx="7010400" cy="15271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u="sng" dirty="0" smtClean="0"/>
              <a:t>SCAR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Fibrous tissue proliferation following :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                                            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                                               . </a:t>
            </a:r>
            <a:r>
              <a:rPr lang="en-US" sz="1600" dirty="0" smtClean="0"/>
              <a:t>trauma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                          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                                                .</a:t>
            </a:r>
            <a:r>
              <a:rPr lang="en-US" sz="1600" dirty="0" smtClean="0"/>
              <a:t>surgery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                                         </a:t>
            </a:r>
            <a:r>
              <a:rPr lang="en-US" sz="1500" dirty="0" smtClean="0"/>
              <a:t> .</a:t>
            </a:r>
            <a:r>
              <a:rPr lang="en-US" sz="1600" dirty="0" smtClean="0"/>
              <a:t>infection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.It is usually flat.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1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u="sng" dirty="0" smtClean="0"/>
              <a:t>Sebaceous Cyst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</a:t>
            </a:r>
            <a:r>
              <a:rPr lang="en-US" sz="1800" dirty="0" smtClean="0"/>
              <a:t>It is a retention cyst due to blockage of its duct.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dirty="0" smtClean="0"/>
              <a:t> Lined by </a:t>
            </a:r>
            <a:r>
              <a:rPr lang="en-US" sz="1800" dirty="0" err="1" smtClean="0"/>
              <a:t>squamous</a:t>
            </a:r>
            <a:r>
              <a:rPr lang="en-US" sz="1800" dirty="0" smtClean="0"/>
              <a:t> epithelium and contains sebum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dirty="0" smtClean="0"/>
              <a:t>     and </a:t>
            </a:r>
            <a:r>
              <a:rPr lang="en-US" sz="1800" dirty="0" err="1" smtClean="0"/>
              <a:t>desq</a:t>
            </a:r>
            <a:r>
              <a:rPr lang="en-US" sz="1800" dirty="0" smtClean="0"/>
              <a:t>. Epithelium.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dirty="0" smtClean="0"/>
              <a:t>Commonly in scalp , Face ,  scrotum and vulva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dirty="0" smtClean="0"/>
              <a:t>      	( never in palm &amp; sole).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</a:t>
            </a:r>
            <a:r>
              <a:rPr lang="en-US" sz="2400" b="1" u="sng" dirty="0" smtClean="0"/>
              <a:t>Clinically</a:t>
            </a:r>
            <a:r>
              <a:rPr lang="en-US" sz="19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            </a:t>
            </a:r>
            <a:r>
              <a:rPr lang="en-US" sz="1800" dirty="0" smtClean="0"/>
              <a:t>Spherical, cystic or tense swelling , </a:t>
            </a:r>
            <a:r>
              <a:rPr lang="en-US" sz="1800" u="sng" dirty="0" smtClean="0"/>
              <a:t>attached to skin with </a:t>
            </a:r>
            <a:r>
              <a:rPr lang="en-US" sz="1800" u="sng" dirty="0" err="1" smtClean="0"/>
              <a:t>punctum</a:t>
            </a:r>
            <a:r>
              <a:rPr lang="en-US" sz="1800" u="sng" dirty="0" smtClean="0"/>
              <a:t> </a:t>
            </a:r>
            <a:r>
              <a:rPr lang="en-US" sz="1800" dirty="0" smtClean="0"/>
              <a:t>that may discharge sebum upon squeezing.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>
                <a:solidFill>
                  <a:srgbClr val="FF0000"/>
                </a:solidFill>
              </a:rPr>
              <a:t>NB</a:t>
            </a:r>
            <a:r>
              <a:rPr lang="en-US" sz="1900" dirty="0" smtClean="0"/>
              <a:t> :Indentation and fluctuation tests may be positive .But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</a:t>
            </a:r>
            <a:r>
              <a:rPr lang="en-US" sz="1900" dirty="0" err="1" smtClean="0"/>
              <a:t>transillumination</a:t>
            </a:r>
            <a:r>
              <a:rPr lang="en-US" sz="1900" dirty="0" smtClean="0"/>
              <a:t> test is negative.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1900" dirty="0" smtClean="0"/>
              <a:t>  </a:t>
            </a:r>
            <a:r>
              <a:rPr lang="ar-SA" sz="2100" dirty="0" smtClean="0"/>
              <a:t> </a:t>
            </a:r>
            <a:endParaRPr lang="ar-SA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1900" dirty="0" smtClean="0"/>
              <a:t>   </a:t>
            </a:r>
            <a:endParaRPr lang="en-US" sz="1900" dirty="0" smtClean="0"/>
          </a:p>
        </p:txBody>
      </p:sp>
      <p:pic>
        <p:nvPicPr>
          <p:cNvPr id="43012" name="Picture 4" descr="scan0148"/>
          <p:cNvPicPr>
            <a:picLocks noChangeAspect="1" noChangeArrowheads="1"/>
          </p:cNvPicPr>
          <p:nvPr/>
        </p:nvPicPr>
        <p:blipFill>
          <a:blip r:embed="rId2"/>
          <a:srcRect b="13211"/>
          <a:stretch>
            <a:fillRect/>
          </a:stretch>
        </p:blipFill>
        <p:spPr bwMode="auto">
          <a:xfrm>
            <a:off x="6929438" y="2571750"/>
            <a:ext cx="16430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4036" name="Picture 4" descr="scan0147"/>
          <p:cNvPicPr>
            <a:picLocks noChangeAspect="1" noChangeArrowheads="1"/>
          </p:cNvPicPr>
          <p:nvPr/>
        </p:nvPicPr>
        <p:blipFill>
          <a:blip r:embed="rId2"/>
          <a:srcRect b="26572"/>
          <a:stretch>
            <a:fillRect/>
          </a:stretch>
        </p:blipFill>
        <p:spPr bwMode="auto">
          <a:xfrm>
            <a:off x="2987675" y="2532063"/>
            <a:ext cx="31686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5060" name="Picture 4" descr="scan0150"/>
          <p:cNvPicPr>
            <a:picLocks noChangeAspect="1" noChangeArrowheads="1"/>
          </p:cNvPicPr>
          <p:nvPr/>
        </p:nvPicPr>
        <p:blipFill>
          <a:blip r:embed="rId2"/>
          <a:srcRect b="9221"/>
          <a:stretch>
            <a:fillRect/>
          </a:stretch>
        </p:blipFill>
        <p:spPr bwMode="auto">
          <a:xfrm>
            <a:off x="2970213" y="2044700"/>
            <a:ext cx="3205162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898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500063" y="642938"/>
            <a:ext cx="8215312" cy="53768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 smtClean="0"/>
          </a:p>
        </p:txBody>
      </p:sp>
      <p:pic>
        <p:nvPicPr>
          <p:cNvPr id="46084" name="Picture 2" descr="C:\Users\USER\Pictures\images (5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638425"/>
            <a:ext cx="28956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500063" y="642938"/>
            <a:ext cx="8215312" cy="53768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ar-SA" dirty="0" smtClean="0"/>
          </a:p>
        </p:txBody>
      </p:sp>
      <p:pic>
        <p:nvPicPr>
          <p:cNvPr id="47108" name="Picture 2" descr="C:\Users\USER\Pictures\images (6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5650" y="2533650"/>
            <a:ext cx="2552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62468" name="Picture 4" descr="scan0149"/>
          <p:cNvPicPr>
            <a:picLocks noChangeAspect="1" noChangeArrowheads="1"/>
          </p:cNvPicPr>
          <p:nvPr/>
        </p:nvPicPr>
        <p:blipFill>
          <a:blip r:embed="rId2"/>
          <a:srcRect t="9198" b="9198"/>
          <a:stretch>
            <a:fillRect/>
          </a:stretch>
        </p:blipFill>
        <p:spPr bwMode="auto">
          <a:xfrm>
            <a:off x="2000250" y="1928813"/>
            <a:ext cx="5888038" cy="31924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en-US" sz="4000" u="sng" dirty="0" err="1" smtClean="0"/>
              <a:t>Seb</a:t>
            </a:r>
            <a:r>
              <a:rPr lang="en-US" sz="4000" u="sng" dirty="0" smtClean="0"/>
              <a:t>. Cyst</a:t>
            </a:r>
            <a:r>
              <a:rPr lang="en-US" dirty="0" smtClean="0"/>
              <a:t>     </a:t>
            </a:r>
            <a:r>
              <a:rPr lang="en-US" sz="1900" dirty="0" smtClean="0"/>
              <a:t>cont;</a:t>
            </a:r>
            <a:endParaRPr lang="en-US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u="sng" dirty="0" smtClean="0"/>
              <a:t>Complications</a:t>
            </a:r>
            <a:r>
              <a:rPr lang="en-US" sz="3400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400" dirty="0" smtClean="0"/>
              <a:t>		</a:t>
            </a:r>
            <a:r>
              <a:rPr lang="en-US" sz="2000" dirty="0" err="1" smtClean="0"/>
              <a:t>Cosmotic</a:t>
            </a:r>
            <a:r>
              <a:rPr lang="en-US" sz="20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	 Infection.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	 Ulceration.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		 Cock peculiar </a:t>
            </a:r>
            <a:r>
              <a:rPr lang="en-US" sz="2000" dirty="0" err="1" smtClean="0"/>
              <a:t>tumour</a:t>
            </a:r>
            <a:r>
              <a:rPr lang="en-US" sz="2000" dirty="0" smtClean="0"/>
              <a:t>. </a:t>
            </a:r>
            <a:r>
              <a:rPr lang="en-US" sz="2400" dirty="0" smtClean="0"/>
              <a:t>( </a:t>
            </a:r>
            <a:r>
              <a:rPr lang="en-US" sz="1600" dirty="0" err="1" smtClean="0"/>
              <a:t>granuloma</a:t>
            </a:r>
            <a:r>
              <a:rPr lang="en-US" sz="1600" dirty="0" smtClean="0"/>
              <a:t> due to ulceration)</a:t>
            </a:r>
            <a:endParaRPr lang="en-US" sz="24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		 </a:t>
            </a:r>
            <a:r>
              <a:rPr lang="en-US" sz="2000" dirty="0" smtClean="0"/>
              <a:t>Sebaceous horn .</a:t>
            </a:r>
            <a:r>
              <a:rPr lang="en-US" sz="2400" dirty="0" smtClean="0"/>
              <a:t>(</a:t>
            </a:r>
            <a:r>
              <a:rPr lang="en-US" sz="1600" dirty="0" err="1" smtClean="0"/>
              <a:t>inspessated</a:t>
            </a:r>
            <a:r>
              <a:rPr lang="en-US" sz="1600" dirty="0" smtClean="0"/>
              <a:t> secreted sebum 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b="1" u="sng" dirty="0" smtClean="0"/>
              <a:t>Rx</a:t>
            </a:r>
            <a:r>
              <a:rPr lang="en-US" sz="2400" dirty="0" smtClean="0"/>
              <a:t> :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.</a:t>
            </a:r>
            <a:r>
              <a:rPr lang="en-US" sz="1800" dirty="0" smtClean="0"/>
              <a:t>Excision: for un infected cyst 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dirty="0" smtClean="0"/>
              <a:t>.Incision &amp; drainage: followed by excision for infected cyst.	</a:t>
            </a:r>
            <a:r>
              <a:rPr lang="en-US" sz="2400" dirty="0" smtClean="0"/>
              <a:t> </a:t>
            </a:r>
            <a:endParaRPr lang="en-US" sz="3400" dirty="0" smtClean="0"/>
          </a:p>
        </p:txBody>
      </p:sp>
      <p:pic>
        <p:nvPicPr>
          <p:cNvPr id="49156" name="Picture 4" descr="scan0146"/>
          <p:cNvPicPr>
            <a:picLocks noChangeAspect="1" noChangeArrowheads="1"/>
          </p:cNvPicPr>
          <p:nvPr/>
        </p:nvPicPr>
        <p:blipFill>
          <a:blip r:embed="rId2"/>
          <a:srcRect r="32140"/>
          <a:stretch>
            <a:fillRect/>
          </a:stretch>
        </p:blipFill>
        <p:spPr bwMode="auto">
          <a:xfrm>
            <a:off x="6000750" y="2500313"/>
            <a:ext cx="24336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</a:t>
            </a:r>
            <a:r>
              <a:rPr lang="en-US" sz="1800" dirty="0" err="1" smtClean="0"/>
              <a:t>sebasceous</a:t>
            </a:r>
            <a:r>
              <a:rPr lang="en-US" sz="1800" dirty="0" smtClean="0"/>
              <a:t> horn</a:t>
            </a:r>
          </a:p>
        </p:txBody>
      </p:sp>
      <p:pic>
        <p:nvPicPr>
          <p:cNvPr id="50180" name="Picture 4" descr="scan0115"/>
          <p:cNvPicPr>
            <a:picLocks noChangeAspect="1" noChangeArrowheads="1"/>
          </p:cNvPicPr>
          <p:nvPr/>
        </p:nvPicPr>
        <p:blipFill>
          <a:blip r:embed="rId2"/>
          <a:srcRect r="15085" b="24036"/>
          <a:stretch>
            <a:fillRect/>
          </a:stretch>
        </p:blipFill>
        <p:spPr bwMode="auto">
          <a:xfrm>
            <a:off x="4648200" y="2286000"/>
            <a:ext cx="3040062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0388"/>
            <a:ext cx="9144000" cy="515461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                      Infected </a:t>
            </a:r>
            <a:r>
              <a:rPr lang="en-US" sz="2700" dirty="0" err="1" smtClean="0"/>
              <a:t>sebasceous</a:t>
            </a:r>
            <a:r>
              <a:rPr lang="en-US" sz="2700" dirty="0" smtClean="0"/>
              <a:t> cyst</a:t>
            </a:r>
            <a:r>
              <a:rPr lang="en-US" sz="1800" dirty="0" smtClean="0"/>
              <a:t>.</a:t>
            </a:r>
            <a:r>
              <a:rPr lang="en-US" dirty="0" smtClean="0"/>
              <a:t>  </a:t>
            </a:r>
            <a:endParaRPr lang="ar-SA" dirty="0"/>
          </a:p>
        </p:txBody>
      </p:sp>
      <p:pic>
        <p:nvPicPr>
          <p:cNvPr id="51203" name="Picture 2" descr="C:\Users\USER\Pictures\images (6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0" y="1905000"/>
            <a:ext cx="3790950" cy="30249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</a:t>
            </a:r>
            <a:r>
              <a:rPr lang="en-US" sz="2000" dirty="0" err="1" smtClean="0"/>
              <a:t>Sebasceous</a:t>
            </a:r>
            <a:r>
              <a:rPr lang="en-US" sz="2000" dirty="0" smtClean="0"/>
              <a:t> cyst excision </a:t>
            </a:r>
            <a:endParaRPr lang="ar-SA" sz="2000" dirty="0"/>
          </a:p>
        </p:txBody>
      </p:sp>
      <p:pic>
        <p:nvPicPr>
          <p:cNvPr id="52227" name="Picture 2" descr="C:\Users\USER\Pictures\images (6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4500" y="2214563"/>
            <a:ext cx="2543175" cy="1800225"/>
          </a:xfrm>
        </p:spPr>
      </p:pic>
      <p:pic>
        <p:nvPicPr>
          <p:cNvPr id="52228" name="Picture 2" descr="C:\Users\USER\Pictures\images (6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2071688"/>
            <a:ext cx="2057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17575"/>
            <a:ext cx="8229600" cy="1143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3400" u="sng" dirty="0" smtClean="0"/>
              <a:t>Hyper </a:t>
            </a:r>
            <a:r>
              <a:rPr lang="en-US" sz="3400" u="sng" dirty="0" err="1" smtClean="0"/>
              <a:t>trophic</a:t>
            </a:r>
            <a:r>
              <a:rPr lang="en-US" sz="3400" u="sng" dirty="0" smtClean="0"/>
              <a:t> scar</a:t>
            </a:r>
            <a:r>
              <a:rPr lang="en-US" sz="3400" dirty="0" smtClean="0"/>
              <a:t>			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idx="1"/>
          </p:nvPr>
        </p:nvSpPr>
        <p:spPr>
          <a:xfrm>
            <a:off x="468313" y="2071688"/>
            <a:ext cx="8229600" cy="4525962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ar-SA" sz="900" dirty="0" smtClean="0"/>
              <a:t>                                                </a:t>
            </a: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</a:t>
            </a:r>
          </a:p>
          <a:p>
            <a:pPr lvl="1"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200" dirty="0" smtClean="0"/>
              <a:t> Excessive fibrous tissue in a scar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                             ..  </a:t>
            </a:r>
            <a:r>
              <a:rPr lang="en-US" sz="1700" dirty="0" smtClean="0"/>
              <a:t>confined to the scar</a:t>
            </a: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                               .  </a:t>
            </a:r>
            <a:r>
              <a:rPr lang="en-US" sz="1700" dirty="0" smtClean="0"/>
              <a:t>no </a:t>
            </a:r>
            <a:r>
              <a:rPr lang="en-US" sz="1700" dirty="0" err="1" smtClean="0"/>
              <a:t>neovascularization</a:t>
            </a:r>
            <a:r>
              <a:rPr lang="en-US" sz="5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                                                .</a:t>
            </a:r>
            <a:r>
              <a:rPr lang="en-US" sz="1700" dirty="0" smtClean="0"/>
              <a:t>wound infection is an important factor</a:t>
            </a:r>
            <a:r>
              <a:rPr lang="en-US" sz="500" dirty="0" smtClean="0"/>
              <a:t>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         </a:t>
            </a:r>
            <a:r>
              <a:rPr lang="en-US" sz="1700" dirty="0" smtClean="0"/>
              <a:t> .clinically it is a raised , non tender swelling with no itching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700" dirty="0" smtClean="0"/>
              <a:t>                .it may regress gradually in six months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           . does not usually recur after excision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500" dirty="0" smtClean="0"/>
              <a:t>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5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900" dirty="0" smtClean="0"/>
          </a:p>
        </p:txBody>
      </p:sp>
      <p:pic>
        <p:nvPicPr>
          <p:cNvPr id="8196" name="Picture 13" descr="Image result for hypertrophic sc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2428875"/>
            <a:ext cx="15716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64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800" b="1" u="sng" dirty="0" smtClean="0"/>
              <a:t>Subcutaneous</a:t>
            </a:r>
            <a:r>
              <a:rPr lang="en-US" sz="2900" b="1" u="sng" dirty="0" smtClean="0"/>
              <a:t> </a:t>
            </a:r>
            <a:r>
              <a:rPr lang="en-US" sz="3800" b="1" u="sng" dirty="0" smtClean="0"/>
              <a:t>Lumps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</a:t>
            </a:r>
            <a:r>
              <a:rPr lang="en-US" sz="1900" b="1" u="sng" dirty="0" smtClean="0"/>
              <a:t>Cystic</a:t>
            </a:r>
            <a:r>
              <a:rPr lang="en-US" sz="1500" b="1" u="sng" dirty="0" smtClean="0"/>
              <a:t> </a:t>
            </a:r>
            <a:r>
              <a:rPr lang="en-US" sz="1900" b="1" u="sng" dirty="0" smtClean="0"/>
              <a:t>swellings</a:t>
            </a:r>
            <a:r>
              <a:rPr lang="en-US" sz="15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000" dirty="0" smtClean="0"/>
              <a:t>                </a:t>
            </a:r>
            <a:r>
              <a:rPr lang="en-US" sz="2000" u="sng" dirty="0" smtClean="0"/>
              <a:t>Congenital</a:t>
            </a:r>
            <a:r>
              <a:rPr lang="en-US" sz="2000" dirty="0" smtClean="0"/>
              <a:t>                       </a:t>
            </a:r>
            <a:r>
              <a:rPr lang="en-US" sz="2000" u="sng" dirty="0" err="1" smtClean="0"/>
              <a:t>Aquired</a:t>
            </a:r>
            <a:endParaRPr lang="en-US" sz="2000" u="sng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-----------------                                          ………….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100" dirty="0" smtClean="0"/>
              <a:t>                                                                                 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000" dirty="0" smtClean="0"/>
              <a:t>           </a:t>
            </a:r>
            <a:r>
              <a:rPr lang="en-US" sz="1400" dirty="0" err="1" smtClean="0"/>
              <a:t>dermoid</a:t>
            </a:r>
            <a:r>
              <a:rPr lang="en-US" sz="1200" dirty="0" smtClean="0"/>
              <a:t> </a:t>
            </a:r>
            <a:r>
              <a:rPr lang="en-US" sz="1400" dirty="0" smtClean="0"/>
              <a:t>cyst</a:t>
            </a:r>
            <a:r>
              <a:rPr lang="en-US" sz="1200" dirty="0" smtClean="0"/>
              <a:t>                                                </a:t>
            </a:r>
            <a:r>
              <a:rPr lang="en-US" sz="1400" dirty="0" err="1" smtClean="0"/>
              <a:t>abcess</a:t>
            </a:r>
            <a:endParaRPr lang="en-US" sz="14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000" dirty="0" smtClean="0"/>
              <a:t>           </a:t>
            </a:r>
            <a:r>
              <a:rPr lang="en-US" sz="1300" dirty="0" smtClean="0"/>
              <a:t>cystic</a:t>
            </a:r>
            <a:r>
              <a:rPr lang="en-US" sz="1200" dirty="0" smtClean="0"/>
              <a:t> </a:t>
            </a:r>
            <a:r>
              <a:rPr lang="en-US" sz="1300" dirty="0" err="1" smtClean="0"/>
              <a:t>hygroma</a:t>
            </a:r>
            <a:r>
              <a:rPr lang="en-US" sz="1200" dirty="0" smtClean="0"/>
              <a:t>                                              </a:t>
            </a:r>
            <a:r>
              <a:rPr lang="en-US" sz="1300" dirty="0" err="1" smtClean="0"/>
              <a:t>parasetic</a:t>
            </a:r>
            <a:r>
              <a:rPr lang="en-US" sz="10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000" dirty="0" smtClean="0"/>
              <a:t>           </a:t>
            </a:r>
            <a:r>
              <a:rPr lang="en-US" sz="1300" dirty="0" err="1" smtClean="0"/>
              <a:t>haemangioma</a:t>
            </a:r>
            <a:r>
              <a:rPr lang="en-US" sz="1200" dirty="0" smtClean="0"/>
              <a:t>                                                </a:t>
            </a:r>
            <a:r>
              <a:rPr lang="en-US" sz="1200" dirty="0" err="1" smtClean="0"/>
              <a:t>haematoma</a:t>
            </a:r>
            <a:r>
              <a:rPr lang="en-US" sz="1200" dirty="0" smtClean="0"/>
              <a:t>	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900" b="1" u="sng" dirty="0" smtClean="0"/>
              <a:t>Solid swellings: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</a:t>
            </a:r>
            <a:r>
              <a:rPr lang="en-US" sz="1500" dirty="0" smtClean="0"/>
              <a:t>commonly benign: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                           </a:t>
            </a:r>
            <a:r>
              <a:rPr lang="en-US" sz="1500" dirty="0" err="1" smtClean="0"/>
              <a:t>shwanoma</a:t>
            </a:r>
            <a:r>
              <a:rPr lang="en-US" sz="1500" dirty="0" smtClean="0"/>
              <a:t> </a:t>
            </a:r>
            <a:r>
              <a:rPr lang="en-US" sz="1700" dirty="0" smtClean="0"/>
              <a:t>, </a:t>
            </a:r>
            <a:r>
              <a:rPr lang="en-US" sz="1700" dirty="0" err="1" smtClean="0"/>
              <a:t>neurofibroma</a:t>
            </a:r>
            <a:r>
              <a:rPr lang="en-US" sz="1700" dirty="0" smtClean="0"/>
              <a:t> ,</a:t>
            </a:r>
            <a:r>
              <a:rPr lang="en-US" sz="2000" dirty="0" err="1" smtClean="0"/>
              <a:t>lipoma</a:t>
            </a:r>
            <a:r>
              <a:rPr lang="en-US" sz="1300" dirty="0" smtClean="0"/>
              <a:t>               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300" dirty="0" smtClean="0"/>
              <a:t>      </a:t>
            </a:r>
          </a:p>
          <a:p>
            <a:pPr algn="ctr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900" dirty="0" smtClean="0"/>
              <a:t>        			 </a:t>
            </a:r>
            <a:r>
              <a:rPr lang="en-US" sz="1200" dirty="0" smtClean="0"/>
              <a:t>(</a:t>
            </a:r>
            <a:r>
              <a:rPr lang="en-US" sz="900" dirty="0" smtClean="0"/>
              <a:t> </a:t>
            </a:r>
            <a:r>
              <a:rPr lang="en-US" sz="1500" dirty="0" smtClean="0"/>
              <a:t>rarely malignant)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dirty="0" smtClean="0"/>
              <a:t>                                 </a:t>
            </a:r>
            <a:endParaRPr lang="en-US" sz="9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900" dirty="0" smtClean="0"/>
              <a:t>        </a:t>
            </a:r>
            <a:endParaRPr lang="en-US" sz="800" dirty="0" smtClean="0"/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800" dirty="0" smtClean="0"/>
              <a:t>              </a:t>
            </a:r>
            <a:endParaRPr lang="en-US" sz="9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</a:t>
            </a:r>
            <a:r>
              <a:rPr lang="en-US" sz="1800" dirty="0" smtClean="0"/>
              <a:t>Traumatic </a:t>
            </a:r>
            <a:r>
              <a:rPr lang="en-US" sz="1800" dirty="0" err="1" smtClean="0"/>
              <a:t>haematoma</a:t>
            </a:r>
            <a:endParaRPr lang="ar-SA" dirty="0"/>
          </a:p>
        </p:txBody>
      </p:sp>
      <p:pic>
        <p:nvPicPr>
          <p:cNvPr id="54276" name="Picture 3" descr="C:\Users\USER\Pictures\download (2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0" y="2286000"/>
            <a:ext cx="23574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300" u="sng" dirty="0" err="1" smtClean="0"/>
              <a:t>Dermoid</a:t>
            </a:r>
            <a:r>
              <a:rPr lang="en-US" sz="3300" u="sng" dirty="0" smtClean="0"/>
              <a:t> cyst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smtClean="0"/>
              <a:t>Clinically four </a:t>
            </a:r>
            <a:r>
              <a:rPr lang="en-US" u="sng" dirty="0" err="1" smtClean="0"/>
              <a:t>varaieties</a:t>
            </a:r>
            <a:r>
              <a:rPr lang="en-US" sz="2600" dirty="0" smtClean="0"/>
              <a:t>: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                     1.Sequestration </a:t>
            </a:r>
            <a:r>
              <a:rPr lang="en-US" sz="2200" dirty="0" err="1" smtClean="0"/>
              <a:t>dermoid</a:t>
            </a:r>
            <a:r>
              <a:rPr lang="en-US" sz="2200" dirty="0" smtClean="0"/>
              <a:t>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                      2.Implantation </a:t>
            </a:r>
            <a:r>
              <a:rPr lang="en-US" sz="2200" dirty="0" err="1" smtClean="0"/>
              <a:t>dermoid</a:t>
            </a:r>
            <a:r>
              <a:rPr lang="en-US" sz="2200" dirty="0" smtClean="0"/>
              <a:t>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                      3.Tubulo-dermoid.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                      4.Terato-dermoid</a:t>
            </a:r>
            <a:r>
              <a:rPr lang="en-US" sz="2600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u="sng" dirty="0" smtClean="0"/>
              <a:t>Sequestration </a:t>
            </a:r>
            <a:r>
              <a:rPr lang="en-US" sz="3600" u="sng" dirty="0" err="1" smtClean="0"/>
              <a:t>dermoid</a:t>
            </a:r>
            <a:endParaRPr lang="en-US" sz="3600" u="sng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.It </a:t>
            </a:r>
            <a:r>
              <a:rPr lang="en-US" sz="2500" u="sng" dirty="0" smtClean="0"/>
              <a:t>is a true congenital cyst </a:t>
            </a:r>
            <a:r>
              <a:rPr lang="en-US" sz="1900" dirty="0" smtClean="0"/>
              <a:t>.</a:t>
            </a:r>
          </a:p>
          <a:p>
            <a:pPr algn="l" rtl="0">
              <a:lnSpc>
                <a:spcPct val="90000"/>
              </a:lnSpc>
              <a:buNone/>
              <a:defRPr/>
            </a:pPr>
            <a:r>
              <a:rPr lang="en-US" sz="2100" dirty="0" smtClean="0"/>
              <a:t>		</a:t>
            </a:r>
            <a:r>
              <a:rPr lang="en-US" sz="1900" dirty="0" err="1" smtClean="0"/>
              <a:t>Ectodermal</a:t>
            </a:r>
            <a:r>
              <a:rPr lang="en-US" sz="1900" dirty="0" smtClean="0"/>
              <a:t> tissue </a:t>
            </a:r>
            <a:r>
              <a:rPr lang="en-US" sz="1900" dirty="0" err="1" smtClean="0"/>
              <a:t>burried</a:t>
            </a:r>
            <a:r>
              <a:rPr lang="en-US" sz="1900" dirty="0" smtClean="0"/>
              <a:t> in mesoderm forming a cyst          lined by  </a:t>
            </a:r>
            <a:r>
              <a:rPr lang="en-US" sz="1900" dirty="0" err="1" smtClean="0"/>
              <a:t>squamous</a:t>
            </a:r>
            <a:r>
              <a:rPr lang="en-US" sz="1900" dirty="0" smtClean="0"/>
              <a:t>  </a:t>
            </a:r>
            <a:r>
              <a:rPr lang="en-US" sz="1900" dirty="0" err="1" smtClean="0"/>
              <a:t>epithelum</a:t>
            </a:r>
            <a:r>
              <a:rPr lang="en-US" sz="1900" dirty="0" smtClean="0"/>
              <a:t>   and  contains paste-like  material</a:t>
            </a:r>
            <a:r>
              <a:rPr lang="en-US" sz="2100" dirty="0" smtClean="0"/>
              <a:t>. </a:t>
            </a:r>
            <a:r>
              <a:rPr lang="en-US" sz="1900" dirty="0" smtClean="0"/>
              <a:t>	   		</a:t>
            </a:r>
            <a:r>
              <a:rPr lang="en-US" sz="2100" dirty="0" smtClean="0"/>
              <a:t>					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		</a:t>
            </a:r>
            <a:endParaRPr lang="en-US" sz="25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.</a:t>
            </a:r>
            <a:r>
              <a:rPr lang="en-US" sz="2500" u="sng" dirty="0" smtClean="0"/>
              <a:t>Common at lines of Embryonic fusion sites</a:t>
            </a:r>
            <a:r>
              <a:rPr lang="en-US" sz="2500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 </a:t>
            </a:r>
            <a:r>
              <a:rPr lang="en-US" sz="2100" dirty="0" smtClean="0"/>
              <a:t>. </a:t>
            </a:r>
            <a:r>
              <a:rPr lang="en-US" sz="1900" dirty="0" smtClean="0"/>
              <a:t>Midline: neck &amp; root of nose.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  </a:t>
            </a:r>
            <a:r>
              <a:rPr lang="en-US" sz="1900" dirty="0" smtClean="0"/>
              <a:t>. Scalp.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900" dirty="0" smtClean="0"/>
              <a:t>  . Inner or outer angles of eyes</a:t>
            </a:r>
            <a:r>
              <a:rPr lang="en-US" sz="2100" dirty="0" smtClean="0"/>
              <a:t>.</a:t>
            </a:r>
            <a:r>
              <a:rPr lang="en-US" sz="2900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778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</a:t>
            </a:r>
            <a:r>
              <a:rPr lang="en-US" sz="2900" u="sng" dirty="0" smtClean="0"/>
              <a:t>Sequestration </a:t>
            </a:r>
            <a:r>
              <a:rPr lang="en-US" sz="2900" u="sng" dirty="0" err="1" smtClean="0"/>
              <a:t>dermoid</a:t>
            </a:r>
            <a:r>
              <a:rPr lang="en-US" sz="2900" u="sng" dirty="0" smtClean="0"/>
              <a:t>  </a:t>
            </a:r>
            <a:r>
              <a:rPr lang="en-US" sz="1700" dirty="0" smtClean="0"/>
              <a:t>cont;</a:t>
            </a:r>
            <a:endParaRPr lang="en-US" sz="2900" dirty="0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600" b="1" u="sng" dirty="0" smtClean="0"/>
              <a:t>Clinical features</a:t>
            </a:r>
            <a:r>
              <a:rPr lang="en-US" sz="2600" dirty="0" smtClean="0"/>
              <a:t>: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</a:t>
            </a:r>
            <a:endParaRPr lang="en-US" sz="20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Painless, </a:t>
            </a:r>
            <a:r>
              <a:rPr lang="en-US" sz="2200" dirty="0" err="1" smtClean="0"/>
              <a:t>spherical,cystic</a:t>
            </a:r>
            <a:r>
              <a:rPr lang="en-US" sz="2200" dirty="0" smtClean="0"/>
              <a:t> mass.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</a:t>
            </a:r>
            <a:r>
              <a:rPr lang="en-US" sz="2000" dirty="0" smtClean="0"/>
              <a:t>Appears in childhood or adults</a:t>
            </a:r>
            <a:r>
              <a:rPr lang="en-US" sz="2400" dirty="0" smtClean="0"/>
              <a:t>.</a:t>
            </a:r>
            <a:endParaRPr lang="en-US" sz="22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Smooth surface.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Not attached to skin </a:t>
            </a:r>
            <a:r>
              <a:rPr lang="en-US" sz="1700" dirty="0" smtClean="0"/>
              <a:t>cf. </a:t>
            </a:r>
            <a:r>
              <a:rPr lang="en-US" sz="1700" dirty="0" err="1" smtClean="0"/>
              <a:t>seb</a:t>
            </a:r>
            <a:r>
              <a:rPr lang="en-US" sz="1700" dirty="0" smtClean="0"/>
              <a:t>. cyst</a:t>
            </a:r>
            <a:endParaRPr lang="en-US" sz="2200" dirty="0" smtClean="0"/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 </a:t>
            </a:r>
            <a:r>
              <a:rPr lang="en-US" sz="2200" dirty="0" err="1" smtClean="0"/>
              <a:t>punctum</a:t>
            </a:r>
            <a:r>
              <a:rPr lang="en-US" sz="2200" dirty="0" smtClean="0"/>
              <a:t> </a:t>
            </a:r>
            <a:r>
              <a:rPr lang="en-US" sz="1500" dirty="0" smtClean="0"/>
              <a:t>cf. </a:t>
            </a:r>
            <a:r>
              <a:rPr lang="en-US" sz="1500" dirty="0" err="1" smtClean="0"/>
              <a:t>seb</a:t>
            </a:r>
            <a:r>
              <a:rPr lang="en-US" sz="1500" dirty="0" smtClean="0"/>
              <a:t>. cyst.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Not compressible </a:t>
            </a:r>
            <a:r>
              <a:rPr lang="en-US" sz="1700" dirty="0" smtClean="0"/>
              <a:t>cf. </a:t>
            </a:r>
            <a:r>
              <a:rPr lang="en-US" sz="1700" dirty="0" err="1" smtClean="0"/>
              <a:t>meningocele</a:t>
            </a:r>
            <a:r>
              <a:rPr lang="en-US" sz="17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Bone indentation </a:t>
            </a:r>
            <a:r>
              <a:rPr lang="en-US" sz="1700" dirty="0" smtClean="0"/>
              <a:t>(scalp)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200" dirty="0" smtClean="0"/>
              <a:t>  </a:t>
            </a:r>
            <a:r>
              <a:rPr lang="en-US" sz="2200" dirty="0" err="1" smtClean="0"/>
              <a:t>Transillumination</a:t>
            </a:r>
            <a:r>
              <a:rPr lang="en-US" sz="2200" dirty="0" smtClean="0"/>
              <a:t> test - </a:t>
            </a:r>
            <a:r>
              <a:rPr lang="en-US" sz="2200" dirty="0" err="1" smtClean="0"/>
              <a:t>ve</a:t>
            </a:r>
            <a:r>
              <a:rPr lang="en-US" sz="2600" dirty="0" smtClean="0"/>
              <a:t> .                        </a:t>
            </a:r>
            <a:endParaRPr 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76400" y="6643688"/>
            <a:ext cx="7010400" cy="1063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r>
              <a:rPr lang="en-US" sz="2600" kern="0" dirty="0">
                <a:solidFill>
                  <a:schemeClr val="tx2"/>
                </a:solidFill>
                <a:latin typeface="+mn-lt"/>
                <a:cs typeface="+mn-cs"/>
              </a:rPr>
              <a:t>.                        </a:t>
            </a:r>
            <a:endParaRPr lang="en-US" sz="3000" kern="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57349" name="Picture 4" descr="scan0153"/>
          <p:cNvPicPr>
            <a:picLocks noChangeAspect="1" noChangeArrowheads="1"/>
          </p:cNvPicPr>
          <p:nvPr/>
        </p:nvPicPr>
        <p:blipFill>
          <a:blip r:embed="rId2"/>
          <a:srcRect b="25237"/>
          <a:stretch>
            <a:fillRect/>
          </a:stretch>
        </p:blipFill>
        <p:spPr bwMode="auto">
          <a:xfrm>
            <a:off x="6215063" y="2786063"/>
            <a:ext cx="23574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</a:t>
            </a:r>
            <a:r>
              <a:rPr lang="en-US" sz="1800" dirty="0" smtClean="0"/>
              <a:t>Occipital </a:t>
            </a:r>
            <a:r>
              <a:rPr lang="en-US" sz="1800" dirty="0" err="1" smtClean="0"/>
              <a:t>dermoid</a:t>
            </a:r>
            <a:endParaRPr lang="en-US" dirty="0" smtClean="0"/>
          </a:p>
        </p:txBody>
      </p:sp>
      <p:pic>
        <p:nvPicPr>
          <p:cNvPr id="58372" name="Picture 4" descr="scan0154"/>
          <p:cNvPicPr>
            <a:picLocks noChangeAspect="1" noChangeArrowheads="1"/>
          </p:cNvPicPr>
          <p:nvPr/>
        </p:nvPicPr>
        <p:blipFill>
          <a:blip r:embed="rId2"/>
          <a:srcRect b="19257"/>
          <a:stretch>
            <a:fillRect/>
          </a:stretch>
        </p:blipFill>
        <p:spPr bwMode="auto">
          <a:xfrm>
            <a:off x="1676400" y="1981200"/>
            <a:ext cx="333057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scan0152"/>
          <p:cNvPicPr>
            <a:picLocks noChangeAspect="1" noChangeArrowheads="1"/>
          </p:cNvPicPr>
          <p:nvPr/>
        </p:nvPicPr>
        <p:blipFill>
          <a:blip r:embed="rId3"/>
          <a:srcRect b="11806"/>
          <a:stretch>
            <a:fillRect/>
          </a:stretch>
        </p:blipFill>
        <p:spPr bwMode="auto">
          <a:xfrm>
            <a:off x="4876800" y="1981200"/>
            <a:ext cx="25717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 </a:t>
            </a:r>
            <a:r>
              <a:rPr lang="en-US" sz="1800" dirty="0" smtClean="0"/>
              <a:t>nasal root </a:t>
            </a:r>
            <a:r>
              <a:rPr lang="en-US" sz="1800" dirty="0" err="1" smtClean="0"/>
              <a:t>dermoid</a:t>
            </a:r>
            <a:endParaRPr lang="en-US" sz="1800" dirty="0" smtClean="0"/>
          </a:p>
        </p:txBody>
      </p:sp>
      <p:pic>
        <p:nvPicPr>
          <p:cNvPr id="59396" name="Picture 4" descr="scan0155"/>
          <p:cNvPicPr>
            <a:picLocks noChangeAspect="1" noChangeArrowheads="1"/>
          </p:cNvPicPr>
          <p:nvPr/>
        </p:nvPicPr>
        <p:blipFill>
          <a:blip r:embed="rId2"/>
          <a:srcRect r="42375"/>
          <a:stretch>
            <a:fillRect/>
          </a:stretch>
        </p:blipFill>
        <p:spPr bwMode="auto">
          <a:xfrm>
            <a:off x="3886200" y="2209800"/>
            <a:ext cx="21050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04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</a:t>
            </a:r>
            <a:r>
              <a:rPr lang="en-US" sz="1800" dirty="0" smtClean="0"/>
              <a:t>nasal root </a:t>
            </a:r>
            <a:r>
              <a:rPr lang="en-US" sz="1800" dirty="0" err="1" smtClean="0"/>
              <a:t>dermoid</a:t>
            </a:r>
            <a:endParaRPr lang="ar-SA" dirty="0"/>
          </a:p>
        </p:txBody>
      </p:sp>
      <p:pic>
        <p:nvPicPr>
          <p:cNvPr id="60419" name="Picture 2" descr="C:\Users\USER\Pictures\images (7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8075" y="2896394"/>
            <a:ext cx="1847850" cy="2466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</a:t>
            </a:r>
            <a:r>
              <a:rPr lang="en-US" sz="1800" dirty="0" smtClean="0"/>
              <a:t>fore head </a:t>
            </a:r>
            <a:r>
              <a:rPr lang="en-US" sz="1800" dirty="0" err="1" smtClean="0"/>
              <a:t>dermoid</a:t>
            </a:r>
            <a:endParaRPr lang="ar-SA" dirty="0"/>
          </a:p>
        </p:txBody>
      </p:sp>
      <p:pic>
        <p:nvPicPr>
          <p:cNvPr id="61443" name="Picture 2" descr="C:\Users\USER\Pictures\download (19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6175" y="2839244"/>
            <a:ext cx="1771650" cy="2581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</a:t>
            </a:r>
            <a:r>
              <a:rPr lang="en-US" sz="1800" dirty="0" smtClean="0"/>
              <a:t>External angular </a:t>
            </a:r>
            <a:r>
              <a:rPr lang="en-US" sz="1800" dirty="0" err="1" smtClean="0"/>
              <a:t>dermoid</a:t>
            </a:r>
            <a:endParaRPr lang="en-US" dirty="0" smtClean="0"/>
          </a:p>
        </p:txBody>
      </p:sp>
      <p:pic>
        <p:nvPicPr>
          <p:cNvPr id="62468" name="Picture 4" descr="scan0151"/>
          <p:cNvPicPr>
            <a:picLocks noChangeAspect="1" noChangeArrowheads="1"/>
          </p:cNvPicPr>
          <p:nvPr/>
        </p:nvPicPr>
        <p:blipFill>
          <a:blip r:embed="rId2"/>
          <a:srcRect b="31000"/>
          <a:stretch>
            <a:fillRect/>
          </a:stretch>
        </p:blipFill>
        <p:spPr bwMode="auto">
          <a:xfrm>
            <a:off x="4724400" y="2209800"/>
            <a:ext cx="3671888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714500"/>
            <a:ext cx="9144000" cy="4114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400" i="1" dirty="0" smtClean="0"/>
              <a:t>Hyper </a:t>
            </a:r>
            <a:r>
              <a:rPr lang="en-US" sz="2400" i="1" dirty="0" err="1" smtClean="0"/>
              <a:t>trophic</a:t>
            </a:r>
            <a:r>
              <a:rPr lang="en-US" sz="2400" i="1" dirty="0" smtClean="0"/>
              <a:t> scars</a:t>
            </a:r>
            <a:r>
              <a:rPr lang="en-US" sz="2400" dirty="0" smtClean="0"/>
              <a:t>:</a:t>
            </a:r>
          </a:p>
        </p:txBody>
      </p:sp>
      <p:pic>
        <p:nvPicPr>
          <p:cNvPr id="9220" name="Picture 7" descr="Image result for hypertrophic sca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714625"/>
            <a:ext cx="25003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1" descr="Image result for hypertrophic scar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2714625"/>
            <a:ext cx="21431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ar-SA" dirty="0" smtClean="0"/>
              <a:t> </a:t>
            </a:r>
            <a:r>
              <a:rPr lang="en-US" dirty="0" smtClean="0"/>
              <a:t>                   </a:t>
            </a:r>
            <a:r>
              <a:rPr lang="en-US" sz="2000" dirty="0" smtClean="0"/>
              <a:t>External angular </a:t>
            </a:r>
            <a:r>
              <a:rPr lang="en-US" sz="2000" dirty="0" err="1" smtClean="0"/>
              <a:t>dermoid</a:t>
            </a:r>
            <a:endParaRPr lang="ar-SA" sz="2000" dirty="0"/>
          </a:p>
        </p:txBody>
      </p:sp>
      <p:pic>
        <p:nvPicPr>
          <p:cNvPr id="63491" name="Picture 2" descr="C:\Users\USER\Pictures\images (7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950" y="3144044"/>
            <a:ext cx="2324100" cy="1971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</a:t>
            </a:r>
            <a:r>
              <a:rPr lang="en-US" sz="2000" dirty="0" smtClean="0"/>
              <a:t>internal angular </a:t>
            </a:r>
            <a:r>
              <a:rPr lang="en-US" sz="2000" dirty="0" err="1" smtClean="0"/>
              <a:t>dermoid</a:t>
            </a:r>
            <a:endParaRPr lang="ar-SA" dirty="0"/>
          </a:p>
        </p:txBody>
      </p:sp>
      <p:pic>
        <p:nvPicPr>
          <p:cNvPr id="64515" name="Picture 2" descr="C:\Users\USER\Pictures\images (75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512" y="3205956"/>
            <a:ext cx="2466975" cy="184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</a:t>
            </a:r>
            <a:r>
              <a:rPr lang="en-US" sz="2800" dirty="0" err="1" smtClean="0"/>
              <a:t>Submental</a:t>
            </a:r>
            <a:r>
              <a:rPr lang="en-US" sz="2800" dirty="0" smtClean="0"/>
              <a:t> </a:t>
            </a:r>
            <a:r>
              <a:rPr lang="en-US" sz="2800" dirty="0" err="1" smtClean="0"/>
              <a:t>dermoid</a:t>
            </a:r>
            <a:endParaRPr lang="ar-SA" sz="2800" dirty="0"/>
          </a:p>
        </p:txBody>
      </p:sp>
      <p:pic>
        <p:nvPicPr>
          <p:cNvPr id="65539" name="Picture 2" descr="C:\Users\USER\Pictures\images (7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066800"/>
            <a:ext cx="2819400" cy="3124200"/>
          </a:xfrm>
        </p:spPr>
      </p:pic>
      <p:pic>
        <p:nvPicPr>
          <p:cNvPr id="4" name="Picture 4" descr="scan0298"/>
          <p:cNvPicPr>
            <a:picLocks noChangeAspect="1" noChangeArrowheads="1"/>
          </p:cNvPicPr>
          <p:nvPr/>
        </p:nvPicPr>
        <p:blipFill>
          <a:blip r:embed="rId3"/>
          <a:srcRect b="29538"/>
          <a:stretch>
            <a:fillRect/>
          </a:stretch>
        </p:blipFill>
        <p:spPr bwMode="auto">
          <a:xfrm>
            <a:off x="5334001" y="1143000"/>
            <a:ext cx="3048000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</a:t>
            </a:r>
            <a:r>
              <a:rPr lang="en-US" sz="3200" u="sng" dirty="0" smtClean="0"/>
              <a:t>complications</a:t>
            </a:r>
            <a:r>
              <a:rPr lang="en-US" sz="2000" b="1" u="sng" dirty="0" smtClean="0"/>
              <a:t>:      </a:t>
            </a:r>
            <a:r>
              <a:rPr lang="en-US" sz="2000" b="1" dirty="0" smtClean="0"/>
              <a:t>infection</a:t>
            </a:r>
            <a:endParaRPr lang="ar-SA" sz="2000" b="1" dirty="0"/>
          </a:p>
        </p:txBody>
      </p:sp>
      <p:pic>
        <p:nvPicPr>
          <p:cNvPr id="67587" name="Picture 2" descr="C:\Users\USER\Pictures\download (1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2787" y="2209800"/>
            <a:ext cx="2919413" cy="281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  </a:t>
            </a:r>
            <a:r>
              <a:rPr lang="en-US" sz="2900" u="sng" dirty="0" err="1" smtClean="0"/>
              <a:t>Tubulo</a:t>
            </a:r>
            <a:r>
              <a:rPr lang="en-US" sz="2900" u="sng" dirty="0" smtClean="0"/>
              <a:t>-</a:t>
            </a:r>
            <a:r>
              <a:rPr lang="en-US" sz="2900" u="sng" dirty="0" err="1" smtClean="0"/>
              <a:t>dermoid</a:t>
            </a:r>
            <a:endParaRPr lang="en-US" sz="2900" u="sng" dirty="0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900" dirty="0" smtClean="0"/>
              <a:t> </a:t>
            </a:r>
            <a:r>
              <a:rPr lang="en-US" sz="1600" dirty="0" smtClean="0"/>
              <a:t>Cystic swelling arising from the non-obliterated part of congenital duct or tube which fills up by secretions of lining </a:t>
            </a:r>
            <a:r>
              <a:rPr lang="en-US" sz="1600" dirty="0" err="1" smtClean="0"/>
              <a:t>epith</a:t>
            </a:r>
            <a:r>
              <a:rPr lang="en-US" sz="16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b="1" u="sng" dirty="0" smtClean="0"/>
              <a:t>Examples</a:t>
            </a:r>
            <a:endParaRPr lang="ar-SA" sz="2100" b="1" u="sng" dirty="0" smtClean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1800" b="1" dirty="0" err="1" smtClean="0"/>
              <a:t>Thyroglossal</a:t>
            </a:r>
            <a:r>
              <a:rPr lang="en-US" sz="1800" b="1" dirty="0" smtClean="0"/>
              <a:t> cyst </a:t>
            </a:r>
            <a:r>
              <a:rPr lang="en-US" sz="1900" b="1" dirty="0" smtClean="0"/>
              <a:t>(remnant of </a:t>
            </a:r>
            <a:r>
              <a:rPr lang="en-US" sz="1900" b="1" dirty="0" err="1" smtClean="0"/>
              <a:t>thyroglossl</a:t>
            </a:r>
            <a:r>
              <a:rPr lang="en-US" sz="1900" b="1" dirty="0" smtClean="0"/>
              <a:t> duct</a:t>
            </a:r>
            <a:r>
              <a:rPr lang="en-US" sz="1900" dirty="0" smtClean="0"/>
              <a:t>).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1800" dirty="0" smtClean="0"/>
              <a:t>Post-anal </a:t>
            </a:r>
            <a:r>
              <a:rPr lang="en-US" sz="1800" dirty="0" err="1" smtClean="0"/>
              <a:t>dermoid</a:t>
            </a:r>
            <a:r>
              <a:rPr lang="en-US" sz="1800" dirty="0" smtClean="0"/>
              <a:t> </a:t>
            </a:r>
            <a:r>
              <a:rPr lang="en-US" sz="1900" dirty="0" smtClean="0"/>
              <a:t>(remnant of </a:t>
            </a:r>
            <a:r>
              <a:rPr lang="en-US" sz="1900" dirty="0" err="1" smtClean="0"/>
              <a:t>neuro</a:t>
            </a:r>
            <a:r>
              <a:rPr lang="en-US" sz="1900" dirty="0" smtClean="0"/>
              <a:t>-enteric canal).</a:t>
            </a:r>
            <a:endParaRPr lang="en-US" sz="2500" dirty="0" smtClean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1800" dirty="0" err="1" smtClean="0"/>
              <a:t>Epindymal</a:t>
            </a:r>
            <a:r>
              <a:rPr lang="en-US" sz="1800" dirty="0" smtClean="0"/>
              <a:t> </a:t>
            </a:r>
            <a:r>
              <a:rPr lang="en-US" sz="1800" dirty="0" err="1" smtClean="0"/>
              <a:t>cys</a:t>
            </a:r>
            <a:r>
              <a:rPr lang="en-US" sz="1800" dirty="0" smtClean="0"/>
              <a:t> tin brain </a:t>
            </a:r>
            <a:r>
              <a:rPr lang="en-US" sz="1900" dirty="0" smtClean="0"/>
              <a:t>(rem. of </a:t>
            </a:r>
            <a:r>
              <a:rPr lang="en-US" sz="1900" dirty="0" err="1" smtClean="0"/>
              <a:t>neuro</a:t>
            </a:r>
            <a:r>
              <a:rPr lang="en-US" sz="1900" dirty="0" smtClean="0"/>
              <a:t>-ectoderm canal).</a:t>
            </a:r>
            <a:endParaRPr lang="en-US" sz="2500" dirty="0" smtClean="0"/>
          </a:p>
        </p:txBody>
      </p:sp>
      <p:pic>
        <p:nvPicPr>
          <p:cNvPr id="68612" name="Picture 4" descr="scan0329"/>
          <p:cNvPicPr>
            <a:picLocks noChangeAspect="1" noChangeArrowheads="1"/>
          </p:cNvPicPr>
          <p:nvPr/>
        </p:nvPicPr>
        <p:blipFill>
          <a:blip r:embed="rId3"/>
          <a:srcRect l="53767"/>
          <a:stretch>
            <a:fillRect/>
          </a:stretch>
        </p:blipFill>
        <p:spPr bwMode="auto">
          <a:xfrm>
            <a:off x="6357938" y="4643438"/>
            <a:ext cx="150018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u="sng" dirty="0" err="1" smtClean="0"/>
              <a:t>Teratomatous</a:t>
            </a:r>
            <a:r>
              <a:rPr lang="en-US" sz="2900" u="sng" dirty="0" smtClean="0"/>
              <a:t> </a:t>
            </a:r>
            <a:r>
              <a:rPr lang="en-US" sz="2900" u="sng" dirty="0" err="1" smtClean="0"/>
              <a:t>dermoid</a:t>
            </a:r>
            <a:endParaRPr lang="en-US" sz="2900" u="sng" dirty="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1263650" y="2482850"/>
            <a:ext cx="7772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</a:t>
            </a:r>
            <a:r>
              <a:rPr lang="en-US" sz="2000" dirty="0" smtClean="0"/>
              <a:t>Cystic swelling arising from the </a:t>
            </a:r>
            <a:r>
              <a:rPr lang="en-US" sz="2000" dirty="0" err="1" smtClean="0"/>
              <a:t>totipotent</a:t>
            </a:r>
            <a:r>
              <a:rPr lang="en-US" sz="2000" dirty="0" smtClean="0"/>
              <a:t> cells with </a:t>
            </a:r>
            <a:r>
              <a:rPr lang="en-US" sz="2000" dirty="0" err="1" smtClean="0"/>
              <a:t>ectodermal</a:t>
            </a:r>
            <a:r>
              <a:rPr lang="en-US" sz="2000" dirty="0" smtClean="0"/>
              <a:t> preponderance.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1400" dirty="0" smtClean="0"/>
              <a:t>Ovary   ;Ovarian cyst.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1400" dirty="0" smtClean="0"/>
              <a:t>Testes :</a:t>
            </a:r>
            <a:r>
              <a:rPr lang="en-US" sz="1400" dirty="0" err="1" smtClean="0"/>
              <a:t>Teratoma</a:t>
            </a:r>
            <a:endParaRPr lang="en-US" sz="1400" dirty="0" smtClean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1400" dirty="0" err="1" smtClean="0"/>
              <a:t>Mediastinum</a:t>
            </a:r>
            <a:r>
              <a:rPr lang="en-US" sz="14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1400" dirty="0" err="1" smtClean="0"/>
              <a:t>ReteroperItoneum</a:t>
            </a:r>
            <a:r>
              <a:rPr lang="en-US" sz="1400" dirty="0" smtClean="0"/>
              <a:t>.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1400" dirty="0" smtClean="0"/>
              <a:t>Pre-sacral area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    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</a:t>
            </a:r>
            <a:r>
              <a:rPr lang="en-US" sz="2000" dirty="0" smtClean="0"/>
              <a:t>They usually contain derivatives of mesoderm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       </a:t>
            </a:r>
            <a:r>
              <a:rPr lang="en-US" sz="1600" dirty="0" smtClean="0"/>
              <a:t>(cartilage, bone, hair, cheesy material).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300" u="sng" dirty="0" smtClean="0"/>
              <a:t>Cystic </a:t>
            </a:r>
            <a:r>
              <a:rPr lang="en-US" sz="3300" u="sng" dirty="0" err="1" smtClean="0"/>
              <a:t>hygroma</a:t>
            </a:r>
            <a:endParaRPr lang="en-US" sz="3300" u="sng" dirty="0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  <a:r>
              <a:rPr lang="en-US" sz="2600" dirty="0" smtClean="0"/>
              <a:t>A congenital malformation affecting lymphatic channels</a:t>
            </a:r>
            <a:r>
              <a:rPr lang="en-US" dirty="0" smtClean="0"/>
              <a:t>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.</a:t>
            </a:r>
            <a:r>
              <a:rPr lang="en-US" sz="1800" dirty="0" smtClean="0"/>
              <a:t>appears early, </a:t>
            </a:r>
            <a:r>
              <a:rPr lang="en-US" sz="1800" dirty="0" err="1" smtClean="0"/>
              <a:t>multilocular,filled</a:t>
            </a:r>
            <a:r>
              <a:rPr lang="en-US" sz="1800" dirty="0" smtClean="0"/>
              <a:t> with clear fluid </a:t>
            </a:r>
            <a:r>
              <a:rPr lang="en-US" sz="1900" dirty="0" smtClean="0"/>
              <a:t>( </a:t>
            </a:r>
            <a:r>
              <a:rPr lang="en-US" sz="1900" dirty="0" err="1" smtClean="0"/>
              <a:t>transillumination</a:t>
            </a:r>
            <a:r>
              <a:rPr lang="en-US" sz="1900" dirty="0" smtClean="0"/>
              <a:t> + </a:t>
            </a:r>
            <a:r>
              <a:rPr lang="en-US" sz="1900" dirty="0" err="1" smtClean="0"/>
              <a:t>ve</a:t>
            </a:r>
            <a:r>
              <a:rPr lang="en-US" sz="1900" dirty="0" smtClean="0"/>
              <a:t> ).</a:t>
            </a:r>
            <a:endParaRPr lang="en-US" sz="22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.l</a:t>
            </a:r>
            <a:r>
              <a:rPr lang="en-US" sz="1800" dirty="0" smtClean="0"/>
              <a:t>ined by columnar </a:t>
            </a:r>
            <a:r>
              <a:rPr lang="en-US" sz="1800" dirty="0" err="1" smtClean="0"/>
              <a:t>epith</a:t>
            </a:r>
            <a:r>
              <a:rPr lang="en-US" sz="2200" dirty="0" smtClean="0"/>
              <a:t>.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.</a:t>
            </a:r>
            <a:r>
              <a:rPr lang="en-US" sz="1800" dirty="0" smtClean="0"/>
              <a:t>Common in </a:t>
            </a:r>
            <a:r>
              <a:rPr lang="en-US" sz="1900" dirty="0" smtClean="0"/>
              <a:t>: neck, </a:t>
            </a:r>
            <a:r>
              <a:rPr lang="en-US" sz="1900" dirty="0" err="1" smtClean="0"/>
              <a:t>axila</a:t>
            </a:r>
            <a:r>
              <a:rPr lang="en-US" sz="1900" dirty="0" smtClean="0"/>
              <a:t>, groin, </a:t>
            </a:r>
            <a:r>
              <a:rPr lang="en-US" sz="1900" dirty="0" err="1" smtClean="0"/>
              <a:t>medistinum</a:t>
            </a:r>
            <a:r>
              <a:rPr lang="en-US" sz="1900" dirty="0" smtClean="0"/>
              <a:t> and 		tongue.</a:t>
            </a:r>
            <a:endParaRPr lang="en-US" sz="2200" dirty="0" smtClean="0"/>
          </a:p>
        </p:txBody>
      </p:sp>
      <p:pic>
        <p:nvPicPr>
          <p:cNvPr id="70660" name="Picture 4" descr="scan0330"/>
          <p:cNvPicPr>
            <a:picLocks noChangeAspect="1" noChangeArrowheads="1"/>
          </p:cNvPicPr>
          <p:nvPr/>
        </p:nvPicPr>
        <p:blipFill>
          <a:blip r:embed="rId2"/>
          <a:srcRect b="21199"/>
          <a:stretch>
            <a:fillRect/>
          </a:stretch>
        </p:blipFill>
        <p:spPr bwMode="auto">
          <a:xfrm>
            <a:off x="7000875" y="3929063"/>
            <a:ext cx="15001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1684" name="Picture 4" descr="scan0330"/>
          <p:cNvPicPr>
            <a:picLocks noChangeAspect="1" noChangeArrowheads="1"/>
          </p:cNvPicPr>
          <p:nvPr/>
        </p:nvPicPr>
        <p:blipFill>
          <a:blip r:embed="rId2"/>
          <a:srcRect b="21199"/>
          <a:stretch>
            <a:fillRect/>
          </a:stretch>
        </p:blipFill>
        <p:spPr bwMode="auto">
          <a:xfrm>
            <a:off x="2847975" y="2563813"/>
            <a:ext cx="34480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2708" name="Picture 4" descr="scan0331"/>
          <p:cNvPicPr>
            <a:picLocks noChangeAspect="1" noChangeArrowheads="1"/>
          </p:cNvPicPr>
          <p:nvPr/>
        </p:nvPicPr>
        <p:blipFill>
          <a:blip r:embed="rId2"/>
          <a:srcRect b="20061"/>
          <a:stretch>
            <a:fillRect/>
          </a:stretch>
        </p:blipFill>
        <p:spPr bwMode="auto">
          <a:xfrm>
            <a:off x="3151188" y="2432050"/>
            <a:ext cx="2843212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b="1" dirty="0" err="1" smtClean="0"/>
              <a:t>Branchial</a:t>
            </a:r>
            <a:r>
              <a:rPr lang="en-US" sz="2900" b="1" dirty="0" smtClean="0"/>
              <a:t> cyst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500" dirty="0" smtClean="0"/>
              <a:t>      </a:t>
            </a:r>
            <a:r>
              <a:rPr lang="en-US" sz="2400" dirty="0" smtClean="0"/>
              <a:t>A congenital cyst in persistent cervical 	sinus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	</a:t>
            </a:r>
            <a:r>
              <a:rPr lang="en-US" sz="1600" dirty="0" smtClean="0"/>
              <a:t>Below angle of mandible, </a:t>
            </a:r>
            <a:r>
              <a:rPr lang="en-US" sz="1600" dirty="0" err="1" smtClean="0"/>
              <a:t>behined</a:t>
            </a:r>
            <a:r>
              <a:rPr lang="en-US" sz="1600" dirty="0" smtClean="0"/>
              <a:t> mid  </a:t>
            </a:r>
            <a:r>
              <a:rPr lang="en-US" sz="1600" dirty="0" err="1" smtClean="0"/>
              <a:t>s.mastoid.m</a:t>
            </a:r>
            <a:r>
              <a:rPr lang="en-US" sz="1600" dirty="0" smtClean="0"/>
              <a:t>  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600" dirty="0" smtClean="0"/>
              <a:t>	</a:t>
            </a:r>
            <a:r>
              <a:rPr lang="en-US" sz="1600" dirty="0" err="1" smtClean="0"/>
              <a:t>Tense,distinct</a:t>
            </a:r>
            <a:r>
              <a:rPr lang="en-US" sz="1600" dirty="0" smtClean="0"/>
              <a:t> edges, +</a:t>
            </a:r>
            <a:r>
              <a:rPr lang="en-US" sz="1600" dirty="0" err="1" smtClean="0"/>
              <a:t>ve</a:t>
            </a:r>
            <a:r>
              <a:rPr lang="en-US" sz="1600" dirty="0" smtClean="0"/>
              <a:t> fluctuation and –</a:t>
            </a:r>
            <a:r>
              <a:rPr lang="en-US" sz="1600" dirty="0" err="1" smtClean="0"/>
              <a:t>ve</a:t>
            </a:r>
            <a:r>
              <a:rPr lang="en-US" sz="1600" dirty="0" smtClean="0"/>
              <a:t> 			</a:t>
            </a:r>
            <a:r>
              <a:rPr lang="en-US" sz="1600" dirty="0" err="1" smtClean="0"/>
              <a:t>transillumination</a:t>
            </a:r>
            <a:r>
              <a:rPr lang="en-US" sz="16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600" dirty="0" smtClean="0"/>
              <a:t>	Contains </a:t>
            </a:r>
            <a:r>
              <a:rPr lang="en-US" sz="1600" dirty="0" err="1" smtClean="0"/>
              <a:t>cholestrol</a:t>
            </a:r>
            <a:r>
              <a:rPr lang="en-US" sz="1600" dirty="0" smtClean="0"/>
              <a:t> crystals ( diagnostic</a:t>
            </a:r>
            <a:r>
              <a:rPr lang="en-US" sz="2500" dirty="0" smtClean="0"/>
              <a:t> ).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500" dirty="0" smtClean="0"/>
              <a:t>   </a:t>
            </a:r>
            <a:r>
              <a:rPr lang="en-US" sz="2000" u="sng" dirty="0" smtClean="0"/>
              <a:t>Differential diagnosis</a:t>
            </a:r>
            <a:r>
              <a:rPr lang="en-US" sz="31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3100" dirty="0" smtClean="0"/>
              <a:t>    </a:t>
            </a:r>
            <a:r>
              <a:rPr lang="en-US" sz="1700" dirty="0" smtClean="0"/>
              <a:t>cold abscess, </a:t>
            </a:r>
            <a:r>
              <a:rPr lang="en-US" sz="1700" dirty="0" err="1" smtClean="0"/>
              <a:t>dermoid</a:t>
            </a:r>
            <a:r>
              <a:rPr lang="en-US" sz="1700" dirty="0" smtClean="0"/>
              <a:t> cyst , plunging </a:t>
            </a:r>
            <a:r>
              <a:rPr lang="en-US" sz="1700" dirty="0" err="1" smtClean="0"/>
              <a:t>rannula</a:t>
            </a:r>
            <a:r>
              <a:rPr lang="en-US" sz="1700" dirty="0" smtClean="0"/>
              <a:t>, cystic </a:t>
            </a:r>
            <a:r>
              <a:rPr lang="en-US" sz="1700" dirty="0" err="1" smtClean="0"/>
              <a:t>hygroma</a:t>
            </a:r>
            <a:r>
              <a:rPr lang="en-US" sz="1700" dirty="0" smtClean="0"/>
              <a:t>,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700" dirty="0" smtClean="0"/>
              <a:t>      carotid body </a:t>
            </a:r>
            <a:r>
              <a:rPr lang="en-US" sz="1700" dirty="0" err="1" smtClean="0"/>
              <a:t>tumour</a:t>
            </a:r>
            <a:r>
              <a:rPr lang="en-US" sz="1700" dirty="0" smtClean="0"/>
              <a:t>, lymph node, </a:t>
            </a:r>
            <a:r>
              <a:rPr lang="en-US" sz="1700" dirty="0" err="1" smtClean="0"/>
              <a:t>sub.mand.salivary</a:t>
            </a:r>
            <a:r>
              <a:rPr lang="en-US" sz="1700" dirty="0" smtClean="0"/>
              <a:t> gland</a:t>
            </a:r>
            <a:r>
              <a:rPr lang="en-US" sz="2500" dirty="0" smtClean="0"/>
              <a:t>.</a:t>
            </a:r>
          </a:p>
        </p:txBody>
      </p:sp>
      <p:pic>
        <p:nvPicPr>
          <p:cNvPr id="73732" name="Picture 4" descr="scan0333"/>
          <p:cNvPicPr>
            <a:picLocks noChangeAspect="1" noChangeArrowheads="1"/>
          </p:cNvPicPr>
          <p:nvPr/>
        </p:nvPicPr>
        <p:blipFill>
          <a:blip r:embed="rId2"/>
          <a:srcRect b="32309"/>
          <a:stretch>
            <a:fillRect/>
          </a:stretch>
        </p:blipFill>
        <p:spPr bwMode="auto">
          <a:xfrm rot="186145">
            <a:off x="6786563" y="3000375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00250" y="500063"/>
            <a:ext cx="7143750" cy="146208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400" smtClean="0"/>
              <a:t>Keloid 			</a:t>
            </a:r>
            <a:br>
              <a:rPr lang="en-US" sz="4400" smtClean="0"/>
            </a:br>
            <a:r>
              <a:rPr lang="en-US" sz="4400" smtClean="0"/>
              <a:t>			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24075" y="3860800"/>
            <a:ext cx="6400800" cy="2997200"/>
          </a:xfrm>
        </p:spPr>
        <p:txBody>
          <a:bodyPr>
            <a:normAutofit fontScale="25000" lnSpcReduction="20000"/>
          </a:bodyPr>
          <a:lstStyle/>
          <a:p>
            <a:pPr marL="990600" lvl="1" indent="-533400" algn="l" rtl="0"/>
            <a:r>
              <a:rPr lang="en-US" sz="8000" dirty="0" smtClean="0"/>
              <a:t> Excessive fibrous and collagen tissue</a:t>
            </a:r>
            <a:r>
              <a:rPr lang="ar-SA" sz="8000" dirty="0" smtClean="0"/>
              <a:t>  </a:t>
            </a:r>
            <a:r>
              <a:rPr lang="en-US" sz="8000" dirty="0" smtClean="0"/>
              <a:t>with </a:t>
            </a:r>
            <a:r>
              <a:rPr lang="en-US" sz="8000" dirty="0" err="1" smtClean="0"/>
              <a:t>neovascular</a:t>
            </a:r>
            <a:r>
              <a:rPr lang="en-US" sz="8000" dirty="0" smtClean="0"/>
              <a:t> proliferation in a scar which usually extends beyond the original scar</a:t>
            </a:r>
            <a:r>
              <a:rPr lang="en-US" sz="5600" dirty="0" smtClean="0"/>
              <a:t>.</a:t>
            </a:r>
            <a:endParaRPr lang="ar-SA" sz="5600" dirty="0" smtClean="0"/>
          </a:p>
          <a:p>
            <a:pPr marL="609600" indent="-609600" eaLnBrk="1" hangingPunct="1"/>
            <a:r>
              <a:rPr lang="ar-SA" dirty="0" smtClean="0"/>
              <a:t>         </a:t>
            </a:r>
            <a:r>
              <a:rPr lang="en-US" dirty="0" smtClean="0"/>
              <a:t>                    </a:t>
            </a:r>
            <a:endParaRPr lang="ar-SA" dirty="0" smtClean="0"/>
          </a:p>
          <a:p>
            <a:pPr marL="609600" indent="-609600" rtl="0" eaLnBrk="1" hangingPunct="1"/>
            <a:r>
              <a:rPr lang="ar-SA" dirty="0" smtClean="0"/>
              <a:t>   </a:t>
            </a:r>
          </a:p>
          <a:p>
            <a:pPr marL="609600" indent="-609600" rtl="0" eaLnBrk="1" hangingPunct="1"/>
            <a:r>
              <a:rPr lang="ar-SA" dirty="0" smtClean="0"/>
              <a:t>     </a:t>
            </a:r>
          </a:p>
          <a:p>
            <a:pPr marL="609600" indent="-609600" algn="l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endParaRPr lang="ar-SA" dirty="0" smtClean="0"/>
          </a:p>
          <a:p>
            <a:pPr marL="609600" indent="-609600" rtl="0" eaLnBrk="1" hangingPunct="1"/>
            <a:r>
              <a:rPr lang="ar-SA" dirty="0" smtClean="0"/>
              <a:t>	</a:t>
            </a:r>
            <a:r>
              <a:rPr lang="ar-SA" sz="2100" dirty="0" smtClean="0"/>
              <a:t>                                                                                                                           </a:t>
            </a:r>
            <a:r>
              <a:rPr lang="en-US" sz="2100" dirty="0" smtClean="0"/>
              <a:t>               </a:t>
            </a:r>
            <a:r>
              <a:rPr lang="ar-SA" sz="2100" dirty="0" smtClean="0"/>
              <a:t>                                                                                                                      </a:t>
            </a:r>
            <a:endParaRPr lang="en-US" sz="3400" dirty="0" smtClean="0"/>
          </a:p>
        </p:txBody>
      </p:sp>
      <p:pic>
        <p:nvPicPr>
          <p:cNvPr id="1029" name="Picture 6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75" y="2428875"/>
            <a:ext cx="18573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4" descr="keloi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5" y="2428875"/>
            <a:ext cx="221456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026" name="SpinButton1" r:id="rId2" imgW="914400" imgH="914400"/>
        </mc:Choice>
        <mc:Fallback>
          <p:control name="SpinButton1" r:id="rId2" imgW="914400" imgH="914400">
            <p:pic>
              <p:nvPicPr>
                <p:cNvPr id="0" name="SpinButt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1338" y="3429000"/>
                  <a:ext cx="914401" cy="914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ar-SA" dirty="0"/>
          </a:p>
        </p:txBody>
      </p:sp>
      <p:pic>
        <p:nvPicPr>
          <p:cNvPr id="74756" name="Picture 2" descr="C:\Users\USER\Pictures\i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2428875"/>
            <a:ext cx="164306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3" descr="C:\Users\USER\Pictures\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2286000"/>
            <a:ext cx="19923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300" b="1" dirty="0" smtClean="0"/>
              <a:t>Ganglion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    It a cystic swelling of synovial membrane of tendon or capsule in small joints.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			 </a:t>
            </a:r>
            <a:r>
              <a:rPr lang="en-US" sz="2600" dirty="0" smtClean="0"/>
              <a:t>. </a:t>
            </a:r>
            <a:r>
              <a:rPr lang="en-US" sz="2200" dirty="0" err="1" smtClean="0"/>
              <a:t>myxomatous</a:t>
            </a:r>
            <a:r>
              <a:rPr lang="en-US" sz="2200" dirty="0" smtClean="0"/>
              <a:t> degeneration.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. may be </a:t>
            </a:r>
            <a:r>
              <a:rPr lang="en-US" sz="2200" dirty="0" err="1" smtClean="0"/>
              <a:t>communacating</a:t>
            </a:r>
            <a:r>
              <a:rPr lang="en-US" sz="2600" dirty="0" smtClean="0"/>
              <a:t>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</a:t>
            </a:r>
            <a:r>
              <a:rPr lang="en-US" sz="2800" u="sng" dirty="0" smtClean="0"/>
              <a:t>Common sites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</a:t>
            </a:r>
            <a:r>
              <a:rPr lang="en-US" sz="2200" dirty="0" smtClean="0"/>
              <a:t>. dorsum of wrist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. dorsum of foot and ankle.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sz="2200" dirty="0" smtClean="0"/>
              <a:t>           .</a:t>
            </a:r>
            <a:r>
              <a:rPr lang="en-US" sz="2200" dirty="0" err="1" smtClean="0"/>
              <a:t>palmar</a:t>
            </a:r>
            <a:r>
              <a:rPr lang="en-US" sz="2200" dirty="0" smtClean="0"/>
              <a:t> aspect of wrist &amp; fingers.</a:t>
            </a:r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defRPr/>
            </a:pPr>
            <a:endParaRPr lang="en-US" sz="2600" dirty="0" smtClean="0"/>
          </a:p>
        </p:txBody>
      </p:sp>
      <p:pic>
        <p:nvPicPr>
          <p:cNvPr id="75780" name="Picture 2" descr="C:\Users\USER\Pictures\download 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3429000"/>
            <a:ext cx="2409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500063" y="357188"/>
            <a:ext cx="8215312" cy="566261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 smtClean="0"/>
          </a:p>
        </p:txBody>
      </p:sp>
      <p:pic>
        <p:nvPicPr>
          <p:cNvPr id="76804" name="Picture 2" descr="C:\Users\USER\Pictures\download 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0" y="1524000"/>
            <a:ext cx="30861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0" y="928688"/>
            <a:ext cx="8534400" cy="50911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77828" name="Picture 4" descr="scan0172"/>
          <p:cNvPicPr>
            <a:picLocks noChangeAspect="1" noChangeArrowheads="1"/>
          </p:cNvPicPr>
          <p:nvPr/>
        </p:nvPicPr>
        <p:blipFill>
          <a:blip r:embed="rId2"/>
          <a:srcRect b="29436"/>
          <a:stretch>
            <a:fillRect/>
          </a:stretch>
        </p:blipFill>
        <p:spPr bwMode="auto">
          <a:xfrm>
            <a:off x="4929188" y="2857500"/>
            <a:ext cx="333375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4" descr="scan0173"/>
          <p:cNvPicPr>
            <a:picLocks noChangeAspect="1" noChangeArrowheads="1"/>
          </p:cNvPicPr>
          <p:nvPr/>
        </p:nvPicPr>
        <p:blipFill>
          <a:blip r:embed="rId3"/>
          <a:srcRect b="36220"/>
          <a:stretch>
            <a:fillRect/>
          </a:stretch>
        </p:blipFill>
        <p:spPr bwMode="auto">
          <a:xfrm>
            <a:off x="785813" y="4071938"/>
            <a:ext cx="33369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  </a:t>
            </a:r>
            <a:r>
              <a:rPr lang="en-US" sz="2900" b="1" dirty="0" smtClean="0"/>
              <a:t>Ganglion</a:t>
            </a:r>
            <a:r>
              <a:rPr lang="en-US" sz="2900" dirty="0" smtClean="0"/>
              <a:t>    </a:t>
            </a:r>
            <a:r>
              <a:rPr lang="en-US" sz="1900" dirty="0" smtClean="0"/>
              <a:t>cont;</a:t>
            </a:r>
            <a:endParaRPr lang="en-US" sz="2900" dirty="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  </a:t>
            </a:r>
            <a:r>
              <a:rPr lang="en-US" sz="2800" u="sng" dirty="0" smtClean="0"/>
              <a:t>Clinically</a:t>
            </a:r>
            <a:r>
              <a:rPr lang="en-US" sz="3400" dirty="0" smtClean="0"/>
              <a:t>:</a:t>
            </a:r>
          </a:p>
          <a:p>
            <a:pPr algn="l" rtl="0" eaLnBrk="1" hangingPunct="1"/>
            <a:r>
              <a:rPr lang="en-US" sz="1800" dirty="0" smtClean="0"/>
              <a:t>Slowly growing lump.</a:t>
            </a:r>
          </a:p>
          <a:p>
            <a:pPr algn="l" rtl="0" eaLnBrk="1" hangingPunct="1"/>
            <a:r>
              <a:rPr lang="en-US" sz="1800" dirty="0" smtClean="0"/>
              <a:t>Common in females.</a:t>
            </a:r>
          </a:p>
          <a:p>
            <a:pPr algn="l" rtl="0" eaLnBrk="1" hangingPunct="1"/>
            <a:r>
              <a:rPr lang="en-US" sz="1800" dirty="0" smtClean="0"/>
              <a:t>Spherical, firm, cystic swelling.</a:t>
            </a:r>
          </a:p>
          <a:p>
            <a:pPr algn="l" rtl="0" eaLnBrk="1" hangingPunct="1"/>
            <a:r>
              <a:rPr lang="en-US" sz="1800" dirty="0" smtClean="0"/>
              <a:t>Mobile across tendon axis but limited along longitudinal axis.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</a:t>
            </a:r>
            <a:r>
              <a:rPr lang="en-US" u="sng" dirty="0" smtClean="0"/>
              <a:t>Rx: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      </a:t>
            </a:r>
            <a:r>
              <a:rPr lang="en-US" sz="2400" dirty="0" smtClean="0"/>
              <a:t>Asymptomatic: re-assurance</a:t>
            </a:r>
            <a:r>
              <a:rPr lang="en-US" dirty="0" smtClean="0"/>
              <a:t>.</a:t>
            </a:r>
          </a:p>
          <a:p>
            <a:pPr algn="l" rtl="0" eaLnBrk="1" hangingPunct="1">
              <a:buFont typeface="Wingdings" pitchFamily="2" charset="2"/>
              <a:buNone/>
            </a:pPr>
            <a:r>
              <a:rPr lang="en-US" dirty="0" smtClean="0"/>
              <a:t>   </a:t>
            </a:r>
            <a:r>
              <a:rPr lang="en-US" sz="2400" dirty="0" smtClean="0"/>
              <a:t>      Symptomatic: aspiration or  excision.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3400" dirty="0" smtClean="0"/>
          </a:p>
          <a:p>
            <a:pPr algn="l"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89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sz="2400" dirty="0" smtClean="0"/>
              <a:t>                     </a:t>
            </a:r>
            <a:r>
              <a:rPr lang="en-US" sz="2400" dirty="0" err="1" smtClean="0"/>
              <a:t>transillumination</a:t>
            </a:r>
            <a:r>
              <a:rPr lang="en-US" sz="2400" dirty="0" smtClean="0"/>
              <a:t> test</a:t>
            </a:r>
            <a:endParaRPr lang="ar-SA" sz="2400" dirty="0" smtClean="0"/>
          </a:p>
        </p:txBody>
      </p:sp>
      <p:pic>
        <p:nvPicPr>
          <p:cNvPr id="79876" name="Picture 2" descr="C:\Users\USER\Pictures\images (7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1900" y="2781300"/>
            <a:ext cx="1600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</a:t>
            </a:r>
            <a:r>
              <a:rPr lang="en-US" sz="1800" dirty="0" smtClean="0"/>
              <a:t>aspiration of ganglion</a:t>
            </a:r>
            <a:endParaRPr lang="ar-SA" sz="1800" dirty="0" smtClean="0"/>
          </a:p>
        </p:txBody>
      </p:sp>
      <p:pic>
        <p:nvPicPr>
          <p:cNvPr id="80900" name="Picture 2" descr="C:\Users\USER\Pictures\images (7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89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</a:t>
            </a:r>
            <a:r>
              <a:rPr lang="en-US" sz="1800" dirty="0" smtClean="0"/>
              <a:t>excision of ganglion</a:t>
            </a:r>
            <a:endParaRPr lang="ar-SA" sz="1800" dirty="0" smtClean="0"/>
          </a:p>
        </p:txBody>
      </p:sp>
      <p:pic>
        <p:nvPicPr>
          <p:cNvPr id="81924" name="Picture 2" descr="C:\Users\USER\Pictures\images (6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3263" y="2566988"/>
            <a:ext cx="26574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493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900" b="1" dirty="0" err="1" smtClean="0"/>
              <a:t>Lipoma</a:t>
            </a:r>
            <a:endParaRPr lang="en-US" sz="2900" b="1" dirty="0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80000"/>
              </a:lnSpc>
              <a:defRPr/>
            </a:pPr>
            <a:r>
              <a:rPr lang="en-US" sz="2000" dirty="0" smtClean="0"/>
              <a:t>It  is a benign tumor of adipose tissue.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000" dirty="0" smtClean="0"/>
              <a:t>The most common benign tumor in subcutaneous tissue.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000" dirty="0" smtClean="0"/>
              <a:t>Common in trunk, neck and limbs.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000" dirty="0" smtClean="0"/>
              <a:t>Encapsulated </a:t>
            </a:r>
            <a:r>
              <a:rPr lang="en-US" sz="2000" dirty="0" err="1" smtClean="0"/>
              <a:t>v.s</a:t>
            </a:r>
            <a:r>
              <a:rPr lang="en-US" sz="2000" dirty="0" smtClean="0"/>
              <a:t>. diffuse.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000" dirty="0" smtClean="0"/>
              <a:t>May be mixed </a:t>
            </a:r>
            <a:r>
              <a:rPr lang="en-US" sz="1600" dirty="0" err="1" smtClean="0"/>
              <a:t>e.g</a:t>
            </a:r>
            <a:r>
              <a:rPr lang="en-US" sz="1600" dirty="0" smtClean="0"/>
              <a:t>: </a:t>
            </a:r>
            <a:r>
              <a:rPr lang="en-US" sz="1600" dirty="0" err="1" smtClean="0"/>
              <a:t>fibrolipoma</a:t>
            </a:r>
            <a:r>
              <a:rPr lang="en-US" sz="1600" dirty="0" smtClean="0"/>
              <a:t> , </a:t>
            </a:r>
            <a:r>
              <a:rPr lang="en-US" sz="1600" dirty="0" err="1" smtClean="0"/>
              <a:t>neurolipoma</a:t>
            </a:r>
            <a:r>
              <a:rPr lang="en-US" sz="1600" dirty="0" smtClean="0"/>
              <a:t> , </a:t>
            </a:r>
            <a:r>
              <a:rPr lang="en-US" sz="1600" dirty="0" err="1" smtClean="0"/>
              <a:t>haemangio-lipoma</a:t>
            </a:r>
            <a:r>
              <a:rPr lang="en-US" sz="16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000" dirty="0" err="1" smtClean="0"/>
              <a:t>Dercums</a:t>
            </a:r>
            <a:r>
              <a:rPr lang="en-US" sz="2000" dirty="0" smtClean="0"/>
              <a:t> disease ( </a:t>
            </a:r>
            <a:r>
              <a:rPr lang="en-US" sz="1600" dirty="0" smtClean="0"/>
              <a:t>multiple </a:t>
            </a:r>
            <a:r>
              <a:rPr lang="en-US" sz="1600" dirty="0" err="1" smtClean="0"/>
              <a:t>lipomatosis</a:t>
            </a:r>
            <a:r>
              <a:rPr lang="en-US" sz="1600" dirty="0" smtClean="0"/>
              <a:t> </a:t>
            </a:r>
            <a:r>
              <a:rPr lang="en-US" sz="2200" dirty="0" smtClean="0"/>
              <a:t>)</a:t>
            </a:r>
            <a:r>
              <a:rPr lang="en-US" sz="3100" dirty="0" smtClean="0"/>
              <a:t>.	 </a:t>
            </a:r>
          </a:p>
        </p:txBody>
      </p:sp>
      <p:pic>
        <p:nvPicPr>
          <p:cNvPr id="82948" name="Picture 4" descr="scan0139"/>
          <p:cNvPicPr>
            <a:picLocks noChangeAspect="1" noChangeArrowheads="1"/>
          </p:cNvPicPr>
          <p:nvPr/>
        </p:nvPicPr>
        <p:blipFill>
          <a:blip r:embed="rId2"/>
          <a:srcRect b="27199"/>
          <a:stretch>
            <a:fillRect/>
          </a:stretch>
        </p:blipFill>
        <p:spPr bwMode="auto">
          <a:xfrm>
            <a:off x="6286500" y="4429125"/>
            <a:ext cx="221456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9652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 </a:t>
            </a:r>
            <a:r>
              <a:rPr lang="en-US" sz="2900" b="1" dirty="0" err="1" smtClean="0"/>
              <a:t>lipoma</a:t>
            </a:r>
            <a:r>
              <a:rPr lang="en-US" sz="2900" b="1" dirty="0" smtClean="0"/>
              <a:t> </a:t>
            </a:r>
            <a:r>
              <a:rPr lang="en-US" sz="2900" dirty="0" smtClean="0"/>
              <a:t> </a:t>
            </a:r>
            <a:r>
              <a:rPr lang="en-US" sz="1900" dirty="0" smtClean="0"/>
              <a:t>cont,</a:t>
            </a:r>
            <a:endParaRPr lang="en-US" dirty="0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92375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600" u="sng" dirty="0" smtClean="0"/>
              <a:t>clinical features</a:t>
            </a:r>
            <a:r>
              <a:rPr lang="en-US" sz="2600" dirty="0" smtClean="0"/>
              <a:t>:</a:t>
            </a:r>
          </a:p>
          <a:p>
            <a:pPr algn="l" rtl="0" eaLnBrk="1" hangingPunct="1">
              <a:defRPr/>
            </a:pPr>
            <a:r>
              <a:rPr lang="en-US" sz="2000" dirty="0" smtClean="0"/>
              <a:t>Painless , soft and </a:t>
            </a:r>
            <a:r>
              <a:rPr lang="en-US" sz="2000" dirty="0" err="1" smtClean="0"/>
              <a:t>lobulated</a:t>
            </a:r>
            <a:r>
              <a:rPr lang="en-US" sz="2000" dirty="0" smtClean="0"/>
              <a:t> lump.</a:t>
            </a:r>
          </a:p>
          <a:p>
            <a:pPr algn="l" rtl="0" eaLnBrk="1" hangingPunct="1">
              <a:defRPr/>
            </a:pPr>
            <a:r>
              <a:rPr lang="en-US" sz="2000" dirty="0" smtClean="0"/>
              <a:t>Well defined edges and skin is free.</a:t>
            </a:r>
          </a:p>
          <a:p>
            <a:pPr algn="l" rtl="0" eaLnBrk="1" hangingPunct="1">
              <a:defRPr/>
            </a:pPr>
            <a:r>
              <a:rPr lang="en-US" sz="2000" dirty="0" smtClean="0"/>
              <a:t>Slipping sign positive.</a:t>
            </a:r>
          </a:p>
          <a:p>
            <a:pPr algn="l" rtl="0" eaLnBrk="1" hangingPunct="1">
              <a:defRPr/>
            </a:pPr>
            <a:r>
              <a:rPr lang="en-US" sz="2000" dirty="0" smtClean="0"/>
              <a:t>Freely mobile.</a:t>
            </a:r>
          </a:p>
          <a:p>
            <a:pPr algn="l" rtl="0" eaLnBrk="1" hangingPunct="1">
              <a:defRPr/>
            </a:pPr>
            <a:r>
              <a:rPr lang="en-US" sz="2000" dirty="0" smtClean="0"/>
              <a:t>Fluctuation test is negative.</a:t>
            </a:r>
          </a:p>
          <a:p>
            <a:pPr algn="l" rtl="0" eaLnBrk="1" hangingPunct="1">
              <a:defRPr/>
            </a:pPr>
            <a:r>
              <a:rPr lang="en-US" sz="2000" dirty="0" smtClean="0"/>
              <a:t>Trans illumination test is negative. </a:t>
            </a:r>
            <a:r>
              <a:rPr lang="en-US" sz="2600" dirty="0" smtClean="0"/>
              <a:t>         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937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u="sng" dirty="0" err="1" smtClean="0"/>
              <a:t>Keloid</a:t>
            </a:r>
            <a:r>
              <a:rPr lang="en-US" dirty="0" smtClean="0"/>
              <a:t> </a:t>
            </a:r>
            <a:r>
              <a:rPr lang="en-US" sz="2100" dirty="0" smtClean="0"/>
              <a:t>continue</a:t>
            </a:r>
            <a:endParaRPr lang="en-US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500188" y="2357438"/>
            <a:ext cx="7772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initially raised , pink , tender , itchy 			and may ulcerate.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more common in dark skinned people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smtClean="0"/>
              <a:t>progressive </a:t>
            </a:r>
            <a:r>
              <a:rPr lang="en-US" sz="2600" dirty="0" err="1" smtClean="0"/>
              <a:t>v.s</a:t>
            </a:r>
            <a:r>
              <a:rPr lang="en-US" sz="2600" dirty="0" smtClean="0"/>
              <a:t>. non progressive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600" dirty="0" err="1" smtClean="0"/>
              <a:t>aquired</a:t>
            </a:r>
            <a:r>
              <a:rPr lang="en-US" sz="2600" dirty="0" smtClean="0"/>
              <a:t> v/s spontaneous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</a:t>
            </a:r>
            <a:r>
              <a:rPr lang="en-US" u="sng" dirty="0" smtClean="0"/>
              <a:t>Rx</a:t>
            </a:r>
            <a:r>
              <a:rPr lang="en-US" dirty="0" smtClean="0"/>
              <a:t> 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    .</a:t>
            </a:r>
            <a:r>
              <a:rPr lang="en-US" sz="2200" dirty="0" smtClean="0"/>
              <a:t>Injection</a:t>
            </a:r>
            <a:r>
              <a:rPr lang="en-US" dirty="0" smtClean="0"/>
              <a:t> </a:t>
            </a:r>
            <a:r>
              <a:rPr lang="en-US" sz="1600" dirty="0" smtClean="0"/>
              <a:t>( </a:t>
            </a:r>
            <a:r>
              <a:rPr lang="en-US" sz="1600" dirty="0" err="1" smtClean="0"/>
              <a:t>hyaluronidase</a:t>
            </a:r>
            <a:r>
              <a:rPr lang="en-US" sz="1600" dirty="0" smtClean="0"/>
              <a:t> , </a:t>
            </a:r>
            <a:r>
              <a:rPr lang="en-US" sz="1600" dirty="0" err="1" smtClean="0"/>
              <a:t>steroides</a:t>
            </a:r>
            <a:r>
              <a:rPr lang="en-US" sz="1600" dirty="0" smtClean="0"/>
              <a:t>  etc</a:t>
            </a:r>
            <a:r>
              <a:rPr lang="en-US" sz="2100" dirty="0" smtClean="0"/>
              <a:t>.</a:t>
            </a:r>
            <a:r>
              <a:rPr lang="en-US" sz="1400" dirty="0" smtClean="0"/>
              <a:t>)</a:t>
            </a:r>
          </a:p>
          <a:p>
            <a:pPr algn="l" rtl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100" dirty="0" smtClean="0"/>
              <a:t>           .Excision &amp; grafting </a:t>
            </a:r>
            <a:r>
              <a:rPr lang="en-US" dirty="0" smtClean="0"/>
              <a:t>      </a:t>
            </a:r>
            <a:endParaRPr lang="en-US" sz="3900" dirty="0" smtClean="0"/>
          </a:p>
        </p:txBody>
      </p:sp>
      <p:pic>
        <p:nvPicPr>
          <p:cNvPr id="10244" name="Picture 4" descr="scan0087"/>
          <p:cNvPicPr>
            <a:picLocks noChangeAspect="1" noChangeArrowheads="1"/>
          </p:cNvPicPr>
          <p:nvPr/>
        </p:nvPicPr>
        <p:blipFill>
          <a:blip r:embed="rId2"/>
          <a:srcRect b="13255"/>
          <a:stretch>
            <a:fillRect/>
          </a:stretch>
        </p:blipFill>
        <p:spPr bwMode="auto">
          <a:xfrm>
            <a:off x="6786563" y="3714750"/>
            <a:ext cx="23574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965200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b="1" dirty="0" err="1" smtClean="0"/>
              <a:t>Lipoma</a:t>
            </a:r>
            <a:r>
              <a:rPr lang="en-US" sz="2900" b="1" dirty="0" smtClean="0"/>
              <a:t> </a:t>
            </a:r>
            <a:r>
              <a:rPr lang="en-US" sz="2900" dirty="0" smtClean="0"/>
              <a:t>  </a:t>
            </a:r>
            <a:r>
              <a:rPr lang="en-US" sz="1900" dirty="0" smtClean="0"/>
              <a:t>cont,</a:t>
            </a:r>
            <a:endParaRPr lang="en-US" sz="2900" dirty="0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82850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800" u="sng" dirty="0" smtClean="0"/>
              <a:t>Complication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</a:t>
            </a:r>
            <a:r>
              <a:rPr lang="en-US" sz="1800" dirty="0" smtClean="0"/>
              <a:t>necrosis, calcification, </a:t>
            </a:r>
            <a:r>
              <a:rPr lang="en-US" sz="1800" dirty="0" err="1" smtClean="0"/>
              <a:t>haemorrhage</a:t>
            </a:r>
            <a:r>
              <a:rPr lang="en-US" sz="1800" dirty="0" smtClean="0"/>
              <a:t>, infection ,and   rarely malignancy. 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2400" u="sng" dirty="0" smtClean="0"/>
              <a:t>Treatment</a:t>
            </a:r>
            <a:r>
              <a:rPr lang="en-US" sz="3200" u="sng" dirty="0" smtClean="0"/>
              <a:t>:</a:t>
            </a:r>
          </a:p>
          <a:p>
            <a:pPr lvl="1" algn="l" rtl="0" eaLnBrk="1" hangingPunct="1">
              <a:defRPr/>
            </a:pPr>
            <a:r>
              <a:rPr lang="en-US" sz="1800" dirty="0" smtClean="0"/>
              <a:t>Small asymptomatic </a:t>
            </a:r>
            <a:r>
              <a:rPr lang="en-US" sz="1800" b="1" dirty="0" smtClean="0"/>
              <a:t>– re-assurance</a:t>
            </a:r>
          </a:p>
          <a:p>
            <a:pPr lvl="1" algn="l" rtl="0" eaLnBrk="1" hangingPunct="1">
              <a:defRPr/>
            </a:pPr>
            <a:r>
              <a:rPr lang="en-US" sz="1800" dirty="0" smtClean="0"/>
              <a:t>Symptomatic :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1800" dirty="0" smtClean="0"/>
              <a:t>                     </a:t>
            </a:r>
            <a:r>
              <a:rPr lang="en-US" sz="1600" dirty="0" smtClean="0"/>
              <a:t>- surgical excision</a:t>
            </a:r>
          </a:p>
          <a:p>
            <a:pPr lvl="1" algn="l" rtl="0" eaLnBrk="1" hangingPunct="1">
              <a:buFont typeface="Wingdings" pitchFamily="2" charset="2"/>
              <a:buNone/>
              <a:defRPr/>
            </a:pPr>
            <a:r>
              <a:rPr lang="en-US" sz="1600" dirty="0" smtClean="0"/>
              <a:t>                       - liposuction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6020" name="Picture 4" descr="scan0140"/>
          <p:cNvPicPr>
            <a:picLocks noChangeAspect="1" noChangeArrowheads="1"/>
          </p:cNvPicPr>
          <p:nvPr/>
        </p:nvPicPr>
        <p:blipFill>
          <a:blip r:embed="rId2"/>
          <a:srcRect b="18770"/>
          <a:stretch>
            <a:fillRect/>
          </a:stretch>
        </p:blipFill>
        <p:spPr bwMode="auto">
          <a:xfrm>
            <a:off x="2938463" y="2112963"/>
            <a:ext cx="3268662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7044" name="Picture 4" descr="scan0138"/>
          <p:cNvPicPr>
            <a:picLocks noChangeAspect="1" noChangeArrowheads="1"/>
          </p:cNvPicPr>
          <p:nvPr/>
        </p:nvPicPr>
        <p:blipFill>
          <a:blip r:embed="rId2"/>
          <a:srcRect b="26965"/>
          <a:stretch>
            <a:fillRect/>
          </a:stretch>
        </p:blipFill>
        <p:spPr bwMode="auto">
          <a:xfrm>
            <a:off x="3106738" y="2703513"/>
            <a:ext cx="293052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8068" name="Picture 4" descr="scan0136"/>
          <p:cNvPicPr>
            <a:picLocks noChangeAspect="1" noChangeArrowheads="1"/>
          </p:cNvPicPr>
          <p:nvPr/>
        </p:nvPicPr>
        <p:blipFill>
          <a:blip r:embed="rId2"/>
          <a:srcRect b="21466"/>
          <a:stretch>
            <a:fillRect/>
          </a:stretch>
        </p:blipFill>
        <p:spPr bwMode="auto">
          <a:xfrm>
            <a:off x="3114675" y="2224088"/>
            <a:ext cx="29162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89092" name="Picture 4" descr="scan0137"/>
          <p:cNvPicPr>
            <a:picLocks noChangeAspect="1" noChangeArrowheads="1"/>
          </p:cNvPicPr>
          <p:nvPr/>
        </p:nvPicPr>
        <p:blipFill>
          <a:blip r:embed="rId2"/>
          <a:srcRect b="18924"/>
          <a:stretch>
            <a:fillRect/>
          </a:stretch>
        </p:blipFill>
        <p:spPr bwMode="auto">
          <a:xfrm>
            <a:off x="2981325" y="2114550"/>
            <a:ext cx="318135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90115" name="Picture 2" descr="C:\Users\USER\Pictures\images (8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3215481"/>
            <a:ext cx="2438400" cy="1828800"/>
          </a:xfrm>
        </p:spPr>
      </p:pic>
      <p:pic>
        <p:nvPicPr>
          <p:cNvPr id="90116" name="Picture 3" descr="C:\Users\USER\Pictures\download (2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1571625"/>
            <a:ext cx="2857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91139" name="Picture 2" descr="C:\Users\USER\Pictures\download (2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3063" y="1714500"/>
            <a:ext cx="3071812" cy="3571875"/>
          </a:xfrm>
        </p:spPr>
      </p:pic>
      <p:pic>
        <p:nvPicPr>
          <p:cNvPr id="91140" name="Picture 3" descr="C:\Users\USER\Pictures\download (2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0" y="407193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466725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</a:t>
            </a:r>
            <a:r>
              <a:rPr lang="en-US" sz="1800" dirty="0" smtClean="0"/>
              <a:t>multiple </a:t>
            </a:r>
            <a:r>
              <a:rPr lang="en-US" sz="1800" dirty="0" err="1" smtClean="0"/>
              <a:t>lipomatoses</a:t>
            </a:r>
            <a:endParaRPr lang="ar-SA" sz="1800" dirty="0" smtClean="0"/>
          </a:p>
        </p:txBody>
      </p:sp>
      <p:pic>
        <p:nvPicPr>
          <p:cNvPr id="107524" name="Picture 4" descr="D:\BOLOGNIA\images\118FF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1214438"/>
            <a:ext cx="5273675" cy="3714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    </a:t>
            </a:r>
            <a:r>
              <a:rPr lang="en-US" sz="1800" dirty="0" smtClean="0"/>
              <a:t>ulcerated </a:t>
            </a:r>
            <a:r>
              <a:rPr lang="en-US" sz="1800" dirty="0" err="1" smtClean="0"/>
              <a:t>lipoma</a:t>
            </a:r>
            <a:endParaRPr lang="en-US" sz="1800" dirty="0" smtClean="0"/>
          </a:p>
        </p:txBody>
      </p:sp>
      <p:pic>
        <p:nvPicPr>
          <p:cNvPr id="93188" name="Picture 4" descr="scan0142"/>
          <p:cNvPicPr>
            <a:picLocks noChangeAspect="1" noChangeArrowheads="1"/>
          </p:cNvPicPr>
          <p:nvPr/>
        </p:nvPicPr>
        <p:blipFill>
          <a:blip r:embed="rId2"/>
          <a:srcRect b="26332"/>
          <a:stretch>
            <a:fillRect/>
          </a:stretch>
        </p:blipFill>
        <p:spPr bwMode="auto">
          <a:xfrm>
            <a:off x="4953000" y="2133600"/>
            <a:ext cx="3538538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5453063"/>
          </a:xfrm>
        </p:spPr>
        <p:txBody>
          <a:bodyPr/>
          <a:lstStyle/>
          <a:p>
            <a:endParaRPr lang="ar-SA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8534400" cy="60198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                            </a:t>
            </a:r>
            <a:r>
              <a:rPr lang="en-US" sz="3200" dirty="0" err="1" smtClean="0"/>
              <a:t>Gluteal</a:t>
            </a:r>
            <a:r>
              <a:rPr lang="en-US" sz="3200" dirty="0" smtClean="0"/>
              <a:t> </a:t>
            </a:r>
            <a:r>
              <a:rPr lang="en-US" sz="3200" dirty="0" err="1" smtClean="0"/>
              <a:t>liposarcpma</a:t>
            </a:r>
            <a:endParaRPr lang="ar-SA" sz="3200" dirty="0" smtClean="0"/>
          </a:p>
        </p:txBody>
      </p:sp>
      <p:pic>
        <p:nvPicPr>
          <p:cNvPr id="94212" name="Picture 4" descr="D:\BOLOGNIA\images\118FF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714500"/>
            <a:ext cx="62611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1268" name="Picture 4" descr="scan0088"/>
          <p:cNvPicPr>
            <a:picLocks noChangeAspect="1" noChangeArrowheads="1"/>
          </p:cNvPicPr>
          <p:nvPr/>
        </p:nvPicPr>
        <p:blipFill>
          <a:blip r:embed="rId2" cstate="print"/>
          <a:srcRect b="14546"/>
          <a:stretch>
            <a:fillRect/>
          </a:stretch>
        </p:blipFill>
        <p:spPr bwMode="auto">
          <a:xfrm>
            <a:off x="6000750" y="2857500"/>
            <a:ext cx="25003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scan0089"/>
          <p:cNvPicPr>
            <a:picLocks noChangeAspect="1" noChangeArrowheads="1"/>
          </p:cNvPicPr>
          <p:nvPr/>
        </p:nvPicPr>
        <p:blipFill>
          <a:blip r:embed="rId3"/>
          <a:srcRect b="15520"/>
          <a:stretch>
            <a:fillRect/>
          </a:stretch>
        </p:blipFill>
        <p:spPr bwMode="auto">
          <a:xfrm>
            <a:off x="3929063" y="2928938"/>
            <a:ext cx="21431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 descr="نتيجة بحث الصور عن ‪keloid scar‬‏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88" y="2928938"/>
            <a:ext cx="15001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        </a:t>
            </a:r>
            <a:r>
              <a:rPr lang="en-US" sz="1800" dirty="0" err="1" smtClean="0"/>
              <a:t>Liposarcoma</a:t>
            </a:r>
            <a:endParaRPr lang="en-US" sz="1800" dirty="0" smtClean="0"/>
          </a:p>
          <a:p>
            <a:pPr algn="l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95236" name="Picture 4" descr="scan0143"/>
          <p:cNvPicPr>
            <a:picLocks noChangeAspect="1" noChangeArrowheads="1"/>
          </p:cNvPicPr>
          <p:nvPr/>
        </p:nvPicPr>
        <p:blipFill>
          <a:blip r:embed="rId2"/>
          <a:srcRect b="21927"/>
          <a:stretch>
            <a:fillRect/>
          </a:stretch>
        </p:blipFill>
        <p:spPr bwMode="auto">
          <a:xfrm>
            <a:off x="4724400" y="2133600"/>
            <a:ext cx="271145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822325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400" b="1" dirty="0" smtClean="0"/>
              <a:t>NEUROFIBROMA</a:t>
            </a:r>
          </a:p>
        </p:txBody>
      </p:sp>
      <p:sp>
        <p:nvSpPr>
          <p:cNvPr id="100354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92375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400" dirty="0" err="1" smtClean="0"/>
              <a:t>Tumour</a:t>
            </a:r>
            <a:r>
              <a:rPr lang="en-US" sz="2400" dirty="0" smtClean="0"/>
              <a:t> of nerve connective tissue </a:t>
            </a:r>
            <a:r>
              <a:rPr lang="en-US" sz="2100" dirty="0" smtClean="0"/>
              <a:t>( not neurons)</a:t>
            </a:r>
            <a:endParaRPr lang="en-US" sz="2600" dirty="0" smtClean="0"/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r>
              <a:rPr lang="en-US" sz="2600" dirty="0" smtClean="0"/>
              <a:t>         </a:t>
            </a:r>
            <a:r>
              <a:rPr lang="en-US" sz="2600" u="sng" dirty="0" smtClean="0"/>
              <a:t>Types</a:t>
            </a:r>
            <a:r>
              <a:rPr lang="en-US" sz="2600" dirty="0" smtClean="0"/>
              <a:t>:</a:t>
            </a:r>
          </a:p>
          <a:p>
            <a:pPr marL="609600" indent="-609600" algn="l" rtl="0" eaLnBrk="1" hangingPunct="1">
              <a:defRPr/>
            </a:pPr>
            <a:r>
              <a:rPr lang="en-US" sz="2100" dirty="0" err="1" smtClean="0"/>
              <a:t>Localised</a:t>
            </a:r>
            <a:r>
              <a:rPr lang="en-US" sz="2100" dirty="0" smtClean="0"/>
              <a:t> or solitary NF.</a:t>
            </a:r>
          </a:p>
          <a:p>
            <a:pPr marL="609600" indent="-609600" algn="l" rtl="0" eaLnBrk="1" hangingPunct="1">
              <a:defRPr/>
            </a:pPr>
            <a:r>
              <a:rPr lang="en-US" sz="2100" dirty="0" smtClean="0"/>
              <a:t>Generalized </a:t>
            </a:r>
            <a:r>
              <a:rPr lang="en-US" sz="1900" dirty="0" smtClean="0"/>
              <a:t>( Von-</a:t>
            </a:r>
            <a:r>
              <a:rPr lang="en-US" sz="1900" dirty="0" err="1" smtClean="0"/>
              <a:t>Recklinghausen”s</a:t>
            </a:r>
            <a:r>
              <a:rPr lang="en-US" sz="1900" dirty="0" smtClean="0"/>
              <a:t> disease)</a:t>
            </a:r>
          </a:p>
          <a:p>
            <a:pPr marL="609600" indent="-609600" algn="l" rtl="0" eaLnBrk="1" hangingPunct="1">
              <a:defRPr/>
            </a:pPr>
            <a:r>
              <a:rPr lang="en-US" sz="1900" dirty="0" err="1" smtClean="0"/>
              <a:t>Plexiform</a:t>
            </a:r>
            <a:r>
              <a:rPr lang="en-US" sz="1900" dirty="0" smtClean="0"/>
              <a:t> NF</a:t>
            </a:r>
          </a:p>
          <a:p>
            <a:pPr marL="609600" indent="-609600" algn="l" rtl="0" eaLnBrk="1" hangingPunct="1">
              <a:defRPr/>
            </a:pPr>
            <a:r>
              <a:rPr lang="en-US" sz="1900" dirty="0" smtClean="0"/>
              <a:t>Elephantiasis NF</a:t>
            </a:r>
          </a:p>
          <a:p>
            <a:pPr marL="609600" indent="-609600" algn="l" rtl="0" eaLnBrk="1" hangingPunct="1">
              <a:defRPr/>
            </a:pPr>
            <a:r>
              <a:rPr lang="en-US" sz="1900" dirty="0" err="1" smtClean="0"/>
              <a:t>Cutaneous</a:t>
            </a:r>
            <a:r>
              <a:rPr lang="en-US" sz="1900" dirty="0" smtClean="0"/>
              <a:t> NF</a:t>
            </a:r>
            <a:r>
              <a:rPr lang="en-US" sz="2600" dirty="0" smtClean="0"/>
              <a:t>                  </a:t>
            </a:r>
          </a:p>
          <a:p>
            <a:pPr marL="609600" indent="-609600" algn="l" rtl="0" eaLnBrk="1" hangingPunct="1">
              <a:buFont typeface="Wingdings" pitchFamily="2" charset="2"/>
              <a:buNone/>
              <a:defRPr/>
            </a:pPr>
            <a:endParaRPr lang="en-US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937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900" b="1" dirty="0" err="1" smtClean="0"/>
              <a:t>Neurofibroma</a:t>
            </a:r>
            <a:r>
              <a:rPr lang="en-US" sz="2900" b="1" dirty="0" smtClean="0"/>
              <a:t> </a:t>
            </a:r>
            <a:r>
              <a:rPr lang="en-US" sz="2900" dirty="0" smtClean="0"/>
              <a:t>  </a:t>
            </a:r>
            <a:r>
              <a:rPr lang="en-US" sz="1900" dirty="0" smtClean="0"/>
              <a:t>cont;</a:t>
            </a:r>
            <a:endParaRPr lang="en-US" sz="2900" dirty="0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28875"/>
            <a:ext cx="76200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500" b="1" dirty="0" smtClean="0"/>
              <a:t>Clinical features of N.F</a:t>
            </a:r>
            <a:r>
              <a:rPr lang="en-US" sz="2100" dirty="0" smtClean="0"/>
              <a:t>:</a:t>
            </a:r>
          </a:p>
          <a:p>
            <a:pPr algn="l" rtl="0" eaLnBrk="1" hangingPunct="1">
              <a:defRPr/>
            </a:pPr>
            <a:r>
              <a:rPr lang="en-US" sz="1900" dirty="0" smtClean="0"/>
              <a:t>Encapsulated, rounded or elliptical swelling.</a:t>
            </a:r>
          </a:p>
          <a:p>
            <a:pPr algn="l" rtl="0" eaLnBrk="1" hangingPunct="1">
              <a:defRPr/>
            </a:pPr>
            <a:r>
              <a:rPr lang="en-US" sz="1900" dirty="0" smtClean="0"/>
              <a:t>Smooth, firm with well defined edges.</a:t>
            </a:r>
          </a:p>
          <a:p>
            <a:pPr algn="l" rtl="0" eaLnBrk="1" hangingPunct="1">
              <a:defRPr/>
            </a:pPr>
            <a:r>
              <a:rPr lang="en-US" sz="1900" dirty="0" smtClean="0"/>
              <a:t>Tenderness and </a:t>
            </a:r>
            <a:r>
              <a:rPr lang="en-US" sz="1900" dirty="0" err="1" smtClean="0"/>
              <a:t>parasthesia</a:t>
            </a:r>
            <a:r>
              <a:rPr lang="en-US" sz="1900" dirty="0" smtClean="0"/>
              <a:t> may be present.</a:t>
            </a:r>
          </a:p>
          <a:p>
            <a:pPr algn="l" rtl="0" eaLnBrk="1" hangingPunct="1">
              <a:defRPr/>
            </a:pPr>
            <a:r>
              <a:rPr lang="en-US" sz="1900" dirty="0" smtClean="0"/>
              <a:t>Mobility may be </a:t>
            </a:r>
            <a:r>
              <a:rPr lang="en-US" sz="1900" dirty="0" err="1" smtClean="0"/>
              <a:t>deminished</a:t>
            </a:r>
            <a:r>
              <a:rPr lang="en-US" sz="1900" dirty="0" smtClean="0"/>
              <a:t> along nerve-axis.</a:t>
            </a:r>
            <a:r>
              <a:rPr lang="en-US" sz="2100" dirty="0" smtClean="0"/>
              <a:t>                     </a:t>
            </a:r>
          </a:p>
          <a:p>
            <a:pPr algn="l" rtl="0" eaLnBrk="1" hangingPunct="1">
              <a:defRPr/>
            </a:pPr>
            <a:endParaRPr lang="en-US" sz="21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</a:t>
            </a:r>
            <a:r>
              <a:rPr lang="en-US" sz="2500" u="sng" dirty="0" smtClean="0"/>
              <a:t>Rx</a:t>
            </a:r>
            <a:r>
              <a:rPr lang="en-US" sz="2500" dirty="0" smtClean="0"/>
              <a:t>: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100" dirty="0" smtClean="0"/>
              <a:t>       excision      </a:t>
            </a:r>
            <a:endParaRPr lang="en-US" dirty="0" smtClean="0"/>
          </a:p>
        </p:txBody>
      </p:sp>
      <p:pic>
        <p:nvPicPr>
          <p:cNvPr id="97284" name="Picture 2" descr="C:\Users\USER\Pictures\images (8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2500313"/>
            <a:ext cx="2143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93763"/>
            <a:ext cx="7010400" cy="1527175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500" dirty="0" smtClean="0"/>
              <a:t>Multiple neurofibromatosis </a:t>
            </a:r>
            <a:r>
              <a:rPr lang="en-US" sz="1700" dirty="0" smtClean="0"/>
              <a:t>( V-R disease)</a:t>
            </a:r>
            <a:endParaRPr lang="en-US" sz="2500" dirty="0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554288"/>
            <a:ext cx="7010400" cy="4114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 rtl="0" eaLnBrk="1" hangingPunct="1">
              <a:defRPr/>
            </a:pPr>
            <a:r>
              <a:rPr lang="en-US" sz="2100" dirty="0" smtClean="0"/>
              <a:t>Inherited as an </a:t>
            </a:r>
            <a:r>
              <a:rPr lang="en-US" sz="2100" dirty="0" err="1" smtClean="0"/>
              <a:t>autosomal</a:t>
            </a:r>
            <a:r>
              <a:rPr lang="en-US" sz="2100" dirty="0" smtClean="0"/>
              <a:t> dominant disease.</a:t>
            </a:r>
            <a:endParaRPr lang="ar-SA" sz="2100" dirty="0" smtClean="0"/>
          </a:p>
          <a:p>
            <a:pPr algn="l" rtl="0" eaLnBrk="1" hangingPunct="1">
              <a:defRPr/>
            </a:pPr>
            <a:r>
              <a:rPr lang="en-US" sz="2100" dirty="0" smtClean="0"/>
              <a:t>More common in males.</a:t>
            </a:r>
          </a:p>
          <a:p>
            <a:pPr algn="l" rtl="0" eaLnBrk="1" hangingPunct="1">
              <a:defRPr/>
            </a:pPr>
            <a:r>
              <a:rPr lang="en-US" sz="2100" dirty="0" smtClean="0"/>
              <a:t>Multiple tumors- with Cafe-au-</a:t>
            </a:r>
            <a:r>
              <a:rPr lang="en-US" sz="2100" dirty="0" err="1" smtClean="0"/>
              <a:t>leit</a:t>
            </a:r>
            <a:r>
              <a:rPr lang="en-US" sz="2100" dirty="0" smtClean="0"/>
              <a:t> spots.</a:t>
            </a:r>
          </a:p>
          <a:p>
            <a:pPr algn="l" rtl="0" eaLnBrk="1" hangingPunct="1">
              <a:defRPr/>
            </a:pPr>
            <a:r>
              <a:rPr lang="en-US" sz="2100" dirty="0" smtClean="0"/>
              <a:t>Peripheral and cranial nerves may be affected.</a:t>
            </a:r>
          </a:p>
          <a:p>
            <a:pPr algn="l" rtl="0" eaLnBrk="1" hangingPunct="1">
              <a:defRPr/>
            </a:pPr>
            <a:r>
              <a:rPr lang="en-US" sz="2100" dirty="0" smtClean="0"/>
              <a:t>May be associated with other tumors (</a:t>
            </a:r>
            <a:r>
              <a:rPr lang="en-US" sz="1900" dirty="0" err="1" smtClean="0"/>
              <a:t>eg</a:t>
            </a:r>
            <a:r>
              <a:rPr lang="en-US" sz="1900" dirty="0" smtClean="0"/>
              <a:t>, endocrine).</a:t>
            </a:r>
            <a:endParaRPr lang="en-US" sz="2100" dirty="0" smtClean="0"/>
          </a:p>
          <a:p>
            <a:pPr algn="l" rtl="0" eaLnBrk="1" hangingPunct="1">
              <a:buFont typeface="Wingdings" pitchFamily="2" charset="2"/>
              <a:buNone/>
              <a:defRPr/>
            </a:pPr>
            <a:endParaRPr lang="en-US" sz="21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99332" name="Picture 4" descr="scan0159"/>
          <p:cNvPicPr>
            <a:picLocks noChangeAspect="1" noChangeArrowheads="1"/>
          </p:cNvPicPr>
          <p:nvPr/>
        </p:nvPicPr>
        <p:blipFill>
          <a:blip r:embed="rId2"/>
          <a:srcRect b="22237"/>
          <a:stretch>
            <a:fillRect/>
          </a:stretch>
        </p:blipFill>
        <p:spPr bwMode="auto">
          <a:xfrm>
            <a:off x="3054350" y="1857375"/>
            <a:ext cx="4017963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100356" name="Picture 4" descr="scan0157"/>
          <p:cNvPicPr>
            <a:picLocks noChangeAspect="1" noChangeArrowheads="1"/>
          </p:cNvPicPr>
          <p:nvPr/>
        </p:nvPicPr>
        <p:blipFill>
          <a:blip r:embed="rId2"/>
          <a:srcRect b="14078"/>
          <a:stretch>
            <a:fillRect/>
          </a:stretch>
        </p:blipFill>
        <p:spPr bwMode="auto">
          <a:xfrm>
            <a:off x="3171825" y="2220913"/>
            <a:ext cx="280193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101380" name="Picture 4" descr="scan0158"/>
          <p:cNvPicPr>
            <a:picLocks noChangeAspect="1" noChangeArrowheads="1"/>
          </p:cNvPicPr>
          <p:nvPr/>
        </p:nvPicPr>
        <p:blipFill>
          <a:blip r:embed="rId2"/>
          <a:srcRect b="19508"/>
          <a:stretch>
            <a:fillRect/>
          </a:stretch>
        </p:blipFill>
        <p:spPr bwMode="auto">
          <a:xfrm>
            <a:off x="2825750" y="2178050"/>
            <a:ext cx="34925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102404" name="Picture 2" descr="C:\Users\USER\Pictures\images (8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29188" y="1857375"/>
            <a:ext cx="2714625" cy="3286125"/>
          </a:xfrm>
          <a:noFill/>
        </p:spPr>
      </p:pic>
      <p:pic>
        <p:nvPicPr>
          <p:cNvPr id="102403" name="Picture 2" descr="C:\Users\USER\Pictures\images (8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785938"/>
            <a:ext cx="2786063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smtClean="0"/>
              <a:t>  Examples of exam cases :</a:t>
            </a:r>
          </a:p>
          <a:p>
            <a:pPr algn="l">
              <a:buFont typeface="Wingdings" pitchFamily="2" charset="2"/>
              <a:buNone/>
            </a:pPr>
            <a:endParaRPr lang="en-US" smtClean="0"/>
          </a:p>
          <a:p>
            <a:pPr algn="l">
              <a:buFont typeface="Wingdings" pitchFamily="2" charset="2"/>
              <a:buNone/>
            </a:pPr>
            <a:r>
              <a:rPr lang="en-US" smtClean="0"/>
              <a:t>                                            </a:t>
            </a:r>
            <a:endParaRPr lang="ar-SA" smtClean="0"/>
          </a:p>
        </p:txBody>
      </p:sp>
      <p:sp>
        <p:nvSpPr>
          <p:cNvPr id="4" name="Right Arrow 3"/>
          <p:cNvSpPr/>
          <p:nvPr/>
        </p:nvSpPr>
        <p:spPr>
          <a:xfrm>
            <a:off x="6000750" y="31432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smtClean="0"/>
          </a:p>
        </p:txBody>
      </p:sp>
      <p:sp>
        <p:nvSpPr>
          <p:cNvPr id="104452" name="Rectangle 1"/>
          <p:cNvSpPr>
            <a:spLocks noChangeArrowheads="1"/>
          </p:cNvSpPr>
          <p:nvPr/>
        </p:nvSpPr>
        <p:spPr bwMode="auto">
          <a:xfrm>
            <a:off x="0" y="642938"/>
            <a:ext cx="9144000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A 25 years old patient presented to the surgical clinic complaining of    a painless swelling at the front of the left thigh  for 3 years and no other swellings . Examination revealed a spherical,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soft,lobulated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non tender lump which is freely mobile in subcutaneous tissue.  </a:t>
            </a:r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                            </a:t>
            </a:r>
          </a:p>
          <a:p>
            <a:pPr algn="l" eaLnBrk="0" hangingPunct="0"/>
            <a:r>
              <a:rPr lang="en-US" sz="2800" b="1" u="sng" dirty="0">
                <a:latin typeface="Calibri" pitchFamily="34" charset="0"/>
                <a:cs typeface="Calibri" pitchFamily="34" charset="0"/>
              </a:rPr>
              <a:t>The most likely diagnosis is</a:t>
            </a:r>
            <a:r>
              <a:rPr lang="en-US" sz="2800" u="sng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l" eaLnBrk="0" hangingPunct="0"/>
            <a:endParaRPr lang="en-US" sz="2800" dirty="0"/>
          </a:p>
          <a:p>
            <a:pPr algn="l" eaLnBrk="0" hangingPunct="0"/>
            <a:r>
              <a:rPr lang="en-US" sz="28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lipoma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b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sebasceous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cyst </a:t>
            </a:r>
            <a:endParaRPr lang="en-US" sz="2000" i="1" dirty="0"/>
          </a:p>
          <a:p>
            <a:pPr algn="l" eaLnBrk="0" hangingPunct="0"/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fibroma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                                                             </a:t>
            </a:r>
          </a:p>
          <a:p>
            <a:pPr algn="l" eaLnBrk="0" hangingPunct="0"/>
            <a:r>
              <a:rPr lang="en-US" sz="2000" i="1" dirty="0">
                <a:cs typeface="Calibri" pitchFamily="34" charset="0"/>
              </a:rPr>
              <a:t>          </a:t>
            </a:r>
            <a:r>
              <a:rPr lang="en-US" sz="2000" i="1" dirty="0" err="1">
                <a:cs typeface="Calibri" pitchFamily="34" charset="0"/>
              </a:rPr>
              <a:t>d.branchial</a:t>
            </a:r>
            <a:r>
              <a:rPr lang="en-US" sz="2000" i="1" dirty="0">
                <a:cs typeface="Calibri" pitchFamily="34" charset="0"/>
              </a:rPr>
              <a:t> cyst</a:t>
            </a:r>
            <a:r>
              <a:rPr lang="en-US" sz="2000" i="1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78</TotalTime>
  <Words>1582</Words>
  <Application>Microsoft Office PowerPoint</Application>
  <PresentationFormat>On-screen Show (4:3)</PresentationFormat>
  <Paragraphs>517</Paragraphs>
  <Slides>102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Flow</vt:lpstr>
      <vt:lpstr>SUPERFASCIAL LUMPS</vt:lpstr>
      <vt:lpstr>Skin anatomy</vt:lpstr>
      <vt:lpstr>Benign skin tumours</vt:lpstr>
      <vt:lpstr>SCAR</vt:lpstr>
      <vt:lpstr>Hyper trophic scar   </vt:lpstr>
      <vt:lpstr>PowerPoint Presentation</vt:lpstr>
      <vt:lpstr>Keloid        </vt:lpstr>
      <vt:lpstr>Keloid continue</vt:lpstr>
      <vt:lpstr>PowerPoint Presentation</vt:lpstr>
      <vt:lpstr>PowerPoint Presentation</vt:lpstr>
      <vt:lpstr>Pyogenic granuloma</vt:lpstr>
      <vt:lpstr>PowerPoint Presentation</vt:lpstr>
      <vt:lpstr>PowerPoint Presentation</vt:lpstr>
      <vt:lpstr>PowerPoint Presentation</vt:lpstr>
      <vt:lpstr>Haemangioma</vt:lpstr>
      <vt:lpstr>PowerPoint Presentation</vt:lpstr>
      <vt:lpstr>Malignant skin tumors</vt:lpstr>
      <vt:lpstr>PowerPoint Presentation</vt:lpstr>
      <vt:lpstr>PowerPoint Presentation</vt:lpstr>
      <vt:lpstr>PowerPoint Presentation</vt:lpstr>
      <vt:lpstr>Squamous cell carcinoma (Epithelioma)</vt:lpstr>
      <vt:lpstr>PowerPoint Presentation</vt:lpstr>
      <vt:lpstr>PowerPoint Presentation</vt:lpstr>
      <vt:lpstr>Marjolin ulcer</vt:lpstr>
      <vt:lpstr>PowerPoint Presentation</vt:lpstr>
      <vt:lpstr>Naevus ( mole)</vt:lpstr>
      <vt:lpstr>Naevus  cont;</vt:lpstr>
      <vt:lpstr>Malignant Melanoma</vt:lpstr>
      <vt:lpstr>MELANOMA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Skin Cysts</vt:lpstr>
      <vt:lpstr>PowerPoint Presentation</vt:lpstr>
      <vt:lpstr>PowerPoint Presentation</vt:lpstr>
      <vt:lpstr>PowerPoint Presentation</vt:lpstr>
      <vt:lpstr>Sebaceous Cyst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Seb. Cyst     cont;</vt:lpstr>
      <vt:lpstr>PowerPoint Presentation</vt:lpstr>
      <vt:lpstr>                            Infected sebasceous cyst.  </vt:lpstr>
      <vt:lpstr>                       Sebasceous cyst excision </vt:lpstr>
      <vt:lpstr>Subcutaneous Lumps</vt:lpstr>
      <vt:lpstr>PowerPoint Presentation</vt:lpstr>
      <vt:lpstr>Dermoid cyst</vt:lpstr>
      <vt:lpstr>Sequestration dermoid</vt:lpstr>
      <vt:lpstr> Sequestration dermoid  cont;</vt:lpstr>
      <vt:lpstr>PowerPoint Presentation</vt:lpstr>
      <vt:lpstr>PowerPoint Presentation</vt:lpstr>
      <vt:lpstr>                           nasal root dermoid</vt:lpstr>
      <vt:lpstr>                           fore head dermoid</vt:lpstr>
      <vt:lpstr>PowerPoint Presentation</vt:lpstr>
      <vt:lpstr>                         External angular dermoid</vt:lpstr>
      <vt:lpstr>                        internal angular dermoid</vt:lpstr>
      <vt:lpstr>                         Submental dermoid</vt:lpstr>
      <vt:lpstr>          complications:      infection</vt:lpstr>
      <vt:lpstr>   Tubulo-dermoid</vt:lpstr>
      <vt:lpstr>Teratomatous dermoid</vt:lpstr>
      <vt:lpstr>Cystic hygroma</vt:lpstr>
      <vt:lpstr>PowerPoint Presentation</vt:lpstr>
      <vt:lpstr>PowerPoint Presentation</vt:lpstr>
      <vt:lpstr>Branchial cyst</vt:lpstr>
      <vt:lpstr>PowerPoint Presentation</vt:lpstr>
      <vt:lpstr>Ganglion</vt:lpstr>
      <vt:lpstr>PowerPoint Presentation</vt:lpstr>
      <vt:lpstr>PowerPoint Presentation</vt:lpstr>
      <vt:lpstr>  Ganglion    cont;</vt:lpstr>
      <vt:lpstr>PowerPoint Presentation</vt:lpstr>
      <vt:lpstr>PowerPoint Presentation</vt:lpstr>
      <vt:lpstr>PowerPoint Presentation</vt:lpstr>
      <vt:lpstr>Lipoma</vt:lpstr>
      <vt:lpstr>   lipoma  cont,</vt:lpstr>
      <vt:lpstr>Lipoma   cont,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NEUROFIBROMA</vt:lpstr>
      <vt:lpstr>Neurofibroma   cont;</vt:lpstr>
      <vt:lpstr>Multiple neurofibromatosis ( V-R disease)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SUPERFASCIAL LUMPS</dc:title>
  <dc:creator>USER</dc:creator>
  <cp:lastModifiedBy>3422</cp:lastModifiedBy>
  <cp:revision>10</cp:revision>
  <dcterms:created xsi:type="dcterms:W3CDTF">2006-08-16T00:00:00Z</dcterms:created>
  <dcterms:modified xsi:type="dcterms:W3CDTF">2016-03-30T06:52:45Z</dcterms:modified>
</cp:coreProperties>
</file>