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1"/>
  </p:notesMasterIdLst>
  <p:sldIdLst>
    <p:sldId id="256" r:id="rId2"/>
    <p:sldId id="316" r:id="rId3"/>
    <p:sldId id="318" r:id="rId4"/>
    <p:sldId id="269" r:id="rId5"/>
    <p:sldId id="257" r:id="rId6"/>
    <p:sldId id="270" r:id="rId7"/>
    <p:sldId id="279" r:id="rId8"/>
    <p:sldId id="272" r:id="rId9"/>
    <p:sldId id="323" r:id="rId10"/>
    <p:sldId id="324" r:id="rId11"/>
    <p:sldId id="325" r:id="rId12"/>
    <p:sldId id="326" r:id="rId13"/>
    <p:sldId id="315" r:id="rId14"/>
    <p:sldId id="327" r:id="rId15"/>
    <p:sldId id="328" r:id="rId16"/>
    <p:sldId id="329" r:id="rId17"/>
    <p:sldId id="330" r:id="rId18"/>
    <p:sldId id="331" r:id="rId19"/>
    <p:sldId id="265" r:id="rId20"/>
    <p:sldId id="267" r:id="rId21"/>
    <p:sldId id="258" r:id="rId22"/>
    <p:sldId id="277" r:id="rId23"/>
    <p:sldId id="276" r:id="rId24"/>
    <p:sldId id="317" r:id="rId25"/>
    <p:sldId id="291" r:id="rId26"/>
    <p:sldId id="289" r:id="rId27"/>
    <p:sldId id="284" r:id="rId28"/>
    <p:sldId id="310" r:id="rId29"/>
    <p:sldId id="311" r:id="rId30"/>
    <p:sldId id="287" r:id="rId31"/>
    <p:sldId id="312" r:id="rId32"/>
    <p:sldId id="313" r:id="rId33"/>
    <p:sldId id="314" r:id="rId34"/>
    <p:sldId id="288" r:id="rId35"/>
    <p:sldId id="298" r:id="rId36"/>
    <p:sldId id="295" r:id="rId37"/>
    <p:sldId id="296" r:id="rId38"/>
    <p:sldId id="299" r:id="rId39"/>
    <p:sldId id="305" r:id="rId40"/>
    <p:sldId id="306" r:id="rId41"/>
    <p:sldId id="278" r:id="rId42"/>
    <p:sldId id="319" r:id="rId43"/>
    <p:sldId id="320" r:id="rId44"/>
    <p:sldId id="321" r:id="rId45"/>
    <p:sldId id="322" r:id="rId46"/>
    <p:sldId id="304" r:id="rId47"/>
    <p:sldId id="273" r:id="rId48"/>
    <p:sldId id="274" r:id="rId49"/>
    <p:sldId id="275" r:id="rId5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117" autoAdjust="0"/>
    <p:restoredTop sz="94660"/>
  </p:normalViewPr>
  <p:slideViewPr>
    <p:cSldViewPr>
      <p:cViewPr varScale="1">
        <p:scale>
          <a:sx n="66" d="100"/>
          <a:sy n="66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5-20T22:33:22.876" idx="1">
    <p:pos x="440" y="2211"/>
    <p:text>Brown tumor in the inferior obturator ramus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5-20T22:35:20.084" idx="2">
    <p:pos x="199" y="1935"/>
    <p:text>Features in the image 
There is a well defined lytic lesion of the middle metacarpal with some expansion. There is a more subtle, less expanded lesion of the fifth metacarpal. The phalanges are asymmetrical with some bone loss on the radial side. There is acro-osteolysis. The poor visibility of the terminal phalangeal tufts is not all due to present image quality. The view does not show the sub-cortical bone resorption and other views will be added later. 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5D1614-71F2-44A1-85D6-0F8F38C550D9}" type="datetimeFigureOut">
              <a:rPr lang="ar-SA" smtClean="0"/>
              <a:t>29/04/37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A63D64-B054-4D52-A2D6-6D78C0FA70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91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3D64-B054-4D52-A2D6-6D78C0FA70E4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60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23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24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مستطيل 25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مستطيل مستدير الزوايا 26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مستطيل مستدير الزوايا 4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مستطيل 41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مستطيل 42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مستطيل 43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مستطيل 44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7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785A16-8E14-47DC-8465-4EF3514A9E6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442D-CC89-46C7-8DDA-A2CB7D8F6B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A35C8-6C48-4DD3-9E4B-E67C6A6AC9A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21CE-5A96-4ECE-B111-6BCA91E2E04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694D-7332-49FD-857E-306CF6678F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3112-40AF-4695-9B16-7C939493842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B391FB-4E89-4FB7-B926-58349446D7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C6DE-F0D4-4F8A-A2AF-E766D572964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786D-1B7A-49D2-9727-3C615E7A22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EC64-0554-4A95-A9E1-7BB245A22A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8AA7-4F3E-4062-95E8-49AEC77ED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40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822C88-8116-41DA-9A0B-FB4B1DF36AD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36" r:id="rId3"/>
    <p:sldLayoutId id="2147483737" r:id="rId4"/>
    <p:sldLayoutId id="2147483744" r:id="rId5"/>
    <p:sldLayoutId id="2147483745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myshehri@ksu.edu.s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857375"/>
            <a:ext cx="8458200" cy="1470025"/>
          </a:xfrm>
        </p:spPr>
        <p:txBody>
          <a:bodyPr/>
          <a:lstStyle/>
          <a:p>
            <a:r>
              <a:rPr lang="en-GB" dirty="0" smtClean="0"/>
              <a:t>Common Neck swellings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429125"/>
            <a:ext cx="8258175" cy="1581150"/>
          </a:xfrm>
        </p:spPr>
        <p:txBody>
          <a:bodyPr/>
          <a:lstStyle/>
          <a:p>
            <a:pPr marL="63500"/>
            <a:r>
              <a:rPr lang="en-GB" dirty="0" smtClean="0"/>
              <a:t>Dr Mohammad </a:t>
            </a:r>
            <a:r>
              <a:rPr lang="en-GB" dirty="0" err="1" smtClean="0"/>
              <a:t>AlShehri</a:t>
            </a:r>
            <a:r>
              <a:rPr lang="en-GB" dirty="0" smtClean="0"/>
              <a:t>, Can. Board, FACS, D Med </a:t>
            </a:r>
            <a:r>
              <a:rPr lang="en-GB" dirty="0" err="1" smtClean="0"/>
              <a:t>Edu</a:t>
            </a:r>
            <a:r>
              <a:rPr lang="en-GB" dirty="0" smtClean="0"/>
              <a:t>.</a:t>
            </a:r>
          </a:p>
          <a:p>
            <a:pPr marL="63500"/>
            <a:r>
              <a:rPr lang="en-GB" dirty="0" smtClean="0"/>
              <a:t>Professor of Surgery</a:t>
            </a:r>
          </a:p>
          <a:p>
            <a:pPr marL="63500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Multinodular Goiter</a:t>
            </a:r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781399"/>
            <a:ext cx="6120680" cy="214411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5778"/>
            <a:ext cx="2837676" cy="2125518"/>
          </a:xfrm>
        </p:spPr>
      </p:pic>
    </p:spTree>
    <p:extLst>
      <p:ext uri="{BB962C8B-B14F-4D97-AF65-F5344CB8AC3E}">
        <p14:creationId xmlns:p14="http://schemas.microsoft.com/office/powerpoint/2010/main" val="17985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tumors of the Thyroid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Painless enlarging nodule</a:t>
            </a:r>
          </a:p>
          <a:p>
            <a:r>
              <a:rPr lang="en-US" dirty="0" smtClean="0"/>
              <a:t>Lymphadenopathy</a:t>
            </a:r>
          </a:p>
          <a:p>
            <a:r>
              <a:rPr lang="en-US" dirty="0" smtClean="0"/>
              <a:t>Hoarseness of voice</a:t>
            </a:r>
          </a:p>
          <a:p>
            <a:r>
              <a:rPr lang="en-US" dirty="0" smtClean="0"/>
              <a:t>Dysphagia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Function is usually normal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Malignancy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02926"/>
              </p:ext>
            </p:extLst>
          </p:nvPr>
        </p:nvGraphicFramePr>
        <p:xfrm>
          <a:off x="359870" y="2276872"/>
          <a:ext cx="8760296" cy="40921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80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80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122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Papillary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Follicular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5282">
                <a:tc rowSpan="2">
                  <a:txBody>
                    <a:bodyPr/>
                    <a:lstStyle/>
                    <a:p>
                      <a:pPr rtl="1"/>
                      <a:endParaRPr lang="en-US" dirty="0" smtClean="0"/>
                    </a:p>
                    <a:p>
                      <a:pPr rtl="1"/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&lt; 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Lymphoma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5282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Medullary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Undifferentiated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</a:t>
            </a:r>
          </a:p>
          <a:p>
            <a:r>
              <a:rPr lang="en-US" dirty="0" smtClean="0"/>
              <a:t>Painless nodule</a:t>
            </a:r>
          </a:p>
          <a:p>
            <a:r>
              <a:rPr lang="en-US" dirty="0" smtClean="0"/>
              <a:t>Young age</a:t>
            </a:r>
          </a:p>
          <a:p>
            <a:r>
              <a:rPr lang="en-US" dirty="0" smtClean="0"/>
              <a:t>Spreads to lymphatics</a:t>
            </a:r>
          </a:p>
          <a:p>
            <a:r>
              <a:rPr lang="en-US" dirty="0" smtClean="0"/>
              <a:t>Mets to lung &amp; bone</a:t>
            </a:r>
          </a:p>
          <a:p>
            <a:r>
              <a:rPr lang="en-US" dirty="0" smtClean="0"/>
              <a:t>Good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4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patients than papillary</a:t>
            </a:r>
          </a:p>
          <a:p>
            <a:r>
              <a:rPr lang="en-US" dirty="0" smtClean="0"/>
              <a:t>Mets by blood to lung &amp; bone </a:t>
            </a:r>
          </a:p>
          <a:p>
            <a:r>
              <a:rPr lang="en-US" dirty="0" smtClean="0"/>
              <a:t>Takes radio-nuclear iodine</a:t>
            </a:r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42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diagnosed by pathology</a:t>
            </a:r>
          </a:p>
          <a:p>
            <a:r>
              <a:rPr lang="en-US" dirty="0" smtClean="0"/>
              <a:t>Treat as lymphoma any where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4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C-cells</a:t>
            </a:r>
          </a:p>
          <a:p>
            <a:r>
              <a:rPr lang="en-US" dirty="0" smtClean="0"/>
              <a:t>MEN 2 syndrome</a:t>
            </a:r>
          </a:p>
          <a:p>
            <a:r>
              <a:rPr lang="en-US" dirty="0" smtClean="0"/>
              <a:t>Bad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3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Undifferentiated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Elderly patients</a:t>
            </a:r>
          </a:p>
          <a:p>
            <a:r>
              <a:rPr lang="en-US" dirty="0" smtClean="0"/>
              <a:t>Locally invasive</a:t>
            </a:r>
          </a:p>
          <a:p>
            <a:r>
              <a:rPr lang="en-US" dirty="0" smtClean="0"/>
              <a:t>Worst prognosis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11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ultrasound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785813"/>
            <a:ext cx="3048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ultrasoun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8608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</a:p>
          <a:p>
            <a:r>
              <a:rPr lang="en-US" dirty="0" smtClean="0"/>
              <a:t>Parathyroid</a:t>
            </a:r>
          </a:p>
          <a:p>
            <a:r>
              <a:rPr lang="en-US" dirty="0" err="1" smtClean="0"/>
              <a:t>Thyroglossal</a:t>
            </a:r>
            <a:r>
              <a:rPr lang="en-US" dirty="0" smtClean="0"/>
              <a:t> cyst</a:t>
            </a:r>
          </a:p>
          <a:p>
            <a:r>
              <a:rPr lang="en-US" dirty="0" smtClean="0"/>
              <a:t>Others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24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images[1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76250"/>
            <a:ext cx="30702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images[1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716338"/>
            <a:ext cx="315436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	Ahmed ( age 28 years) came to the Outpatient clinic complaining of nervousness, palpitations, sweating, and weight loss. Clinical examination revealed the presence of a goitre.</a:t>
            </a:r>
          </a:p>
          <a:p>
            <a:pPr>
              <a:buFont typeface="Georgia" pitchFamily="18" charset="0"/>
              <a:buNone/>
            </a:pPr>
            <a:endParaRPr lang="en-GB" smtClean="0"/>
          </a:p>
          <a:p>
            <a:endParaRPr lang="en-GB" smtClean="0"/>
          </a:p>
        </p:txBody>
      </p:sp>
      <p:pic>
        <p:nvPicPr>
          <p:cNvPr id="40964" name="Picture 4" descr="images[18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143375"/>
            <a:ext cx="44386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Graves disease</a:t>
            </a:r>
          </a:p>
          <a:p>
            <a:r>
              <a:rPr lang="en-US" dirty="0" smtClean="0"/>
              <a:t>Toxic multinodular goiter</a:t>
            </a:r>
          </a:p>
          <a:p>
            <a:r>
              <a:rPr lang="en-US" dirty="0" smtClean="0"/>
              <a:t>Toxic follicular adenoma</a:t>
            </a:r>
          </a:p>
          <a:p>
            <a:r>
              <a:rPr lang="en-US" dirty="0" smtClean="0"/>
              <a:t>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</a:p>
        </p:txBody>
      </p:sp>
      <p:sp>
        <p:nvSpPr>
          <p:cNvPr id="4710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Medical</a:t>
            </a:r>
          </a:p>
          <a:p>
            <a:r>
              <a:rPr lang="en-US" smtClean="0"/>
              <a:t>Radio-nuclear iodine</a:t>
            </a:r>
          </a:p>
          <a:p>
            <a:r>
              <a:rPr lang="en-US" smtClean="0"/>
              <a:t>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Parathyroids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9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40 y old lady</a:t>
            </a:r>
          </a:p>
          <a:p>
            <a:r>
              <a:rPr lang="en-US" smtClean="0"/>
              <a:t># Lt humerous</a:t>
            </a:r>
          </a:p>
          <a:p>
            <a:r>
              <a:rPr lang="en-US" smtClean="0"/>
              <a:t>Lt Ureteric stone removed 6 y back</a:t>
            </a:r>
          </a:p>
          <a:p>
            <a:r>
              <a:rPr lang="en-US" smtClean="0"/>
              <a:t>Rt Ureteric stone removed 3 y back</a:t>
            </a:r>
          </a:p>
          <a:p>
            <a:r>
              <a:rPr lang="en-US" smtClean="0"/>
              <a:t>Non functioning Lt kidney</a:t>
            </a:r>
          </a:p>
          <a:p>
            <a:r>
              <a:rPr lang="en-US" smtClean="0"/>
              <a:t>S Ca 11.2mg/dl     	P 2.2mg/ dl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presentation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west  60  -  70% detected by routine screening.</a:t>
            </a:r>
          </a:p>
          <a:p>
            <a:r>
              <a:rPr lang="en-US" smtClean="0"/>
              <a:t>Many are asymptomatic</a:t>
            </a:r>
            <a:endParaRPr lang="ar-S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Statistics from Western countries indicate a 0.1-0.5% prevalence rate for PHP.</a:t>
            </a:r>
          </a:p>
          <a:p>
            <a:r>
              <a:rPr lang="en-US" dirty="0" smtClean="0"/>
              <a:t>No evidence for geographical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hiohealth.com/mayo/images/image_popup/pthy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071688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Physiology</a:t>
            </a:r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608137"/>
          </a:xfrm>
        </p:spPr>
        <p:txBody>
          <a:bodyPr/>
          <a:lstStyle/>
          <a:p>
            <a:r>
              <a:rPr lang="en-US" dirty="0" err="1" smtClean="0"/>
              <a:t>Parathormone</a:t>
            </a:r>
            <a:r>
              <a:rPr lang="en-US" dirty="0" smtClean="0"/>
              <a:t> hormone</a:t>
            </a:r>
          </a:p>
          <a:p>
            <a:r>
              <a:rPr lang="en-US" dirty="0" smtClean="0"/>
              <a:t>Vitamin D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7224" y="4500570"/>
            <a:ext cx="12858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rot="5400000" flipH="1" flipV="1">
            <a:off x="640556" y="4861719"/>
            <a:ext cx="719138" cy="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84%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Adenoma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Hyperplasia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Carcinoma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عنصر نائب للمحتوى 3" descr="hyperparathyroidism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932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Renal stones</a:t>
            </a:r>
          </a:p>
          <a:p>
            <a:r>
              <a:rPr lang="en-US" smtClean="0"/>
              <a:t>Bone and joint pains</a:t>
            </a:r>
          </a:p>
          <a:p>
            <a:r>
              <a:rPr lang="en-US" smtClean="0"/>
              <a:t>Abdominal groans</a:t>
            </a:r>
          </a:p>
          <a:p>
            <a:r>
              <a:rPr lang="en-US" smtClean="0"/>
              <a:t>Psychic moans</a:t>
            </a:r>
          </a:p>
          <a:p>
            <a:r>
              <a:rPr lang="en-US" smtClean="0"/>
              <a:t>Fatigue overtones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43108" y="714356"/>
            <a:ext cx="47628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14546" y="2071678"/>
            <a:ext cx="5224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Mild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3429000"/>
            <a:ext cx="57246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Renal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14546" y="4929198"/>
            <a:ext cx="55707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Bone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-1785937" y="3500438"/>
            <a:ext cx="5429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ahoma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Commonest cause of Hpercalcaemia in society</a:t>
            </a:r>
          </a:p>
          <a:p>
            <a:r>
              <a:rPr lang="en-US" smtClean="0"/>
              <a:t>Uncommon in children</a:t>
            </a:r>
          </a:p>
          <a:p>
            <a:r>
              <a:rPr lang="en-US" smtClean="0"/>
              <a:t>2-3 times in females</a:t>
            </a:r>
          </a:p>
          <a:p>
            <a:endParaRPr lang="en-US" smtClean="0"/>
          </a:p>
          <a:p>
            <a:endParaRPr lang="ar-S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Investigations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Serum Calcium</a:t>
            </a:r>
          </a:p>
          <a:p>
            <a:r>
              <a:rPr lang="en-US" smtClean="0"/>
              <a:t>PTH</a:t>
            </a:r>
          </a:p>
          <a:p>
            <a:r>
              <a:rPr lang="en-US" smtClean="0"/>
              <a:t>Serum Phosphate</a:t>
            </a:r>
          </a:p>
          <a:p>
            <a:r>
              <a:rPr lang="en-US" smtClean="0"/>
              <a:t>Chloride</a:t>
            </a:r>
          </a:p>
          <a:p>
            <a:pPr>
              <a:buFont typeface="Georgia" pitchFamily="18" charset="0"/>
              <a:buNone/>
            </a:pPr>
            <a:endParaRPr lang="en-US" smtClean="0"/>
          </a:p>
          <a:p>
            <a:pPr>
              <a:buFont typeface="Georgia" pitchFamily="18" charset="0"/>
              <a:buNone/>
            </a:pPr>
            <a:endParaRPr lang="ar-SA" smtClean="0"/>
          </a:p>
        </p:txBody>
      </p:sp>
      <p:sp>
        <p:nvSpPr>
          <p:cNvPr id="4" name="سهم للأسفل 3"/>
          <p:cNvSpPr/>
          <p:nvPr/>
        </p:nvSpPr>
        <p:spPr>
          <a:xfrm>
            <a:off x="3929063" y="3143250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سهم لأعلى 4"/>
          <p:cNvSpPr/>
          <p:nvPr/>
        </p:nvSpPr>
        <p:spPr>
          <a:xfrm>
            <a:off x="2500313" y="3571875"/>
            <a:ext cx="214312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سهم لأعلى 5"/>
          <p:cNvSpPr/>
          <p:nvPr/>
        </p:nvSpPr>
        <p:spPr>
          <a:xfrm>
            <a:off x="3500438" y="2143125"/>
            <a:ext cx="214312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سهم لأعلى 6"/>
          <p:cNvSpPr/>
          <p:nvPr/>
        </p:nvSpPr>
        <p:spPr>
          <a:xfrm>
            <a:off x="2071688" y="2714625"/>
            <a:ext cx="142875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484" name="Picture 4" descr="browntumorpelv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620713"/>
            <a:ext cx="6192837" cy="59245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8446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smtClean="0"/>
          </a:p>
        </p:txBody>
      </p:sp>
      <p:pic>
        <p:nvPicPr>
          <p:cNvPr id="21507" name="Picture 4" descr="438-5312-102035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8913"/>
            <a:ext cx="6049962" cy="6308725"/>
          </a:xfrm>
          <a:noFill/>
        </p:spPr>
      </p:pic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79388" y="0"/>
            <a:ext cx="89646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symptomatic patients should be treated</a:t>
            </a:r>
          </a:p>
          <a:p>
            <a:r>
              <a:rPr lang="en-US" dirty="0" smtClean="0"/>
              <a:t>Asymptomatic  ??</a:t>
            </a:r>
          </a:p>
          <a:p>
            <a:pPr lvl="1"/>
            <a:r>
              <a:rPr lang="en-US" dirty="0" smtClean="0"/>
              <a:t>Ca Increased +++</a:t>
            </a:r>
          </a:p>
          <a:p>
            <a:pPr lvl="1"/>
            <a:r>
              <a:rPr lang="en-US" dirty="0" smtClean="0"/>
              <a:t>Bone density Decreased +++</a:t>
            </a:r>
            <a:endParaRPr 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8550"/>
          </a:xfrm>
        </p:spPr>
        <p:txBody>
          <a:bodyPr/>
          <a:lstStyle/>
          <a:p>
            <a:r>
              <a:rPr lang="en-US" smtClean="0"/>
              <a:t>PHP is a very underdiagnosed disease in Saudi Arabia. </a:t>
            </a:r>
          </a:p>
          <a:p>
            <a:r>
              <a:rPr lang="en-US" smtClean="0"/>
              <a:t>Patients are not diagnosed early</a:t>
            </a:r>
          </a:p>
          <a:p>
            <a:r>
              <a:rPr lang="en-US" smtClean="0"/>
              <a:t>Complications could be serious and these are avoidable.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57250"/>
            <a:ext cx="8229600" cy="1066800"/>
          </a:xfrm>
        </p:spPr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229600" cy="432435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	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Fatima is a 30-year old Saudi lady that presented to the Outpatient clinic, complaining of a swelling in the midline of her neck that she had for 2 months.</a:t>
            </a:r>
          </a:p>
          <a:p>
            <a:pPr>
              <a:buFontTx/>
              <a:buNone/>
            </a:pPr>
            <a:endParaRPr lang="en-GB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images[34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500438"/>
            <a:ext cx="2628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medical community needs to be more aware of the disease.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Specifically the diagnosis should be considered in patients with</a:t>
            </a:r>
          </a:p>
          <a:p>
            <a:pPr lvl="1"/>
            <a:r>
              <a:rPr lang="en-US" sz="2400" smtClean="0"/>
              <a:t> bilateral or recurrent renal stones</a:t>
            </a:r>
          </a:p>
          <a:p>
            <a:pPr lvl="1"/>
            <a:r>
              <a:rPr lang="en-US" sz="2400" smtClean="0"/>
              <a:t> patients with suggestive radiological bone changes</a:t>
            </a:r>
          </a:p>
          <a:p>
            <a:pPr lvl="1"/>
            <a:r>
              <a:rPr lang="en-US" sz="2400" smtClean="0"/>
              <a:t> and naturally in patients with high serum calcium level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صورة 1" descr="8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Thyroglossal</a:t>
            </a:r>
            <a:r>
              <a:rPr lang="en-US" dirty="0" smtClean="0"/>
              <a:t> Cyst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6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616623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436096" cy="41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7362"/>
            <a:ext cx="4536503" cy="44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9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 rot="-252072">
            <a:off x="2677786" y="677680"/>
            <a:ext cx="5545138" cy="1568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Than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you</a:t>
            </a:r>
            <a:endParaRPr lang="ar-SA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14405" y="2967335"/>
            <a:ext cx="7515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/>
              </a:rPr>
              <a:t>myshehri@ksu.edu.sa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@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myshehri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Hyperthyroidism</a:t>
            </a:r>
          </a:p>
        </p:txBody>
      </p:sp>
      <p:sp>
        <p:nvSpPr>
          <p:cNvPr id="4403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Nervousness</a:t>
            </a:r>
          </a:p>
          <a:p>
            <a:r>
              <a:rPr lang="en-US" smtClean="0"/>
              <a:t>Wt loss + Increased appetite</a:t>
            </a:r>
          </a:p>
          <a:p>
            <a:r>
              <a:rPr lang="en-US" smtClean="0"/>
              <a:t>Heat intolerance</a:t>
            </a:r>
          </a:p>
          <a:p>
            <a:r>
              <a:rPr lang="en-US" smtClean="0"/>
              <a:t>Sweating</a:t>
            </a:r>
          </a:p>
          <a:p>
            <a:r>
              <a:rPr lang="en-US" smtClean="0"/>
              <a:t>Muscular weakness</a:t>
            </a:r>
          </a:p>
          <a:p>
            <a:r>
              <a:rPr lang="en-US" smtClean="0"/>
              <a:t>Menstrual irregularities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Hyperthyroidism</a:t>
            </a:r>
          </a:p>
        </p:txBody>
      </p:sp>
      <p:sp>
        <p:nvSpPr>
          <p:cNvPr id="4505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Goiter</a:t>
            </a:r>
          </a:p>
          <a:p>
            <a:r>
              <a:rPr lang="en-US" smtClean="0"/>
              <a:t>Tachycardia +/-Arrhythmias</a:t>
            </a:r>
          </a:p>
          <a:p>
            <a:r>
              <a:rPr lang="en-US" smtClean="0"/>
              <a:t>Warm moist skin</a:t>
            </a:r>
          </a:p>
          <a:p>
            <a:r>
              <a:rPr lang="en-US" smtClean="0"/>
              <a:t>Bruit &amp; thrill</a:t>
            </a:r>
          </a:p>
          <a:p>
            <a:r>
              <a:rPr lang="en-US" smtClean="0"/>
              <a:t>Eye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</a:t>
            </a:r>
          </a:p>
        </p:txBody>
      </p:sp>
      <p:sp>
        <p:nvSpPr>
          <p:cNvPr id="4608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Increases T4, T3</a:t>
            </a:r>
          </a:p>
          <a:p>
            <a:r>
              <a:rPr lang="en-US" smtClean="0"/>
              <a:t>Decreased TSH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What could this be?</a:t>
            </a:r>
          </a:p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Is it a thyroid swelling?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 with swallowing</a:t>
            </a:r>
          </a:p>
        </p:txBody>
      </p:sp>
      <p:sp>
        <p:nvSpPr>
          <p:cNvPr id="33795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US" smtClean="0"/>
              <a:t>Thyroid</a:t>
            </a:r>
          </a:p>
        </p:txBody>
      </p:sp>
      <p:sp>
        <p:nvSpPr>
          <p:cNvPr id="3379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r>
              <a:rPr lang="en-US" smtClean="0"/>
              <a:t>Thyroglossal cyst</a:t>
            </a:r>
          </a:p>
        </p:txBody>
      </p:sp>
      <p:pic>
        <p:nvPicPr>
          <p:cNvPr id="33797" name="صورة 4" descr="thyroglossal_duct_cyst_1_0806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071813"/>
            <a:ext cx="22844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images[13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57563"/>
            <a:ext cx="285273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What could this be?</a:t>
            </a:r>
          </a:p>
          <a:p>
            <a:r>
              <a:rPr lang="en-GB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 it a thyroid swelling?</a:t>
            </a:r>
          </a:p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If it is a thyroid swelling, what could be the cause of this swelling?</a:t>
            </a:r>
          </a:p>
          <a:p>
            <a:pPr>
              <a:buFont typeface="Georgia" pitchFamily="18" charset="0"/>
              <a:buNone/>
            </a:pPr>
            <a:r>
              <a:rPr lang="en-GB" sz="24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Thyroid cyst</a:t>
            </a:r>
          </a:p>
          <a:p>
            <a:r>
              <a:rPr lang="en-US" smtClean="0"/>
              <a:t>Multinodular goiter</a:t>
            </a:r>
          </a:p>
          <a:p>
            <a:r>
              <a:rPr lang="en-US" smtClean="0"/>
              <a:t>Inflammatory</a:t>
            </a:r>
          </a:p>
          <a:p>
            <a:r>
              <a:rPr lang="en-US" smtClean="0"/>
              <a:t>Benign tumor</a:t>
            </a:r>
          </a:p>
          <a:p>
            <a:r>
              <a:rPr lang="en-US" smtClean="0"/>
              <a:t>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630168" cy="27249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02" y="299695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1776</TotalTime>
  <Words>450</Words>
  <Application>Microsoft Office PowerPoint</Application>
  <PresentationFormat>On-screen Show (4:3)</PresentationFormat>
  <Paragraphs>158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حضري</vt:lpstr>
      <vt:lpstr>Common Neck swellings</vt:lpstr>
      <vt:lpstr>Agenda</vt:lpstr>
      <vt:lpstr>Thyroid</vt:lpstr>
      <vt:lpstr>Case 1</vt:lpstr>
      <vt:lpstr>Case 1</vt:lpstr>
      <vt:lpstr>Movement with swallowing</vt:lpstr>
      <vt:lpstr>Case 1</vt:lpstr>
      <vt:lpstr>PowerPoint Presentation</vt:lpstr>
      <vt:lpstr>Thyroid cyst</vt:lpstr>
      <vt:lpstr>Multinodular Goiter</vt:lpstr>
      <vt:lpstr>Malignant tumors of the Thyroid</vt:lpstr>
      <vt:lpstr>Characteristics</vt:lpstr>
      <vt:lpstr>Thyroid Malignancy</vt:lpstr>
      <vt:lpstr>Papillary Carcinoma</vt:lpstr>
      <vt:lpstr>Follicular Carcinoma</vt:lpstr>
      <vt:lpstr>Lymphoma</vt:lpstr>
      <vt:lpstr>Medullary Carcinoma</vt:lpstr>
      <vt:lpstr>Undifferentiated</vt:lpstr>
      <vt:lpstr>PowerPoint Presentation</vt:lpstr>
      <vt:lpstr>PowerPoint Presentation</vt:lpstr>
      <vt:lpstr>Case 2</vt:lpstr>
      <vt:lpstr>PowerPoint Presentation</vt:lpstr>
      <vt:lpstr>Management</vt:lpstr>
      <vt:lpstr>Parathyroids</vt:lpstr>
      <vt:lpstr>PowerPoint Presentation</vt:lpstr>
      <vt:lpstr>Clinical presentation</vt:lpstr>
      <vt:lpstr>PowerPoint Presentation</vt:lpstr>
      <vt:lpstr>PowerPoint Presentation</vt:lpstr>
      <vt:lpstr>Physiology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Investigations</vt:lpstr>
      <vt:lpstr>PowerPoint Presentation</vt:lpstr>
      <vt:lpstr>PowerPoint Presentation</vt:lpstr>
      <vt:lpstr>Management</vt:lpstr>
      <vt:lpstr>Conclusions</vt:lpstr>
      <vt:lpstr>Recommendations</vt:lpstr>
      <vt:lpstr>PowerPoint Presentation</vt:lpstr>
      <vt:lpstr>Thyroglossal Cyst</vt:lpstr>
      <vt:lpstr>PowerPoint Presentation</vt:lpstr>
      <vt:lpstr>PowerPoint Presentation</vt:lpstr>
      <vt:lpstr>PowerPoint Presentation</vt:lpstr>
      <vt:lpstr>PowerPoint Presentation</vt:lpstr>
      <vt:lpstr>Hyperthyroidism</vt:lpstr>
      <vt:lpstr>Hyperthyroidism</vt:lpstr>
      <vt:lpstr>Laboratory</vt:lpstr>
    </vt:vector>
  </TitlesOfParts>
  <Company>KKU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</dc:title>
  <dc:creator>MYSHEHRI</dc:creator>
  <cp:lastModifiedBy>Prof M-Y-Alshehri</cp:lastModifiedBy>
  <cp:revision>37</cp:revision>
  <dcterms:created xsi:type="dcterms:W3CDTF">2003-12-09T09:13:33Z</dcterms:created>
  <dcterms:modified xsi:type="dcterms:W3CDTF">2016-02-08T03:46:49Z</dcterms:modified>
</cp:coreProperties>
</file>