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8" r:id="rId1"/>
  </p:sldMasterIdLst>
  <p:sldIdLst>
    <p:sldId id="256" r:id="rId2"/>
    <p:sldId id="257" r:id="rId3"/>
    <p:sldId id="259" r:id="rId4"/>
    <p:sldId id="260" r:id="rId5"/>
    <p:sldId id="301"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84380"/>
    <p:restoredTop sz="93369" autoAdjust="0"/>
  </p:normalViewPr>
  <p:slideViewPr>
    <p:cSldViewPr>
      <p:cViewPr varScale="1">
        <p:scale>
          <a:sx n="109" d="100"/>
          <a:sy n="109" d="100"/>
        </p:scale>
        <p:origin x="234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E558B83-2BB8-435E-BEBE-F2299E4DA2E2}" type="datetimeFigureOut">
              <a:rPr lang="ar-SA" smtClean="0"/>
              <a:pPr/>
              <a:t>24/06/36</a:t>
            </a:fld>
            <a:endParaRPr lang="ar-SA"/>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SA"/>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38569F5F-2006-4223-894E-DDDF2FC6E649}"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E558B83-2BB8-435E-BEBE-F2299E4DA2E2}" type="datetimeFigureOut">
              <a:rPr lang="ar-SA" smtClean="0"/>
              <a:pPr/>
              <a:t>24/06/36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8569F5F-2006-4223-894E-DDDF2FC6E649}"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5E558B83-2BB8-435E-BEBE-F2299E4DA2E2}" type="datetimeFigureOut">
              <a:rPr lang="ar-SA" smtClean="0"/>
              <a:pPr/>
              <a:t>24/06/36</a:t>
            </a:fld>
            <a:endParaRPr lang="ar-SA"/>
          </a:p>
        </p:txBody>
      </p:sp>
      <p:sp>
        <p:nvSpPr>
          <p:cNvPr id="5" name="عنصر نائب للتذييل 4"/>
          <p:cNvSpPr>
            <a:spLocks noGrp="1"/>
          </p:cNvSpPr>
          <p:nvPr>
            <p:ph type="ftr" sz="quarter" idx="11"/>
          </p:nvPr>
        </p:nvSpPr>
        <p:spPr>
          <a:xfrm>
            <a:off x="457201" y="6248207"/>
            <a:ext cx="5573483" cy="365125"/>
          </a:xfrm>
        </p:spPr>
        <p:txBody>
          <a:bodyPr/>
          <a:lstStyle/>
          <a:p>
            <a:endParaRPr lang="ar-SA"/>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38569F5F-2006-4223-894E-DDDF2FC6E649}"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5E558B83-2BB8-435E-BEBE-F2299E4DA2E2}" type="datetimeFigureOut">
              <a:rPr lang="ar-SA" smtClean="0"/>
              <a:pPr/>
              <a:t>24/06/36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38569F5F-2006-4223-894E-DDDF2FC6E649}" type="slidenum">
              <a:rPr lang="ar-SA" smtClean="0"/>
              <a:pPr/>
              <a:t>‹#›</a:t>
            </a:fld>
            <a:endParaRPr lang="ar-SA"/>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5E558B83-2BB8-435E-BEBE-F2299E4DA2E2}" type="datetimeFigureOut">
              <a:rPr lang="ar-SA" smtClean="0"/>
              <a:pPr/>
              <a:t>24/06/36</a:t>
            </a:fld>
            <a:endParaRPr lang="ar-SA"/>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8569F5F-2006-4223-894E-DDDF2FC6E649}" type="slidenum">
              <a:rPr lang="ar-SA" smtClean="0"/>
              <a:pPr/>
              <a:t>‹#›</a:t>
            </a:fld>
            <a:endParaRPr lang="ar-SA"/>
          </a:p>
        </p:txBody>
      </p:sp>
      <p:sp>
        <p:nvSpPr>
          <p:cNvPr id="14" name="عنصر نائب للتذييل 13"/>
          <p:cNvSpPr>
            <a:spLocks noGrp="1"/>
          </p:cNvSpPr>
          <p:nvPr>
            <p:ph type="ftr" sz="quarter" idx="12"/>
          </p:nvPr>
        </p:nvSpPr>
        <p:spPr/>
        <p:txBody>
          <a:bodyPr/>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5E558B83-2BB8-435E-BEBE-F2299E4DA2E2}" type="datetimeFigureOut">
              <a:rPr lang="ar-SA" smtClean="0"/>
              <a:pPr/>
              <a:t>24/06/36</a:t>
            </a:fld>
            <a:endParaRPr lang="ar-SA"/>
          </a:p>
        </p:txBody>
      </p:sp>
      <p:sp>
        <p:nvSpPr>
          <p:cNvPr id="10" name="عنصر نائب لرقم الشريحة 9"/>
          <p:cNvSpPr>
            <a:spLocks noGrp="1"/>
          </p:cNvSpPr>
          <p:nvPr>
            <p:ph type="sldNum" sz="quarter" idx="16"/>
          </p:nvPr>
        </p:nvSpPr>
        <p:spPr/>
        <p:txBody>
          <a:bodyPr rtlCol="0"/>
          <a:lstStyle/>
          <a:p>
            <a:fld id="{38569F5F-2006-4223-894E-DDDF2FC6E649}" type="slidenum">
              <a:rPr lang="ar-SA" smtClean="0"/>
              <a:pPr/>
              <a:t>‹#›</a:t>
            </a:fld>
            <a:endParaRPr lang="ar-SA"/>
          </a:p>
        </p:txBody>
      </p:sp>
      <p:sp>
        <p:nvSpPr>
          <p:cNvPr id="12" name="عنصر نائب للتذييل 11"/>
          <p:cNvSpPr>
            <a:spLocks noGrp="1"/>
          </p:cNvSpPr>
          <p:nvPr>
            <p:ph type="ftr" sz="quarter" idx="17"/>
          </p:nvPr>
        </p:nvSpPr>
        <p:spPr/>
        <p:txBody>
          <a:bodyPr rtlCol="0"/>
          <a:lstStyle/>
          <a:p>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5E558B83-2BB8-435E-BEBE-F2299E4DA2E2}" type="datetimeFigureOut">
              <a:rPr lang="ar-SA" smtClean="0"/>
              <a:pPr/>
              <a:t>24/06/36</a:t>
            </a:fld>
            <a:endParaRPr lang="ar-SA"/>
          </a:p>
        </p:txBody>
      </p:sp>
      <p:sp>
        <p:nvSpPr>
          <p:cNvPr id="12" name="عنصر نائب لرقم الشريحة 11"/>
          <p:cNvSpPr>
            <a:spLocks noGrp="1"/>
          </p:cNvSpPr>
          <p:nvPr>
            <p:ph type="sldNum" sz="quarter" idx="16"/>
          </p:nvPr>
        </p:nvSpPr>
        <p:spPr/>
        <p:txBody>
          <a:bodyPr rtlCol="0"/>
          <a:lstStyle/>
          <a:p>
            <a:fld id="{38569F5F-2006-4223-894E-DDDF2FC6E649}" type="slidenum">
              <a:rPr lang="ar-SA" smtClean="0"/>
              <a:pPr/>
              <a:t>‹#›</a:t>
            </a:fld>
            <a:endParaRPr lang="ar-SA"/>
          </a:p>
        </p:txBody>
      </p:sp>
      <p:sp>
        <p:nvSpPr>
          <p:cNvPr id="14" name="عنصر نائب للتذييل 13"/>
          <p:cNvSpPr>
            <a:spLocks noGrp="1"/>
          </p:cNvSpPr>
          <p:nvPr>
            <p:ph type="ftr" sz="quarter" idx="17"/>
          </p:nvPr>
        </p:nvSpPr>
        <p:spPr/>
        <p:txBody>
          <a:bodyPr rtlCol="0"/>
          <a:lstStyle/>
          <a:p>
            <a:endParaRPr lang="ar-SA"/>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5E558B83-2BB8-435E-BEBE-F2299E4DA2E2}" type="datetimeFigureOut">
              <a:rPr lang="ar-SA" smtClean="0"/>
              <a:pPr/>
              <a:t>24/06/36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38569F5F-2006-4223-894E-DDDF2FC6E649}"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E558B83-2BB8-435E-BEBE-F2299E4DA2E2}" type="datetimeFigureOut">
              <a:rPr lang="ar-SA" smtClean="0"/>
              <a:pPr/>
              <a:t>24/06/36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38569F5F-2006-4223-894E-DDDF2FC6E649}"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5E558B83-2BB8-435E-BEBE-F2299E4DA2E2}" type="datetimeFigureOut">
              <a:rPr lang="ar-SA" smtClean="0"/>
              <a:pPr/>
              <a:t>24/06/36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38569F5F-2006-4223-894E-DDDF2FC6E649}" type="slidenum">
              <a:rPr lang="ar-SA" smtClean="0"/>
              <a:pPr/>
              <a:t>‹#›</a:t>
            </a:fld>
            <a:endParaRPr lang="ar-SA"/>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تاريخ 11"/>
          <p:cNvSpPr>
            <a:spLocks noGrp="1"/>
          </p:cNvSpPr>
          <p:nvPr>
            <p:ph type="dt" sz="half" idx="10"/>
          </p:nvPr>
        </p:nvSpPr>
        <p:spPr>
          <a:xfrm>
            <a:off x="6248400" y="6248400"/>
            <a:ext cx="2667000" cy="365125"/>
          </a:xfrm>
        </p:spPr>
        <p:txBody>
          <a:bodyPr rtlCol="0"/>
          <a:lstStyle/>
          <a:p>
            <a:fld id="{5E558B83-2BB8-435E-BEBE-F2299E4DA2E2}" type="datetimeFigureOut">
              <a:rPr lang="ar-SA" smtClean="0"/>
              <a:pPr/>
              <a:t>24/06/36</a:t>
            </a:fld>
            <a:endParaRPr lang="ar-SA"/>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38569F5F-2006-4223-894E-DDDF2FC6E649}" type="slidenum">
              <a:rPr lang="ar-SA" smtClean="0"/>
              <a:pPr/>
              <a:t>‹#›</a:t>
            </a:fld>
            <a:endParaRPr lang="ar-SA"/>
          </a:p>
        </p:txBody>
      </p:sp>
      <p:sp>
        <p:nvSpPr>
          <p:cNvPr id="14" name="عنصر نائب للتذييل 13"/>
          <p:cNvSpPr>
            <a:spLocks noGrp="1"/>
          </p:cNvSpPr>
          <p:nvPr>
            <p:ph type="ftr" sz="quarter" idx="12"/>
          </p:nvPr>
        </p:nvSpPr>
        <p:spPr>
          <a:xfrm>
            <a:off x="1600200" y="6248206"/>
            <a:ext cx="4572000" cy="365125"/>
          </a:xfrm>
        </p:spPr>
        <p:txBody>
          <a:bodyPr rtlCol="0"/>
          <a:lstStyle/>
          <a:p>
            <a:endParaRPr lang="ar-SA"/>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smtClean="0"/>
              <a:t>انقر فوق الرمز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E558B83-2BB8-435E-BEBE-F2299E4DA2E2}" type="datetimeFigureOut">
              <a:rPr lang="ar-SA" smtClean="0"/>
              <a:pPr/>
              <a:t>24/06/36</a:t>
            </a:fld>
            <a:endParaRPr lang="ar-SA"/>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SA"/>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8569F5F-2006-4223-894E-DDDF2FC6E649}"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 </a:t>
            </a:r>
            <a:endParaRPr lang="ar-SA" dirty="0"/>
          </a:p>
        </p:txBody>
      </p:sp>
      <p:sp>
        <p:nvSpPr>
          <p:cNvPr id="3" name="عنوان فرعي 2"/>
          <p:cNvSpPr>
            <a:spLocks noGrp="1"/>
          </p:cNvSpPr>
          <p:nvPr>
            <p:ph type="subTitle" idx="1"/>
          </p:nvPr>
        </p:nvSpPr>
        <p:spPr>
          <a:xfrm>
            <a:off x="1371600" y="692696"/>
            <a:ext cx="6400800" cy="4946104"/>
          </a:xfrm>
        </p:spPr>
        <p:txBody>
          <a:bodyPr/>
          <a:lstStyle/>
          <a:p>
            <a:pPr algn="ctr"/>
            <a:r>
              <a:rPr lang="en-US" sz="3200" b="1" dirty="0" smtClean="0"/>
              <a:t>INTRODUCTION  TO  MECHANISMS  OF TRAUMA AND TREATMENT PRIORITIES</a:t>
            </a:r>
          </a:p>
          <a:p>
            <a:pPr algn="ctr"/>
            <a:endParaRPr lang="en-US" dirty="0" smtClean="0"/>
          </a:p>
          <a:p>
            <a:pPr algn="ctr"/>
            <a:r>
              <a:rPr lang="en-US" dirty="0" smtClean="0">
                <a:solidFill>
                  <a:schemeClr val="tx1"/>
                </a:solidFill>
              </a:rPr>
              <a:t>DR. HAMAD ALQAHTANI</a:t>
            </a:r>
          </a:p>
          <a:p>
            <a:pPr algn="ctr"/>
            <a:r>
              <a:rPr lang="en-US" dirty="0" smtClean="0">
                <a:solidFill>
                  <a:schemeClr val="tx1"/>
                </a:solidFill>
              </a:rPr>
              <a:t>ASSOCIATE </a:t>
            </a:r>
            <a:r>
              <a:rPr lang="en-US" dirty="0" smtClean="0">
                <a:solidFill>
                  <a:schemeClr val="tx1"/>
                </a:solidFill>
              </a:rPr>
              <a:t>PROFESSOR  &amp; CONSULTANT HEPATOBILIARY SURGEON</a:t>
            </a:r>
            <a:endParaRPr lang="ar-SA"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179512" y="1614572"/>
            <a:ext cx="8604448"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457200" algn="l"/>
              </a:tabLst>
            </a:pPr>
            <a:r>
              <a:rPr kumimoji="0" lang="en-US" sz="3600" b="0" i="0" strike="noStrike" cap="none" normalizeH="0" baseline="0" dirty="0" smtClean="0">
                <a:ln>
                  <a:noFill/>
                </a:ln>
                <a:solidFill>
                  <a:srgbClr val="FF0000"/>
                </a:solidFill>
                <a:effectLst/>
                <a:latin typeface="Arial" pitchFamily="34" charset="0"/>
                <a:ea typeface="Times New Roman" pitchFamily="18" charset="0"/>
                <a:cs typeface="Arial" pitchFamily="34" charset="0"/>
              </a:rPr>
              <a:t>Options for </a:t>
            </a:r>
            <a:r>
              <a:rPr kumimoji="0" lang="en-US" sz="3600" b="0" i="0" strike="noStrike" cap="none" normalizeH="0" baseline="0" dirty="0" err="1" smtClean="0">
                <a:ln>
                  <a:noFill/>
                </a:ln>
                <a:solidFill>
                  <a:srgbClr val="FF0000"/>
                </a:solidFill>
                <a:effectLst/>
                <a:latin typeface="Arial" pitchFamily="34" charset="0"/>
                <a:ea typeface="Times New Roman" pitchFamily="18" charset="0"/>
                <a:cs typeface="Arial" pitchFamily="34" charset="0"/>
              </a:rPr>
              <a:t>Endotracheal</a:t>
            </a:r>
            <a:r>
              <a:rPr kumimoji="0" lang="en-US" sz="3600" b="0" i="0" strike="noStrike" cap="none" normalizeH="0" baseline="0" dirty="0" smtClean="0">
                <a:ln>
                  <a:noFill/>
                </a:ln>
                <a:solidFill>
                  <a:srgbClr val="FF0000"/>
                </a:solidFill>
                <a:effectLst/>
                <a:latin typeface="Arial" pitchFamily="34" charset="0"/>
                <a:ea typeface="Times New Roman" pitchFamily="18" charset="0"/>
                <a:cs typeface="Arial" pitchFamily="34" charset="0"/>
              </a:rPr>
              <a:t> Intubation Include</a:t>
            </a:r>
            <a:endParaRPr kumimoji="0" lang="en-US" sz="3600" b="0" i="0"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539552" y="2612493"/>
            <a:ext cx="806388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 pos="914400" algn="l"/>
              </a:tabLst>
            </a:pP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1) </a:t>
            </a:r>
            <a:r>
              <a:rPr kumimoji="0" lang="en-US" sz="2400" b="0"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Nasotracheal</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intubation</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It can be accomplished only in patients who are breathing spontaneously.  The primary application for this technique in Emergency Department (ED) is in those patients requiring emergent airway support in whom chemical paralysis cannot be used.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251520" y="1554512"/>
            <a:ext cx="864096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Lst>
            </a:pP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2) </a:t>
            </a:r>
            <a:r>
              <a:rPr kumimoji="0" lang="en-US" sz="2400" b="0"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Orotracheal</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intubation</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It is the most common technique used to establish a definitive airway.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Because all patients are presumed to have cervical spine 		injuries, manual in-line cervical immobilization is essential.</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2"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Correct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2" pitchFamily="18" charset="2"/>
              </a:rPr>
              <a:t>endotracheal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 placement is verified with:</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2"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Direct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laryngoscopy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Capnography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Audibility of bilateral breath sounds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And finally Chest X-Ray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179512" y="1083747"/>
            <a:ext cx="8568952"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 pos="1257300" algn="l"/>
              </a:tabLst>
            </a:pPr>
            <a:endParaRPr kumimoji="0" lang="ar-SA"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tabLst>
                <a:tab pos="457200" algn="l"/>
                <a:tab pos="1257300" algn="l"/>
              </a:tabLst>
            </a:pPr>
            <a:endPar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tabLst>
                <a:tab pos="457200" algn="l"/>
                <a:tab pos="1257300" algn="l"/>
              </a:tabLst>
            </a:pP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3) Surgical Routes:</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tabLst>
                <a:tab pos="457200" algn="l"/>
                <a:tab pos="1257300" algn="l"/>
              </a:tabLst>
            </a:pPr>
            <a:r>
              <a:rPr kumimoji="0" lang="en-US" sz="24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a) </a:t>
            </a:r>
            <a:r>
              <a:rPr kumimoji="0" lang="en-US" sz="2400" b="0" i="0" u="none" strike="noStrike" cap="none" normalizeH="0" baseline="0" dirty="0" err="1" smtClean="0">
                <a:ln>
                  <a:noFill/>
                </a:ln>
                <a:solidFill>
                  <a:srgbClr val="002060"/>
                </a:solidFill>
                <a:effectLst/>
                <a:latin typeface="Arial" pitchFamily="34" charset="0"/>
                <a:ea typeface="Times New Roman" pitchFamily="18" charset="0"/>
                <a:cs typeface="Arial" pitchFamily="34" charset="0"/>
              </a:rPr>
              <a:t>Cricothyroidotomy</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Patients in whom attempts at intubation have failed or who are precluded from intubation due to extensive facial injuries.</a:t>
            </a:r>
          </a:p>
          <a:p>
            <a:pPr marL="457200" marR="0" lvl="1" indent="0" algn="l" defTabSz="914400" rtl="0" eaLnBrk="0" fontAlgn="base" latinLnBrk="0" hangingPunct="0">
              <a:lnSpc>
                <a:spcPct val="100000"/>
              </a:lnSpc>
              <a:spcBef>
                <a:spcPct val="0"/>
              </a:spcBef>
              <a:spcAft>
                <a:spcPct val="0"/>
              </a:spcAft>
              <a:buClrTx/>
              <a:buSzTx/>
              <a:tabLst>
                <a:tab pos="457200" algn="l"/>
                <a:tab pos="125730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tabLst>
                <a:tab pos="457200" algn="l"/>
                <a:tab pos="1257300" algn="l"/>
              </a:tabLst>
            </a:pPr>
            <a:r>
              <a:rPr kumimoji="0" lang="en-US" sz="24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b) Emergent </a:t>
            </a:r>
            <a:r>
              <a:rPr kumimoji="0" lang="en-US" sz="2400" b="0" i="0" u="none" strike="noStrike" cap="none" normalizeH="0" baseline="0" dirty="0" err="1" smtClean="0">
                <a:ln>
                  <a:noFill/>
                </a:ln>
                <a:solidFill>
                  <a:srgbClr val="002060"/>
                </a:solidFill>
                <a:effectLst/>
                <a:latin typeface="Arial" pitchFamily="34" charset="0"/>
                <a:ea typeface="Times New Roman" pitchFamily="18" charset="0"/>
                <a:cs typeface="Arial" pitchFamily="34" charset="0"/>
              </a:rPr>
              <a:t>Tracheostomy</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 indicated in a patient with extensive laryngeal injury .  It is the most common technique used to establish a definitive airway.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251520" y="2121387"/>
            <a:ext cx="8316416"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tab pos="457200" algn="l"/>
                <a:tab pos="685800" algn="l"/>
              </a:tabLst>
            </a:pPr>
            <a:r>
              <a:rPr kumimoji="0" lang="en-US" sz="4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40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a:t>
            </a:r>
            <a:r>
              <a:rPr kumimoji="0" lang="en-US" sz="40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B</a:t>
            </a:r>
            <a:r>
              <a:rPr kumimoji="0" lang="en-US" sz="40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a:t>
            </a:r>
          </a:p>
          <a:p>
            <a:pPr marL="0" marR="0" lvl="0" indent="0" algn="ctr" defTabSz="914400" rtl="1" eaLnBrk="1" fontAlgn="base" latinLnBrk="0" hangingPunct="1">
              <a:lnSpc>
                <a:spcPct val="100000"/>
              </a:lnSpc>
              <a:spcBef>
                <a:spcPct val="0"/>
              </a:spcBef>
              <a:spcAft>
                <a:spcPct val="0"/>
              </a:spcAft>
              <a:buClrTx/>
              <a:buSzTx/>
              <a:tabLst>
                <a:tab pos="457200" algn="l"/>
                <a:tab pos="685800" algn="l"/>
              </a:tabLst>
            </a:pPr>
            <a:r>
              <a:rPr kumimoji="0" lang="en-US" sz="4000" b="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Breathing and Ventilation</a:t>
            </a:r>
            <a:endParaRPr kumimoji="0" lang="en-US" sz="400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251520" y="1175788"/>
            <a:ext cx="828092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Lst>
            </a:pPr>
            <a:r>
              <a:rPr kumimoji="0" lang="en-US" sz="2000" b="0" i="0" u="none" strike="noStrike" cap="none" normalizeH="0" baseline="0" dirty="0" smtClean="0">
                <a:ln>
                  <a:noFill/>
                </a:ln>
                <a:effectLst/>
                <a:latin typeface="Arial" pitchFamily="34" charset="0"/>
                <a:ea typeface="Times New Roman" pitchFamily="18" charset="0"/>
                <a:cs typeface="Arial" pitchFamily="34" charset="0"/>
              </a:rPr>
              <a:t>Once a secure airway is obtained, adequate oxygenation and ventilation must be assured.  All injured patients should receive supplemental oxygen and be monitored by pulse </a:t>
            </a:r>
            <a:r>
              <a:rPr kumimoji="0" lang="en-US" sz="2000" b="0" i="0" u="none" strike="noStrike" cap="none" normalizeH="0" baseline="0" dirty="0" err="1" smtClean="0">
                <a:ln>
                  <a:noFill/>
                </a:ln>
                <a:effectLst/>
                <a:latin typeface="Arial" pitchFamily="34" charset="0"/>
                <a:ea typeface="Times New Roman" pitchFamily="18" charset="0"/>
                <a:cs typeface="Arial" pitchFamily="34" charset="0"/>
              </a:rPr>
              <a:t>oximetry</a:t>
            </a:r>
            <a:r>
              <a:rPr kumimoji="0" lang="en-US" sz="2000" b="0" i="0" u="none" strike="noStrike" cap="none" normalizeH="0" baseline="0" dirty="0" smtClean="0">
                <a:ln>
                  <a:noFill/>
                </a:ln>
                <a:effectLst/>
                <a:latin typeface="Arial" pitchFamily="34" charset="0"/>
                <a:ea typeface="Times New Roman" pitchFamily="18" charset="0"/>
                <a:cs typeface="Arial" pitchFamily="34" charset="0"/>
              </a:rPr>
              <a:t>.</a:t>
            </a:r>
          </a:p>
          <a:p>
            <a:pPr marL="0" marR="0" lvl="0" indent="0" algn="l" defTabSz="914400" rtl="1" eaLnBrk="1" fontAlgn="base" latinLnBrk="0" hangingPunct="1">
              <a:lnSpc>
                <a:spcPct val="100000"/>
              </a:lnSpc>
              <a:spcBef>
                <a:spcPct val="0"/>
              </a:spcBef>
              <a:spcAft>
                <a:spcPct val="0"/>
              </a:spcAft>
              <a:buClrTx/>
              <a:buSzTx/>
              <a:tabLst>
                <a:tab pos="457200" algn="l"/>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en-US" sz="20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The following conditions constitute an immediate threat to life due to inadequate ventilation and should be recognized during the primary survey:</a:t>
            </a:r>
            <a:endParaRPr kumimoji="0" lang="en-US" sz="20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1.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Tension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pneumothorax</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2.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Open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pneumothorax</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3.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Flail chest with underlying pulmonary contusion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52710" y="3284984"/>
            <a:ext cx="8511778" cy="769441"/>
          </a:xfrm>
          <a:prstGeom prst="rect">
            <a:avLst/>
          </a:prstGeom>
        </p:spPr>
        <p:txBody>
          <a:bodyPr wrap="square">
            <a:spAutoFit/>
          </a:bodyPr>
          <a:lstStyle/>
          <a:p>
            <a:pPr algn="ctr"/>
            <a:r>
              <a:rPr lang="en-US" sz="4400" b="1" dirty="0" smtClean="0">
                <a:solidFill>
                  <a:srgbClr val="C00000"/>
                </a:solidFill>
              </a:rPr>
              <a:t>1.  Tension Pneumothorax</a:t>
            </a:r>
            <a:endParaRPr lang="ar-SA" sz="44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467544" y="944957"/>
            <a:ext cx="8496944"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sng" strike="noStrike" cap="none" normalizeH="0" baseline="0" dirty="0" smtClean="0">
                <a:ln>
                  <a:noFill/>
                </a:ln>
                <a:solidFill>
                  <a:srgbClr val="C00000"/>
                </a:solidFill>
                <a:effectLst/>
                <a:latin typeface="Arial" pitchFamily="34" charset="0"/>
                <a:ea typeface="Times New Roman" pitchFamily="18" charset="0"/>
                <a:cs typeface="Arial" pitchFamily="34" charset="0"/>
              </a:rPr>
              <a:t>Diagnosis</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Respiratory distress and hypotension in 	combination with any of the following physical</a:t>
            </a:r>
            <a:r>
              <a:rPr kumimoji="0" lang="en-US" sz="24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signs in </a:t>
            </a:r>
          </a:p>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patients with chest trauma.</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Tracheal deviation away from the affected side.</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Lack or decreased breath sounds on the affected side.</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Subcutaneous emphysema on the affected side.</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Distended neck veins due to impendence of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superiorvena</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cava, but the neck veins may be flat due to systemic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hypovolemia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179512" y="934895"/>
            <a:ext cx="8784976"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marR="0" lvl="2" indent="0" algn="just" defTabSz="914400" rtl="1" eaLnBrk="1" fontAlgn="base" latinLnBrk="0" hangingPunct="1">
              <a:lnSpc>
                <a:spcPct val="100000"/>
              </a:lnSpc>
              <a:spcBef>
                <a:spcPct val="0"/>
              </a:spcBef>
              <a:spcAft>
                <a:spcPct val="0"/>
              </a:spcAft>
              <a:buClrTx/>
              <a:buSzTx/>
              <a:buFontTx/>
              <a:buAutoNum type="alphaLcPeriod"/>
              <a:tabLst>
                <a:tab pos="1143000" algn="l"/>
                <a:tab pos="1485900" algn="l"/>
              </a:tabLst>
            </a:pPr>
            <a:endPar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914400" marR="0" lvl="2" indent="0" algn="just" defTabSz="914400" rtl="1" eaLnBrk="1" fontAlgn="base" latinLnBrk="0" hangingPunct="1">
              <a:lnSpc>
                <a:spcPct val="100000"/>
              </a:lnSpc>
              <a:spcBef>
                <a:spcPct val="0"/>
              </a:spcBef>
              <a:spcAft>
                <a:spcPct val="0"/>
              </a:spcAft>
              <a:buClrTx/>
              <a:buSzTx/>
              <a:tabLst>
                <a:tab pos="1143000" algn="l"/>
                <a:tab pos="14859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In cases of tension </a:t>
            </a:r>
            <a:r>
              <a:rPr kumimoji="0" lang="en-US" sz="2400" b="0" i="0" u="none" strike="noStrike" cap="none" normalizeH="0" baseline="0" dirty="0" err="1" smtClean="0">
                <a:ln>
                  <a:noFill/>
                </a:ln>
                <a:solidFill>
                  <a:srgbClr val="C00000"/>
                </a:solidFill>
                <a:effectLst/>
                <a:latin typeface="Arial" pitchFamily="34" charset="0"/>
                <a:ea typeface="Times New Roman" pitchFamily="18" charset="0"/>
                <a:cs typeface="Arial" pitchFamily="34" charset="0"/>
              </a:rPr>
              <a:t>pneumothorax</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parenchymal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tear in the lung act as a one-way valve, with each inhalation allowing additional air to accumulate in the pleural space. The normally negative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intrapleural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pressure becomes positive which depresses the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ipsilateral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hemidiapgragm</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shift the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mediastinal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structures into the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contralateral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chest. Subsequently the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contralateral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lung is compressed and the heart rotates about the superior and inferior vena cava, this decreases venous return and ultimately cardiac output which results in cardiovascular collapse.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251520" y="767070"/>
            <a:ext cx="8208912"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1143000" algn="l"/>
              </a:tabLst>
            </a:pPr>
            <a:r>
              <a:rPr kumimoji="0" lang="en-US" sz="2400" b="0" i="0" u="sng" strike="noStrike" cap="none" normalizeH="0" baseline="0" dirty="0" smtClean="0">
                <a:ln>
                  <a:noFill/>
                </a:ln>
                <a:solidFill>
                  <a:srgbClr val="C00000"/>
                </a:solidFill>
                <a:effectLst/>
                <a:latin typeface="Arial" pitchFamily="34" charset="0"/>
                <a:ea typeface="Times New Roman" pitchFamily="18" charset="0"/>
                <a:cs typeface="Arial" pitchFamily="34" charset="0"/>
              </a:rPr>
              <a:t>Treatment</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a:t>
            </a:r>
            <a:endParaRPr kumimoji="0" lang="en-US" sz="2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r>
              <a:rPr kumimoji="0" lang="ar-SA" sz="2400" b="0" i="0" u="none" strike="noStrike" cap="none" normalizeH="0" baseline="0" dirty="0" smtClean="0">
                <a:ln>
                  <a:noFill/>
                </a:ln>
                <a:solidFill>
                  <a:srgbClr val="00206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Immediate needle </a:t>
            </a:r>
            <a:r>
              <a:rPr kumimoji="0" lang="en-US" sz="2400" b="0" i="0" u="none" strike="noStrike" cap="none" normalizeH="0" baseline="0" dirty="0" err="1" smtClean="0">
                <a:ln>
                  <a:noFill/>
                </a:ln>
                <a:solidFill>
                  <a:srgbClr val="C00000"/>
                </a:solidFill>
                <a:effectLst/>
                <a:latin typeface="Times New Roman" pitchFamily="18" charset="0"/>
                <a:ea typeface="Times New Roman" pitchFamily="18" charset="0"/>
                <a:cs typeface="Arial" pitchFamily="34" charset="0"/>
                <a:sym typeface="Wingdings" pitchFamily="2" charset="2"/>
              </a:rPr>
              <a:t>thoracostomy</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decompression with a 	14 gauge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angiocatheter</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in the second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intercostal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space 	in the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midclavicular</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line followed by</a:t>
            </a: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just" defTabSz="914400" rtl="0" eaLnBrk="0" fontAlgn="base" latinLnBrk="0" hangingPunct="0">
              <a:lnSpc>
                <a:spcPct val="100000"/>
              </a:lnSpc>
              <a:spcBef>
                <a:spcPct val="0"/>
              </a:spcBef>
              <a:spcAft>
                <a:spcPct val="0"/>
              </a:spcAft>
              <a:buClrTx/>
              <a:buSzTx/>
              <a:buFontTx/>
              <a:buNone/>
              <a:tabLst>
                <a:tab pos="1143000" algn="l"/>
              </a:tabLst>
            </a:pPr>
            <a:r>
              <a:rPr kumimoji="0" lang="ar-SA" sz="2400" b="0" i="0" u="none" strike="noStrike" cap="none" normalizeH="0" baseline="0" dirty="0" smtClean="0">
                <a:ln>
                  <a:noFill/>
                </a:ln>
                <a:solidFill>
                  <a:srgbClr val="00206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Tube </a:t>
            </a:r>
            <a:r>
              <a:rPr kumimoji="0" lang="en-US" sz="2400" b="0" i="0" u="none" strike="noStrike" cap="none" normalizeH="0" baseline="0" dirty="0" err="1" smtClean="0">
                <a:ln>
                  <a:noFill/>
                </a:ln>
                <a:solidFill>
                  <a:srgbClr val="C00000"/>
                </a:solidFill>
                <a:effectLst/>
                <a:latin typeface="Times New Roman" pitchFamily="18" charset="0"/>
                <a:ea typeface="Times New Roman" pitchFamily="18" charset="0"/>
                <a:cs typeface="Arial" pitchFamily="34" charset="0"/>
                <a:sym typeface="Wingdings" pitchFamily="2" charset="2"/>
              </a:rPr>
              <a:t>thoracostomy</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in the fifth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intercostal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space in the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midaxillary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line immediately in the emergency department  before the chest radiograph.</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1688232"/>
          </a:xfrm>
        </p:spPr>
        <p:txBody>
          <a:bodyPr/>
          <a:lstStyle/>
          <a:p>
            <a:r>
              <a:rPr lang="ar-SA" dirty="0" smtClean="0"/>
              <a:t> </a:t>
            </a:r>
            <a:endParaRPr lang="ar-SA" dirty="0"/>
          </a:p>
        </p:txBody>
      </p:sp>
      <p:graphicFrame>
        <p:nvGraphicFramePr>
          <p:cNvPr id="6" name="عنصر نائب للمحتوى 5"/>
          <p:cNvGraphicFramePr>
            <a:graphicFrameLocks noGrp="1"/>
          </p:cNvGraphicFramePr>
          <p:nvPr>
            <p:ph sz="quarter" idx="1"/>
          </p:nvPr>
        </p:nvGraphicFramePr>
        <p:xfrm>
          <a:off x="622718" y="620688"/>
          <a:ext cx="8142242" cy="5918191"/>
        </p:xfrm>
        <a:graphic>
          <a:graphicData uri="http://schemas.openxmlformats.org/drawingml/2006/table">
            <a:tbl>
              <a:tblPr rtl="1" firstRow="1" bandRow="1">
                <a:tableStyleId>{5C22544A-7EE6-4342-B048-85BDC9FD1C3A}</a:tableStyleId>
              </a:tblPr>
              <a:tblGrid>
                <a:gridCol w="4076700"/>
                <a:gridCol w="4065542"/>
              </a:tblGrid>
              <a:tr h="401311">
                <a:tc gridSpan="2">
                  <a:txBody>
                    <a:bodyPr/>
                    <a:lstStyle/>
                    <a:p>
                      <a:pPr algn="ctr" rtl="1"/>
                      <a:r>
                        <a:rPr kumimoji="0" lang="en-US" sz="2400" b="1" kern="1200" dirty="0" smtClean="0">
                          <a:solidFill>
                            <a:schemeClr val="tx1"/>
                          </a:solidFill>
                          <a:latin typeface="+mn-lt"/>
                          <a:ea typeface="+mn-ea"/>
                          <a:cs typeface="+mn-cs"/>
                        </a:rPr>
                        <a:t>Mechanisms and Patterns of Injury</a:t>
                      </a:r>
                      <a:endParaRPr lang="ar-SA" sz="2400" dirty="0">
                        <a:solidFill>
                          <a:schemeClr val="tx1"/>
                        </a:solidFill>
                      </a:endParaRPr>
                    </a:p>
                  </a:txBody>
                  <a:tcPr/>
                </a:tc>
                <a:tc hMerge="1">
                  <a:txBody>
                    <a:bodyPr/>
                    <a:lstStyle/>
                    <a:p>
                      <a:pPr rtl="1"/>
                      <a:endParaRPr lang="ar-SA"/>
                    </a:p>
                  </a:txBody>
                  <a:tcPr/>
                </a:tc>
              </a:tr>
              <a:tr h="401311">
                <a:tc>
                  <a:txBody>
                    <a:bodyPr/>
                    <a:lstStyle/>
                    <a:p>
                      <a:pPr algn="l" rtl="1"/>
                      <a:r>
                        <a:rPr kumimoji="0" lang="en-US" sz="2000" b="1" kern="1200" dirty="0" smtClean="0">
                          <a:solidFill>
                            <a:schemeClr val="dk1"/>
                          </a:solidFill>
                          <a:latin typeface="+mn-lt"/>
                          <a:ea typeface="+mn-ea"/>
                          <a:cs typeface="+mn-cs"/>
                        </a:rPr>
                        <a:t>PENETRATING</a:t>
                      </a:r>
                      <a:r>
                        <a:rPr kumimoji="0" lang="ar-SA" sz="2000" b="1" kern="1200" dirty="0" smtClean="0">
                          <a:solidFill>
                            <a:schemeClr val="dk1"/>
                          </a:solidFill>
                          <a:latin typeface="+mn-lt"/>
                          <a:ea typeface="+mn-ea"/>
                          <a:cs typeface="+mn-cs"/>
                        </a:rPr>
                        <a:t> </a:t>
                      </a:r>
                      <a:endParaRPr lang="ar-SA" sz="2000" dirty="0"/>
                    </a:p>
                  </a:txBody>
                  <a:tcPr/>
                </a:tc>
                <a:tc>
                  <a:txBody>
                    <a:bodyPr/>
                    <a:lstStyle/>
                    <a:p>
                      <a:pPr algn="l" rtl="1"/>
                      <a:r>
                        <a:rPr kumimoji="0" lang="en-US" sz="2000" b="1" kern="1200" dirty="0" smtClean="0">
                          <a:solidFill>
                            <a:schemeClr val="dk1"/>
                          </a:solidFill>
                          <a:latin typeface="+mn-lt"/>
                          <a:ea typeface="+mn-ea"/>
                          <a:cs typeface="+mn-cs"/>
                        </a:rPr>
                        <a:t>BLUNT</a:t>
                      </a:r>
                      <a:endParaRPr lang="ar-SA" sz="2000" dirty="0"/>
                    </a:p>
                  </a:txBody>
                  <a:tcPr/>
                </a:tc>
              </a:tr>
              <a:tr h="3661278">
                <a:tc>
                  <a:txBody>
                    <a:bodyPr/>
                    <a:lstStyle/>
                    <a:p>
                      <a:pPr algn="l">
                        <a:spcAft>
                          <a:spcPts val="0"/>
                        </a:spcAft>
                        <a:tabLst>
                          <a:tab pos="228600" algn="l"/>
                        </a:tabLst>
                      </a:pPr>
                      <a:endParaRPr lang="ar-SA" sz="2400" dirty="0" smtClean="0">
                        <a:latin typeface="Times New Roman"/>
                        <a:ea typeface="Times New Roman"/>
                        <a:cs typeface="Arial"/>
                      </a:endParaRPr>
                    </a:p>
                    <a:p>
                      <a:pPr algn="l">
                        <a:spcAft>
                          <a:spcPts val="0"/>
                        </a:spcAft>
                        <a:tabLst>
                          <a:tab pos="228600" algn="l"/>
                        </a:tabLst>
                      </a:pPr>
                      <a:r>
                        <a:rPr lang="en-US" sz="2400" dirty="0" smtClean="0">
                          <a:latin typeface="Times New Roman"/>
                          <a:ea typeface="Times New Roman"/>
                          <a:cs typeface="Arial"/>
                        </a:rPr>
                        <a:t>Classified </a:t>
                      </a:r>
                      <a:r>
                        <a:rPr lang="en-US" sz="2400" dirty="0">
                          <a:latin typeface="Times New Roman"/>
                          <a:ea typeface="Times New Roman"/>
                          <a:cs typeface="Arial"/>
                        </a:rPr>
                        <a:t>into</a:t>
                      </a:r>
                      <a:r>
                        <a:rPr lang="en-US" sz="2400" dirty="0" smtClean="0">
                          <a:latin typeface="Times New Roman"/>
                          <a:ea typeface="Times New Roman"/>
                          <a:cs typeface="Arial"/>
                        </a:rPr>
                        <a:t>:</a:t>
                      </a:r>
                      <a:endParaRPr lang="ar-SA" sz="2400" dirty="0" smtClean="0">
                        <a:latin typeface="Times New Roman"/>
                        <a:ea typeface="Times New Roman"/>
                        <a:cs typeface="Arial"/>
                      </a:endParaRPr>
                    </a:p>
                    <a:p>
                      <a:pPr algn="l">
                        <a:spcAft>
                          <a:spcPts val="0"/>
                        </a:spcAft>
                        <a:tabLst>
                          <a:tab pos="228600" algn="l"/>
                        </a:tabLst>
                      </a:pPr>
                      <a:endParaRPr lang="en-US" sz="2400" dirty="0">
                        <a:latin typeface="Times New Roman"/>
                        <a:ea typeface="Times New Roman"/>
                        <a:cs typeface="Arial"/>
                      </a:endParaRPr>
                    </a:p>
                    <a:p>
                      <a:pPr algn="l">
                        <a:spcAft>
                          <a:spcPts val="0"/>
                        </a:spcAft>
                        <a:tabLst>
                          <a:tab pos="228600" algn="l"/>
                        </a:tabLst>
                      </a:pPr>
                      <a:r>
                        <a:rPr lang="en-US" sz="2400" dirty="0">
                          <a:latin typeface="Times New Roman"/>
                          <a:ea typeface="Times New Roman"/>
                          <a:cs typeface="Arial"/>
                        </a:rPr>
                        <a:t>1.  Stab wound</a:t>
                      </a:r>
                    </a:p>
                    <a:p>
                      <a:pPr algn="l">
                        <a:spcAft>
                          <a:spcPts val="0"/>
                        </a:spcAft>
                        <a:tabLst>
                          <a:tab pos="228600" algn="l"/>
                        </a:tabLst>
                      </a:pPr>
                      <a:r>
                        <a:rPr lang="en-US" sz="2400" dirty="0">
                          <a:latin typeface="Times New Roman"/>
                          <a:ea typeface="Times New Roman"/>
                          <a:cs typeface="Arial"/>
                        </a:rPr>
                        <a:t>2.  Gunshot wound</a:t>
                      </a:r>
                    </a:p>
                    <a:p>
                      <a:pPr algn="l">
                        <a:spcAft>
                          <a:spcPts val="0"/>
                        </a:spcAft>
                        <a:tabLst>
                          <a:tab pos="228600" algn="l"/>
                        </a:tabLst>
                      </a:pPr>
                      <a:r>
                        <a:rPr lang="en-US" sz="2400" dirty="0" smtClean="0">
                          <a:latin typeface="Times New Roman"/>
                          <a:ea typeface="Times New Roman"/>
                          <a:cs typeface="Arial"/>
                        </a:rPr>
                        <a:t>3</a:t>
                      </a:r>
                      <a:r>
                        <a:rPr lang="en-US" sz="2400" dirty="0">
                          <a:latin typeface="Times New Roman"/>
                          <a:ea typeface="Times New Roman"/>
                          <a:cs typeface="Arial"/>
                        </a:rPr>
                        <a:t>.  Shotgun</a:t>
                      </a:r>
                    </a:p>
                    <a:p>
                      <a:pPr algn="l">
                        <a:spcAft>
                          <a:spcPts val="0"/>
                        </a:spcAft>
                        <a:tabLst>
                          <a:tab pos="228600" algn="l"/>
                        </a:tabLst>
                      </a:pPr>
                      <a:endParaRPr lang="en-US" sz="2400" dirty="0" smtClean="0">
                        <a:latin typeface="Times New Roman"/>
                        <a:ea typeface="Times New Roman"/>
                        <a:cs typeface="Arial"/>
                        <a:sym typeface="Webdings"/>
                      </a:endParaRPr>
                    </a:p>
                    <a:p>
                      <a:pPr algn="l">
                        <a:spcAft>
                          <a:spcPts val="0"/>
                        </a:spcAft>
                        <a:tabLst>
                          <a:tab pos="228600" algn="l"/>
                        </a:tabLst>
                      </a:pPr>
                      <a:endParaRPr lang="en-US" sz="2400" dirty="0" smtClean="0">
                        <a:latin typeface="Times New Roman"/>
                        <a:ea typeface="Times New Roman"/>
                        <a:cs typeface="Arial"/>
                        <a:sym typeface="Webdings"/>
                      </a:endParaRPr>
                    </a:p>
                    <a:p>
                      <a:pPr algn="l">
                        <a:spcAft>
                          <a:spcPts val="0"/>
                        </a:spcAft>
                        <a:tabLst>
                          <a:tab pos="228600" algn="l"/>
                        </a:tabLst>
                      </a:pPr>
                      <a:r>
                        <a:rPr lang="en-US" sz="2400" dirty="0" smtClean="0">
                          <a:latin typeface="Times New Roman"/>
                          <a:ea typeface="Times New Roman"/>
                          <a:cs typeface="Arial"/>
                          <a:sym typeface="Webdings"/>
                        </a:rPr>
                        <a:t></a:t>
                      </a:r>
                      <a:r>
                        <a:rPr lang="en-US" sz="2400" dirty="0" smtClean="0">
                          <a:latin typeface="Times New Roman"/>
                          <a:ea typeface="Times New Roman"/>
                          <a:cs typeface="Arial"/>
                        </a:rPr>
                        <a:t>Damage </a:t>
                      </a:r>
                      <a:r>
                        <a:rPr lang="en-US" sz="2400" dirty="0">
                          <a:latin typeface="Times New Roman"/>
                          <a:ea typeface="Times New Roman"/>
                          <a:cs typeface="Arial"/>
                        </a:rPr>
                        <a:t>is localized to the path of the bullet or knife.</a:t>
                      </a:r>
                    </a:p>
                  </a:txBody>
                  <a:tcPr marL="68580" marR="68580" marT="0" marB="0"/>
                </a:tc>
                <a:tc>
                  <a:txBody>
                    <a:bodyPr/>
                    <a:lstStyle/>
                    <a:p>
                      <a:pPr algn="l"/>
                      <a:endParaRPr kumimoji="0" lang="ar-SA" sz="2000" kern="1200" dirty="0" smtClean="0">
                        <a:solidFill>
                          <a:schemeClr val="dk1"/>
                        </a:solidFill>
                        <a:latin typeface="+mn-lt"/>
                        <a:ea typeface="+mn-ea"/>
                        <a:cs typeface="+mn-cs"/>
                      </a:endParaRPr>
                    </a:p>
                    <a:p>
                      <a:pPr algn="l"/>
                      <a:r>
                        <a:rPr kumimoji="0" lang="en-US" sz="2400" kern="1200" dirty="0" smtClean="0">
                          <a:solidFill>
                            <a:schemeClr val="dk1"/>
                          </a:solidFill>
                          <a:latin typeface="+mn-lt"/>
                          <a:ea typeface="+mn-ea"/>
                          <a:cs typeface="+mn-cs"/>
                        </a:rPr>
                        <a:t>Classified into:</a:t>
                      </a:r>
                    </a:p>
                    <a:p>
                      <a:pPr algn="l"/>
                      <a:r>
                        <a:rPr kumimoji="0" lang="en-US" sz="2400" kern="1200" dirty="0" smtClean="0">
                          <a:solidFill>
                            <a:schemeClr val="dk1"/>
                          </a:solidFill>
                          <a:latin typeface="+mn-lt"/>
                          <a:ea typeface="+mn-ea"/>
                          <a:cs typeface="+mn-cs"/>
                        </a:rPr>
                        <a:t> </a:t>
                      </a:r>
                    </a:p>
                    <a:p>
                      <a:pPr algn="l"/>
                      <a:r>
                        <a:rPr kumimoji="0" lang="en-US" sz="2400" kern="1200" dirty="0" smtClean="0">
                          <a:solidFill>
                            <a:schemeClr val="dk1"/>
                          </a:solidFill>
                          <a:latin typeface="+mn-lt"/>
                          <a:ea typeface="+mn-ea"/>
                          <a:cs typeface="+mn-cs"/>
                        </a:rPr>
                        <a:t>1.  High energy transfer</a:t>
                      </a:r>
                    </a:p>
                    <a:p>
                      <a:pPr algn="l"/>
                      <a:r>
                        <a:rPr kumimoji="0" lang="en-US" sz="2400" kern="1200" dirty="0" smtClean="0">
                          <a:solidFill>
                            <a:schemeClr val="dk1"/>
                          </a:solidFill>
                          <a:latin typeface="+mn-lt"/>
                          <a:ea typeface="+mn-ea"/>
                          <a:cs typeface="+mn-cs"/>
                        </a:rPr>
                        <a:t>     e.g. Car Accident</a:t>
                      </a:r>
                    </a:p>
                    <a:p>
                      <a:pPr algn="l"/>
                      <a:r>
                        <a:rPr kumimoji="0" lang="en-US" sz="2400" kern="1200" dirty="0" smtClean="0">
                          <a:solidFill>
                            <a:schemeClr val="dk1"/>
                          </a:solidFill>
                          <a:latin typeface="+mn-lt"/>
                          <a:ea typeface="+mn-ea"/>
                          <a:cs typeface="+mn-cs"/>
                        </a:rPr>
                        <a:t>2.  Low energy transfer</a:t>
                      </a:r>
                    </a:p>
                    <a:p>
                      <a:pPr algn="l"/>
                      <a:r>
                        <a:rPr kumimoji="0" lang="en-US" sz="2400" kern="1200" dirty="0" smtClean="0">
                          <a:solidFill>
                            <a:schemeClr val="dk1"/>
                          </a:solidFill>
                          <a:latin typeface="+mn-lt"/>
                          <a:ea typeface="+mn-ea"/>
                          <a:cs typeface="+mn-cs"/>
                        </a:rPr>
                        <a:t>     e.g. Fall from a bicycle</a:t>
                      </a:r>
                    </a:p>
                    <a:p>
                      <a:pPr algn="l"/>
                      <a:r>
                        <a:rPr kumimoji="0" lang="en-US" sz="2400" kern="1200" dirty="0" smtClean="0">
                          <a:solidFill>
                            <a:schemeClr val="dk1"/>
                          </a:solidFill>
                          <a:latin typeface="+mn-lt"/>
                          <a:ea typeface="+mn-ea"/>
                          <a:cs typeface="+mn-cs"/>
                        </a:rPr>
                        <a:t> </a:t>
                      </a:r>
                    </a:p>
                    <a:p>
                      <a:pPr algn="l"/>
                      <a:r>
                        <a:rPr kumimoji="0" lang="en-US" sz="2400" kern="1200" dirty="0" smtClean="0">
                          <a:solidFill>
                            <a:schemeClr val="dk1"/>
                          </a:solidFill>
                          <a:latin typeface="+mn-lt"/>
                          <a:ea typeface="+mn-ea"/>
                          <a:cs typeface="+mn-cs"/>
                          <a:sym typeface="Webdings"/>
                        </a:rPr>
                        <a:t></a:t>
                      </a:r>
                      <a:r>
                        <a:rPr kumimoji="0" lang="en-US" sz="2400" kern="1200" dirty="0" smtClean="0">
                          <a:solidFill>
                            <a:schemeClr val="dk1"/>
                          </a:solidFill>
                          <a:latin typeface="+mn-lt"/>
                          <a:ea typeface="+mn-ea"/>
                          <a:cs typeface="+mn-cs"/>
                        </a:rPr>
                        <a:t>Associated with multiple widely distributed injuries because the energy is transferred over a wider area during blunt trauma</a:t>
                      </a:r>
                      <a:r>
                        <a:rPr kumimoji="0" lang="en-US" sz="2000" kern="1200" dirty="0" smtClean="0">
                          <a:solidFill>
                            <a:schemeClr val="dk1"/>
                          </a:solidFill>
                          <a:latin typeface="+mn-lt"/>
                          <a:ea typeface="+mn-ea"/>
                          <a:cs typeface="+mn-cs"/>
                        </a:rPr>
                        <a:t>.</a:t>
                      </a:r>
                    </a:p>
                    <a:p>
                      <a:pPr rtl="1"/>
                      <a:r>
                        <a:rPr lang="ar-SA" dirty="0" smtClean="0"/>
                        <a:t> </a:t>
                      </a:r>
                      <a:endParaRPr lang="ar-SA" dirty="0"/>
                    </a:p>
                  </a:txBody>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437477"/>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457200" algn="l"/>
              </a:tabLst>
            </a:pPr>
            <a:r>
              <a:rPr kumimoji="0" lang="en-US" sz="36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2.  Open Pneumothorax (or sucking chest wound).</a:t>
            </a:r>
            <a:endParaRPr kumimoji="0" lang="en-US" sz="36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251520" y="1966136"/>
            <a:ext cx="8712968"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This occurs with full-thickness loss of the chest wall, permitting free communication  between the pleural space and the  atmosphere. This comprises    ventilation    due to</a:t>
            </a:r>
            <a:r>
              <a:rPr kumimoji="0" lang="en-US" sz="24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equilibration of atmospheric     and pleural    pressures which prevents lung inflation and alveolar ventilation and result in  hypoxia and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hypercarbia</a:t>
            </a:r>
            <a:r>
              <a:rPr lang="en-US" sz="2400" dirty="0" smtClean="0">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251520" y="2155449"/>
            <a:ext cx="8568952"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 pos="1143000" algn="l"/>
              </a:tabLst>
            </a:pPr>
            <a:r>
              <a:rPr kumimoji="0" lang="en-US" sz="2400" b="0" i="0" u="sng" strike="noStrike" cap="none" normalizeH="0" baseline="0" dirty="0" smtClean="0">
                <a:ln>
                  <a:noFill/>
                </a:ln>
                <a:solidFill>
                  <a:srgbClr val="FF0000"/>
                </a:solidFill>
                <a:effectLst/>
                <a:latin typeface="Arial" pitchFamily="34" charset="0"/>
                <a:ea typeface="Times New Roman" pitchFamily="18" charset="0"/>
                <a:cs typeface="Arial" pitchFamily="34" charset="0"/>
              </a:rPr>
              <a:t>Treatment</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p>
          <a:p>
            <a:pPr marL="0" marR="0" lvl="0" indent="0" algn="l" defTabSz="914400" rtl="1" eaLnBrk="1" fontAlgn="base" latinLnBrk="0" hangingPunct="1">
              <a:lnSpc>
                <a:spcPct val="100000"/>
              </a:lnSpc>
              <a:spcBef>
                <a:spcPct val="0"/>
              </a:spcBef>
              <a:spcAft>
                <a:spcPct val="0"/>
              </a:spcAft>
              <a:buClrTx/>
              <a:buSzTx/>
              <a:buFontTx/>
              <a:buNone/>
              <a:tabLst>
                <a:tab pos="457200" algn="l"/>
                <a:tab pos="1143000" algn="l"/>
              </a:tabLst>
            </a:pP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11430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Closure of the chest wall defect and tube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thoracostomy</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0" y="2625923"/>
            <a:ext cx="9144000"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457200" algn="l"/>
              </a:tabLst>
            </a:pPr>
            <a:r>
              <a:rPr kumimoji="0" lang="en-US" sz="4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3.  Flail Chest.</a:t>
            </a:r>
            <a:endParaRPr kumimoji="0" lang="en-US" sz="440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179512" y="714225"/>
            <a:ext cx="828092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1143000" algn="l"/>
              </a:tabLst>
            </a:pP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It occurs when three or more contiguous ribs are fractured in at least to locations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endParaRPr>
          </a:p>
          <a:p>
            <a:pPr marL="0" marR="0" lvl="0" indent="0" algn="just" defTabSz="914400" rtl="1" eaLnBrk="1" fontAlgn="base" latinLnBrk="0" hangingPunct="1">
              <a:lnSpc>
                <a:spcPct val="100000"/>
              </a:lnSpc>
              <a:spcBef>
                <a:spcPct val="0"/>
              </a:spcBef>
              <a:spcAft>
                <a:spcPct val="0"/>
              </a:spcAft>
              <a:buClrTx/>
              <a:buSzTx/>
              <a:buFontTx/>
              <a:buNone/>
              <a:tabLst>
                <a:tab pos="11430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l"/>
              <a:tabLst>
                <a:tab pos="1143000" algn="l"/>
              </a:tabLst>
            </a:pP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Paradoxical movement of this free-floating segment of 	chest wall may be evident in patient with spontaneous  ventilation due to the negative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intrapleural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pressure 	of inspiration.</a:t>
            </a:r>
          </a:p>
          <a:p>
            <a:pPr marL="0" marR="0" lvl="0" indent="0" algn="just" defTabSz="914400" rtl="0" eaLnBrk="0" fontAlgn="base" latinLnBrk="0" hangingPunct="0">
              <a:lnSpc>
                <a:spcPct val="100000"/>
              </a:lnSpc>
              <a:spcBef>
                <a:spcPct val="0"/>
              </a:spcBef>
              <a:spcAft>
                <a:spcPct val="0"/>
              </a:spcAft>
              <a:buClrTx/>
              <a:buSzTx/>
              <a:tabLst>
                <a:tab pos="1143000" algn="l"/>
              </a:tabLst>
            </a:pP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l"/>
              <a:tabLst>
                <a:tab pos="11430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Rarely the additional work of breathing and chest wall 	pain caused by the flail   segment is   sufficient to  compromise   ventilation. </a:t>
            </a:r>
          </a:p>
          <a:p>
            <a:pPr marL="0" marR="0" lvl="0" indent="0" algn="just" defTabSz="914400" rtl="0" eaLnBrk="0" fontAlgn="base" latinLnBrk="0" hangingPunct="0">
              <a:lnSpc>
                <a:spcPct val="100000"/>
              </a:lnSpc>
              <a:spcBef>
                <a:spcPct val="0"/>
              </a:spcBef>
              <a:spcAft>
                <a:spcPct val="0"/>
              </a:spcAft>
              <a:buClrTx/>
              <a:buSzTx/>
              <a:tabLst>
                <a:tab pos="11430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just" defTabSz="914400" rtl="0" eaLnBrk="0" fontAlgn="base" latinLnBrk="0" hangingPunct="0">
              <a:lnSpc>
                <a:spcPct val="100000"/>
              </a:lnSpc>
              <a:spcBef>
                <a:spcPct val="0"/>
              </a:spcBef>
              <a:spcAft>
                <a:spcPct val="0"/>
              </a:spcAft>
              <a:buClrTx/>
              <a:buSzTx/>
              <a:buFontTx/>
              <a:buNone/>
              <a:tabLst>
                <a:tab pos="11430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lang="en-US" sz="2400" dirty="0" smtClean="0">
                <a:latin typeface="Arial" pitchFamily="34"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Resultant hypoventilation and hypoxemia may require 	 intubation and mechanical ventilation.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179512" y="1529443"/>
            <a:ext cx="8784976"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tab pos="457200" algn="l"/>
              </a:tabLst>
            </a:pPr>
            <a:r>
              <a:rPr kumimoji="0" lang="en-US" sz="4400" b="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a:t>
            </a:r>
            <a:r>
              <a:rPr kumimoji="0" lang="en-US" sz="4400" b="0" i="0" u="none" strike="noStrike" cap="none" normalizeH="0" baseline="0" dirty="0" smtClean="0">
                <a:ln>
                  <a:noFill/>
                </a:ln>
                <a:solidFill>
                  <a:srgbClr val="002060"/>
                </a:solidFill>
                <a:effectLst/>
                <a:latin typeface="Elephant" pitchFamily="18" charset="0"/>
                <a:ea typeface="Times New Roman" pitchFamily="18" charset="0"/>
                <a:cs typeface="Arial" pitchFamily="34" charset="0"/>
              </a:rPr>
              <a:t>C</a:t>
            </a:r>
            <a:r>
              <a:rPr kumimoji="0" lang="en-US" sz="4400" b="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a:t>
            </a:r>
          </a:p>
          <a:p>
            <a:pPr marL="0" marR="0" lvl="0" indent="0" algn="ctr" defTabSz="914400" rtl="1" eaLnBrk="1" fontAlgn="base" latinLnBrk="0" hangingPunct="1">
              <a:lnSpc>
                <a:spcPct val="100000"/>
              </a:lnSpc>
              <a:spcBef>
                <a:spcPct val="0"/>
              </a:spcBef>
              <a:spcAft>
                <a:spcPct val="0"/>
              </a:spcAft>
              <a:buClrTx/>
              <a:buSzTx/>
              <a:tabLst>
                <a:tab pos="457200" algn="l"/>
              </a:tabLst>
            </a:pPr>
            <a:r>
              <a:rPr kumimoji="0" lang="en-US" sz="4400" b="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Circulation with Hemorrhage Control. </a:t>
            </a:r>
            <a:endParaRPr kumimoji="0" lang="en-US" sz="4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57200" algn="l"/>
              </a:tabLst>
            </a:pPr>
            <a:r>
              <a:rPr kumimoji="0" lang="en-US" sz="4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251520" y="175903"/>
            <a:ext cx="864096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1)</a:t>
            </a:r>
            <a:r>
              <a:rPr kumimoji="0" lang="en-US" sz="2400" b="0" i="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Blood pressure and pulse should be measured manually at least every 5 minutes in patient with significant blood loss until </a:t>
            </a:r>
            <a:endPar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normal vital signs values are restored.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endPar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2)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Two peripheral catheters, 16 gauge or larger in adults.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endPar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3)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Fluid resuscitation.</a:t>
            </a: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4)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Blood should be drawn simultaneously and send for measurement of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hematocrit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level, as well as for typing and cross-matching for possible blood transfusion in patient with evidence of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hypovolemia</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5)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If peripheral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angiocatheter</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access is difficult,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saphenous</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vein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cutdown</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the ankle provide excellent access.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251520" y="934895"/>
            <a:ext cx="8712968"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6)</a:t>
            </a:r>
            <a:r>
              <a:rPr kumimoji="0" lang="en-US" sz="2400" b="0" i="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Additional venous access through femoral or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subclavian</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vein(can be used for CVP measurement).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endPar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7)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Intraosseous</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needle can be placed in the proximal tibia (preferred) or distal femur of an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unfractured</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extremity for fluid resuscitation in patient under 6 years of age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endParaRPr lang="en-US" sz="2400" dirty="0" smtClean="0">
              <a:solidFill>
                <a:srgbClr val="C00000"/>
              </a:solidFill>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8)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External control of hemorrhage should be achieved promptly while circulating volume is restored.  Manual compression of open wounds with ongoing bleeding should be done with a single 4 x 4 gauze and a gloved hand.  Blind clamping of bleeding vessels should be avoided.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179512" y="1169693"/>
            <a:ext cx="8568952"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During the circulation section of the primary survey</a:t>
            </a:r>
            <a:r>
              <a:rPr kumimoji="0" lang="en-US" sz="24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FOUR</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life-threatening injuries that must be identified.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lang="en-US" sz="2400" dirty="0" smtClean="0">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a)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Massive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hemothorax</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b)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Cardiac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tamponade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c)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Massive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hemoperitoneum</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d)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Mechanically unstable pelvic fracture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251520" y="1840268"/>
            <a:ext cx="864096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THREE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critical tools used to differentiate these in multisystem trauma patient are: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lang="en-US" sz="2400" dirty="0" smtClean="0">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a)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Chest radiograph</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b)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Pelvis radiograph</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en-US" sz="2400" dirty="0" smtClean="0">
                <a:solidFill>
                  <a:srgbClr val="C00000"/>
                </a:solidFill>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c)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Focused Abdominal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Sonography</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for Trauma(FAST)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1"/>
          <p:cNvSpPr>
            <a:spLocks noChangeArrowheads="1"/>
          </p:cNvSpPr>
          <p:nvPr/>
        </p:nvSpPr>
        <p:spPr bwMode="auto">
          <a:xfrm>
            <a:off x="251520" y="1162183"/>
            <a:ext cx="864096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Lst>
            </a:pPr>
            <a:r>
              <a:rPr kumimoji="0" lang="en-US" sz="24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Pre Hospital Care:</a:t>
            </a:r>
            <a:endParaRPr kumimoji="0" lang="en-US" sz="2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objective of pre  hospital care is to prevent further injury, initiate resuscitation and transport the patient safely and rapidly to the most appropriate hospital.</a:t>
            </a: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Airway control</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ebdings" pitchFamily="18" charset="2"/>
            </a:endParaRPr>
          </a:p>
          <a:p>
            <a:pPr marL="0" marR="0" lvl="0" indent="0" algn="l" defTabSz="914400" rtl="0" eaLnBrk="0" fontAlgn="base" latinLnBrk="0" hangingPunct="0">
              <a:lnSpc>
                <a:spcPct val="100000"/>
              </a:lnSpc>
              <a:spcBef>
                <a:spcPct val="0"/>
              </a:spcBef>
              <a:spcAft>
                <a:spcPct val="0"/>
              </a:spcAft>
              <a:buClrTx/>
              <a:buSzTx/>
              <a:buFont typeface="Webdings" pitchFamily="18" charset="2"/>
              <a:buChar char="="/>
              <a:tabLst>
                <a:tab pos="2286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Fluid resuscitation</a:t>
            </a:r>
          </a:p>
          <a:p>
            <a:pPr marL="0" marR="0" lvl="0" indent="0" algn="l" defTabSz="914400" rtl="0" eaLnBrk="0" fontAlgn="base" latinLnBrk="0" hangingPunct="0">
              <a:lnSpc>
                <a:spcPct val="100000"/>
              </a:lnSpc>
              <a:spcBef>
                <a:spcPct val="0"/>
              </a:spcBef>
              <a:spcAft>
                <a:spcPct val="0"/>
              </a:spcAft>
              <a:buClrTx/>
              <a:buSzTx/>
              <a:tabLst>
                <a:tab pos="228600" algn="l"/>
              </a:tabLst>
            </a:pPr>
            <a:endParaRPr lang="en-US" sz="2400" dirty="0">
              <a:latin typeface="Times New Roman" pitchFamily="18" charset="0"/>
              <a:cs typeface="Arial" pitchFamily="34" charset="0"/>
              <a:sym typeface="Webdings" pitchFamily="18" charset="2"/>
            </a:endParaRPr>
          </a:p>
          <a:p>
            <a:pPr marL="0" marR="0" lvl="0" indent="0" algn="l" defTabSz="914400" rtl="0" eaLnBrk="0" fontAlgn="base" latinLnBrk="0" hangingPunct="0">
              <a:lnSpc>
                <a:spcPct val="100000"/>
              </a:lnSpc>
              <a:spcBef>
                <a:spcPct val="0"/>
              </a:spcBef>
              <a:spcAft>
                <a:spcPct val="0"/>
              </a:spcAft>
              <a:buClrTx/>
              <a:buSzTx/>
              <a:buFont typeface="Webdings" pitchFamily="18" charset="2"/>
              <a:buChar char="="/>
              <a:tabLst>
                <a:tab pos="228600" algn="l"/>
              </a:tabLst>
            </a:pP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ebdings"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1"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ebdings" pitchFamily="18" charset="2"/>
              </a:rPr>
              <a:t>Transportation</a:t>
            </a:r>
            <a:endParaRPr kumimoji="0" lang="en-US" sz="2400" b="0" i="0" u="none" strike="noStrike" cap="none" normalizeH="0" baseline="0" dirty="0" smtClean="0">
              <a:ln>
                <a:noFill/>
              </a:ln>
              <a:solidFill>
                <a:srgbClr val="C00000"/>
              </a:solidFill>
              <a:effectLst/>
              <a:latin typeface="Times New Roman" pitchFamily="18" charset="0"/>
              <a:cs typeface="Arial" pitchFamily="34" charset="0"/>
              <a:sym typeface="Webdings"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Ground Ambulance</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ebdings"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Helicopter</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2051720" y="1644714"/>
            <a:ext cx="5040559"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tab pos="457200" algn="l"/>
                <a:tab pos="742950" algn="l"/>
              </a:tabLst>
            </a:pPr>
            <a:r>
              <a:rPr kumimoji="0" lang="en-US" sz="36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Immediate treatment</a:t>
            </a:r>
            <a:endParaRPr kumimoji="0" lang="en-US" sz="360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179512" y="1374492"/>
            <a:ext cx="864096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   Massive </a:t>
            </a:r>
            <a:r>
              <a:rPr kumimoji="0" lang="en-US" sz="2400" b="0" i="0" u="none" strike="noStrike" cap="none" normalizeH="0" baseline="0" dirty="0" err="1" smtClean="0">
                <a:ln>
                  <a:noFill/>
                </a:ln>
                <a:solidFill>
                  <a:srgbClr val="C00000"/>
                </a:solidFill>
                <a:effectLst/>
                <a:latin typeface="Arial" pitchFamily="34" charset="0"/>
                <a:ea typeface="Times New Roman" pitchFamily="18" charset="0"/>
                <a:cs typeface="Arial" pitchFamily="34" charset="0"/>
              </a:rPr>
              <a:t>Hemothorax</a:t>
            </a:r>
            <a:endParaRPr kumimoji="0" lang="en-US" sz="2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Tube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thoracostomy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to facilitate lung re-expansion</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Massive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hemothorax</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(&gt;1500 ml. blood) is an indication                                                </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lang="en-US" sz="2400" dirty="0" smtClean="0">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for  operative intervention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b)   Cardiac </a:t>
            </a:r>
            <a:r>
              <a:rPr kumimoji="0" lang="en-US" sz="2400" b="0" i="0" u="none" strike="noStrike" cap="none" normalizeH="0" baseline="0" dirty="0" err="1" smtClean="0">
                <a:ln>
                  <a:noFill/>
                </a:ln>
                <a:solidFill>
                  <a:srgbClr val="C00000"/>
                </a:solidFill>
                <a:effectLst/>
                <a:latin typeface="Times New Roman" pitchFamily="18" charset="0"/>
                <a:ea typeface="Times New Roman" pitchFamily="18" charset="0"/>
                <a:cs typeface="Arial" pitchFamily="34" charset="0"/>
                <a:sym typeface="Wingdings" pitchFamily="2" charset="2"/>
              </a:rPr>
              <a:t>Tamponade</a:t>
            </a:r>
            <a:endParaRPr kumimoji="0" lang="en-US" sz="2400" b="0" i="0" u="none" strike="noStrike" cap="none" normalizeH="0" baseline="0" dirty="0" smtClean="0">
              <a:ln>
                <a:noFill/>
              </a:ln>
              <a:solidFill>
                <a:srgbClr val="C00000"/>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Pericardial drain under ultrasound guidance</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Followed by operative intervention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179512" y="1563269"/>
            <a:ext cx="8784976"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c)   Mechanically Unstable Pelvis Fracture</a:t>
            </a:r>
            <a:endParaRPr kumimoji="0" lang="en-US" sz="2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Pelvis fracture</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Immediate external fixation</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sym typeface="Wingdings" pitchFamily="2" charset="2"/>
              </a:rPr>
              <a:t>d)   Massive </a:t>
            </a:r>
            <a:r>
              <a:rPr kumimoji="0" lang="en-US" sz="2400" b="0" i="0" u="none" strike="noStrike" cap="none" normalizeH="0" baseline="0" dirty="0" err="1" smtClean="0">
                <a:ln>
                  <a:noFill/>
                </a:ln>
                <a:solidFill>
                  <a:srgbClr val="C00000"/>
                </a:solidFill>
                <a:effectLst/>
                <a:latin typeface="Arial" pitchFamily="34" charset="0"/>
                <a:ea typeface="Times New Roman" pitchFamily="18" charset="0"/>
                <a:cs typeface="Arial" pitchFamily="34" charset="0"/>
                <a:sym typeface="Wingdings" pitchFamily="2" charset="2"/>
              </a:rPr>
              <a:t>Hemoperitoneum</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sym typeface="Wingdings" pitchFamily="2" charset="2"/>
              </a:rPr>
              <a:t> with Hemodynamic </a:t>
            </a:r>
            <a:r>
              <a:rPr kumimoji="0" lang="en-US" sz="2400" b="0" i="0" u="none" strike="noStrike" cap="none" normalizeH="0" baseline="0" dirty="0" err="1" smtClean="0">
                <a:ln>
                  <a:noFill/>
                </a:ln>
                <a:solidFill>
                  <a:srgbClr val="C00000"/>
                </a:solidFill>
                <a:effectLst/>
                <a:latin typeface="Arial" pitchFamily="34" charset="0"/>
                <a:ea typeface="Times New Roman" pitchFamily="18" charset="0"/>
                <a:cs typeface="Arial" pitchFamily="34" charset="0"/>
                <a:sym typeface="Wingdings" pitchFamily="2" charset="2"/>
              </a:rPr>
              <a:t>Unstability</a:t>
            </a:r>
            <a:endParaRPr kumimoji="0" lang="en-US" sz="2400" b="0" i="0" u="none" strike="noStrike" cap="none" normalizeH="0" baseline="0" dirty="0" smtClean="0">
              <a:ln>
                <a:noFill/>
              </a:ln>
              <a:solidFill>
                <a:srgbClr val="C00000"/>
              </a:solidFill>
              <a:effectLst/>
              <a:latin typeface="Arial" pitchFamily="34"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Fluid resuscitation</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Immediate surgical intervention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2590499"/>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457200" algn="l"/>
              </a:tabLst>
            </a:pPr>
            <a:r>
              <a:rPr kumimoji="0" lang="en-US" sz="36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Shock Classification and Initial Fluid Resuscitation</a:t>
            </a:r>
            <a:endParaRPr kumimoji="0" lang="en-US" sz="36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251520" y="2317321"/>
            <a:ext cx="8712968"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Classic signs and symptoms of shock :</a:t>
            </a:r>
            <a:r>
              <a:rPr kumimoji="0" lang="en-US" sz="2400" b="0" i="0" u="none" strike="noStrike" cap="none" normalizeH="0" dirty="0" smtClean="0">
                <a:ln>
                  <a:noFill/>
                </a:ln>
                <a:solidFill>
                  <a:srgbClr val="FF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are tachycardia, hypotension,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tachypnea</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mental status changes, diaphoresis and pallor.  The quantity of acute blood loss correlates with physiologic abnormalities.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467544" y="-27384"/>
          <a:ext cx="7855810" cy="6857997"/>
        </p:xfrm>
        <a:graphic>
          <a:graphicData uri="http://schemas.openxmlformats.org/drawingml/2006/table">
            <a:tbl>
              <a:tblPr/>
              <a:tblGrid>
                <a:gridCol w="1570983"/>
                <a:gridCol w="1570985"/>
                <a:gridCol w="1570985"/>
                <a:gridCol w="1570985"/>
                <a:gridCol w="1571872"/>
              </a:tblGrid>
              <a:tr h="422747">
                <a:tc gridSpan="5">
                  <a:txBody>
                    <a:bodyPr/>
                    <a:lstStyle/>
                    <a:p>
                      <a:pPr algn="ctr">
                        <a:spcAft>
                          <a:spcPts val="0"/>
                        </a:spcAft>
                        <a:tabLst>
                          <a:tab pos="457200" algn="l"/>
                        </a:tabLst>
                      </a:pPr>
                      <a:r>
                        <a:rPr lang="en-US" sz="2000" b="1" dirty="0">
                          <a:solidFill>
                            <a:srgbClr val="FF0000"/>
                          </a:solidFill>
                          <a:latin typeface="Times New Roman"/>
                          <a:ea typeface="Times New Roman"/>
                          <a:cs typeface="Arial"/>
                        </a:rPr>
                        <a:t>Signs and Symptoms of Advancing Stages of Hemorrhagic Shock</a:t>
                      </a:r>
                      <a:endParaRPr lang="en-US" sz="2000" dirty="0">
                        <a:solidFill>
                          <a:srgbClr val="FF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392550">
                <a:tc>
                  <a:txBody>
                    <a:bodyPr/>
                    <a:lstStyle/>
                    <a:p>
                      <a:pPr algn="l">
                        <a:spcAft>
                          <a:spcPts val="0"/>
                        </a:spcAft>
                        <a:tabLst>
                          <a:tab pos="457200" algn="l"/>
                        </a:tabLst>
                      </a:pPr>
                      <a:endParaRPr lang="en-US" sz="120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300" b="1" dirty="0">
                          <a:solidFill>
                            <a:srgbClr val="002060"/>
                          </a:solidFill>
                          <a:latin typeface="Times New Roman"/>
                          <a:ea typeface="Times New Roman"/>
                          <a:cs typeface="Arial"/>
                        </a:rPr>
                        <a:t>Class I </a:t>
                      </a:r>
                      <a:endParaRPr lang="en-US" sz="1200" dirty="0">
                        <a:solidFill>
                          <a:srgbClr val="00206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300" b="1" dirty="0">
                          <a:solidFill>
                            <a:srgbClr val="002060"/>
                          </a:solidFill>
                          <a:latin typeface="Times New Roman"/>
                          <a:ea typeface="Times New Roman"/>
                          <a:cs typeface="Arial"/>
                        </a:rPr>
                        <a:t>Class II</a:t>
                      </a:r>
                      <a:endParaRPr lang="en-US" sz="1200" dirty="0">
                        <a:solidFill>
                          <a:srgbClr val="00206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300" b="1" dirty="0">
                          <a:solidFill>
                            <a:srgbClr val="002060"/>
                          </a:solidFill>
                          <a:latin typeface="Times New Roman"/>
                          <a:ea typeface="Times New Roman"/>
                          <a:cs typeface="Arial"/>
                        </a:rPr>
                        <a:t>Class III</a:t>
                      </a:r>
                      <a:endParaRPr lang="en-US" sz="1200" dirty="0">
                        <a:solidFill>
                          <a:srgbClr val="00206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300" b="1" dirty="0">
                          <a:solidFill>
                            <a:srgbClr val="002060"/>
                          </a:solidFill>
                          <a:latin typeface="Times New Roman"/>
                          <a:ea typeface="Times New Roman"/>
                          <a:cs typeface="Arial"/>
                        </a:rPr>
                        <a:t>Class IV</a:t>
                      </a:r>
                      <a:endParaRPr lang="en-US" sz="1200" dirty="0">
                        <a:solidFill>
                          <a:srgbClr val="00206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7998">
                <a:tc>
                  <a:txBody>
                    <a:bodyPr/>
                    <a:lstStyle/>
                    <a:p>
                      <a:pPr algn="l">
                        <a:spcAft>
                          <a:spcPts val="0"/>
                        </a:spcAft>
                        <a:tabLst>
                          <a:tab pos="457200" algn="l"/>
                        </a:tabLst>
                      </a:pPr>
                      <a:r>
                        <a:rPr lang="en-US" sz="1400" b="1" dirty="0">
                          <a:solidFill>
                            <a:srgbClr val="C00000"/>
                          </a:solidFill>
                          <a:latin typeface="Times New Roman"/>
                          <a:ea typeface="Times New Roman"/>
                          <a:cs typeface="Arial"/>
                        </a:rPr>
                        <a:t>Blood loss (ml)</a:t>
                      </a:r>
                      <a:endParaRPr lang="en-US" sz="14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smtClean="0">
                          <a:latin typeface="Times New Roman"/>
                          <a:ea typeface="Times New Roman"/>
                          <a:cs typeface="Arial"/>
                        </a:rPr>
                        <a:t>Up </a:t>
                      </a:r>
                      <a:r>
                        <a:rPr lang="en-US" sz="1400" dirty="0">
                          <a:latin typeface="Times New Roman"/>
                          <a:ea typeface="Times New Roman"/>
                          <a:cs typeface="Arial"/>
                        </a:rPr>
                        <a:t>to </a:t>
                      </a:r>
                      <a:r>
                        <a:rPr lang="en-US" sz="1400" dirty="0" smtClean="0">
                          <a:latin typeface="Times New Roman"/>
                          <a:ea typeface="Times New Roman"/>
                          <a:cs typeface="Arial"/>
                        </a:rPr>
                        <a:t>750 </a:t>
                      </a:r>
                    </a:p>
                    <a:p>
                      <a:pPr algn="l">
                        <a:spcAft>
                          <a:spcPts val="0"/>
                        </a:spcAft>
                        <a:tabLst>
                          <a:tab pos="457200" algn="l"/>
                        </a:tabLst>
                      </a:pP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smtClean="0">
                          <a:latin typeface="Times New Roman"/>
                          <a:ea typeface="Times New Roman"/>
                          <a:cs typeface="Arial"/>
                        </a:rPr>
                        <a:t>750 </a:t>
                      </a:r>
                      <a:r>
                        <a:rPr lang="en-US" sz="1400" dirty="0">
                          <a:latin typeface="Times New Roman"/>
                          <a:ea typeface="Times New Roman"/>
                          <a:cs typeface="Arial"/>
                        </a:rPr>
                        <a:t>– 1500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smtClean="0">
                          <a:latin typeface="Times New Roman"/>
                          <a:ea typeface="Times New Roman"/>
                          <a:cs typeface="Arial"/>
                        </a:rPr>
                        <a:t>1500 </a:t>
                      </a:r>
                      <a:r>
                        <a:rPr lang="en-US" sz="1400" dirty="0">
                          <a:latin typeface="Times New Roman"/>
                          <a:ea typeface="Times New Roman"/>
                          <a:cs typeface="Arial"/>
                        </a:rPr>
                        <a:t>– 2000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smtClean="0">
                          <a:latin typeface="Times New Roman"/>
                          <a:ea typeface="Times New Roman"/>
                          <a:cs typeface="Arial"/>
                        </a:rPr>
                        <a:t>&gt; </a:t>
                      </a:r>
                      <a:r>
                        <a:rPr lang="en-US" sz="1400" dirty="0">
                          <a:latin typeface="Times New Roman"/>
                          <a:ea typeface="Times New Roman"/>
                          <a:cs typeface="Arial"/>
                        </a:rPr>
                        <a:t>2000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6230">
                <a:tc>
                  <a:txBody>
                    <a:bodyPr/>
                    <a:lstStyle/>
                    <a:p>
                      <a:pPr algn="l">
                        <a:spcAft>
                          <a:spcPts val="0"/>
                        </a:spcAft>
                        <a:tabLst>
                          <a:tab pos="457200" algn="l"/>
                        </a:tabLst>
                      </a:pPr>
                      <a:r>
                        <a:rPr lang="en-US" sz="1400" b="1" dirty="0">
                          <a:solidFill>
                            <a:srgbClr val="C00000"/>
                          </a:solidFill>
                          <a:latin typeface="Times New Roman"/>
                          <a:ea typeface="Times New Roman"/>
                          <a:cs typeface="Arial"/>
                        </a:rPr>
                        <a:t>Blood loss (% BV)</a:t>
                      </a:r>
                      <a:endParaRPr lang="en-US" sz="14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4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Up </a:t>
                      </a:r>
                      <a:r>
                        <a:rPr lang="en-US" sz="1400" dirty="0">
                          <a:latin typeface="Times New Roman"/>
                          <a:ea typeface="Times New Roman"/>
                          <a:cs typeface="Arial"/>
                        </a:rPr>
                        <a:t>to 15</a:t>
                      </a:r>
                      <a:r>
                        <a:rPr lang="en-US" sz="1400" dirty="0" smtClean="0">
                          <a:latin typeface="Times New Roman"/>
                          <a:ea typeface="Times New Roman"/>
                          <a:cs typeface="Arial"/>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4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15 </a:t>
                      </a:r>
                      <a:r>
                        <a:rPr lang="en-US" sz="1400" dirty="0">
                          <a:latin typeface="Times New Roman"/>
                          <a:ea typeface="Times New Roman"/>
                          <a:cs typeface="Arial"/>
                        </a:rPr>
                        <a:t>– 30</a:t>
                      </a:r>
                      <a:r>
                        <a:rPr lang="en-US" sz="1400" dirty="0" smtClean="0">
                          <a:latin typeface="Times New Roman"/>
                          <a:ea typeface="Times New Roman"/>
                          <a:cs typeface="Arial"/>
                        </a:rPr>
                        <a:t>%</a:t>
                      </a:r>
                    </a:p>
                    <a:p>
                      <a:pPr algn="l">
                        <a:spcAft>
                          <a:spcPts val="0"/>
                        </a:spcAft>
                        <a:tabLst>
                          <a:tab pos="457200" algn="l"/>
                        </a:tabLst>
                      </a:pPr>
                      <a:endParaRPr lang="en-US" sz="1400" dirty="0" smtClean="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4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30 </a:t>
                      </a:r>
                      <a:r>
                        <a:rPr lang="en-US" sz="1400" dirty="0">
                          <a:latin typeface="Times New Roman"/>
                          <a:ea typeface="Times New Roman"/>
                          <a:cs typeface="Arial"/>
                        </a:rPr>
                        <a:t>– 40</a:t>
                      </a:r>
                      <a:r>
                        <a:rPr lang="en-US" sz="1400" dirty="0" smtClean="0">
                          <a:latin typeface="Times New Roman"/>
                          <a:ea typeface="Times New Roman"/>
                          <a:cs typeface="Arial"/>
                        </a:rPr>
                        <a:t>%</a:t>
                      </a:r>
                    </a:p>
                    <a:p>
                      <a:pPr algn="l">
                        <a:spcAft>
                          <a:spcPts val="0"/>
                        </a:spcAft>
                        <a:tabLst>
                          <a:tab pos="457200" algn="l"/>
                        </a:tabLst>
                      </a:pPr>
                      <a:endParaRPr lang="en-US" sz="1400" dirty="0" smtClean="0">
                        <a:latin typeface="Times New Roman"/>
                        <a:ea typeface="Times New Roman"/>
                        <a:cs typeface="Arial"/>
                      </a:endParaRPr>
                    </a:p>
                    <a:p>
                      <a:pPr algn="l">
                        <a:spcAft>
                          <a:spcPts val="0"/>
                        </a:spcAft>
                        <a:tabLst>
                          <a:tab pos="457200" algn="l"/>
                        </a:tabLst>
                      </a:pPr>
                      <a:endParaRPr lang="en-US" sz="1400" dirty="0" smtClean="0">
                        <a:latin typeface="Times New Roman"/>
                        <a:ea typeface="Times New Roman"/>
                        <a:cs typeface="Arial"/>
                      </a:endParaRPr>
                    </a:p>
                    <a:p>
                      <a:pPr algn="l">
                        <a:spcAft>
                          <a:spcPts val="0"/>
                        </a:spcAft>
                        <a:tabLst>
                          <a:tab pos="457200" algn="l"/>
                        </a:tabLst>
                      </a:pP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4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&gt;</a:t>
                      </a:r>
                      <a:r>
                        <a:rPr lang="en-US" sz="1400" dirty="0">
                          <a:latin typeface="Times New Roman"/>
                          <a:ea typeface="Times New Roman"/>
                          <a:cs typeface="Arial"/>
                        </a:rPr>
                        <a:t>40 </a:t>
                      </a:r>
                      <a:r>
                        <a:rPr lang="en-US" sz="1400" dirty="0" smtClean="0">
                          <a:latin typeface="Times New Roman"/>
                          <a:ea typeface="Times New Roman"/>
                          <a:cs typeface="Arial"/>
                        </a:rPr>
                        <a:t>%</a:t>
                      </a:r>
                    </a:p>
                    <a:p>
                      <a:pPr algn="l">
                        <a:spcAft>
                          <a:spcPts val="0"/>
                        </a:spcAft>
                        <a:tabLst>
                          <a:tab pos="457200" algn="l"/>
                        </a:tabLst>
                      </a:pP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355">
                <a:tc>
                  <a:txBody>
                    <a:bodyPr/>
                    <a:lstStyle/>
                    <a:p>
                      <a:pPr algn="l">
                        <a:spcAft>
                          <a:spcPts val="0"/>
                        </a:spcAft>
                        <a:tabLst>
                          <a:tab pos="457200" algn="l"/>
                        </a:tabLst>
                      </a:pPr>
                      <a:r>
                        <a:rPr lang="en-US" sz="1400" b="1" dirty="0">
                          <a:solidFill>
                            <a:srgbClr val="C00000"/>
                          </a:solidFill>
                          <a:latin typeface="Times New Roman"/>
                          <a:ea typeface="Times New Roman"/>
                          <a:cs typeface="Arial"/>
                        </a:rPr>
                        <a:t>Pulse Rate</a:t>
                      </a:r>
                      <a:endParaRPr lang="en-US" sz="14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a:latin typeface="Times New Roman"/>
                          <a:ea typeface="Times New Roman"/>
                          <a:cs typeface="Arial"/>
                        </a:rPr>
                        <a:t>&lt;100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a:latin typeface="Times New Roman"/>
                          <a:ea typeface="Times New Roman"/>
                          <a:cs typeface="Arial"/>
                        </a:rPr>
                        <a:t>&gt;100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a:latin typeface="Times New Roman"/>
                          <a:ea typeface="Times New Roman"/>
                          <a:cs typeface="Arial"/>
                        </a:rPr>
                        <a:t>&gt;120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a:latin typeface="Times New Roman"/>
                          <a:ea typeface="Times New Roman"/>
                          <a:cs typeface="Arial"/>
                        </a:rPr>
                        <a:t>&gt;140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4708">
                <a:tc>
                  <a:txBody>
                    <a:bodyPr/>
                    <a:lstStyle/>
                    <a:p>
                      <a:pPr algn="l">
                        <a:spcAft>
                          <a:spcPts val="0"/>
                        </a:spcAft>
                        <a:tabLst>
                          <a:tab pos="457200" algn="l"/>
                        </a:tabLst>
                      </a:pPr>
                      <a:r>
                        <a:rPr lang="en-US" sz="1400" b="1" dirty="0">
                          <a:solidFill>
                            <a:srgbClr val="C00000"/>
                          </a:solidFill>
                          <a:latin typeface="Times New Roman"/>
                          <a:ea typeface="Times New Roman"/>
                          <a:cs typeface="Arial"/>
                        </a:rPr>
                        <a:t>Blood Pressure</a:t>
                      </a:r>
                      <a:endParaRPr lang="en-US" sz="1400" dirty="0">
                        <a:solidFill>
                          <a:srgbClr val="C00000"/>
                        </a:solidFill>
                        <a:latin typeface="Times New Roman"/>
                        <a:ea typeface="Times New Roman"/>
                        <a:cs typeface="Arial"/>
                      </a:endParaRPr>
                    </a:p>
                    <a:p>
                      <a:pPr algn="l">
                        <a:spcAft>
                          <a:spcPts val="0"/>
                        </a:spcAft>
                        <a:tabLst>
                          <a:tab pos="457200" algn="l"/>
                        </a:tabLst>
                      </a:pPr>
                      <a:r>
                        <a:rPr lang="en-US" sz="1200" b="1" dirty="0">
                          <a:latin typeface="Times New Roman"/>
                          <a:ea typeface="Times New Roman"/>
                          <a:cs typeface="Arial"/>
                        </a:rPr>
                        <a:t>(</a:t>
                      </a:r>
                      <a:r>
                        <a:rPr lang="en-US" sz="1200" b="1" dirty="0">
                          <a:solidFill>
                            <a:srgbClr val="C00000"/>
                          </a:solidFill>
                          <a:latin typeface="Times New Roman"/>
                          <a:ea typeface="Times New Roman"/>
                          <a:cs typeface="Arial"/>
                        </a:rPr>
                        <a:t>mmHg)</a:t>
                      </a:r>
                      <a:endParaRPr lang="en-US" sz="12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20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20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Decreased</a:t>
                      </a: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Decreased</a:t>
                      </a: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4708">
                <a:tc>
                  <a:txBody>
                    <a:bodyPr/>
                    <a:lstStyle/>
                    <a:p>
                      <a:pPr algn="l">
                        <a:spcAft>
                          <a:spcPts val="0"/>
                        </a:spcAft>
                        <a:tabLst>
                          <a:tab pos="457200" algn="l"/>
                        </a:tabLst>
                      </a:pPr>
                      <a:r>
                        <a:rPr lang="en-US" sz="1400" b="1" dirty="0">
                          <a:solidFill>
                            <a:srgbClr val="C00000"/>
                          </a:solidFill>
                          <a:latin typeface="Times New Roman"/>
                          <a:ea typeface="Times New Roman"/>
                          <a:cs typeface="Arial"/>
                        </a:rPr>
                        <a:t>Pulse Pressure</a:t>
                      </a:r>
                      <a:endParaRPr lang="en-US" sz="14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Normal </a:t>
                      </a:r>
                      <a:r>
                        <a:rPr lang="en-US" sz="1400" dirty="0">
                          <a:latin typeface="Times New Roman"/>
                          <a:ea typeface="Times New Roman"/>
                          <a:cs typeface="Arial"/>
                        </a:rPr>
                        <a:t>or Increased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Decreased</a:t>
                      </a: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Decreased</a:t>
                      </a: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457200" algn="l"/>
                        </a:tabLst>
                      </a:pPr>
                      <a:endParaRPr lang="ar-SA" sz="1200" dirty="0" smtClean="0">
                        <a:latin typeface="Times New Roman"/>
                        <a:ea typeface="Times New Roman"/>
                        <a:cs typeface="Arial"/>
                      </a:endParaRPr>
                    </a:p>
                    <a:p>
                      <a:pPr algn="ctr">
                        <a:spcAft>
                          <a:spcPts val="0"/>
                        </a:spcAft>
                        <a:tabLst>
                          <a:tab pos="457200" algn="l"/>
                        </a:tabLst>
                      </a:pPr>
                      <a:r>
                        <a:rPr lang="ar-SA" sz="1400" dirty="0" smtClean="0">
                          <a:latin typeface="Times New Roman"/>
                          <a:ea typeface="Times New Roman"/>
                          <a:cs typeface="Arial"/>
                        </a:rPr>
                        <a:t>               </a:t>
                      </a:r>
                      <a:r>
                        <a:rPr lang="en-US" sz="1400" dirty="0" smtClean="0">
                          <a:latin typeface="Times New Roman"/>
                          <a:ea typeface="Times New Roman"/>
                          <a:cs typeface="Arial"/>
                        </a:rPr>
                        <a:t>   </a:t>
                      </a:r>
                      <a:r>
                        <a:rPr lang="ar-SA" sz="1400" dirty="0" smtClean="0">
                          <a:latin typeface="Times New Roman"/>
                          <a:ea typeface="Times New Roman"/>
                          <a:cs typeface="Arial"/>
                        </a:rPr>
                        <a:t>    </a:t>
                      </a:r>
                      <a:r>
                        <a:rPr lang="en-US" sz="1400" dirty="0" smtClean="0">
                          <a:latin typeface="Times New Roman"/>
                          <a:ea typeface="Times New Roman"/>
                          <a:cs typeface="Arial"/>
                        </a:rPr>
                        <a:t>Decreased</a:t>
                      </a: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9425">
                <a:tc>
                  <a:txBody>
                    <a:bodyPr/>
                    <a:lstStyle/>
                    <a:p>
                      <a:pPr algn="l">
                        <a:spcAft>
                          <a:spcPts val="0"/>
                        </a:spcAft>
                        <a:tabLst>
                          <a:tab pos="457200" algn="l"/>
                        </a:tabLst>
                      </a:pPr>
                      <a:r>
                        <a:rPr lang="en-US" sz="1400" b="1" dirty="0">
                          <a:solidFill>
                            <a:srgbClr val="C00000"/>
                          </a:solidFill>
                          <a:latin typeface="Times New Roman"/>
                          <a:ea typeface="Times New Roman"/>
                          <a:cs typeface="Arial"/>
                        </a:rPr>
                        <a:t>Respiratory Rate</a:t>
                      </a:r>
                      <a:endParaRPr lang="en-US" sz="14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200" dirty="0" smtClean="0">
                          <a:latin typeface="Times New Roman"/>
                          <a:ea typeface="Times New Roman"/>
                          <a:cs typeface="Arial"/>
                        </a:rPr>
                        <a:t>14 </a:t>
                      </a:r>
                      <a:r>
                        <a:rPr lang="en-US" sz="1200" dirty="0">
                          <a:latin typeface="Times New Roman"/>
                          <a:ea typeface="Times New Roman"/>
                          <a:cs typeface="Arial"/>
                        </a:rPr>
                        <a:t>– </a:t>
                      </a:r>
                      <a:r>
                        <a:rPr lang="en-US" sz="1200" dirty="0" smtClean="0">
                          <a:latin typeface="Times New Roman"/>
                          <a:ea typeface="Times New Roman"/>
                          <a:cs typeface="Arial"/>
                        </a:rPr>
                        <a:t>20</a:t>
                      </a:r>
                    </a:p>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200" dirty="0" smtClean="0">
                          <a:latin typeface="Times New Roman"/>
                          <a:ea typeface="Times New Roman"/>
                          <a:cs typeface="Arial"/>
                        </a:rPr>
                        <a:t> </a:t>
                      </a:r>
                      <a:endParaRPr lang="en-US" sz="12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20 </a:t>
                      </a:r>
                      <a:r>
                        <a:rPr lang="en-US" sz="1400" dirty="0">
                          <a:latin typeface="Times New Roman"/>
                          <a:ea typeface="Times New Roman"/>
                          <a:cs typeface="Arial"/>
                        </a:rPr>
                        <a:t>– </a:t>
                      </a:r>
                      <a:r>
                        <a:rPr lang="en-US" sz="1400" dirty="0" smtClean="0">
                          <a:latin typeface="Times New Roman"/>
                          <a:ea typeface="Times New Roman"/>
                          <a:cs typeface="Arial"/>
                        </a:rPr>
                        <a:t>30</a:t>
                      </a:r>
                      <a:endParaRPr lang="ar-SA" sz="1400" dirty="0" smtClean="0">
                        <a:latin typeface="Times New Roman"/>
                        <a:ea typeface="Times New Roman"/>
                        <a:cs typeface="Arial"/>
                      </a:endParaRPr>
                    </a:p>
                    <a:p>
                      <a:pPr algn="l">
                        <a:spcAft>
                          <a:spcPts val="0"/>
                        </a:spcAft>
                        <a:tabLst>
                          <a:tab pos="457200" algn="l"/>
                        </a:tabLst>
                      </a:pPr>
                      <a:endParaRPr lang="en-US" sz="12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30 </a:t>
                      </a:r>
                      <a:r>
                        <a:rPr lang="en-US" sz="1400" dirty="0">
                          <a:latin typeface="Times New Roman"/>
                          <a:ea typeface="Times New Roman"/>
                          <a:cs typeface="Arial"/>
                        </a:rPr>
                        <a:t>– 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&gt; </a:t>
                      </a:r>
                      <a:r>
                        <a:rPr lang="en-US" sz="1400" dirty="0">
                          <a:latin typeface="Times New Roman"/>
                          <a:ea typeface="Times New Roman"/>
                          <a:cs typeface="Arial"/>
                        </a:rPr>
                        <a:t>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4708">
                <a:tc>
                  <a:txBody>
                    <a:bodyPr/>
                    <a:lstStyle/>
                    <a:p>
                      <a:pPr algn="l">
                        <a:spcAft>
                          <a:spcPts val="0"/>
                        </a:spcAft>
                        <a:tabLst>
                          <a:tab pos="457200" algn="l"/>
                        </a:tabLst>
                      </a:pPr>
                      <a:r>
                        <a:rPr lang="en-US" sz="1400" b="1" dirty="0">
                          <a:solidFill>
                            <a:srgbClr val="C00000"/>
                          </a:solidFill>
                          <a:latin typeface="Times New Roman"/>
                          <a:ea typeface="Times New Roman"/>
                          <a:cs typeface="Arial"/>
                        </a:rPr>
                        <a:t>Urine Output</a:t>
                      </a:r>
                      <a:endParaRPr lang="en-US" sz="1400" dirty="0">
                        <a:solidFill>
                          <a:srgbClr val="C00000"/>
                        </a:solidFill>
                        <a:latin typeface="Times New Roman"/>
                        <a:ea typeface="Times New Roman"/>
                        <a:cs typeface="Arial"/>
                      </a:endParaRPr>
                    </a:p>
                    <a:p>
                      <a:pPr algn="l">
                        <a:spcAft>
                          <a:spcPts val="0"/>
                        </a:spcAft>
                        <a:tabLst>
                          <a:tab pos="457200" algn="l"/>
                        </a:tabLst>
                      </a:pPr>
                      <a:r>
                        <a:rPr lang="ar-SA" sz="1200" b="1" dirty="0" smtClean="0">
                          <a:solidFill>
                            <a:srgbClr val="C00000"/>
                          </a:solidFill>
                          <a:latin typeface="Times New Roman"/>
                          <a:ea typeface="Times New Roman"/>
                          <a:cs typeface="Arial"/>
                        </a:rPr>
                        <a:t> (</a:t>
                      </a:r>
                      <a:r>
                        <a:rPr lang="en-US" sz="1200" b="1" dirty="0" smtClean="0">
                          <a:solidFill>
                            <a:srgbClr val="C00000"/>
                          </a:solidFill>
                          <a:latin typeface="Times New Roman"/>
                          <a:ea typeface="Times New Roman"/>
                          <a:cs typeface="Arial"/>
                        </a:rPr>
                        <a:t>(</a:t>
                      </a:r>
                      <a:r>
                        <a:rPr lang="en-US" sz="1200" b="1" dirty="0">
                          <a:solidFill>
                            <a:srgbClr val="C00000"/>
                          </a:solidFill>
                          <a:latin typeface="Times New Roman"/>
                          <a:ea typeface="Times New Roman"/>
                          <a:cs typeface="Arial"/>
                        </a:rPr>
                        <a:t>ml/hr</a:t>
                      </a:r>
                      <a:endParaRPr lang="en-US" sz="12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a:latin typeface="Times New Roman"/>
                          <a:ea typeface="Times New Roman"/>
                          <a:cs typeface="Arial"/>
                        </a:rPr>
                        <a:t>&gt;3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a:latin typeface="Times New Roman"/>
                          <a:ea typeface="Times New Roman"/>
                          <a:cs typeface="Arial"/>
                        </a:rPr>
                        <a:t>20 – 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a:latin typeface="Times New Roman"/>
                          <a:ea typeface="Times New Roman"/>
                          <a:cs typeface="Arial"/>
                        </a:rPr>
                        <a:t>5 – 15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a:latin typeface="Times New Roman"/>
                          <a:ea typeface="Times New Roman"/>
                          <a:cs typeface="Arial"/>
                        </a:rPr>
                        <a:t>Negligible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2568">
                <a:tc>
                  <a:txBody>
                    <a:bodyPr/>
                    <a:lstStyle/>
                    <a:p>
                      <a:pPr algn="l">
                        <a:spcAft>
                          <a:spcPts val="0"/>
                        </a:spcAft>
                        <a:tabLst>
                          <a:tab pos="457200" algn="l"/>
                        </a:tabLst>
                      </a:pPr>
                      <a:r>
                        <a:rPr lang="en-US" sz="1400" b="1" dirty="0">
                          <a:solidFill>
                            <a:srgbClr val="C00000"/>
                          </a:solidFill>
                          <a:latin typeface="Times New Roman"/>
                          <a:ea typeface="Times New Roman"/>
                          <a:cs typeface="Arial"/>
                        </a:rPr>
                        <a:t>CN/Mental</a:t>
                      </a:r>
                      <a:endParaRPr lang="en-US" sz="1400" dirty="0">
                        <a:solidFill>
                          <a:srgbClr val="C00000"/>
                        </a:solidFill>
                        <a:latin typeface="Times New Roman"/>
                        <a:ea typeface="Times New Roman"/>
                        <a:cs typeface="Arial"/>
                      </a:endParaRPr>
                    </a:p>
                    <a:p>
                      <a:pPr algn="l">
                        <a:spcAft>
                          <a:spcPts val="0"/>
                        </a:spcAft>
                        <a:tabLst>
                          <a:tab pos="457200" algn="l"/>
                        </a:tabLst>
                      </a:pPr>
                      <a:r>
                        <a:rPr lang="en-US" sz="1400" b="1" dirty="0">
                          <a:solidFill>
                            <a:srgbClr val="C00000"/>
                          </a:solidFill>
                          <a:latin typeface="Times New Roman"/>
                          <a:ea typeface="Times New Roman"/>
                          <a:cs typeface="Arial"/>
                        </a:rPr>
                        <a:t>Status</a:t>
                      </a:r>
                      <a:endParaRPr lang="en-US" sz="14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Slightly </a:t>
                      </a:r>
                      <a:r>
                        <a:rPr lang="en-US" sz="1400" dirty="0">
                          <a:latin typeface="Times New Roman"/>
                          <a:ea typeface="Times New Roman"/>
                          <a:cs typeface="Arial"/>
                        </a:rPr>
                        <a:t>anxious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Mildly anxious</a:t>
                      </a:r>
                    </a:p>
                    <a:p>
                      <a:pPr algn="l">
                        <a:spcAft>
                          <a:spcPts val="0"/>
                        </a:spcAft>
                        <a:tabLst>
                          <a:tab pos="457200" algn="l"/>
                        </a:tabLst>
                      </a:pPr>
                      <a:endParaRPr lang="en-US" sz="1200" dirty="0" smtClean="0">
                        <a:latin typeface="Times New Roman"/>
                        <a:ea typeface="Times New Roman"/>
                        <a:cs typeface="Arial"/>
                      </a:endParaRPr>
                    </a:p>
                    <a:p>
                      <a:pPr algn="l">
                        <a:spcAft>
                          <a:spcPts val="0"/>
                        </a:spcAft>
                        <a:tabLst>
                          <a:tab pos="457200" algn="l"/>
                        </a:tabLst>
                      </a:pPr>
                      <a:endParaRPr lang="en-US" sz="1200" dirty="0" smtClean="0">
                        <a:latin typeface="Times New Roman"/>
                        <a:ea typeface="Times New Roman"/>
                        <a:cs typeface="Arial"/>
                      </a:endParaRPr>
                    </a:p>
                    <a:p>
                      <a:pPr algn="l">
                        <a:spcAft>
                          <a:spcPts val="0"/>
                        </a:spcAft>
                        <a:tabLst>
                          <a:tab pos="457200" algn="l"/>
                        </a:tabLst>
                      </a:pPr>
                      <a:endParaRPr lang="en-US" sz="12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Anxious </a:t>
                      </a:r>
                      <a:r>
                        <a:rPr lang="en-US" sz="1400" dirty="0">
                          <a:latin typeface="Times New Roman"/>
                          <a:ea typeface="Times New Roman"/>
                          <a:cs typeface="Arial"/>
                        </a:rPr>
                        <a:t>and </a:t>
                      </a:r>
                      <a:r>
                        <a:rPr lang="en-US" sz="1400" dirty="0" smtClean="0">
                          <a:latin typeface="Times New Roman"/>
                          <a:ea typeface="Times New Roman"/>
                          <a:cs typeface="Arial"/>
                        </a:rPr>
                        <a:t>confused</a:t>
                      </a:r>
                    </a:p>
                    <a:p>
                      <a:pPr algn="l">
                        <a:spcAft>
                          <a:spcPts val="0"/>
                        </a:spcAft>
                        <a:tabLst>
                          <a:tab pos="457200" algn="l"/>
                        </a:tabLst>
                      </a:pPr>
                      <a:endParaRPr lang="en-US" sz="1200" dirty="0" smtClean="0">
                        <a:latin typeface="Times New Roman"/>
                        <a:ea typeface="Times New Roman"/>
                        <a:cs typeface="Arial"/>
                      </a:endParaRPr>
                    </a:p>
                    <a:p>
                      <a:pPr algn="l">
                        <a:spcAft>
                          <a:spcPts val="0"/>
                        </a:spcAft>
                        <a:tabLst>
                          <a:tab pos="457200" algn="l"/>
                        </a:tabLst>
                      </a:pPr>
                      <a:endParaRPr lang="en-US" sz="12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Confused </a:t>
                      </a:r>
                      <a:r>
                        <a:rPr lang="en-US" sz="1400" dirty="0">
                          <a:latin typeface="Times New Roman"/>
                          <a:ea typeface="Times New Roman"/>
                          <a:cs typeface="Arial"/>
                        </a:rPr>
                        <a:t>and</a:t>
                      </a:r>
                      <a:r>
                        <a:rPr lang="en-US" sz="1200" dirty="0">
                          <a:latin typeface="Times New Roman"/>
                          <a:ea typeface="Times New Roman"/>
                          <a:cs typeface="Arial"/>
                        </a:rPr>
                        <a:t> </a:t>
                      </a:r>
                      <a:r>
                        <a:rPr lang="en-US" sz="1400" dirty="0">
                          <a:latin typeface="Times New Roman"/>
                          <a:ea typeface="Times New Roman"/>
                          <a:cs typeface="Arial"/>
                        </a:rPr>
                        <a:t>Lethargic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179512" y="2316232"/>
            <a:ext cx="8712968"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Lst>
            </a:pPr>
            <a:endParaRPr kumimoji="0" lang="en-US" sz="2000" b="0" u="none" strike="noStrike" cap="none" normalizeH="0" baseline="0" dirty="0" smtClean="0">
              <a:ln>
                <a:noFill/>
              </a:ln>
              <a:solidFill>
                <a:srgbClr val="00B050"/>
              </a:solidFill>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buFontTx/>
              <a:buNone/>
              <a:tabLst>
                <a:tab pos="228600" algn="l"/>
              </a:tabLst>
            </a:pPr>
            <a:r>
              <a:rPr kumimoji="0" lang="en-US" sz="2000" b="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1)</a:t>
            </a:r>
            <a:r>
              <a:rPr kumimoji="0" lang="en-US" sz="2000" b="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000" b="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Tachycardia is often the earliest sign of ongoing bleeding.</a:t>
            </a:r>
          </a:p>
          <a:p>
            <a:pPr marL="0" marR="0" lvl="0" indent="0" algn="l" defTabSz="914400" rtl="1" eaLnBrk="1" fontAlgn="base" latinLnBrk="0" hangingPunct="1">
              <a:lnSpc>
                <a:spcPct val="100000"/>
              </a:lnSpc>
              <a:spcBef>
                <a:spcPct val="0"/>
              </a:spcBef>
              <a:spcAft>
                <a:spcPct val="0"/>
              </a:spcAft>
              <a:buClrTx/>
              <a:buSzTx/>
              <a:buFontTx/>
              <a:buNone/>
              <a:tabLst>
                <a:tab pos="228600" algn="l"/>
              </a:tabLst>
            </a:pPr>
            <a:endParaRPr kumimoji="0" lang="en-US" sz="2000" b="0" u="none" strike="noStrike" cap="none" normalizeH="0" baseline="0" dirty="0" smtClean="0">
              <a:ln>
                <a:noFill/>
              </a:ln>
              <a:solidFill>
                <a:srgbClr val="00B05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000" b="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2)</a:t>
            </a:r>
            <a:r>
              <a:rPr kumimoji="0" lang="en-US" sz="2000" b="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000" b="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Hypotension is not reliable early sign of </a:t>
            </a:r>
            <a:r>
              <a:rPr kumimoji="0" lang="en-US" sz="2000" b="0" u="none" strike="noStrike" cap="none" normalizeH="0" baseline="0" dirty="0" err="1" smtClean="0">
                <a:ln>
                  <a:noFill/>
                </a:ln>
                <a:solidFill>
                  <a:srgbClr val="00B050"/>
                </a:solidFill>
                <a:effectLst/>
                <a:latin typeface="Arial" pitchFamily="34" charset="0"/>
                <a:ea typeface="Times New Roman" pitchFamily="18" charset="0"/>
                <a:cs typeface="Arial" pitchFamily="34" charset="0"/>
              </a:rPr>
              <a:t>Hypovolemia</a:t>
            </a:r>
            <a:r>
              <a:rPr kumimoji="0" lang="en-US" sz="2000" b="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 because blood 	volume must decrease by </a:t>
            </a:r>
            <a:r>
              <a:rPr kumimoji="0" lang="en-US" sz="2000" b="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&gt;30% </a:t>
            </a:r>
            <a:r>
              <a:rPr kumimoji="0" lang="en-US" sz="2000" b="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before hypotension occurs</a:t>
            </a:r>
            <a:r>
              <a:rPr kumimoji="0" lang="en-US" sz="2000" b="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2000" b="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179512" y="111592"/>
            <a:ext cx="8784976"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 pos="5715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Fluid resuscitation begins with a 2 L (Adult) or 20 ml/kg (child) IV 	 	bolus of isotonic crystalloid, typically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Ringers’s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Lactate.</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endPar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For persistent hypotension, this is repeated once in an adult and 	twice in a child before red blood cells (RBCs) are administered.</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endPar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Urine output is a quantitative reliable indicator of organ perfusion.  	Adequate urine output is 0.5 ml/kg per hour in an adult, and 1 ml/kg 	per hour in child.</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endPar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Based on the initial response to fluid resuscitation,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hypovolemic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injured patients can be separated into three broad categories: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1.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Responders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2.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Transient responders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3.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Non-responders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1403648" y="2564904"/>
            <a:ext cx="5976664"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457200" algn="l"/>
              </a:tabLst>
            </a:pPr>
            <a:r>
              <a:rPr kumimoji="0" lang="en-US" sz="44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Secondary Survey</a:t>
            </a:r>
            <a:endParaRPr kumimoji="0" lang="en-US" sz="440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251520" y="529394"/>
            <a:ext cx="8712968"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l" fontAlgn="base">
              <a:spcBef>
                <a:spcPct val="0"/>
              </a:spcBef>
              <a:spcAft>
                <a:spcPct val="0"/>
              </a:spcAft>
              <a:tabLst>
                <a:tab pos="2286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Once the   immediate      threats to life  have   been      addressed, a thorough   history is</a:t>
            </a:r>
            <a:r>
              <a:rPr lang="en-US" sz="2400" dirty="0" smtClean="0">
                <a:latin typeface="Times New Roman" pitchFamily="18" charset="0"/>
                <a:ea typeface="Times New Roman" pitchFamily="18" charset="0"/>
                <a:cs typeface="Arial" pitchFamily="34" charset="0"/>
                <a:sym typeface="Wingdings" pitchFamily="2" charset="2"/>
              </a:rPr>
              <a:t> obtained and the patient is examined from top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to toe to ensure that no wound,                                                                                        	bruise or swelling is missed.</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 back and spine are examined with the patient “log-rolled”, looking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specifically for localized tenderness, swelling, bruising or a “step”.</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The perineum is examined and a rectal examination is performed to evaluate 	for sphincter tone, presence of blood, rectal perforation, or high riding prostate, 	this is particularly critical in patients     with suspected   spinal  cord  injury,  pelvic fracture , or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transpelvic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gunshot wounds.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Vaginal examination with speculum should be performed in women with pelvic fractures to exclude an open fracture.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51520" y="897847"/>
            <a:ext cx="8640960" cy="47705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742950" algn="l"/>
              </a:tabLst>
            </a:pPr>
            <a:r>
              <a:rPr kumimoji="0" lang="en-US" sz="32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Initial Evaluation and Resuscitation of the </a:t>
            </a:r>
            <a:endParaRPr kumimoji="0" lang="ar-SA" sz="32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tab pos="742950" algn="l"/>
              </a:tabLst>
            </a:pPr>
            <a:r>
              <a:rPr kumimoji="0" lang="en-US" sz="32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Injured Patient</a:t>
            </a:r>
            <a:endParaRPr kumimoji="0" lang="en-US" sz="3200" b="1" i="0" u="none" strike="noStrike" cap="none" normalizeH="0" baseline="0" dirty="0" smtClean="0">
              <a:ln>
                <a:noFill/>
              </a:ln>
              <a:solidFill>
                <a:srgbClr val="002060"/>
              </a:solidFill>
              <a:effectLst/>
              <a:latin typeface="Arial" pitchFamily="34" charset="0"/>
              <a:cs typeface="Arial" pitchFamily="34" charset="0"/>
            </a:endParaRPr>
          </a:p>
          <a:p>
            <a:pPr marL="457200" marR="0" lvl="0" indent="-457200" algn="ctr" defTabSz="914400" rtl="0" eaLnBrk="0" fontAlgn="base" latinLnBrk="0" hangingPunct="0">
              <a:lnSpc>
                <a:spcPct val="100000"/>
              </a:lnSpc>
              <a:spcBef>
                <a:spcPct val="0"/>
              </a:spcBef>
              <a:spcAft>
                <a:spcPct val="0"/>
              </a:spcAft>
              <a:buClrTx/>
              <a:buSzTx/>
              <a:tabLst>
                <a:tab pos="742950" algn="l"/>
              </a:tabLst>
            </a:pPr>
            <a:endParaRPr kumimoji="0" lang="en-US" sz="4800" b="1" i="0" strike="noStrike" cap="none" normalizeH="0" baseline="0" dirty="0" smtClean="0">
              <a:ln>
                <a:noFill/>
              </a:ln>
              <a:solidFill>
                <a:srgbClr val="C00000"/>
              </a:solidFill>
              <a:effectLst/>
              <a:latin typeface="Arial" pitchFamily="34" charset="0"/>
              <a:ea typeface="Times New Roman" pitchFamily="18" charset="0"/>
              <a:cs typeface="Arial" pitchFamily="34" charset="0"/>
            </a:endParaRPr>
          </a:p>
          <a:p>
            <a:pPr marL="457200" marR="0" lvl="0" indent="-457200" algn="ctr" defTabSz="914400" rtl="0" eaLnBrk="0" fontAlgn="base" latinLnBrk="0" hangingPunct="0">
              <a:lnSpc>
                <a:spcPct val="100000"/>
              </a:lnSpc>
              <a:spcBef>
                <a:spcPct val="0"/>
              </a:spcBef>
              <a:spcAft>
                <a:spcPct val="0"/>
              </a:spcAft>
              <a:buClrTx/>
              <a:buSzTx/>
              <a:tabLst>
                <a:tab pos="742950" algn="l"/>
              </a:tabLst>
            </a:pPr>
            <a:endParaRPr lang="en-US" sz="4800" b="1" dirty="0" smtClean="0">
              <a:solidFill>
                <a:srgbClr val="C00000"/>
              </a:solidFill>
              <a:latin typeface="Arial" pitchFamily="34" charset="0"/>
              <a:ea typeface="Times New Roman" pitchFamily="18" charset="0"/>
              <a:cs typeface="Arial" pitchFamily="34" charset="0"/>
            </a:endParaRPr>
          </a:p>
          <a:p>
            <a:pPr marL="457200" marR="0" lvl="0" indent="-457200" algn="ctr" defTabSz="914400" rtl="0" eaLnBrk="0" fontAlgn="base" latinLnBrk="0" hangingPunct="0">
              <a:lnSpc>
                <a:spcPct val="100000"/>
              </a:lnSpc>
              <a:spcBef>
                <a:spcPct val="0"/>
              </a:spcBef>
              <a:spcAft>
                <a:spcPct val="0"/>
              </a:spcAft>
              <a:buClrTx/>
              <a:buSzTx/>
              <a:tabLst>
                <a:tab pos="742950" algn="l"/>
              </a:tabLst>
            </a:pPr>
            <a:endParaRPr kumimoji="0" lang="en-US" sz="4800" b="1" i="0" strike="noStrike" cap="none" normalizeH="0" baseline="0" dirty="0" smtClean="0">
              <a:ln>
                <a:noFill/>
              </a:ln>
              <a:solidFill>
                <a:srgbClr val="C00000"/>
              </a:solidFill>
              <a:effectLst/>
              <a:latin typeface="Arial" pitchFamily="34" charset="0"/>
              <a:ea typeface="Times New Roman" pitchFamily="18" charset="0"/>
              <a:cs typeface="Arial" pitchFamily="34" charset="0"/>
            </a:endParaRPr>
          </a:p>
          <a:p>
            <a:pPr marL="457200" marR="0" lvl="0" indent="-457200" algn="ctr" defTabSz="914400" rtl="0" eaLnBrk="0" fontAlgn="base" latinLnBrk="0" hangingPunct="0">
              <a:lnSpc>
                <a:spcPct val="100000"/>
              </a:lnSpc>
              <a:spcBef>
                <a:spcPct val="0"/>
              </a:spcBef>
              <a:spcAft>
                <a:spcPct val="0"/>
              </a:spcAft>
              <a:buClrTx/>
              <a:buSzTx/>
              <a:tabLst>
                <a:tab pos="742950" algn="l"/>
              </a:tabLst>
            </a:pPr>
            <a:r>
              <a:rPr kumimoji="0" lang="en-US" sz="4800" b="1" i="0" strike="noStrike" cap="none" normalizeH="0" baseline="0" dirty="0" smtClean="0">
                <a:ln>
                  <a:noFill/>
                </a:ln>
                <a:solidFill>
                  <a:srgbClr val="C00000"/>
                </a:solidFill>
                <a:effectLst/>
                <a:latin typeface="Arial" pitchFamily="34" charset="0"/>
                <a:ea typeface="Times New Roman" pitchFamily="18" charset="0"/>
                <a:cs typeface="Arial" pitchFamily="34" charset="0"/>
              </a:rPr>
              <a:t>Primary Survey</a:t>
            </a:r>
          </a:p>
          <a:p>
            <a:pPr marL="457200" marR="0" lvl="0" indent="-457200" algn="l" defTabSz="914400" rtl="0" eaLnBrk="0" fontAlgn="base" latinLnBrk="0" hangingPunct="0">
              <a:lnSpc>
                <a:spcPct val="100000"/>
              </a:lnSpc>
              <a:spcBef>
                <a:spcPct val="0"/>
              </a:spcBef>
              <a:spcAft>
                <a:spcPct val="0"/>
              </a:spcAft>
              <a:buClrTx/>
              <a:buSzTx/>
              <a:tabLst>
                <a:tab pos="742950" algn="l"/>
              </a:tabLst>
            </a:pP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74295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251520" y="610248"/>
            <a:ext cx="8712968"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In edition to physical examination the following should be done:</a:t>
            </a:r>
            <a:endParaRPr kumimoji="0" lang="en-US" sz="2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1.</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Vital Signs Monitoring</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2.</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CVP Monitoring</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3.</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ECG Monitoring</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4.</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Nasogastric</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Tube Placement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Contraindicated in complex maxillofacial injury and should be passed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oraly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It evaluate the stomach content for blood which may suggest gastro- duodenal injury.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If it passed to the chest it may suggest diaphragmatic injury.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179512" y="516248"/>
            <a:ext cx="8784976"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1" eaLnBrk="1" fontAlgn="base" latinLnBrk="0" hangingPunct="1">
              <a:lnSpc>
                <a:spcPct val="100000"/>
              </a:lnSpc>
              <a:spcBef>
                <a:spcPct val="0"/>
              </a:spcBef>
              <a:spcAft>
                <a:spcPct val="0"/>
              </a:spcAft>
              <a:buClrTx/>
              <a:buSzTx/>
              <a:buFontTx/>
              <a:buNone/>
              <a:tabLst>
                <a:tab pos="228600" algn="l"/>
              </a:tabLst>
            </a:pPr>
            <a:r>
              <a:rPr lang="en-US" sz="2400" dirty="0" smtClean="0">
                <a:solidFill>
                  <a:srgbClr val="C00000"/>
                </a:solidFill>
                <a:latin typeface="Arial" pitchFamily="34" charset="0"/>
                <a:ea typeface="Times New Roman" pitchFamily="18" charset="0"/>
                <a:cs typeface="Arial" pitchFamily="34" charset="0"/>
              </a:rPr>
              <a:t>5 .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Foley Catheter Placement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To monitor the urine output-Foley Catheter placement should be deferred after urological evaluation in patients with signs of urethral injury ( </a:t>
            </a:r>
            <a:r>
              <a:rPr kumimoji="0" lang="en-US" sz="2400" b="0" i="1"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Blood at the </a:t>
            </a:r>
            <a:r>
              <a:rPr kumimoji="0" lang="en-US" sz="2400" b="0" i="1" u="none" strike="noStrike" cap="none" normalizeH="0" baseline="0" dirty="0" err="1" smtClean="0">
                <a:ln>
                  <a:noFill/>
                </a:ln>
                <a:solidFill>
                  <a:srgbClr val="C00000"/>
                </a:solidFill>
                <a:effectLst/>
                <a:latin typeface="Arial" pitchFamily="34" charset="0"/>
                <a:ea typeface="Times New Roman" pitchFamily="18" charset="0"/>
                <a:cs typeface="Arial" pitchFamily="34" charset="0"/>
              </a:rPr>
              <a:t>meatus</a:t>
            </a:r>
            <a:r>
              <a:rPr kumimoji="0" lang="en-US" sz="2400" b="0" i="1"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t>
            </a:r>
            <a:r>
              <a:rPr kumimoji="0" lang="en-US" sz="2400" b="0" i="1" u="none" strike="noStrike" cap="none" normalizeH="0" baseline="0" dirty="0" err="1" smtClean="0">
                <a:ln>
                  <a:noFill/>
                </a:ln>
                <a:solidFill>
                  <a:srgbClr val="C00000"/>
                </a:solidFill>
                <a:effectLst/>
                <a:latin typeface="Arial" pitchFamily="34" charset="0"/>
                <a:ea typeface="Times New Roman" pitchFamily="18" charset="0"/>
                <a:cs typeface="Arial" pitchFamily="34" charset="0"/>
              </a:rPr>
              <a:t>perineal</a:t>
            </a:r>
            <a:r>
              <a:rPr kumimoji="0" lang="en-US" sz="2400" b="0" i="1"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or scrotal hematoma, or a high riding prostate</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6.</a:t>
            </a:r>
            <a:r>
              <a:rPr kumimoji="0" lang="en-US" sz="2400" b="0" i="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Repeat FAST as needed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7.</a:t>
            </a:r>
            <a:r>
              <a:rPr kumimoji="0" lang="en-US" sz="2400" b="0" i="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Laboratory Measurement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8.</a:t>
            </a:r>
            <a:r>
              <a:rPr kumimoji="0" lang="en-US" sz="2400" b="0" i="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Radiographs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251520" y="263573"/>
            <a:ext cx="864096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Lst>
            </a:pPr>
            <a:endPar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1" eaLnBrk="1" fontAlgn="base" latinLnBrk="0" hangingPunct="1">
              <a:lnSpc>
                <a:spcPct val="100000"/>
              </a:lnSpc>
              <a:spcBef>
                <a:spcPct val="0"/>
              </a:spcBef>
              <a:spcAft>
                <a:spcPct val="0"/>
              </a:spcAft>
              <a:buClrTx/>
              <a:buSzTx/>
              <a:buFontTx/>
              <a:buNone/>
              <a:tabLst>
                <a:tab pos="228600" algn="l"/>
              </a:tabLst>
            </a:pPr>
            <a:endParaRPr lang="ar-SA" sz="2400" dirty="0" smtClean="0">
              <a:latin typeface="Times New Roman" pitchFamily="18" charset="0"/>
              <a:ea typeface="Times New Roman" pitchFamily="18" charset="0"/>
              <a:cs typeface="Arial" pitchFamily="34" charset="0"/>
              <a:sym typeface="Wingdings" pitchFamily="2" charset="2"/>
            </a:endParaRPr>
          </a:p>
          <a:p>
            <a:pPr marL="0" marR="0" lvl="0" indent="0" algn="l" defTabSz="914400" rtl="1" eaLnBrk="1" fontAlgn="base" latinLnBrk="0" hangingPunct="1">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Selective radiography and laboratory tests are done early after	the primary survey.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For patients with severe blunt trauma the following radiograph should be  done:  -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rgbClr val="C00000"/>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tabLst>
                <a:tab pos="228600" algn="l"/>
              </a:tabLst>
            </a:pP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1)</a:t>
            </a:r>
            <a:r>
              <a:rPr kumimoji="0" lang="en-US" sz="2400" b="0" i="0" u="none" strike="noStrike" cap="none" normalizeH="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Lateral Cervical Spine X-R</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tabLst>
                <a:tab pos="228600" algn="l"/>
              </a:tabLst>
            </a:pP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2)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Chest  X-R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tabLst>
                <a:tab pos="228600" algn="l"/>
              </a:tabLst>
            </a:pPr>
            <a:r>
              <a:rPr lang="en-US" sz="2400" dirty="0" smtClean="0">
                <a:solidFill>
                  <a:srgbClr val="C00000"/>
                </a:solidFill>
                <a:latin typeface="Times New Roman" pitchFamily="18" charset="0"/>
                <a:ea typeface="Times New Roman" pitchFamily="18" charset="0"/>
                <a:cs typeface="Arial" pitchFamily="34" charset="0"/>
                <a:sym typeface="Wingdings" pitchFamily="2" charset="2"/>
              </a:rPr>
              <a:t>3)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Pelvis X-R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For patients with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truncal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gunshots wound,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anteriorposterior</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lateral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radiographs of the chest and abdomen should be done with marking the 	entrance and exit sites with metallic clips or stables.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179512" y="852098"/>
            <a:ext cx="8567936"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 pos="74295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In critically injured patient blood sample for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Type and Cross- Matching.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Complete Blood Count</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Blood Chemistry</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Coagulation Studies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Lactate Level</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Arterial Blood Gas Analysis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p:cNvSpPr>
          <p:nvPr/>
        </p:nvSpPr>
        <p:spPr bwMode="auto">
          <a:xfrm>
            <a:off x="179512" y="1933120"/>
            <a:ext cx="8712968"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228600" algn="l"/>
                <a:tab pos="742950" algn="l"/>
              </a:tabLst>
            </a:pPr>
            <a:r>
              <a:rPr kumimoji="0" lang="en-US" sz="60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t>
            </a:r>
            <a:r>
              <a:rPr lang="en-US" sz="6000" dirty="0" smtClean="0">
                <a:solidFill>
                  <a:srgbClr val="C00000"/>
                </a:solidFill>
                <a:latin typeface="Times New Roman" pitchFamily="18" charset="0"/>
                <a:ea typeface="Times New Roman" pitchFamily="18" charset="0"/>
                <a:cs typeface="Arial" pitchFamily="34" charset="0"/>
                <a:sym typeface="Wingdings" pitchFamily="2" charset="2"/>
              </a:rPr>
              <a:t>THANK  YOU</a:t>
            </a:r>
            <a:endParaRPr kumimoji="0" lang="en-US" sz="60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612844"/>
            <a:ext cx="7128792" cy="5016758"/>
          </a:xfrm>
          <a:prstGeom prst="rect">
            <a:avLst/>
          </a:prstGeom>
        </p:spPr>
        <p:txBody>
          <a:bodyPr wrap="square">
            <a:spAutoFit/>
          </a:bodyPr>
          <a:lstStyle/>
          <a:p>
            <a:pPr lvl="0" algn="l" rtl="0" eaLnBrk="0" fontAlgn="base" hangingPunct="0">
              <a:spcBef>
                <a:spcPct val="0"/>
              </a:spcBef>
              <a:spcAft>
                <a:spcPct val="0"/>
              </a:spcAft>
              <a:buFont typeface="Wingdings" pitchFamily="2" charset="2"/>
              <a:buChar char="q"/>
              <a:tabLst>
                <a:tab pos="742950" algn="l"/>
              </a:tabLst>
            </a:pPr>
            <a:r>
              <a:rPr lang="en-US" sz="2000" dirty="0" smtClean="0">
                <a:latin typeface="Arial" pitchFamily="34" charset="0"/>
                <a:ea typeface="Times New Roman" pitchFamily="18" charset="0"/>
                <a:cs typeface="Arial" pitchFamily="34" charset="0"/>
              </a:rPr>
              <a:t>  The goal of primary survey is to identify and treat conditions that constitute an immediate threat to life.</a:t>
            </a:r>
          </a:p>
          <a:p>
            <a:pPr lvl="0" algn="l" rtl="0" eaLnBrk="0" fontAlgn="base" hangingPunct="0">
              <a:spcBef>
                <a:spcPct val="0"/>
              </a:spcBef>
              <a:spcAft>
                <a:spcPct val="0"/>
              </a:spcAft>
              <a:buFontTx/>
              <a:buChar char="•"/>
              <a:tabLst>
                <a:tab pos="742950" algn="l"/>
              </a:tabLst>
            </a:pPr>
            <a:endParaRPr lang="en-US" sz="2000" dirty="0" smtClean="0">
              <a:latin typeface="Arial" pitchFamily="34" charset="0"/>
              <a:cs typeface="Arial" pitchFamily="34" charset="0"/>
            </a:endParaRPr>
          </a:p>
          <a:p>
            <a:pPr lvl="0" algn="l" rtl="0" eaLnBrk="0" fontAlgn="base" hangingPunct="0">
              <a:spcBef>
                <a:spcPct val="0"/>
              </a:spcBef>
              <a:spcAft>
                <a:spcPct val="0"/>
              </a:spcAft>
              <a:buFont typeface="Wingdings" pitchFamily="2" charset="2"/>
              <a:buChar char="q"/>
              <a:tabLst>
                <a:tab pos="742950" algn="l"/>
              </a:tabLst>
            </a:pPr>
            <a:r>
              <a:rPr lang="en-US" sz="2000" dirty="0" smtClean="0">
                <a:latin typeface="Arial" pitchFamily="34" charset="0"/>
                <a:ea typeface="Times New Roman" pitchFamily="18" charset="0"/>
                <a:cs typeface="Arial" pitchFamily="34" charset="0"/>
              </a:rPr>
              <a:t>  ATLS provides a structured approach to the trauma patient with standard Algorithms of care.</a:t>
            </a:r>
          </a:p>
          <a:p>
            <a:pPr lvl="0" algn="l" rtl="0" eaLnBrk="0" fontAlgn="base" hangingPunct="0">
              <a:spcBef>
                <a:spcPct val="0"/>
              </a:spcBef>
              <a:spcAft>
                <a:spcPct val="0"/>
              </a:spcAft>
              <a:tabLst>
                <a:tab pos="742950" algn="l"/>
              </a:tabLst>
            </a:pPr>
            <a:r>
              <a:rPr lang="en-US" sz="2000" dirty="0" smtClean="0">
                <a:latin typeface="Arial" pitchFamily="34" charset="0"/>
                <a:ea typeface="Times New Roman" pitchFamily="18" charset="0"/>
                <a:cs typeface="Arial" pitchFamily="34" charset="0"/>
              </a:rPr>
              <a:t> </a:t>
            </a:r>
          </a:p>
          <a:p>
            <a:pPr lvl="0" algn="l" rtl="0" eaLnBrk="0" fontAlgn="base" hangingPunct="0">
              <a:spcBef>
                <a:spcPct val="0"/>
              </a:spcBef>
              <a:spcAft>
                <a:spcPct val="0"/>
              </a:spcAft>
              <a:buFont typeface="Wingdings" pitchFamily="2" charset="2"/>
              <a:buChar char="q"/>
              <a:tabLst>
                <a:tab pos="742950" algn="l"/>
              </a:tabLst>
            </a:pPr>
            <a:r>
              <a:rPr lang="en-US" sz="2000" dirty="0" smtClean="0">
                <a:latin typeface="Arial" pitchFamily="34" charset="0"/>
                <a:ea typeface="Times New Roman" pitchFamily="18" charset="0"/>
                <a:cs typeface="Arial" pitchFamily="34" charset="0"/>
              </a:rPr>
              <a:t>  It emphasizes the “</a:t>
            </a:r>
            <a:r>
              <a:rPr lang="en-US" sz="2000" dirty="0" smtClean="0">
                <a:solidFill>
                  <a:srgbClr val="C00000"/>
                </a:solidFill>
                <a:latin typeface="Arial" pitchFamily="34" charset="0"/>
                <a:ea typeface="Times New Roman" pitchFamily="18" charset="0"/>
                <a:cs typeface="Arial" pitchFamily="34" charset="0"/>
              </a:rPr>
              <a:t>golden hour</a:t>
            </a:r>
            <a:r>
              <a:rPr lang="en-US" sz="2000" dirty="0" smtClean="0">
                <a:latin typeface="Arial" pitchFamily="34" charset="0"/>
                <a:ea typeface="Times New Roman" pitchFamily="18" charset="0"/>
                <a:cs typeface="Arial" pitchFamily="34" charset="0"/>
              </a:rPr>
              <a:t>” concept that timely prioritized interventions are necessary to prevent death.</a:t>
            </a:r>
          </a:p>
          <a:p>
            <a:pPr lvl="0" algn="l" rtl="0" eaLnBrk="0" fontAlgn="base" hangingPunct="0">
              <a:spcBef>
                <a:spcPct val="0"/>
              </a:spcBef>
              <a:spcAft>
                <a:spcPct val="0"/>
              </a:spcAft>
              <a:buFontTx/>
              <a:buChar char="•"/>
              <a:tabLst>
                <a:tab pos="742950" algn="l"/>
              </a:tabLst>
            </a:pPr>
            <a:endParaRPr lang="en-US" sz="2000" dirty="0" smtClean="0">
              <a:latin typeface="Arial" pitchFamily="34" charset="0"/>
              <a:cs typeface="Arial" pitchFamily="34" charset="0"/>
            </a:endParaRPr>
          </a:p>
          <a:p>
            <a:pPr lvl="0" algn="l" rtl="0" eaLnBrk="0" fontAlgn="base" hangingPunct="0">
              <a:spcBef>
                <a:spcPct val="0"/>
              </a:spcBef>
              <a:spcAft>
                <a:spcPct val="0"/>
              </a:spcAft>
              <a:buFont typeface="Wingdings" pitchFamily="2" charset="2"/>
              <a:buChar char="q"/>
              <a:tabLst>
                <a:tab pos="742950" algn="l"/>
              </a:tabLst>
            </a:pPr>
            <a:r>
              <a:rPr lang="en-US" sz="2000" dirty="0" smtClean="0">
                <a:latin typeface="Arial" pitchFamily="34" charset="0"/>
                <a:ea typeface="Times New Roman" pitchFamily="18" charset="0"/>
                <a:cs typeface="Arial" pitchFamily="34" charset="0"/>
              </a:rPr>
              <a:t>  The ATLS Course refers to the primary survey as assessment of the “ABC” (</a:t>
            </a:r>
            <a:r>
              <a:rPr lang="en-US" sz="2000" dirty="0" smtClean="0">
                <a:solidFill>
                  <a:srgbClr val="C00000"/>
                </a:solidFill>
                <a:latin typeface="Elephant" pitchFamily="18" charset="0"/>
                <a:ea typeface="Times New Roman" pitchFamily="18" charset="0"/>
                <a:cs typeface="Arial" pitchFamily="34" charset="0"/>
              </a:rPr>
              <a:t>A</a:t>
            </a:r>
            <a:r>
              <a:rPr lang="en-US" sz="2000" dirty="0" smtClean="0">
                <a:latin typeface="Arial" pitchFamily="34" charset="0"/>
                <a:ea typeface="Times New Roman" pitchFamily="18" charset="0"/>
                <a:cs typeface="Arial" pitchFamily="34" charset="0"/>
              </a:rPr>
              <a:t>irway with cervical spine protection, </a:t>
            </a:r>
            <a:r>
              <a:rPr lang="en-US" sz="2000" dirty="0" smtClean="0">
                <a:solidFill>
                  <a:srgbClr val="C00000"/>
                </a:solidFill>
                <a:latin typeface="Elephant" pitchFamily="18" charset="0"/>
                <a:ea typeface="Times New Roman" pitchFamily="18" charset="0"/>
                <a:cs typeface="Arial" pitchFamily="34" charset="0"/>
              </a:rPr>
              <a:t>B</a:t>
            </a:r>
            <a:r>
              <a:rPr lang="en-US" sz="2000" dirty="0" smtClean="0">
                <a:latin typeface="Arial" pitchFamily="34" charset="0"/>
                <a:ea typeface="Times New Roman" pitchFamily="18" charset="0"/>
                <a:cs typeface="Arial" pitchFamily="34" charset="0"/>
              </a:rPr>
              <a:t>reathing and </a:t>
            </a:r>
            <a:r>
              <a:rPr lang="en-US" sz="2000" dirty="0" smtClean="0">
                <a:solidFill>
                  <a:srgbClr val="C00000"/>
                </a:solidFill>
                <a:latin typeface="Elephant" pitchFamily="18" charset="0"/>
                <a:ea typeface="Times New Roman" pitchFamily="18" charset="0"/>
                <a:cs typeface="Arial" pitchFamily="34" charset="0"/>
              </a:rPr>
              <a:t>C</a:t>
            </a:r>
            <a:r>
              <a:rPr lang="en-US" sz="2000" dirty="0" smtClean="0">
                <a:latin typeface="Arial" pitchFamily="34" charset="0"/>
                <a:ea typeface="Times New Roman" pitchFamily="18" charset="0"/>
                <a:cs typeface="Arial" pitchFamily="34" charset="0"/>
              </a:rPr>
              <a:t>irculation).</a:t>
            </a:r>
          </a:p>
          <a:p>
            <a:pPr lvl="0" algn="l" rtl="0" eaLnBrk="0" fontAlgn="base" hangingPunct="0">
              <a:spcBef>
                <a:spcPct val="0"/>
              </a:spcBef>
              <a:spcAft>
                <a:spcPct val="0"/>
              </a:spcAft>
              <a:buFontTx/>
              <a:buChar char="•"/>
              <a:tabLst>
                <a:tab pos="742950" algn="l"/>
              </a:tabLst>
            </a:pPr>
            <a:endParaRPr lang="en-US" sz="2000" dirty="0" smtClean="0">
              <a:latin typeface="Arial" pitchFamily="34" charset="0"/>
              <a:cs typeface="Arial" pitchFamily="34" charset="0"/>
            </a:endParaRPr>
          </a:p>
          <a:p>
            <a:pPr lvl="0" algn="l" rtl="0" eaLnBrk="0" fontAlgn="base" hangingPunct="0">
              <a:spcBef>
                <a:spcPct val="0"/>
              </a:spcBef>
              <a:spcAft>
                <a:spcPct val="0"/>
              </a:spcAft>
              <a:buFont typeface="Wingdings" pitchFamily="2" charset="2"/>
              <a:buChar char="q"/>
              <a:tabLst>
                <a:tab pos="742950" algn="l"/>
              </a:tabLst>
            </a:pPr>
            <a:r>
              <a:rPr lang="en-US" sz="2000" dirty="0" smtClean="0">
                <a:latin typeface="Arial" pitchFamily="34" charset="0"/>
                <a:ea typeface="Times New Roman" pitchFamily="18" charset="0"/>
                <a:cs typeface="Arial" pitchFamily="34" charset="0"/>
              </a:rPr>
              <a:t>  Although the concepts within primary survey are presented in a sequential fashion in reality they often proceed simultaneously.</a:t>
            </a:r>
            <a:endParaRPr lang="en-US"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497455" y="1776383"/>
            <a:ext cx="814909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tab pos="457200" algn="l"/>
                <a:tab pos="685800" algn="l"/>
              </a:tabLst>
            </a:pPr>
            <a:r>
              <a:rPr kumimoji="0" lang="en-US" sz="400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 </a:t>
            </a:r>
          </a:p>
          <a:p>
            <a:pPr marL="0" marR="0" lvl="0" indent="0" algn="ctr" defTabSz="914400" rtl="1" eaLnBrk="1" fontAlgn="base" latinLnBrk="0" hangingPunct="1">
              <a:lnSpc>
                <a:spcPct val="100000"/>
              </a:lnSpc>
              <a:spcBef>
                <a:spcPct val="0"/>
              </a:spcBef>
              <a:spcAft>
                <a:spcPct val="0"/>
              </a:spcAft>
              <a:buClrTx/>
              <a:buSzTx/>
              <a:tabLst>
                <a:tab pos="457200" algn="l"/>
                <a:tab pos="685800" algn="l"/>
              </a:tabLst>
            </a:pPr>
            <a:r>
              <a:rPr kumimoji="0" lang="en-US" sz="4000" b="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a:t>
            </a:r>
            <a:r>
              <a:rPr kumimoji="0" lang="en-US" sz="4000" b="0" i="0" u="none" strike="noStrike" cap="none" normalizeH="0" baseline="0" dirty="0" smtClean="0">
                <a:ln>
                  <a:noFill/>
                </a:ln>
                <a:solidFill>
                  <a:srgbClr val="002060"/>
                </a:solidFill>
                <a:effectLst/>
                <a:latin typeface="Elephant" pitchFamily="18" charset="0"/>
                <a:ea typeface="Times New Roman" pitchFamily="18" charset="0"/>
                <a:cs typeface="Arial" pitchFamily="34" charset="0"/>
              </a:rPr>
              <a:t>A</a:t>
            </a:r>
            <a:r>
              <a:rPr kumimoji="0" lang="en-US" sz="4000" b="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 </a:t>
            </a:r>
          </a:p>
          <a:p>
            <a:pPr marL="0" marR="0" lvl="0" indent="0" algn="ctr" defTabSz="914400" rtl="1" eaLnBrk="1" fontAlgn="base" latinLnBrk="0" hangingPunct="1">
              <a:lnSpc>
                <a:spcPct val="100000"/>
              </a:lnSpc>
              <a:spcBef>
                <a:spcPct val="0"/>
              </a:spcBef>
              <a:spcAft>
                <a:spcPct val="0"/>
              </a:spcAft>
              <a:buClrTx/>
              <a:buSzTx/>
              <a:tabLst>
                <a:tab pos="457200" algn="l"/>
                <a:tab pos="685800" algn="l"/>
              </a:tabLst>
            </a:pPr>
            <a:r>
              <a:rPr kumimoji="0" lang="en-US" sz="4000" b="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Airway Management with cervical spine protection</a:t>
            </a:r>
            <a:endParaRPr kumimoji="0" lang="en-US" sz="400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1052736"/>
            <a:ext cx="7848872" cy="1938992"/>
          </a:xfrm>
          <a:prstGeom prst="rect">
            <a:avLst/>
          </a:prstGeom>
        </p:spPr>
        <p:txBody>
          <a:bodyPr wrap="square">
            <a:spAutoFit/>
          </a:bodyPr>
          <a:lstStyle/>
          <a:p>
            <a:pPr algn="l"/>
            <a:r>
              <a:rPr lang="en-US" sz="2400" dirty="0" smtClean="0"/>
              <a:t> 	</a:t>
            </a:r>
          </a:p>
          <a:p>
            <a:pPr algn="l"/>
            <a:endParaRPr lang="en-US" sz="2400" dirty="0" smtClean="0"/>
          </a:p>
          <a:p>
            <a:pPr algn="l"/>
            <a:r>
              <a:rPr lang="en-US" sz="2400" dirty="0" smtClean="0"/>
              <a:t>a ) Conscious patient who do not  show </a:t>
            </a:r>
            <a:r>
              <a:rPr lang="en-US" sz="2400" dirty="0" err="1" smtClean="0"/>
              <a:t>tachypnea</a:t>
            </a:r>
            <a:r>
              <a:rPr lang="en-US" sz="2400" dirty="0" smtClean="0"/>
              <a:t> and have 	</a:t>
            </a:r>
            <a:r>
              <a:rPr lang="ar-SA" sz="2400" dirty="0" smtClean="0"/>
              <a:t>    </a:t>
            </a:r>
            <a:r>
              <a:rPr lang="en-US" sz="2400" dirty="0" smtClean="0"/>
              <a:t>      normal       voice do not require early attention         to the airway.</a:t>
            </a:r>
            <a:endParaRPr lang="ar-SA"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323528" y="1359639"/>
            <a:ext cx="7596336"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457200" algn="l"/>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a:t>
            </a:r>
            <a:r>
              <a:rPr kumimoji="0" lang="en-US" sz="2000" b="1"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Patients with penetrating neck injuries and an expanding 	hematoma, evidence of chemical or thermal injuries to the 	mouth,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nares</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or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hypopharynx</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extensive subcutaneous air 	in the neck, complex maxillofacial trauma or airway 	bleeding, in these cases </a:t>
            </a:r>
            <a:r>
              <a:rPr kumimoji="0" lang="en-US" sz="2000" b="0" i="1" u="sng" strike="noStrike" cap="none" normalizeH="0" baseline="0" dirty="0" smtClean="0">
                <a:ln>
                  <a:noFill/>
                </a:ln>
                <a:solidFill>
                  <a:srgbClr val="FF0000"/>
                </a:solidFill>
                <a:effectLst/>
                <a:latin typeface="Arial" pitchFamily="34" charset="0"/>
                <a:ea typeface="Times New Roman" pitchFamily="18" charset="0"/>
                <a:cs typeface="Arial" pitchFamily="34" charset="0"/>
              </a:rPr>
              <a:t>elective intubation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should be 	performed.  These patients may initially have a satisfactory 	airway but they may become obstructed if soft </a:t>
            </a:r>
            <a:r>
              <a:rPr kumimoji="0" lang="en-US"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tissue </a:t>
            </a:r>
            <a:r>
              <a:rPr kumimoji="0" lang="en-US"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swelling , hematoma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formation, or edema progress</a:t>
            </a:r>
            <a:r>
              <a:rPr kumimoji="0" lang="en-US"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395536" y="925338"/>
            <a:ext cx="8207896" cy="39941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50000"/>
              </a:lnSpc>
              <a:spcBef>
                <a:spcPct val="0"/>
              </a:spcBef>
              <a:spcAft>
                <a:spcPct val="0"/>
              </a:spcAft>
              <a:buClrTx/>
              <a:buSzTx/>
              <a:tabLst>
                <a:tab pos="457200" algn="l"/>
                <a:tab pos="914400" algn="l"/>
              </a:tabLst>
            </a:pPr>
            <a:r>
              <a:rPr kumimoji="0" lang="en-US" sz="28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c)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Establishment of a definitive airway (</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i.e. </a:t>
            </a:r>
            <a:r>
              <a:rPr kumimoji="0" lang="en-US" sz="2400" b="0"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endotracheal</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intubation</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 indicated in patients with apnea, inability to protect the airway due to altered mental status, impending airway compromise due to inhalation injury, hematoma, facial bleeding, soft tissue swelling or aspiration, and inability to maintain oxygenation. </a:t>
            </a:r>
            <a:r>
              <a:rPr kumimoji="0" lang="en-US" sz="2400" b="0"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Altered mental status is</a:t>
            </a:r>
            <a:r>
              <a:rPr kumimoji="0" lang="en-US" sz="24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en-US" sz="2400" b="0"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the most</a:t>
            </a:r>
            <a:r>
              <a:rPr kumimoji="0" lang="en-US" sz="2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en-US" sz="2400" b="0"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common indication for intubation</a:t>
            </a:r>
            <a:r>
              <a:rPr kumimoji="0" lang="en-US" sz="2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246</TotalTime>
  <Words>1170</Words>
  <Application>Microsoft Office PowerPoint</Application>
  <PresentationFormat>عرض على الشاشة (3:4)‏</PresentationFormat>
  <Paragraphs>285</Paragraphs>
  <Slides>44</Slides>
  <Notes>0</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44</vt:i4>
      </vt:variant>
    </vt:vector>
  </HeadingPairs>
  <TitlesOfParts>
    <vt:vector size="52" baseType="lpstr">
      <vt:lpstr>Arial</vt:lpstr>
      <vt:lpstr>Elephant</vt:lpstr>
      <vt:lpstr>Times New Roman</vt:lpstr>
      <vt:lpstr>Tw Cen MT</vt:lpstr>
      <vt:lpstr>Webdings</vt:lpstr>
      <vt:lpstr>Wingdings</vt:lpstr>
      <vt:lpstr>Wingdings 2</vt:lpstr>
      <vt:lpstr>ألوان متوسطة</vt:lpstr>
      <vt:lpstr> </vt:lpstr>
      <vt:lpstr>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windows7 toshiba</dc:creator>
  <cp:lastModifiedBy>DR HAMAD AL QAHTANI</cp:lastModifiedBy>
  <cp:revision>103</cp:revision>
  <dcterms:created xsi:type="dcterms:W3CDTF">2010-12-16T07:00:48Z</dcterms:created>
  <dcterms:modified xsi:type="dcterms:W3CDTF">2015-04-13T18:48:51Z</dcterms:modified>
</cp:coreProperties>
</file>