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99" r:id="rId10"/>
    <p:sldId id="264" r:id="rId11"/>
    <p:sldId id="265" r:id="rId12"/>
    <p:sldId id="266" r:id="rId13"/>
    <p:sldId id="278" r:id="rId14"/>
    <p:sldId id="284" r:id="rId15"/>
    <p:sldId id="285" r:id="rId16"/>
    <p:sldId id="286" r:id="rId17"/>
    <p:sldId id="279" r:id="rId18"/>
    <p:sldId id="280" r:id="rId19"/>
    <p:sldId id="281" r:id="rId20"/>
    <p:sldId id="282" r:id="rId21"/>
    <p:sldId id="283" r:id="rId22"/>
    <p:sldId id="269" r:id="rId23"/>
    <p:sldId id="271" r:id="rId24"/>
    <p:sldId id="270" r:id="rId25"/>
    <p:sldId id="272" r:id="rId26"/>
    <p:sldId id="273" r:id="rId27"/>
    <p:sldId id="275" r:id="rId28"/>
    <p:sldId id="27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15" autoAdjust="0"/>
  </p:normalViewPr>
  <p:slideViewPr>
    <p:cSldViewPr snapToGrid="0" snapToObjects="1">
      <p:cViewPr varScale="1">
        <p:scale>
          <a:sx n="78" d="100"/>
          <a:sy n="78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BB24A-B2FC-DA45-9426-462F31CC13CE}" type="doc">
      <dgm:prSet loTypeId="urn:microsoft.com/office/officeart/2005/8/layout/StepDownProcess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B7397-5653-2347-B54A-C2854322E4A5}">
      <dgm:prSet phldrT="[Text]" custT="1"/>
      <dgm:spPr/>
      <dgm:t>
        <a:bodyPr/>
        <a:lstStyle/>
        <a:p>
          <a:r>
            <a:rPr lang="en-US" sz="2100" dirty="0" smtClean="0"/>
            <a:t>I .Initial  Assessment</a:t>
          </a:r>
          <a:endParaRPr lang="en-US" sz="2100" dirty="0"/>
        </a:p>
      </dgm:t>
    </dgm:pt>
    <dgm:pt modelId="{39F5EDD1-EC50-A443-A5A9-BD918E416BB5}" type="parTrans" cxnId="{3DC8F1D9-278F-B645-B620-524C2B30EF14}">
      <dgm:prSet/>
      <dgm:spPr/>
      <dgm:t>
        <a:bodyPr/>
        <a:lstStyle/>
        <a:p>
          <a:endParaRPr lang="en-US"/>
        </a:p>
      </dgm:t>
    </dgm:pt>
    <dgm:pt modelId="{1EAEBA61-9D45-6842-9AA5-A8A231BF307E}" type="sibTrans" cxnId="{3DC8F1D9-278F-B645-B620-524C2B30EF14}">
      <dgm:prSet/>
      <dgm:spPr/>
      <dgm:t>
        <a:bodyPr/>
        <a:lstStyle/>
        <a:p>
          <a:endParaRPr lang="en-US"/>
        </a:p>
      </dgm:t>
    </dgm:pt>
    <dgm:pt modelId="{3F922761-B137-C54F-8846-07705D2005FD}">
      <dgm:prSet phldrT="[Text]"/>
      <dgm:spPr/>
      <dgm:t>
        <a:bodyPr/>
        <a:lstStyle/>
        <a:p>
          <a:r>
            <a:rPr lang="en-US" dirty="0" smtClean="0"/>
            <a:t>II. History </a:t>
          </a:r>
          <a:endParaRPr lang="en-US" dirty="0"/>
        </a:p>
      </dgm:t>
    </dgm:pt>
    <dgm:pt modelId="{37BCF152-AB89-9A4C-8468-C6DAD85B658C}" type="parTrans" cxnId="{4CAF6CD3-FF81-D541-8985-D49DE0809BB8}">
      <dgm:prSet/>
      <dgm:spPr/>
      <dgm:t>
        <a:bodyPr/>
        <a:lstStyle/>
        <a:p>
          <a:endParaRPr lang="en-US"/>
        </a:p>
      </dgm:t>
    </dgm:pt>
    <dgm:pt modelId="{026140AA-D77F-FA4A-8096-977B63231F63}" type="sibTrans" cxnId="{4CAF6CD3-FF81-D541-8985-D49DE0809BB8}">
      <dgm:prSet/>
      <dgm:spPr/>
      <dgm:t>
        <a:bodyPr/>
        <a:lstStyle/>
        <a:p>
          <a:endParaRPr lang="en-US"/>
        </a:p>
      </dgm:t>
    </dgm:pt>
    <dgm:pt modelId="{C92B24B0-D9D3-F741-B42D-40A2B62E3488}">
      <dgm:prSet phldrT="[Text]"/>
      <dgm:spPr/>
      <dgm:t>
        <a:bodyPr/>
        <a:lstStyle/>
        <a:p>
          <a:r>
            <a:rPr lang="en-US" dirty="0" smtClean="0"/>
            <a:t> III. Assessment</a:t>
          </a:r>
          <a:endParaRPr lang="en-US" dirty="0"/>
        </a:p>
      </dgm:t>
    </dgm:pt>
    <dgm:pt modelId="{C569E25A-57D1-1445-9AAD-93D5A710E992}" type="parTrans" cxnId="{D744BB6F-FB39-8F49-9058-570345565A3F}">
      <dgm:prSet/>
      <dgm:spPr/>
      <dgm:t>
        <a:bodyPr/>
        <a:lstStyle/>
        <a:p>
          <a:endParaRPr lang="en-US"/>
        </a:p>
      </dgm:t>
    </dgm:pt>
    <dgm:pt modelId="{6E42A213-255A-CC48-B72D-F311755A16C6}" type="sibTrans" cxnId="{D744BB6F-FB39-8F49-9058-570345565A3F}">
      <dgm:prSet/>
      <dgm:spPr/>
      <dgm:t>
        <a:bodyPr/>
        <a:lstStyle/>
        <a:p>
          <a:endParaRPr lang="en-US"/>
        </a:p>
      </dgm:t>
    </dgm:pt>
    <dgm:pt modelId="{60DC4FCC-5B3A-4645-836A-117CBD6F9F20}">
      <dgm:prSet phldrT="[Text]"/>
      <dgm:spPr/>
      <dgm:t>
        <a:bodyPr/>
        <a:lstStyle/>
        <a:p>
          <a:r>
            <a:rPr lang="en-US" dirty="0" smtClean="0"/>
            <a:t>V. Follow-up</a:t>
          </a:r>
          <a:endParaRPr lang="en-US" dirty="0"/>
        </a:p>
      </dgm:t>
    </dgm:pt>
    <dgm:pt modelId="{CC1E48EF-00C4-9E45-9E2B-8E9642F2BB03}" type="parTrans" cxnId="{3D569F72-77AB-6146-8F4D-AFCA04647D76}">
      <dgm:prSet/>
      <dgm:spPr/>
      <dgm:t>
        <a:bodyPr/>
        <a:lstStyle/>
        <a:p>
          <a:endParaRPr lang="en-US"/>
        </a:p>
      </dgm:t>
    </dgm:pt>
    <dgm:pt modelId="{D486E4E8-C46B-5E4F-B19E-96E8FFFA9A54}" type="sibTrans" cxnId="{3D569F72-77AB-6146-8F4D-AFCA04647D76}">
      <dgm:prSet/>
      <dgm:spPr/>
      <dgm:t>
        <a:bodyPr/>
        <a:lstStyle/>
        <a:p>
          <a:endParaRPr lang="en-US"/>
        </a:p>
      </dgm:t>
    </dgm:pt>
    <dgm:pt modelId="{8AEFFF64-C9DD-BA40-A802-586306A488B6}">
      <dgm:prSet phldrT="[Text]"/>
      <dgm:spPr/>
      <dgm:t>
        <a:bodyPr/>
        <a:lstStyle/>
        <a:p>
          <a:r>
            <a:rPr lang="en-US" dirty="0" smtClean="0"/>
            <a:t>IV. Treatment Plan</a:t>
          </a:r>
          <a:endParaRPr lang="en-US" dirty="0"/>
        </a:p>
      </dgm:t>
    </dgm:pt>
    <dgm:pt modelId="{312C154B-D6D7-564C-8085-6FDA80CAC973}" type="parTrans" cxnId="{958E235E-73E5-0D4E-911B-B45B442DD20B}">
      <dgm:prSet/>
      <dgm:spPr/>
      <dgm:t>
        <a:bodyPr/>
        <a:lstStyle/>
        <a:p>
          <a:endParaRPr lang="en-US"/>
        </a:p>
      </dgm:t>
    </dgm:pt>
    <dgm:pt modelId="{D9030D3B-0D75-8F49-B295-464DFAC5C87C}" type="sibTrans" cxnId="{958E235E-73E5-0D4E-911B-B45B442DD20B}">
      <dgm:prSet/>
      <dgm:spPr/>
      <dgm:t>
        <a:bodyPr/>
        <a:lstStyle/>
        <a:p>
          <a:endParaRPr lang="en-US"/>
        </a:p>
      </dgm:t>
    </dgm:pt>
    <dgm:pt modelId="{ED877111-71CB-A14D-913F-124D8C7DF5A5}" type="pres">
      <dgm:prSet presAssocID="{206BB24A-B2FC-DA45-9426-462F31CC13C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7EE920-C494-F94E-8572-0C9810C52C82}" type="pres">
      <dgm:prSet presAssocID="{4FDB7397-5653-2347-B54A-C2854322E4A5}" presName="composite" presStyleCnt="0"/>
      <dgm:spPr/>
    </dgm:pt>
    <dgm:pt modelId="{593BD3EA-9F67-7444-9904-795AFF5DF10D}" type="pres">
      <dgm:prSet presAssocID="{4FDB7397-5653-2347-B54A-C2854322E4A5}" presName="bentUpArrow1" presStyleLbl="alignImgPlace1" presStyleIdx="0" presStyleCnt="4" custLinFactX="-58581" custLinFactNeighborX="-100000" custLinFactNeighborY="22566"/>
      <dgm:spPr/>
    </dgm:pt>
    <dgm:pt modelId="{8879A19C-FC71-814E-8509-C1E2F3EAC538}" type="pres">
      <dgm:prSet presAssocID="{4FDB7397-5653-2347-B54A-C2854322E4A5}" presName="ParentText" presStyleLbl="node1" presStyleIdx="0" presStyleCnt="5" custScaleX="222701" custLinFactX="-28326" custLinFactNeighborX="-100000" custLinFactNeighborY="143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53E6F-B34D-8446-8A44-4A36145A42D1}" type="pres">
      <dgm:prSet presAssocID="{4FDB7397-5653-2347-B54A-C2854322E4A5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05C65-844D-C74D-B66F-430D4A3821D9}" type="pres">
      <dgm:prSet presAssocID="{1EAEBA61-9D45-6842-9AA5-A8A231BF307E}" presName="sibTrans" presStyleCnt="0"/>
      <dgm:spPr/>
    </dgm:pt>
    <dgm:pt modelId="{53D4857E-8A6D-4D42-9746-0A444C285504}" type="pres">
      <dgm:prSet presAssocID="{3F922761-B137-C54F-8846-07705D2005FD}" presName="composite" presStyleCnt="0"/>
      <dgm:spPr/>
    </dgm:pt>
    <dgm:pt modelId="{1624FF77-1A0F-8042-942F-C62375DA24D6}" type="pres">
      <dgm:prSet presAssocID="{3F922761-B137-C54F-8846-07705D2005FD}" presName="bentUpArrow1" presStyleLbl="alignImgPlace1" presStyleIdx="1" presStyleCnt="4" custLinFactNeighborX="-44600" custLinFactNeighborY="14105"/>
      <dgm:spPr/>
    </dgm:pt>
    <dgm:pt modelId="{6B4017CA-C6F0-A940-BE23-0C88B9FC2AFE}" type="pres">
      <dgm:prSet presAssocID="{3F922761-B137-C54F-8846-07705D2005FD}" presName="ParentText" presStyleLbl="node1" presStyleIdx="1" presStyleCnt="5" custScaleX="202708" custLinFactNeighborX="-72614" custLinFactNeighborY="95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22ED1-84C4-0640-86E3-672921ACF3B7}" type="pres">
      <dgm:prSet presAssocID="{3F922761-B137-C54F-8846-07705D2005FD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49162-A5C1-8A4D-AC0D-DF5AB834351F}" type="pres">
      <dgm:prSet presAssocID="{026140AA-D77F-FA4A-8096-977B63231F63}" presName="sibTrans" presStyleCnt="0"/>
      <dgm:spPr/>
    </dgm:pt>
    <dgm:pt modelId="{9E4BB460-C849-8942-B105-5C371E9FC49F}" type="pres">
      <dgm:prSet presAssocID="{C92B24B0-D9D3-F741-B42D-40A2B62E3488}" presName="composite" presStyleCnt="0"/>
      <dgm:spPr/>
    </dgm:pt>
    <dgm:pt modelId="{6B0B8F07-C048-F246-A729-936CC3497420}" type="pres">
      <dgm:prSet presAssocID="{C92B24B0-D9D3-F741-B42D-40A2B62E3488}" presName="bentUpArrow1" presStyleLbl="alignImgPlace1" presStyleIdx="2" presStyleCnt="4" custLinFactNeighborX="64422" custLinFactNeighborY="14104"/>
      <dgm:spPr/>
    </dgm:pt>
    <dgm:pt modelId="{58E40F1F-F20E-2448-A4AB-C346023DF75E}" type="pres">
      <dgm:prSet presAssocID="{C92B24B0-D9D3-F741-B42D-40A2B62E3488}" presName="ParentText" presStyleLbl="node1" presStyleIdx="2" presStyleCnt="5" custScaleX="263152" custLinFactNeighborX="-8735" custLinFactNeighborY="50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4E86C-C496-D54E-9A02-969F18B6F748}" type="pres">
      <dgm:prSet presAssocID="{C92B24B0-D9D3-F741-B42D-40A2B62E3488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A4447F5-83D7-6E49-A7F3-051DEC40235C}" type="pres">
      <dgm:prSet presAssocID="{6E42A213-255A-CC48-B72D-F311755A16C6}" presName="sibTrans" presStyleCnt="0"/>
      <dgm:spPr/>
    </dgm:pt>
    <dgm:pt modelId="{4C5ED121-7A4B-A94C-B99A-E9AA7417FE1E}" type="pres">
      <dgm:prSet presAssocID="{8AEFFF64-C9DD-BA40-A802-586306A488B6}" presName="composite" presStyleCnt="0"/>
      <dgm:spPr/>
    </dgm:pt>
    <dgm:pt modelId="{9006CC20-3E55-BF43-B47E-97EA56E9A9DA}" type="pres">
      <dgm:prSet presAssocID="{8AEFFF64-C9DD-BA40-A802-586306A488B6}" presName="bentUpArrow1" presStyleLbl="alignImgPlace1" presStyleIdx="3" presStyleCnt="4" custLinFactX="66013" custLinFactNeighborX="100000" custLinFactNeighborY="13285"/>
      <dgm:spPr/>
    </dgm:pt>
    <dgm:pt modelId="{B03E8D69-46DC-C24E-9454-C36B078BB8FA}" type="pres">
      <dgm:prSet presAssocID="{8AEFFF64-C9DD-BA40-A802-586306A488B6}" presName="ParentText" presStyleLbl="node1" presStyleIdx="3" presStyleCnt="5" custScaleX="256224" custLinFactNeighborX="97291" custLinFactNeighborY="-44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B8093-9F24-A34E-A69B-F48CCF155A3E}" type="pres">
      <dgm:prSet presAssocID="{8AEFFF64-C9DD-BA40-A802-586306A488B6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457E92D-FFDC-E247-8342-9B56DAED9BB7}" type="pres">
      <dgm:prSet presAssocID="{D9030D3B-0D75-8F49-B295-464DFAC5C87C}" presName="sibTrans" presStyleCnt="0"/>
      <dgm:spPr/>
    </dgm:pt>
    <dgm:pt modelId="{FF80AE35-E88A-C242-9362-5B6E0EF4FBF3}" type="pres">
      <dgm:prSet presAssocID="{60DC4FCC-5B3A-4645-836A-117CBD6F9F20}" presName="composite" presStyleCnt="0"/>
      <dgm:spPr/>
    </dgm:pt>
    <dgm:pt modelId="{B2CEB316-9622-754B-8A65-69369FB9C856}" type="pres">
      <dgm:prSet presAssocID="{60DC4FCC-5B3A-4645-836A-117CBD6F9F20}" presName="ParentText" presStyleLbl="node1" presStyleIdx="4" presStyleCnt="5" custScaleX="222110" custLinFactX="85583" custLinFactNeighborX="100000" custLinFactNeighborY="-86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F6CD3-FF81-D541-8985-D49DE0809BB8}" srcId="{206BB24A-B2FC-DA45-9426-462F31CC13CE}" destId="{3F922761-B137-C54F-8846-07705D2005FD}" srcOrd="1" destOrd="0" parTransId="{37BCF152-AB89-9A4C-8468-C6DAD85B658C}" sibTransId="{026140AA-D77F-FA4A-8096-977B63231F63}"/>
    <dgm:cxn modelId="{958E235E-73E5-0D4E-911B-B45B442DD20B}" srcId="{206BB24A-B2FC-DA45-9426-462F31CC13CE}" destId="{8AEFFF64-C9DD-BA40-A802-586306A488B6}" srcOrd="3" destOrd="0" parTransId="{312C154B-D6D7-564C-8085-6FDA80CAC973}" sibTransId="{D9030D3B-0D75-8F49-B295-464DFAC5C87C}"/>
    <dgm:cxn modelId="{3DC8F1D9-278F-B645-B620-524C2B30EF14}" srcId="{206BB24A-B2FC-DA45-9426-462F31CC13CE}" destId="{4FDB7397-5653-2347-B54A-C2854322E4A5}" srcOrd="0" destOrd="0" parTransId="{39F5EDD1-EC50-A443-A5A9-BD918E416BB5}" sibTransId="{1EAEBA61-9D45-6842-9AA5-A8A231BF307E}"/>
    <dgm:cxn modelId="{D744BB6F-FB39-8F49-9058-570345565A3F}" srcId="{206BB24A-B2FC-DA45-9426-462F31CC13CE}" destId="{C92B24B0-D9D3-F741-B42D-40A2B62E3488}" srcOrd="2" destOrd="0" parTransId="{C569E25A-57D1-1445-9AAD-93D5A710E992}" sibTransId="{6E42A213-255A-CC48-B72D-F311755A16C6}"/>
    <dgm:cxn modelId="{DF7280BC-1C80-8348-890A-B5E66926DED7}" type="presOf" srcId="{C92B24B0-D9D3-F741-B42D-40A2B62E3488}" destId="{58E40F1F-F20E-2448-A4AB-C346023DF75E}" srcOrd="0" destOrd="0" presId="urn:microsoft.com/office/officeart/2005/8/layout/StepDownProcess"/>
    <dgm:cxn modelId="{91D57129-9B2A-C64B-BB84-6DD8FF4AE4D2}" type="presOf" srcId="{8AEFFF64-C9DD-BA40-A802-586306A488B6}" destId="{B03E8D69-46DC-C24E-9454-C36B078BB8FA}" srcOrd="0" destOrd="0" presId="urn:microsoft.com/office/officeart/2005/8/layout/StepDownProcess"/>
    <dgm:cxn modelId="{2F92F07C-C8B6-CF42-9F21-E0FAD951A181}" type="presOf" srcId="{4FDB7397-5653-2347-B54A-C2854322E4A5}" destId="{8879A19C-FC71-814E-8509-C1E2F3EAC538}" srcOrd="0" destOrd="0" presId="urn:microsoft.com/office/officeart/2005/8/layout/StepDownProcess"/>
    <dgm:cxn modelId="{4C0152C2-D41E-7A44-88CA-8CEA305DDD64}" type="presOf" srcId="{3F922761-B137-C54F-8846-07705D2005FD}" destId="{6B4017CA-C6F0-A940-BE23-0C88B9FC2AFE}" srcOrd="0" destOrd="0" presId="urn:microsoft.com/office/officeart/2005/8/layout/StepDownProcess"/>
    <dgm:cxn modelId="{EC1C75EB-6EDC-9B45-96F0-F790CD491946}" type="presOf" srcId="{60DC4FCC-5B3A-4645-836A-117CBD6F9F20}" destId="{B2CEB316-9622-754B-8A65-69369FB9C856}" srcOrd="0" destOrd="0" presId="urn:microsoft.com/office/officeart/2005/8/layout/StepDownProcess"/>
    <dgm:cxn modelId="{3030FA7B-A3A4-3F46-82D4-8201945F540A}" type="presOf" srcId="{206BB24A-B2FC-DA45-9426-462F31CC13CE}" destId="{ED877111-71CB-A14D-913F-124D8C7DF5A5}" srcOrd="0" destOrd="0" presId="urn:microsoft.com/office/officeart/2005/8/layout/StepDownProcess"/>
    <dgm:cxn modelId="{3D569F72-77AB-6146-8F4D-AFCA04647D76}" srcId="{206BB24A-B2FC-DA45-9426-462F31CC13CE}" destId="{60DC4FCC-5B3A-4645-836A-117CBD6F9F20}" srcOrd="4" destOrd="0" parTransId="{CC1E48EF-00C4-9E45-9E2B-8E9642F2BB03}" sibTransId="{D486E4E8-C46B-5E4F-B19E-96E8FFFA9A54}"/>
    <dgm:cxn modelId="{82BC7FC0-308F-E747-A253-BB65B6645339}" type="presParOf" srcId="{ED877111-71CB-A14D-913F-124D8C7DF5A5}" destId="{727EE920-C494-F94E-8572-0C9810C52C82}" srcOrd="0" destOrd="0" presId="urn:microsoft.com/office/officeart/2005/8/layout/StepDownProcess"/>
    <dgm:cxn modelId="{DF6C1435-40A1-234B-8AA2-AE1C7638B935}" type="presParOf" srcId="{727EE920-C494-F94E-8572-0C9810C52C82}" destId="{593BD3EA-9F67-7444-9904-795AFF5DF10D}" srcOrd="0" destOrd="0" presId="urn:microsoft.com/office/officeart/2005/8/layout/StepDownProcess"/>
    <dgm:cxn modelId="{5812C515-85A0-964B-A384-D3CB1775C6C4}" type="presParOf" srcId="{727EE920-C494-F94E-8572-0C9810C52C82}" destId="{8879A19C-FC71-814E-8509-C1E2F3EAC538}" srcOrd="1" destOrd="0" presId="urn:microsoft.com/office/officeart/2005/8/layout/StepDownProcess"/>
    <dgm:cxn modelId="{1CC5E45D-03D4-814B-B666-A9208A216DEA}" type="presParOf" srcId="{727EE920-C494-F94E-8572-0C9810C52C82}" destId="{3CE53E6F-B34D-8446-8A44-4A36145A42D1}" srcOrd="2" destOrd="0" presId="urn:microsoft.com/office/officeart/2005/8/layout/StepDownProcess"/>
    <dgm:cxn modelId="{C09FC5F4-446E-7046-9D09-CC2392E31F49}" type="presParOf" srcId="{ED877111-71CB-A14D-913F-124D8C7DF5A5}" destId="{E0A05C65-844D-C74D-B66F-430D4A3821D9}" srcOrd="1" destOrd="0" presId="urn:microsoft.com/office/officeart/2005/8/layout/StepDownProcess"/>
    <dgm:cxn modelId="{92D132B6-8192-6642-BF58-86EE3649C1D1}" type="presParOf" srcId="{ED877111-71CB-A14D-913F-124D8C7DF5A5}" destId="{53D4857E-8A6D-4D42-9746-0A444C285504}" srcOrd="2" destOrd="0" presId="urn:microsoft.com/office/officeart/2005/8/layout/StepDownProcess"/>
    <dgm:cxn modelId="{9E427CBA-B754-914B-A73B-903460EA92CF}" type="presParOf" srcId="{53D4857E-8A6D-4D42-9746-0A444C285504}" destId="{1624FF77-1A0F-8042-942F-C62375DA24D6}" srcOrd="0" destOrd="0" presId="urn:microsoft.com/office/officeart/2005/8/layout/StepDownProcess"/>
    <dgm:cxn modelId="{3A8F4D7D-AD21-E34F-AC84-C375076DCF8F}" type="presParOf" srcId="{53D4857E-8A6D-4D42-9746-0A444C285504}" destId="{6B4017CA-C6F0-A940-BE23-0C88B9FC2AFE}" srcOrd="1" destOrd="0" presId="urn:microsoft.com/office/officeart/2005/8/layout/StepDownProcess"/>
    <dgm:cxn modelId="{85250DD9-7FCB-3542-B593-04CB0FDAA7E4}" type="presParOf" srcId="{53D4857E-8A6D-4D42-9746-0A444C285504}" destId="{94822ED1-84C4-0640-86E3-672921ACF3B7}" srcOrd="2" destOrd="0" presId="urn:microsoft.com/office/officeart/2005/8/layout/StepDownProcess"/>
    <dgm:cxn modelId="{0BA1FA8A-55D0-454C-8A52-5E192CBB27AD}" type="presParOf" srcId="{ED877111-71CB-A14D-913F-124D8C7DF5A5}" destId="{79049162-A5C1-8A4D-AC0D-DF5AB834351F}" srcOrd="3" destOrd="0" presId="urn:microsoft.com/office/officeart/2005/8/layout/StepDownProcess"/>
    <dgm:cxn modelId="{69B96F2C-40A9-534C-A23A-D593F24F7CA4}" type="presParOf" srcId="{ED877111-71CB-A14D-913F-124D8C7DF5A5}" destId="{9E4BB460-C849-8942-B105-5C371E9FC49F}" srcOrd="4" destOrd="0" presId="urn:microsoft.com/office/officeart/2005/8/layout/StepDownProcess"/>
    <dgm:cxn modelId="{2E6CF71F-50E4-EB42-8E36-50CD38551F4B}" type="presParOf" srcId="{9E4BB460-C849-8942-B105-5C371E9FC49F}" destId="{6B0B8F07-C048-F246-A729-936CC3497420}" srcOrd="0" destOrd="0" presId="urn:microsoft.com/office/officeart/2005/8/layout/StepDownProcess"/>
    <dgm:cxn modelId="{F2169428-D02D-0649-AAAC-0A9007798D56}" type="presParOf" srcId="{9E4BB460-C849-8942-B105-5C371E9FC49F}" destId="{58E40F1F-F20E-2448-A4AB-C346023DF75E}" srcOrd="1" destOrd="0" presId="urn:microsoft.com/office/officeart/2005/8/layout/StepDownProcess"/>
    <dgm:cxn modelId="{483F41F0-15C3-394A-AE45-F37FF7A131FD}" type="presParOf" srcId="{9E4BB460-C849-8942-B105-5C371E9FC49F}" destId="{8534E86C-C496-D54E-9A02-969F18B6F748}" srcOrd="2" destOrd="0" presId="urn:microsoft.com/office/officeart/2005/8/layout/StepDownProcess"/>
    <dgm:cxn modelId="{298D9056-AD59-4F49-B037-30678A8DC080}" type="presParOf" srcId="{ED877111-71CB-A14D-913F-124D8C7DF5A5}" destId="{EA4447F5-83D7-6E49-A7F3-051DEC40235C}" srcOrd="5" destOrd="0" presId="urn:microsoft.com/office/officeart/2005/8/layout/StepDownProcess"/>
    <dgm:cxn modelId="{7D86DF17-0C3D-8449-894D-72950C41C846}" type="presParOf" srcId="{ED877111-71CB-A14D-913F-124D8C7DF5A5}" destId="{4C5ED121-7A4B-A94C-B99A-E9AA7417FE1E}" srcOrd="6" destOrd="0" presId="urn:microsoft.com/office/officeart/2005/8/layout/StepDownProcess"/>
    <dgm:cxn modelId="{21C8C40B-152B-434B-9D51-84A0C6D4383B}" type="presParOf" srcId="{4C5ED121-7A4B-A94C-B99A-E9AA7417FE1E}" destId="{9006CC20-3E55-BF43-B47E-97EA56E9A9DA}" srcOrd="0" destOrd="0" presId="urn:microsoft.com/office/officeart/2005/8/layout/StepDownProcess"/>
    <dgm:cxn modelId="{BD7E93DC-8122-114F-9492-B6E42D2DAE17}" type="presParOf" srcId="{4C5ED121-7A4B-A94C-B99A-E9AA7417FE1E}" destId="{B03E8D69-46DC-C24E-9454-C36B078BB8FA}" srcOrd="1" destOrd="0" presId="urn:microsoft.com/office/officeart/2005/8/layout/StepDownProcess"/>
    <dgm:cxn modelId="{01BFAE7B-0098-4A4C-9515-78D593FEBA28}" type="presParOf" srcId="{4C5ED121-7A4B-A94C-B99A-E9AA7417FE1E}" destId="{FA0B8093-9F24-A34E-A69B-F48CCF155A3E}" srcOrd="2" destOrd="0" presId="urn:microsoft.com/office/officeart/2005/8/layout/StepDownProcess"/>
    <dgm:cxn modelId="{8768ECBE-C8D5-5844-865C-FF3EE87271E8}" type="presParOf" srcId="{ED877111-71CB-A14D-913F-124D8C7DF5A5}" destId="{9457E92D-FFDC-E247-8342-9B56DAED9BB7}" srcOrd="7" destOrd="0" presId="urn:microsoft.com/office/officeart/2005/8/layout/StepDownProcess"/>
    <dgm:cxn modelId="{C85494FE-DDE4-0140-A70D-9019951CD105}" type="presParOf" srcId="{ED877111-71CB-A14D-913F-124D8C7DF5A5}" destId="{FF80AE35-E88A-C242-9362-5B6E0EF4FBF3}" srcOrd="8" destOrd="0" presId="urn:microsoft.com/office/officeart/2005/8/layout/StepDownProcess"/>
    <dgm:cxn modelId="{011AA76A-E0F5-844D-A38F-3C432689A146}" type="presParOf" srcId="{FF80AE35-E88A-C242-9362-5B6E0EF4FBF3}" destId="{B2CEB316-9622-754B-8A65-69369FB9C85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BD3EA-9F67-7444-9904-795AFF5DF10D}">
      <dsp:nvSpPr>
        <dsp:cNvPr id="0" name=""/>
        <dsp:cNvSpPr/>
      </dsp:nvSpPr>
      <dsp:spPr>
        <a:xfrm rot="5400000">
          <a:off x="1246064" y="745640"/>
          <a:ext cx="542399" cy="6175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79A19C-FC71-814E-8509-C1E2F3EAC538}">
      <dsp:nvSpPr>
        <dsp:cNvPr id="0" name=""/>
        <dsp:cNvSpPr/>
      </dsp:nvSpPr>
      <dsp:spPr>
        <a:xfrm>
          <a:off x="349703" y="113780"/>
          <a:ext cx="2033440" cy="6391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 .Initial  Assessment</a:t>
          </a:r>
          <a:endParaRPr lang="en-US" sz="2100" kern="1200" dirty="0"/>
        </a:p>
      </dsp:txBody>
      <dsp:txXfrm>
        <a:off x="380908" y="144985"/>
        <a:ext cx="1971030" cy="576717"/>
      </dsp:txXfrm>
    </dsp:sp>
    <dsp:sp modelId="{3CE53E6F-B34D-8446-8A44-4A36145A42D1}">
      <dsp:nvSpPr>
        <dsp:cNvPr id="0" name=""/>
        <dsp:cNvSpPr/>
      </dsp:nvSpPr>
      <dsp:spPr>
        <a:xfrm>
          <a:off x="2994684" y="82938"/>
          <a:ext cx="664088" cy="51657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4FF77-1A0F-8042-942F-C62375DA24D6}">
      <dsp:nvSpPr>
        <dsp:cNvPr id="0" name=""/>
        <dsp:cNvSpPr/>
      </dsp:nvSpPr>
      <dsp:spPr>
        <a:xfrm rot="5400000">
          <a:off x="2884551" y="1417699"/>
          <a:ext cx="542399" cy="6175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4017CA-C6F0-A940-BE23-0C88B9FC2AFE}">
      <dsp:nvSpPr>
        <dsp:cNvPr id="0" name=""/>
        <dsp:cNvSpPr/>
      </dsp:nvSpPr>
      <dsp:spPr>
        <a:xfrm>
          <a:off x="1884326" y="801136"/>
          <a:ext cx="1850888" cy="6391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II. History </a:t>
          </a:r>
          <a:endParaRPr lang="en-US" sz="2200" kern="1200" dirty="0"/>
        </a:p>
      </dsp:txBody>
      <dsp:txXfrm>
        <a:off x="1915531" y="832341"/>
        <a:ext cx="1788478" cy="576717"/>
      </dsp:txXfrm>
    </dsp:sp>
    <dsp:sp modelId="{94822ED1-84C4-0640-86E3-672921ACF3B7}">
      <dsp:nvSpPr>
        <dsp:cNvPr id="0" name=""/>
        <dsp:cNvSpPr/>
      </dsp:nvSpPr>
      <dsp:spPr>
        <a:xfrm>
          <a:off x="3929335" y="800888"/>
          <a:ext cx="664088" cy="51657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B8F07-C048-F246-A729-936CC3497420}">
      <dsp:nvSpPr>
        <dsp:cNvPr id="0" name=""/>
        <dsp:cNvSpPr/>
      </dsp:nvSpPr>
      <dsp:spPr>
        <a:xfrm rot="5400000">
          <a:off x="4859643" y="2135644"/>
          <a:ext cx="542399" cy="6175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E40F1F-F20E-2448-A4AB-C346023DF75E}">
      <dsp:nvSpPr>
        <dsp:cNvPr id="0" name=""/>
        <dsp:cNvSpPr/>
      </dsp:nvSpPr>
      <dsp:spPr>
        <a:xfrm>
          <a:off x="3493520" y="1490338"/>
          <a:ext cx="2402790" cy="6391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III. Assessment</a:t>
          </a:r>
          <a:endParaRPr lang="en-US" sz="2200" kern="1200" dirty="0"/>
        </a:p>
      </dsp:txBody>
      <dsp:txXfrm>
        <a:off x="3524725" y="1521543"/>
        <a:ext cx="2340380" cy="576717"/>
      </dsp:txXfrm>
    </dsp:sp>
    <dsp:sp modelId="{8534E86C-C496-D54E-9A02-969F18B6F748}">
      <dsp:nvSpPr>
        <dsp:cNvPr id="0" name=""/>
        <dsp:cNvSpPr/>
      </dsp:nvSpPr>
      <dsp:spPr>
        <a:xfrm>
          <a:off x="5231214" y="1518839"/>
          <a:ext cx="664088" cy="51657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6CC20-3E55-BF43-B47E-97EA56E9A9DA}">
      <dsp:nvSpPr>
        <dsp:cNvPr id="0" name=""/>
        <dsp:cNvSpPr/>
      </dsp:nvSpPr>
      <dsp:spPr>
        <a:xfrm rot="5400000">
          <a:off x="6481268" y="2849152"/>
          <a:ext cx="542399" cy="6175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3E8D69-46DC-C24E-9454-C36B078BB8FA}">
      <dsp:nvSpPr>
        <dsp:cNvPr id="0" name=""/>
        <dsp:cNvSpPr/>
      </dsp:nvSpPr>
      <dsp:spPr>
        <a:xfrm>
          <a:off x="5487551" y="2147086"/>
          <a:ext cx="2339532" cy="6391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IV. Treatment Plan</a:t>
          </a:r>
          <a:endParaRPr lang="en-US" sz="2200" kern="1200" dirty="0"/>
        </a:p>
      </dsp:txBody>
      <dsp:txXfrm>
        <a:off x="5518756" y="2178291"/>
        <a:ext cx="2277122" cy="576717"/>
      </dsp:txXfrm>
    </dsp:sp>
    <dsp:sp modelId="{FA0B8093-9F24-A34E-A69B-F48CCF155A3E}">
      <dsp:nvSpPr>
        <dsp:cNvPr id="0" name=""/>
        <dsp:cNvSpPr/>
      </dsp:nvSpPr>
      <dsp:spPr>
        <a:xfrm>
          <a:off x="6225512" y="2236789"/>
          <a:ext cx="664088" cy="51657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EB316-9622-754B-8A65-69369FB9C856}">
      <dsp:nvSpPr>
        <dsp:cNvPr id="0" name=""/>
        <dsp:cNvSpPr/>
      </dsp:nvSpPr>
      <dsp:spPr>
        <a:xfrm>
          <a:off x="7146556" y="2838334"/>
          <a:ext cx="2028044" cy="6391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V. Follow-up</a:t>
          </a:r>
          <a:endParaRPr lang="en-US" sz="2200" kern="1200" dirty="0"/>
        </a:p>
      </dsp:txBody>
      <dsp:txXfrm>
        <a:off x="7177761" y="2869539"/>
        <a:ext cx="1965634" cy="57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5960E-8282-9D4C-A144-D490EEC192BA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C43FF-4509-314F-98DD-790412E9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www.poison.org</a:t>
            </a:r>
            <a:r>
              <a:rPr lang="en-US" dirty="0" smtClean="0"/>
              <a:t>/poison-statistics-national</a:t>
            </a:r>
          </a:p>
          <a:p>
            <a:r>
              <a:rPr lang="en-US" dirty="0" smtClean="0"/>
              <a:t>Across all ages, 79.4% of poison exposures reported to U.S. poison centers in 2014 were unintentional, 16.7% were intentional, and 2.4% were adverse reactions. In children younger than 6 years, 99% of exposures are unintentional, compared to only 37% of teen exposures and 61% of adult exposures.</a:t>
            </a:r>
          </a:p>
          <a:p>
            <a:r>
              <a:rPr lang="en-US" dirty="0" smtClean="0"/>
              <a:t>Children younger than 6 years comprise nearly half of poison exposures (48%), followed by adults (38%), then teens (7%).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43FF-4509-314F-98DD-790412E9D6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4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The details of each enquiry are documented in a standardized way and can be processed and analyzed to generate a range of reports.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poisons information services actively follow up cases to find out the evolution and outcome of exposures.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process yields data that can be used to improve the advice given in the future. </a:t>
            </a:r>
            <a:endParaRPr lang="ar-S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43FF-4509-314F-98DD-790412E9D6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5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briefly about each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43FF-4509-314F-98DD-790412E9D6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briefly about each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43FF-4509-314F-98DD-790412E9D6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briefly about each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43FF-4509-314F-98DD-790412E9D6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NDPIC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43FF-4509-314F-98DD-790412E9D6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9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C43FF-4509-314F-98DD-790412E9D6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7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hworld.com/viewlink-2273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phworld.com/viewlink-88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hworld.com/viewlink-63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phworld.com/viewlink-52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Poison Information Center</a:t>
            </a:r>
            <a:br>
              <a:rPr lang="en-US" dirty="0" smtClean="0"/>
            </a:br>
            <a:r>
              <a:rPr lang="en-US" dirty="0" smtClean="0"/>
              <a:t>Brief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Drug &amp; Poison Information Center </a:t>
            </a:r>
            <a:r>
              <a:rPr lang="en-US" dirty="0"/>
              <a:t>(DPIC</a:t>
            </a:r>
            <a:r>
              <a:rPr lang="en-US" dirty="0" smtClean="0"/>
              <a:t>) </a:t>
            </a:r>
          </a:p>
          <a:p>
            <a:r>
              <a:rPr lang="en-US" dirty="0" smtClean="0"/>
              <a:t>King Saud University Medical City (KSUMC)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5104" y="4899382"/>
            <a:ext cx="6389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Nora A. Kalagi, </a:t>
            </a:r>
            <a:r>
              <a:rPr lang="en-US" sz="1400" dirty="0" err="1" smtClean="0"/>
              <a:t>Msc</a:t>
            </a:r>
            <a:r>
              <a:rPr lang="en-US" sz="1400" dirty="0"/>
              <a:t>.</a:t>
            </a:r>
            <a:r>
              <a:rPr lang="en-US" sz="1400" dirty="0" smtClean="0"/>
              <a:t> Pharm</a:t>
            </a:r>
          </a:p>
          <a:p>
            <a:pPr algn="ctr"/>
            <a:r>
              <a:rPr lang="en-US" sz="1600" dirty="0" smtClean="0"/>
              <a:t>Lecturer of clinical pharmacy</a:t>
            </a:r>
          </a:p>
          <a:p>
            <a:pPr algn="ctr"/>
            <a:r>
              <a:rPr lang="en-US" sz="1600" dirty="0" smtClean="0"/>
              <a:t>DPIC clinical Pharmacist</a:t>
            </a:r>
          </a:p>
          <a:p>
            <a:pPr algn="ctr"/>
            <a:r>
              <a:rPr lang="en-US" sz="1600" u="sng" dirty="0" smtClean="0"/>
              <a:t>Nakalagi@ksu.edu.sa </a:t>
            </a:r>
          </a:p>
        </p:txBody>
      </p:sp>
    </p:spTree>
    <p:extLst>
      <p:ext uri="{BB962C8B-B14F-4D97-AF65-F5344CB8AC3E}">
        <p14:creationId xmlns:p14="http://schemas.microsoft.com/office/powerpoint/2010/main" val="37204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885265"/>
            <a:ext cx="8308975" cy="1143000"/>
          </a:xfrm>
        </p:spPr>
        <p:txBody>
          <a:bodyPr/>
          <a:lstStyle/>
          <a:p>
            <a:r>
              <a:rPr lang="en-US" dirty="0"/>
              <a:t>Poison Information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 plans for, and responding to, chemical disasters</a:t>
            </a:r>
          </a:p>
          <a:p>
            <a:r>
              <a:rPr lang="en-US" dirty="0"/>
              <a:t>Monitoring the adverse effects of drugs</a:t>
            </a:r>
          </a:p>
          <a:p>
            <a:r>
              <a:rPr lang="en-US" dirty="0"/>
              <a:t>Handling problems of substance abuse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6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740669"/>
            <a:ext cx="8308975" cy="1143000"/>
          </a:xfrm>
        </p:spPr>
        <p:txBody>
          <a:bodyPr/>
          <a:lstStyle/>
          <a:p>
            <a:r>
              <a:rPr lang="en-US" dirty="0"/>
              <a:t>Poison Information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66914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Staff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Pharmacists </a:t>
            </a:r>
            <a:endParaRPr lang="en-US" dirty="0" smtClean="0"/>
          </a:p>
          <a:p>
            <a:r>
              <a:rPr lang="en-US" sz="2200" dirty="0" smtClean="0"/>
              <a:t>Access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Phone calls (ideally 24 hours)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Written enquiries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Face-to-face</a:t>
            </a:r>
          </a:p>
          <a:p>
            <a:r>
              <a:rPr lang="en-US" sz="2200" dirty="0" smtClean="0"/>
              <a:t>Use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Public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Healthcare professionals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Emergency </a:t>
            </a:r>
            <a:r>
              <a:rPr lang="en-US" dirty="0"/>
              <a:t>services, government ministries, regulatory agencies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0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773719"/>
            <a:ext cx="8308975" cy="1143000"/>
          </a:xfrm>
        </p:spPr>
        <p:txBody>
          <a:bodyPr/>
          <a:lstStyle/>
          <a:p>
            <a:r>
              <a:rPr lang="en-US" dirty="0"/>
              <a:t>Poison Information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 </a:t>
            </a:r>
          </a:p>
          <a:p>
            <a:pPr lvl="1">
              <a:buFont typeface="Courier New"/>
              <a:buChar char="o"/>
            </a:pPr>
            <a:r>
              <a:rPr lang="en-US" dirty="0"/>
              <a:t>S</a:t>
            </a:r>
            <a:r>
              <a:rPr lang="en-US" dirty="0" smtClean="0"/>
              <a:t>tandardized </a:t>
            </a:r>
            <a:r>
              <a:rPr lang="en-US" dirty="0"/>
              <a:t>way </a:t>
            </a:r>
            <a:r>
              <a:rPr lang="en-US" dirty="0" smtClean="0"/>
              <a:t>to reports 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/>
              <a:t>F</a:t>
            </a:r>
            <a:r>
              <a:rPr lang="en-US" dirty="0" smtClean="0"/>
              <a:t>ollow </a:t>
            </a:r>
            <a:r>
              <a:rPr lang="en-US" dirty="0"/>
              <a:t>up </a:t>
            </a:r>
            <a:r>
              <a:rPr lang="en-US" dirty="0" smtClean="0"/>
              <a:t>cases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dirty="0" smtClean="0"/>
              <a:t>Future improvement 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Need for treatment protocols &amp; guidelines </a:t>
            </a:r>
            <a:endParaRPr lang="x-none" dirty="0"/>
          </a:p>
          <a:p>
            <a:pPr lvl="1">
              <a:buFont typeface="Courier New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89" y="1238470"/>
            <a:ext cx="8308975" cy="1143000"/>
          </a:xfrm>
        </p:spPr>
        <p:txBody>
          <a:bodyPr/>
          <a:lstStyle/>
          <a:p>
            <a:r>
              <a:rPr lang="en-US" sz="3200" dirty="0"/>
              <a:t>Poison Information </a:t>
            </a:r>
            <a:r>
              <a:rPr lang="en-US" sz="3200" dirty="0" smtClean="0"/>
              <a:t>Center – Phone Protocol for Handling Poison Calls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</a:t>
            </a:r>
            <a:r>
              <a:rPr lang="en-US" dirty="0"/>
              <a:t>a</a:t>
            </a:r>
            <a:r>
              <a:rPr lang="en-US" dirty="0" smtClean="0"/>
              <a:t> Poison Situation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4710943"/>
              </p:ext>
            </p:extLst>
          </p:nvPr>
        </p:nvGraphicFramePr>
        <p:xfrm>
          <a:off x="-171125" y="3090498"/>
          <a:ext cx="9174601" cy="355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4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203377"/>
            <a:ext cx="8308975" cy="1143000"/>
          </a:xfrm>
        </p:spPr>
        <p:txBody>
          <a:bodyPr/>
          <a:lstStyle/>
          <a:p>
            <a:r>
              <a:rPr lang="en-US" dirty="0"/>
              <a:t>Poison Information Center – Phone Protocol for Handling Poison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b="1" dirty="0" smtClean="0"/>
              <a:t>Initial  Assessment</a:t>
            </a:r>
          </a:p>
          <a:p>
            <a:pPr lvl="1"/>
            <a:r>
              <a:rPr lang="en-US" dirty="0" smtClean="0"/>
              <a:t>Substance involved</a:t>
            </a:r>
          </a:p>
          <a:p>
            <a:pPr lvl="1"/>
            <a:r>
              <a:rPr lang="en-US" dirty="0" smtClean="0"/>
              <a:t>Are symptoms present?</a:t>
            </a:r>
          </a:p>
          <a:p>
            <a:pPr lvl="1"/>
            <a:r>
              <a:rPr lang="en-US" dirty="0" smtClean="0"/>
              <a:t>What has been done 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sz="2400" b="1" dirty="0" smtClean="0"/>
              <a:t>History </a:t>
            </a:r>
          </a:p>
          <a:p>
            <a:pPr lvl="1"/>
            <a:r>
              <a:rPr lang="en-US" dirty="0" smtClean="0"/>
              <a:t>Basic information</a:t>
            </a:r>
          </a:p>
          <a:p>
            <a:pPr lvl="1"/>
            <a:r>
              <a:rPr lang="en-US" dirty="0" smtClean="0"/>
              <a:t>Substance </a:t>
            </a:r>
          </a:p>
          <a:p>
            <a:pPr lvl="1"/>
            <a:r>
              <a:rPr lang="en-US" dirty="0" smtClean="0"/>
              <a:t>Amount </a:t>
            </a:r>
          </a:p>
          <a:p>
            <a:pPr lvl="1"/>
            <a:r>
              <a:rPr lang="en-US" dirty="0" smtClean="0"/>
              <a:t>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8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236428"/>
            <a:ext cx="8308975" cy="1143000"/>
          </a:xfrm>
        </p:spPr>
        <p:txBody>
          <a:bodyPr/>
          <a:lstStyle/>
          <a:p>
            <a:r>
              <a:rPr lang="en-US" dirty="0"/>
              <a:t>Poison Information Center – Phone Protocol for Handling Poison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romanUcPeriod" startAt="3"/>
            </a:pPr>
            <a:r>
              <a:rPr lang="en-US" sz="2400" b="1" dirty="0" smtClean="0"/>
              <a:t>Assessment</a:t>
            </a:r>
          </a:p>
          <a:p>
            <a:pPr lvl="1"/>
            <a:r>
              <a:rPr lang="en-US" dirty="0" smtClean="0"/>
              <a:t>Toxicity of substance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Circumstances of exposure</a:t>
            </a:r>
          </a:p>
          <a:p>
            <a:pPr lvl="1"/>
            <a:r>
              <a:rPr lang="en-US" dirty="0" smtClean="0"/>
              <a:t>Competency of caller</a:t>
            </a:r>
            <a:r>
              <a:rPr lang="en-US" sz="2200" b="1" dirty="0" smtClean="0"/>
              <a:t> </a:t>
            </a:r>
          </a:p>
          <a:p>
            <a:pPr marL="514350" indent="-514350">
              <a:buAutoNum type="romanUcPeriod" startAt="4"/>
            </a:pPr>
            <a:r>
              <a:rPr lang="en-US" sz="2200" b="1" dirty="0" smtClean="0"/>
              <a:t>Treatment Plan</a:t>
            </a:r>
          </a:p>
          <a:p>
            <a:pPr lvl="1"/>
            <a:r>
              <a:rPr lang="en-US" dirty="0" smtClean="0"/>
              <a:t>No treatment necessary</a:t>
            </a:r>
          </a:p>
          <a:p>
            <a:pPr lvl="1"/>
            <a:r>
              <a:rPr lang="en-US" dirty="0" smtClean="0"/>
              <a:t>First aid &amp; observe at home</a:t>
            </a:r>
          </a:p>
          <a:p>
            <a:pPr lvl="1"/>
            <a:r>
              <a:rPr lang="en-US" dirty="0" smtClean="0"/>
              <a:t>Refer to MD or ER</a:t>
            </a:r>
          </a:p>
        </p:txBody>
      </p:sp>
    </p:spTree>
    <p:extLst>
      <p:ext uri="{BB962C8B-B14F-4D97-AF65-F5344CB8AC3E}">
        <p14:creationId xmlns:p14="http://schemas.microsoft.com/office/powerpoint/2010/main" val="2464688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192360"/>
            <a:ext cx="8308975" cy="1143000"/>
          </a:xfrm>
        </p:spPr>
        <p:txBody>
          <a:bodyPr/>
          <a:lstStyle/>
          <a:p>
            <a:r>
              <a:rPr lang="en-US" dirty="0"/>
              <a:t>Poison Information Center – Phone Protocol for Handling Poison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 startAt="5"/>
            </a:pPr>
            <a:r>
              <a:rPr lang="en-US" sz="2400" b="1" dirty="0" smtClean="0"/>
              <a:t>Follow-up</a:t>
            </a:r>
          </a:p>
          <a:p>
            <a:pPr lvl="1"/>
            <a:r>
              <a:rPr lang="en-US" dirty="0" smtClean="0"/>
              <a:t>Has the victim remained asymptomatic ?</a:t>
            </a:r>
          </a:p>
          <a:p>
            <a:pPr lvl="1"/>
            <a:r>
              <a:rPr lang="en-US" dirty="0" smtClean="0"/>
              <a:t>Were instructions followed ?</a:t>
            </a:r>
          </a:p>
          <a:p>
            <a:pPr lvl="1"/>
            <a:r>
              <a:rPr lang="en-US" dirty="0" smtClean="0"/>
              <a:t>Was the treatment effective ?</a:t>
            </a:r>
          </a:p>
          <a:p>
            <a:pPr lvl="1"/>
            <a:r>
              <a:rPr lang="en-US" dirty="0" smtClean="0"/>
              <a:t>Poison prevention teaching</a:t>
            </a:r>
          </a:p>
          <a:p>
            <a:pPr lvl="1"/>
            <a:r>
              <a:rPr lang="en-US" dirty="0" smtClean="0"/>
              <a:t>Referral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64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56" y="751686"/>
            <a:ext cx="8308975" cy="1143000"/>
          </a:xfrm>
        </p:spPr>
        <p:txBody>
          <a:bodyPr/>
          <a:lstStyle/>
          <a:p>
            <a:r>
              <a:rPr lang="en-US" dirty="0" smtClean="0"/>
              <a:t>Resources for Poison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u="sng" dirty="0">
                <a:solidFill>
                  <a:schemeClr val="tx1"/>
                </a:solidFill>
              </a:rPr>
              <a:t>Primary resources: </a:t>
            </a:r>
          </a:p>
          <a:p>
            <a:pPr lvl="1">
              <a:lnSpc>
                <a:spcPct val="110000"/>
              </a:lnSpc>
              <a:buFont typeface="Courier New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Journals, Reviews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u="sng" dirty="0">
                <a:solidFill>
                  <a:schemeClr val="tx1"/>
                </a:solidFill>
              </a:rPr>
              <a:t>Secondary resources</a:t>
            </a:r>
          </a:p>
          <a:p>
            <a:pPr lvl="1">
              <a:lnSpc>
                <a:spcPct val="110000"/>
              </a:lnSpc>
              <a:buFont typeface="Courier New"/>
              <a:buChar char="o"/>
            </a:pPr>
            <a:r>
              <a:rPr lang="en-US" sz="2400" dirty="0">
                <a:solidFill>
                  <a:schemeClr val="tx1"/>
                </a:solidFill>
              </a:rPr>
              <a:t>Iowa </a:t>
            </a:r>
            <a:r>
              <a:rPr lang="en-US" sz="2400" dirty="0" smtClean="0">
                <a:solidFill>
                  <a:schemeClr val="tx1"/>
                </a:solidFill>
              </a:rPr>
              <a:t>system, </a:t>
            </a:r>
            <a:r>
              <a:rPr lang="en-US" sz="2400" dirty="0" err="1" smtClean="0">
                <a:solidFill>
                  <a:schemeClr val="tx1"/>
                </a:solidFill>
              </a:rPr>
              <a:t>Pubmed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u="sng" dirty="0">
                <a:solidFill>
                  <a:schemeClr val="tx1"/>
                </a:solidFill>
              </a:rPr>
              <a:t>Tertiary resources:</a:t>
            </a:r>
          </a:p>
          <a:p>
            <a:pPr lvl="1">
              <a:lnSpc>
                <a:spcPct val="110000"/>
              </a:lnSpc>
              <a:buFont typeface="Courier New"/>
              <a:buChar char="o"/>
            </a:pPr>
            <a:r>
              <a:rPr lang="en-US" sz="2400" dirty="0">
                <a:solidFill>
                  <a:schemeClr val="tx1"/>
                </a:solidFill>
              </a:rPr>
              <a:t>Text books:</a:t>
            </a:r>
          </a:p>
          <a:p>
            <a:pPr lvl="2">
              <a:lnSpc>
                <a:spcPct val="110000"/>
              </a:lnSpc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Clinical Toxicology</a:t>
            </a:r>
          </a:p>
          <a:p>
            <a:pPr lvl="1">
              <a:lnSpc>
                <a:spcPct val="110000"/>
              </a:lnSpc>
              <a:buFont typeface="Courier New"/>
              <a:buChar char="o"/>
            </a:pPr>
            <a:r>
              <a:rPr lang="en-US" sz="2400" dirty="0" err="1">
                <a:solidFill>
                  <a:schemeClr val="tx1"/>
                </a:solidFill>
              </a:rPr>
              <a:t>Poisondex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222871"/>
            <a:ext cx="8308975" cy="616729"/>
          </a:xfrm>
        </p:spPr>
        <p:txBody>
          <a:bodyPr/>
          <a:lstStyle/>
          <a:p>
            <a:r>
              <a:rPr lang="en-US" dirty="0"/>
              <a:t>Resources for Poison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American Association of Poison Control Centers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1"/>
                </a:solidFill>
              </a:rPr>
              <a:t>AAPC)</a:t>
            </a:r>
            <a:endParaRPr lang="en-US" dirty="0">
              <a:solidFill>
                <a:schemeClr val="tx1"/>
              </a:solidFill>
              <a:hlinkClick r:id="rId3" action="ppaction://hlinkfile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C00000"/>
                </a:solidFill>
                <a:hlinkClick r:id="rId3" action="ppaction://hlinkfile"/>
              </a:rPr>
              <a:t>Management of Poisoning - A handbook for health care workers</a:t>
            </a:r>
            <a:r>
              <a:rPr lang="en-US" dirty="0">
                <a:solidFill>
                  <a:srgbClr val="C00000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By World Health Organization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hlinkClick r:id="rId4" action="ppaction://hlinkfile"/>
              </a:rPr>
              <a:t>TOXNET</a:t>
            </a: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From the National Library of Medicine in the U.S., this site is a collection of of databases on toxicology, hazardous chemicals, and related areas.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Poison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Toxic Exposure Treatment </a:t>
            </a:r>
            <a:r>
              <a:rPr lang="en-US" dirty="0" smtClean="0">
                <a:hlinkClick r:id="rId3" action="ppaction://hlinkfile"/>
              </a:rPr>
              <a:t>Guides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IPCS International </a:t>
            </a:r>
            <a:r>
              <a:rPr lang="en-US" dirty="0" err="1"/>
              <a:t>Programme</a:t>
            </a:r>
            <a:r>
              <a:rPr lang="en-US" dirty="0"/>
              <a:t> on Chemical </a:t>
            </a:r>
            <a:r>
              <a:rPr lang="en-US" dirty="0" smtClean="0"/>
              <a:t>Safety</a:t>
            </a:r>
            <a:endParaRPr lang="en-US" dirty="0"/>
          </a:p>
          <a:p>
            <a:endParaRPr lang="en-US" dirty="0">
              <a:hlinkClick r:id="rId4" action="ppaction://hlinkfile"/>
            </a:endParaRPr>
          </a:p>
          <a:p>
            <a:r>
              <a:rPr lang="en-US" dirty="0">
                <a:hlinkClick r:id="rId4" action="ppaction://hlinkfile"/>
              </a:rPr>
              <a:t>AACT - American Academy of Clinical Toxicology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An organization uniting scientists and clinicians in the advancement of research, education, prevention and treatment of diseases caused by chemicals, drugs and </a:t>
            </a:r>
            <a:r>
              <a:rPr lang="en-US" dirty="0" smtClean="0"/>
              <a:t>toxins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885265"/>
            <a:ext cx="8308975" cy="1143000"/>
          </a:xfrm>
        </p:spPr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6538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Toxicological Terms</a:t>
            </a:r>
          </a:p>
          <a:p>
            <a:r>
              <a:rPr lang="en-US" dirty="0" smtClean="0"/>
              <a:t>Poison versus Adverse Drug Reaction</a:t>
            </a:r>
          </a:p>
          <a:p>
            <a:r>
              <a:rPr lang="en-US" dirty="0" smtClean="0"/>
              <a:t>Sources of Poisons</a:t>
            </a:r>
          </a:p>
          <a:p>
            <a:r>
              <a:rPr lang="en-US" dirty="0" smtClean="0"/>
              <a:t>Poison Information Center</a:t>
            </a:r>
          </a:p>
          <a:p>
            <a:r>
              <a:rPr lang="en-US" dirty="0"/>
              <a:t>Handling Poison </a:t>
            </a:r>
            <a:r>
              <a:rPr lang="en-US" dirty="0" smtClean="0"/>
              <a:t>Calls</a:t>
            </a:r>
          </a:p>
          <a:p>
            <a:r>
              <a:rPr lang="en-US" dirty="0" smtClean="0"/>
              <a:t>Resources of Poison Information</a:t>
            </a:r>
          </a:p>
          <a:p>
            <a:r>
              <a:rPr lang="en-US" dirty="0" smtClean="0"/>
              <a:t>Drug &amp; Poison Information Center in KSUMC: Years of Experience</a:t>
            </a:r>
          </a:p>
        </p:txBody>
      </p:sp>
    </p:spTree>
    <p:extLst>
      <p:ext uri="{BB962C8B-B14F-4D97-AF65-F5344CB8AC3E}">
        <p14:creationId xmlns:p14="http://schemas.microsoft.com/office/powerpoint/2010/main" val="28068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American Association of Poison Control Centers </a:t>
            </a:r>
            <a:r>
              <a:rPr lang="en-US" dirty="0" smtClean="0"/>
              <a:t>(AAPC)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896" r="17339" b="50251"/>
          <a:stretch/>
        </p:blipFill>
        <p:spPr bwMode="auto">
          <a:xfrm>
            <a:off x="415925" y="2756646"/>
            <a:ext cx="8308975" cy="364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8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90" y="1214394"/>
            <a:ext cx="8308975" cy="1143000"/>
          </a:xfrm>
        </p:spPr>
        <p:txBody>
          <a:bodyPr/>
          <a:lstStyle/>
          <a:p>
            <a:r>
              <a:rPr lang="en-US" sz="3200" dirty="0"/>
              <a:t>The American Association of Poison Control Centers (AAPC)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on</a:t>
            </a:r>
            <a:r>
              <a:rPr lang="en-US" dirty="0"/>
              <a:t>-profit, national </a:t>
            </a:r>
            <a:r>
              <a:rPr lang="en-US" dirty="0" smtClean="0"/>
              <a:t>organization</a:t>
            </a:r>
          </a:p>
          <a:p>
            <a:r>
              <a:rPr lang="en-US" dirty="0" smtClean="0"/>
              <a:t> Founded </a:t>
            </a:r>
            <a:r>
              <a:rPr lang="en-US" dirty="0"/>
              <a:t>in </a:t>
            </a:r>
            <a:r>
              <a:rPr lang="en-US" dirty="0" smtClean="0"/>
              <a:t>1958</a:t>
            </a:r>
          </a:p>
          <a:p>
            <a:r>
              <a:rPr lang="en-US" dirty="0"/>
              <a:t>R</a:t>
            </a:r>
            <a:r>
              <a:rPr lang="en-US" dirty="0" smtClean="0"/>
              <a:t>epresents </a:t>
            </a:r>
            <a:r>
              <a:rPr lang="en-US" dirty="0"/>
              <a:t>the poison control centers of the United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 Poison </a:t>
            </a:r>
            <a:r>
              <a:rPr lang="en-US" dirty="0"/>
              <a:t>prevention and </a:t>
            </a:r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6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762703"/>
            <a:ext cx="8308975" cy="1143000"/>
          </a:xfrm>
        </p:spPr>
        <p:txBody>
          <a:bodyPr/>
          <a:lstStyle/>
          <a:p>
            <a:r>
              <a:rPr lang="en-US" dirty="0" smtClean="0"/>
              <a:t>Poison Centers in KSA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43" y="2104222"/>
            <a:ext cx="7655167" cy="424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015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01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9127" y="3642352"/>
            <a:ext cx="7451375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Drug and Poison Information Centers in Saudi Arabia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82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DPICs in KSA</a:t>
            </a:r>
            <a:endParaRPr lang="en-US" dirty="0"/>
          </a:p>
        </p:txBody>
      </p:sp>
      <p:pic>
        <p:nvPicPr>
          <p:cNvPr id="4" name="Picture 3" descr="Screen Shot 2016-04-28 at 9.46.1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0" y="2681123"/>
            <a:ext cx="8017497" cy="39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24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DPICs </a:t>
            </a:r>
            <a:r>
              <a:rPr lang="en-US" dirty="0"/>
              <a:t>in KSA</a:t>
            </a:r>
          </a:p>
        </p:txBody>
      </p:sp>
      <p:pic>
        <p:nvPicPr>
          <p:cNvPr id="4" name="Picture 3" descr="Screen Shot 2016-04-28 at 9.46.3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6" y="3171366"/>
            <a:ext cx="8507114" cy="25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62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DPICs </a:t>
            </a:r>
            <a:r>
              <a:rPr lang="en-US" dirty="0"/>
              <a:t>in KSA</a:t>
            </a:r>
          </a:p>
        </p:txBody>
      </p:sp>
      <p:pic>
        <p:nvPicPr>
          <p:cNvPr id="4" name="Picture 3" descr="Screen Shot 2016-04-28 at 9.46.4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3246972"/>
            <a:ext cx="8522415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7513" y="2476810"/>
            <a:ext cx="8307387" cy="1619250"/>
          </a:xfrm>
        </p:spPr>
        <p:txBody>
          <a:bodyPr/>
          <a:lstStyle/>
          <a:p>
            <a:r>
              <a:rPr lang="en-US" dirty="0"/>
              <a:t>Drug &amp; Poison Information Center in </a:t>
            </a:r>
            <a:r>
              <a:rPr lang="en-US" dirty="0" smtClean="0"/>
              <a:t>KSUMC</a:t>
            </a:r>
            <a:br>
              <a:rPr lang="en-US" dirty="0" smtClean="0"/>
            </a:br>
            <a:r>
              <a:rPr lang="en-US" sz="3200" dirty="0" smtClean="0"/>
              <a:t>Years of Experience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676" t="68523" r="24414" b="12135"/>
          <a:stretch/>
        </p:blipFill>
        <p:spPr>
          <a:xfrm>
            <a:off x="2026508" y="4096060"/>
            <a:ext cx="4880919" cy="16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987208"/>
            <a:ext cx="8308975" cy="1143000"/>
          </a:xfrm>
        </p:spPr>
        <p:txBody>
          <a:bodyPr/>
          <a:lstStyle/>
          <a:p>
            <a:r>
              <a:rPr lang="en-US" dirty="0" smtClean="0"/>
              <a:t>DPIC in KSUMC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in October 1983</a:t>
            </a:r>
          </a:p>
          <a:p>
            <a:r>
              <a:rPr lang="en-US" dirty="0" smtClean="0"/>
              <a:t>Primary goal: </a:t>
            </a:r>
            <a:r>
              <a:rPr lang="en-US" dirty="0"/>
              <a:t>offer expert advice from well-trained clinical pharmacists in the management of poisoning cases throughout the </a:t>
            </a:r>
            <a:r>
              <a:rPr lang="en-US" dirty="0" smtClean="0"/>
              <a:t>KSA</a:t>
            </a:r>
          </a:p>
          <a:p>
            <a:r>
              <a:rPr lang="en-US" dirty="0" smtClean="0"/>
              <a:t>Operated by Clinical Pharmacists</a:t>
            </a:r>
          </a:p>
          <a:p>
            <a:r>
              <a:rPr lang="en-US" dirty="0" smtClean="0"/>
              <a:t>24 hours service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209630"/>
            <a:ext cx="8308975" cy="1143000"/>
          </a:xfrm>
        </p:spPr>
        <p:txBody>
          <a:bodyPr/>
          <a:lstStyle/>
          <a:p>
            <a:r>
              <a:rPr lang="en-US" dirty="0"/>
              <a:t>DPIC in </a:t>
            </a:r>
            <a:r>
              <a:rPr lang="en-US" dirty="0" smtClean="0"/>
              <a:t>KSUMC - </a:t>
            </a:r>
            <a:r>
              <a:rPr lang="en-US" dirty="0"/>
              <a:t>Clinical Pharmacist Role in Poising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3" y="2599765"/>
            <a:ext cx="8308975" cy="41013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80000"/>
              </a:lnSpc>
            </a:pPr>
            <a:r>
              <a:rPr lang="en-US" sz="2900" dirty="0">
                <a:solidFill>
                  <a:schemeClr val="tx1"/>
                </a:solidFill>
              </a:rPr>
              <a:t>Identification of the poison</a:t>
            </a:r>
          </a:p>
          <a:p>
            <a:pPr>
              <a:lnSpc>
                <a:spcPct val="180000"/>
              </a:lnSpc>
            </a:pPr>
            <a:r>
              <a:rPr lang="en-US" sz="2900" dirty="0">
                <a:solidFill>
                  <a:schemeClr val="tx1"/>
                </a:solidFill>
              </a:rPr>
              <a:t>Pharmacokinetic / </a:t>
            </a:r>
            <a:r>
              <a:rPr lang="en-US" sz="2900" dirty="0" err="1">
                <a:solidFill>
                  <a:schemeClr val="tx1"/>
                </a:solidFill>
              </a:rPr>
              <a:t>Toxokinetic</a:t>
            </a:r>
            <a:r>
              <a:rPr lang="en-US" sz="29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80000"/>
              </a:lnSpc>
            </a:pPr>
            <a:r>
              <a:rPr lang="en-US" sz="2900" dirty="0">
                <a:solidFill>
                  <a:schemeClr val="tx1"/>
                </a:solidFill>
              </a:rPr>
              <a:t>Antidotes dosing</a:t>
            </a:r>
          </a:p>
          <a:p>
            <a:pPr>
              <a:lnSpc>
                <a:spcPct val="180000"/>
              </a:lnSpc>
            </a:pPr>
            <a:r>
              <a:rPr lang="en-US" sz="2900" dirty="0">
                <a:solidFill>
                  <a:schemeClr val="tx1"/>
                </a:solidFill>
              </a:rPr>
              <a:t>Patient treatment plans </a:t>
            </a:r>
            <a:r>
              <a:rPr lang="en-US" sz="2900" dirty="0" smtClean="0">
                <a:solidFill>
                  <a:schemeClr val="tx1"/>
                </a:solidFill>
              </a:rPr>
              <a:t>&amp; Monitoring </a:t>
            </a:r>
            <a:r>
              <a:rPr lang="en-US" sz="2900" dirty="0">
                <a:solidFill>
                  <a:schemeClr val="tx1"/>
                </a:solidFill>
              </a:rPr>
              <a:t>outcomes </a:t>
            </a:r>
          </a:p>
          <a:p>
            <a:pPr>
              <a:lnSpc>
                <a:spcPct val="180000"/>
              </a:lnSpc>
            </a:pPr>
            <a:r>
              <a:rPr lang="en-US" sz="2900" dirty="0">
                <a:solidFill>
                  <a:schemeClr val="tx1"/>
                </a:solidFill>
              </a:rPr>
              <a:t>Improving health care &amp; Lay public 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5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9" y="773719"/>
            <a:ext cx="8308975" cy="1143000"/>
          </a:xfrm>
        </p:spPr>
        <p:txBody>
          <a:bodyPr/>
          <a:lstStyle/>
          <a:p>
            <a:r>
              <a:rPr lang="en-US" dirty="0" smtClean="0"/>
              <a:t>Terms in Toxicology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Poison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Harm from any substance</a:t>
            </a:r>
          </a:p>
          <a:p>
            <a:pPr lvl="1">
              <a:buFont typeface="Courier New"/>
              <a:buChar char="o"/>
            </a:pPr>
            <a:endParaRPr lang="en-US" dirty="0"/>
          </a:p>
          <a:p>
            <a:r>
              <a:rPr lang="en-US" sz="2400" dirty="0" smtClean="0"/>
              <a:t>Toxin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Harm from natural substance</a:t>
            </a:r>
          </a:p>
          <a:p>
            <a:pPr lvl="1">
              <a:buFont typeface="Courier New"/>
              <a:buChar char="o"/>
            </a:pPr>
            <a:endParaRPr lang="en-US" dirty="0"/>
          </a:p>
          <a:p>
            <a:r>
              <a:rPr lang="en-US" sz="2400" dirty="0" smtClean="0"/>
              <a:t>Adverse Drug Reaction (ADR)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Noxious &amp; unintended response from a drug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17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DPIC in </a:t>
            </a:r>
            <a:r>
              <a:rPr lang="en-US" dirty="0" smtClean="0"/>
              <a:t>KSUMC – Years of Experience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138" y="2775129"/>
            <a:ext cx="6931156" cy="227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6-04-28 at 10.03.02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8" y="6030337"/>
            <a:ext cx="27940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7380" y="5048835"/>
            <a:ext cx="426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between October 1986 and October 1996</a:t>
            </a:r>
          </a:p>
        </p:txBody>
      </p:sp>
    </p:spTree>
    <p:extLst>
      <p:ext uri="{BB962C8B-B14F-4D97-AF65-F5344CB8AC3E}">
        <p14:creationId xmlns:p14="http://schemas.microsoft.com/office/powerpoint/2010/main" val="14996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DPIC in KSUMC – Years of Experience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2689137"/>
            <a:ext cx="8427801" cy="396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89664" y="3344958"/>
            <a:ext cx="3955056" cy="16436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885265"/>
            <a:ext cx="8308975" cy="1143000"/>
          </a:xfrm>
        </p:spPr>
        <p:txBody>
          <a:bodyPr/>
          <a:lstStyle/>
          <a:p>
            <a:r>
              <a:rPr lang="en-US" dirty="0"/>
              <a:t>DPIC in KSUMC – Years of Experience </a:t>
            </a:r>
          </a:p>
        </p:txBody>
      </p:sp>
      <p:pic>
        <p:nvPicPr>
          <p:cNvPr id="5" name="Picture 4" descr="Screen Shot 2016-04-28 at 10.06.4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0" y="2693774"/>
            <a:ext cx="8262305" cy="2036426"/>
          </a:xfrm>
          <a:prstGeom prst="rect">
            <a:avLst/>
          </a:prstGeom>
        </p:spPr>
      </p:pic>
      <p:pic>
        <p:nvPicPr>
          <p:cNvPr id="7" name="Picture 6" descr="Screen Shot 2016-04-28 at 10.06.5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0" y="6054163"/>
            <a:ext cx="3860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3" y="707618"/>
            <a:ext cx="8308975" cy="1143000"/>
          </a:xfrm>
        </p:spPr>
        <p:txBody>
          <a:bodyPr/>
          <a:lstStyle/>
          <a:p>
            <a:r>
              <a:rPr lang="en-US" dirty="0"/>
              <a:t>DPIC in KSUMC – Years of Experience </a:t>
            </a:r>
          </a:p>
        </p:txBody>
      </p:sp>
      <p:pic>
        <p:nvPicPr>
          <p:cNvPr id="4" name="Picture 3" descr="Screen Shot 2016-04-28 at 10.10.3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2082188"/>
            <a:ext cx="5422900" cy="4386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3037" y="3789801"/>
            <a:ext cx="3955056" cy="264405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65650" y="5166910"/>
            <a:ext cx="1806766" cy="27079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2" y="751685"/>
            <a:ext cx="8308975" cy="1143000"/>
          </a:xfrm>
        </p:spPr>
        <p:txBody>
          <a:bodyPr/>
          <a:lstStyle/>
          <a:p>
            <a:r>
              <a:rPr lang="en-US" dirty="0"/>
              <a:t>DPIC in KSUMC – Years of Experience </a:t>
            </a:r>
          </a:p>
        </p:txBody>
      </p:sp>
      <p:pic>
        <p:nvPicPr>
          <p:cNvPr id="5" name="Picture 4" descr="Screen Shot 2016-04-28 at 10.10.4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53" y="2362811"/>
            <a:ext cx="6899161" cy="391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9990" y="3745735"/>
            <a:ext cx="6676221" cy="44067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9991" y="5380200"/>
            <a:ext cx="6676220" cy="286433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9990" y="2511169"/>
            <a:ext cx="6676220" cy="286433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80" y="751686"/>
            <a:ext cx="8308975" cy="1143000"/>
          </a:xfrm>
        </p:spPr>
        <p:txBody>
          <a:bodyPr/>
          <a:lstStyle/>
          <a:p>
            <a:r>
              <a:rPr lang="en-US" dirty="0"/>
              <a:t>DPIC in KSUMC – Years of Experience </a:t>
            </a:r>
          </a:p>
        </p:txBody>
      </p:sp>
      <p:pic>
        <p:nvPicPr>
          <p:cNvPr id="4" name="Picture 3" descr="Screen Shot 2016-04-28 at 10.12.0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3" y="2093205"/>
            <a:ext cx="7313670" cy="438297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30496" y="2291508"/>
            <a:ext cx="848299" cy="605928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707618"/>
            <a:ext cx="8308975" cy="1143000"/>
          </a:xfrm>
        </p:spPr>
        <p:txBody>
          <a:bodyPr/>
          <a:lstStyle/>
          <a:p>
            <a:r>
              <a:rPr lang="en-US" dirty="0"/>
              <a:t>DPIC in KSUMC – Years of Experience </a:t>
            </a:r>
          </a:p>
        </p:txBody>
      </p:sp>
      <p:pic>
        <p:nvPicPr>
          <p:cNvPr id="5" name="Picture 4" descr="Screen Shot 2016-04-28 at 10.12.5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0" y="2181340"/>
            <a:ext cx="7451375" cy="429054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67758" y="2588964"/>
            <a:ext cx="848299" cy="605928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67749" y="2594472"/>
            <a:ext cx="848299" cy="605928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3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90" y="718635"/>
            <a:ext cx="8308975" cy="1143000"/>
          </a:xfrm>
        </p:spPr>
        <p:txBody>
          <a:bodyPr/>
          <a:lstStyle/>
          <a:p>
            <a:r>
              <a:rPr lang="en-US" dirty="0"/>
              <a:t>DPIC in KSUMC – Years of Experience </a:t>
            </a:r>
          </a:p>
        </p:txBody>
      </p:sp>
      <p:pic>
        <p:nvPicPr>
          <p:cNvPr id="5" name="Picture 4" descr="Screen Shot 2016-04-28 at 10.13.2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4" y="1972020"/>
            <a:ext cx="7481976" cy="44487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30496" y="2236424"/>
            <a:ext cx="848299" cy="605928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685584"/>
            <a:ext cx="8308975" cy="1143000"/>
          </a:xfrm>
        </p:spPr>
        <p:txBody>
          <a:bodyPr/>
          <a:lstStyle/>
          <a:p>
            <a:r>
              <a:rPr lang="en-US" dirty="0"/>
              <a:t>DPIC in KSUMC – Years of Experience </a:t>
            </a:r>
          </a:p>
        </p:txBody>
      </p:sp>
      <p:pic>
        <p:nvPicPr>
          <p:cNvPr id="6" name="Picture 5" descr="Screen Shot 2016-04-28 at 10.13.4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1" y="2005070"/>
            <a:ext cx="8721322" cy="4749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7643" y="3095740"/>
            <a:ext cx="3172857" cy="187286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643" y="4065007"/>
            <a:ext cx="3172857" cy="187286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643" y="3627195"/>
            <a:ext cx="3172857" cy="187286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82774" y="2765234"/>
            <a:ext cx="848299" cy="365760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642" y="5222629"/>
            <a:ext cx="3172857" cy="187286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93" t="15023" r="36611" b="4297"/>
          <a:stretch/>
        </p:blipFill>
        <p:spPr>
          <a:xfrm>
            <a:off x="415925" y="297456"/>
            <a:ext cx="8308975" cy="63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885265"/>
            <a:ext cx="8308975" cy="1143000"/>
          </a:xfrm>
        </p:spPr>
        <p:txBody>
          <a:bodyPr/>
          <a:lstStyle/>
          <a:p>
            <a:r>
              <a:rPr lang="en-US" dirty="0" smtClean="0"/>
              <a:t>Poison versus ADR  </a:t>
            </a:r>
            <a:endParaRPr lang="en-US" dirty="0"/>
          </a:p>
        </p:txBody>
      </p:sp>
      <p:sp>
        <p:nvSpPr>
          <p:cNvPr id="8" name="عنصر نائب للمحتوى 5"/>
          <p:cNvSpPr>
            <a:spLocks noGrp="1"/>
          </p:cNvSpPr>
          <p:nvPr>
            <p:ph sz="quarter" idx="4294967295"/>
          </p:nvPr>
        </p:nvSpPr>
        <p:spPr>
          <a:xfrm>
            <a:off x="647700" y="3601162"/>
            <a:ext cx="3886200" cy="1631266"/>
          </a:xfrm>
          <a:prstGeom prst="rect">
            <a:avLst/>
          </a:prstGeo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Poisoning when an error was made in drug prescription or in the administration of the drug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9" name="عنصر نائب للمحتوى 7"/>
          <p:cNvSpPr>
            <a:spLocks noGrp="1"/>
          </p:cNvSpPr>
          <p:nvPr>
            <p:ph sz="quarter" idx="4294967295"/>
          </p:nvPr>
        </p:nvSpPr>
        <p:spPr>
          <a:xfrm>
            <a:off x="4838700" y="3601162"/>
            <a:ext cx="3886200" cy="1631266"/>
          </a:xfrm>
          <a:prstGeom prst="rect">
            <a:avLst/>
          </a:prstGeo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When the drug was correctly prescribed and properly administered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10" name="عنصر نائب للنص 4"/>
          <p:cNvSpPr txBox="1">
            <a:spLocks/>
          </p:cNvSpPr>
          <p:nvPr/>
        </p:nvSpPr>
        <p:spPr>
          <a:xfrm>
            <a:off x="647700" y="2915362"/>
            <a:ext cx="3886200" cy="511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Poisoning</a:t>
            </a:r>
            <a:endParaRPr lang="x-none" sz="2800" dirty="0"/>
          </a:p>
        </p:txBody>
      </p:sp>
      <p:sp>
        <p:nvSpPr>
          <p:cNvPr id="11" name="عنصر نائب للنص 6"/>
          <p:cNvSpPr txBox="1">
            <a:spLocks/>
          </p:cNvSpPr>
          <p:nvPr/>
        </p:nvSpPr>
        <p:spPr>
          <a:xfrm>
            <a:off x="4334992" y="2923819"/>
            <a:ext cx="3886200" cy="5117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ADR</a:t>
            </a:r>
            <a:endParaRPr lang="x-non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644" y="-17245"/>
            <a:ext cx="8308975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Any Question ???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7" y="1125755"/>
            <a:ext cx="8782524" cy="55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885265"/>
            <a:ext cx="8308975" cy="1143000"/>
          </a:xfrm>
        </p:spPr>
        <p:txBody>
          <a:bodyPr/>
          <a:lstStyle/>
          <a:p>
            <a:r>
              <a:rPr lang="en-US" dirty="0" smtClean="0"/>
              <a:t>Types of Poison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599765"/>
            <a:ext cx="8308975" cy="34917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Prescription </a:t>
            </a:r>
            <a:r>
              <a:rPr lang="en-US" sz="2400" dirty="0" smtClean="0"/>
              <a:t>drug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Over The Counter drugs (OTC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Herbal medications or preparations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Household </a:t>
            </a:r>
            <a:r>
              <a:rPr lang="en-US" sz="2400" dirty="0" smtClean="0"/>
              <a:t>chemicals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Industrial chemicals</a:t>
            </a:r>
          </a:p>
        </p:txBody>
      </p:sp>
    </p:spTree>
    <p:extLst>
      <p:ext uri="{BB962C8B-B14F-4D97-AF65-F5344CB8AC3E}">
        <p14:creationId xmlns:p14="http://schemas.microsoft.com/office/powerpoint/2010/main" val="21288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751685"/>
            <a:ext cx="8308975" cy="1143000"/>
          </a:xfrm>
        </p:spPr>
        <p:txBody>
          <a:bodyPr/>
          <a:lstStyle/>
          <a:p>
            <a:r>
              <a:rPr lang="en-US" dirty="0" smtClean="0"/>
              <a:t>Poison Can be…..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Unintentional Poisoning </a:t>
            </a:r>
          </a:p>
          <a:p>
            <a:pPr lvl="1">
              <a:buFont typeface="Courier New"/>
              <a:buChar char="o"/>
            </a:pPr>
            <a:r>
              <a:rPr lang="en-US" sz="2000" dirty="0"/>
              <a:t>Drug </a:t>
            </a:r>
            <a:r>
              <a:rPr lang="en-US" sz="2000" dirty="0" smtClean="0"/>
              <a:t>overdoses</a:t>
            </a:r>
            <a:endParaRPr lang="en-US" sz="2000" dirty="0"/>
          </a:p>
          <a:p>
            <a:pPr lvl="1">
              <a:buFont typeface="Courier New"/>
              <a:buChar char="o"/>
            </a:pPr>
            <a:r>
              <a:rPr lang="en-US" sz="2000" dirty="0"/>
              <a:t>Drug </a:t>
            </a:r>
            <a:r>
              <a:rPr lang="en-US" sz="2000" dirty="0" smtClean="0"/>
              <a:t>abuse</a:t>
            </a:r>
            <a:endParaRPr lang="en-US" sz="2000" dirty="0"/>
          </a:p>
          <a:p>
            <a:pPr lvl="1">
              <a:buFont typeface="Courier New"/>
              <a:buChar char="o"/>
            </a:pPr>
            <a:r>
              <a:rPr lang="en-US" sz="2000" dirty="0" smtClean="0"/>
              <a:t>Misreading </a:t>
            </a:r>
            <a:r>
              <a:rPr lang="en-US" sz="2000" dirty="0"/>
              <a:t>of product </a:t>
            </a:r>
            <a:r>
              <a:rPr lang="en-US" sz="2000" dirty="0" smtClean="0"/>
              <a:t>labels</a:t>
            </a:r>
            <a:endParaRPr lang="en-US" sz="2000" dirty="0"/>
          </a:p>
          <a:p>
            <a:pPr lvl="1">
              <a:buFont typeface="Courier New"/>
              <a:buChar char="o"/>
            </a:pPr>
            <a:r>
              <a:rPr lang="en-US" sz="2000" dirty="0" smtClean="0"/>
              <a:t>Children</a:t>
            </a:r>
          </a:p>
          <a:p>
            <a:r>
              <a:rPr lang="en-US" sz="2400" dirty="0" smtClean="0"/>
              <a:t>Intentional Poisoning</a:t>
            </a:r>
          </a:p>
          <a:p>
            <a:pPr lvl="1">
              <a:buFont typeface="Courier New"/>
              <a:buChar char="o"/>
            </a:pPr>
            <a:r>
              <a:rPr lang="en-US" sz="2000" dirty="0" smtClean="0"/>
              <a:t>Suicide</a:t>
            </a:r>
            <a:endParaRPr lang="en-US" sz="2000" dirty="0"/>
          </a:p>
          <a:p>
            <a:pPr lvl="1">
              <a:buFont typeface="Courier New"/>
              <a:buChar char="o"/>
            </a:pPr>
            <a:r>
              <a:rPr lang="en-US" sz="2000" dirty="0"/>
              <a:t>Murder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68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57" y="1720035"/>
            <a:ext cx="8308975" cy="1143000"/>
          </a:xfrm>
        </p:spPr>
        <p:txBody>
          <a:bodyPr/>
          <a:lstStyle/>
          <a:p>
            <a:r>
              <a:rPr lang="en-US" dirty="0" smtClean="0"/>
              <a:t>Prevalence</a:t>
            </a:r>
            <a:br>
              <a:rPr lang="en-US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WHO </a:t>
            </a:r>
            <a:r>
              <a:rPr lang="en-US" sz="2400" b="1" dirty="0">
                <a:solidFill>
                  <a:srgbClr val="C00000"/>
                </a:solidFill>
              </a:rPr>
              <a:t>numbers in 2014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6859" y="2675964"/>
            <a:ext cx="3840480" cy="3557774"/>
          </a:xfrm>
        </p:spPr>
        <p:txBody>
          <a:bodyPr>
            <a:normAutofit/>
          </a:bodyPr>
          <a:lstStyle/>
          <a:p>
            <a:endParaRPr lang="en-US" sz="1200" b="1" dirty="0" smtClean="0"/>
          </a:p>
          <a:p>
            <a:pPr lvl="1">
              <a:buFont typeface="Courier New"/>
              <a:buChar char="o"/>
            </a:pPr>
            <a:r>
              <a:rPr lang="en-US" dirty="0" smtClean="0"/>
              <a:t>Unintentional</a:t>
            </a:r>
            <a:r>
              <a:rPr lang="en-US" dirty="0"/>
              <a:t>: 79.4% 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Intentional</a:t>
            </a:r>
            <a:r>
              <a:rPr lang="en-US" dirty="0"/>
              <a:t>: 16.7% </a:t>
            </a:r>
            <a:endParaRPr lang="en-US" dirty="0" smtClean="0"/>
          </a:p>
          <a:p>
            <a:pPr lvl="1">
              <a:buFont typeface="Courier New"/>
              <a:buChar char="o"/>
            </a:pPr>
            <a:r>
              <a:rPr lang="en-US" dirty="0" smtClean="0"/>
              <a:t>adverse </a:t>
            </a:r>
            <a:r>
              <a:rPr lang="en-US" dirty="0"/>
              <a:t>reactions: 2.4%</a:t>
            </a:r>
          </a:p>
          <a:p>
            <a:pPr lvl="1">
              <a:buFont typeface="Courier New"/>
              <a:buChar char="o"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75449" y="2991970"/>
            <a:ext cx="3840480" cy="2925762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sz="2000" dirty="0"/>
              <a:t> </a:t>
            </a:r>
            <a:r>
              <a:rPr lang="en-US" dirty="0"/>
              <a:t>Children &lt; 6 years: 48%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 unintentional: 99%</a:t>
            </a:r>
          </a:p>
          <a:p>
            <a:pPr lvl="1">
              <a:buFont typeface="Wingdings" charset="2"/>
              <a:buChar char="§"/>
            </a:pPr>
            <a:endParaRPr lang="en-US" sz="300" dirty="0"/>
          </a:p>
          <a:p>
            <a:pPr>
              <a:buFont typeface="Courier New"/>
              <a:buChar char="o"/>
            </a:pPr>
            <a:r>
              <a:rPr lang="en-US" dirty="0"/>
              <a:t>  Adults: 38%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 unintentional: 61%</a:t>
            </a:r>
          </a:p>
          <a:p>
            <a:pPr lvl="1">
              <a:buFont typeface="Wingdings" charset="2"/>
              <a:buChar char="§"/>
            </a:pPr>
            <a:endParaRPr lang="en-US" sz="100" dirty="0"/>
          </a:p>
          <a:p>
            <a:pPr>
              <a:buFont typeface="Courier New"/>
              <a:buChar char="o"/>
            </a:pPr>
            <a:r>
              <a:rPr lang="en-US" dirty="0"/>
              <a:t>Teens: 7%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 unintentional: 37%</a:t>
            </a:r>
          </a:p>
        </p:txBody>
      </p:sp>
    </p:spTree>
    <p:extLst>
      <p:ext uri="{BB962C8B-B14F-4D97-AF65-F5344CB8AC3E}">
        <p14:creationId xmlns:p14="http://schemas.microsoft.com/office/powerpoint/2010/main" val="26578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885265"/>
            <a:ext cx="8308975" cy="1143000"/>
          </a:xfrm>
        </p:spPr>
        <p:txBody>
          <a:bodyPr/>
          <a:lstStyle/>
          <a:p>
            <a:r>
              <a:rPr lang="en-US" dirty="0" smtClean="0"/>
              <a:t>Poison Information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921899"/>
            <a:ext cx="8308975" cy="3791539"/>
          </a:xfrm>
        </p:spPr>
        <p:txBody>
          <a:bodyPr>
            <a:normAutofit/>
          </a:bodyPr>
          <a:lstStyle/>
          <a:p>
            <a:r>
              <a:rPr lang="en-US" dirty="0" smtClean="0"/>
              <a:t>Provision of toxicological </a:t>
            </a:r>
            <a:r>
              <a:rPr lang="en-US" dirty="0"/>
              <a:t>information and </a:t>
            </a:r>
            <a:r>
              <a:rPr lang="en-US" dirty="0" smtClean="0"/>
              <a:t>advice</a:t>
            </a:r>
            <a:endParaRPr lang="en-US" dirty="0"/>
          </a:p>
          <a:p>
            <a:r>
              <a:rPr lang="en-US" dirty="0"/>
              <a:t>Management of poisoning </a:t>
            </a:r>
            <a:r>
              <a:rPr lang="en-US" dirty="0" smtClean="0"/>
              <a:t>cases</a:t>
            </a:r>
            <a:endParaRPr lang="en-US" dirty="0"/>
          </a:p>
          <a:p>
            <a:r>
              <a:rPr lang="en-US" dirty="0"/>
              <a:t>Provision of laboratory analytical </a:t>
            </a:r>
            <a:r>
              <a:rPr lang="en-US" dirty="0" smtClean="0"/>
              <a:t>services</a:t>
            </a:r>
            <a:endParaRPr lang="en-US" dirty="0"/>
          </a:p>
          <a:p>
            <a:r>
              <a:rPr lang="en-US" dirty="0"/>
              <a:t>Research, and education in the prevention and treatment of </a:t>
            </a:r>
            <a:r>
              <a:rPr lang="en-US" dirty="0" smtClean="0"/>
              <a:t>poisoning </a:t>
            </a:r>
            <a:endParaRPr lang="en-US" dirty="0"/>
          </a:p>
          <a:p>
            <a:r>
              <a:rPr lang="en-US" dirty="0"/>
              <a:t>Toxicovigilance </a:t>
            </a:r>
            <a:r>
              <a:rPr lang="en-US" dirty="0" smtClean="0"/>
              <a:t>activities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23" y="1379647"/>
            <a:ext cx="8308975" cy="1143000"/>
          </a:xfrm>
        </p:spPr>
        <p:txBody>
          <a:bodyPr/>
          <a:lstStyle/>
          <a:p>
            <a:r>
              <a:rPr lang="en-US" dirty="0"/>
              <a:t>Toxicovigilance activities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Toxicovigilance is the active process of identifying and evaluating the toxic risks existing in a community, and evaluating the measures taken to reduce or eliminate them. </a:t>
            </a:r>
          </a:p>
          <a:p>
            <a:endParaRPr lang="en-US" dirty="0"/>
          </a:p>
          <a:p>
            <a:r>
              <a:rPr lang="en-US" dirty="0"/>
              <a:t>It involves the analysis of poisons </a:t>
            </a:r>
            <a:r>
              <a:rPr lang="en-US" dirty="0" smtClean="0"/>
              <a:t>center </a:t>
            </a:r>
            <a:r>
              <a:rPr lang="en-US" dirty="0"/>
              <a:t>enquiries to identify whether there are specific circumstances or agents giving rise to poisoning, or certain populations suffering a higher incidence of poisoning.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37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1463</TotalTime>
  <Words>939</Words>
  <Application>Microsoft Office PowerPoint</Application>
  <PresentationFormat>On-screen Show (4:3)</PresentationFormat>
  <Paragraphs>193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Courier New</vt:lpstr>
      <vt:lpstr>Wingdings</vt:lpstr>
      <vt:lpstr>Expo</vt:lpstr>
      <vt:lpstr>Poison Information Center Brief Review</vt:lpstr>
      <vt:lpstr>Outlines</vt:lpstr>
      <vt:lpstr>Terms in Toxicology </vt:lpstr>
      <vt:lpstr>Poison versus ADR  </vt:lpstr>
      <vt:lpstr>Types of Poison </vt:lpstr>
      <vt:lpstr>Poison Can be…..</vt:lpstr>
      <vt:lpstr>Prevalence WHO numbers in 2014  </vt:lpstr>
      <vt:lpstr>Poison Information Center</vt:lpstr>
      <vt:lpstr>Toxicovigilance activities </vt:lpstr>
      <vt:lpstr>Poison Information Center</vt:lpstr>
      <vt:lpstr>Poison Information Center</vt:lpstr>
      <vt:lpstr>Poison Information Center</vt:lpstr>
      <vt:lpstr>Poison Information Center – Phone Protocol for Handling Poison Calls</vt:lpstr>
      <vt:lpstr>Poison Information Center – Phone Protocol for Handling Poison Calls</vt:lpstr>
      <vt:lpstr>Poison Information Center – Phone Protocol for Handling Poison Calls</vt:lpstr>
      <vt:lpstr>Poison Information Center – Phone Protocol for Handling Poison Calls</vt:lpstr>
      <vt:lpstr>Resources for Poison Information</vt:lpstr>
      <vt:lpstr>Resources for Poison Information</vt:lpstr>
      <vt:lpstr>Resources for Poison Information</vt:lpstr>
      <vt:lpstr>The American Association of Poison Control Centers (AAPC)</vt:lpstr>
      <vt:lpstr>The American Association of Poison Control Centers (AAPC)</vt:lpstr>
      <vt:lpstr>Poison Centers in KSA</vt:lpstr>
      <vt:lpstr>PowerPoint Presentation</vt:lpstr>
      <vt:lpstr>DPICs in KSA</vt:lpstr>
      <vt:lpstr>DPICs in KSA</vt:lpstr>
      <vt:lpstr>DPICs in KSA</vt:lpstr>
      <vt:lpstr>Drug &amp; Poison Information Center in KSUMC Years of Experience  </vt:lpstr>
      <vt:lpstr>DPIC in KSUMC</vt:lpstr>
      <vt:lpstr>DPIC in KSUMC - Clinical Pharmacist Role in Poising Management</vt:lpstr>
      <vt:lpstr>DPIC in KSUMC – Years of Experience </vt:lpstr>
      <vt:lpstr>DPIC in KSUMC – Years of Experience </vt:lpstr>
      <vt:lpstr>DPIC in KSUMC – Years of Experience </vt:lpstr>
      <vt:lpstr>DPIC in KSUMC – Years of Experience </vt:lpstr>
      <vt:lpstr>DPIC in KSUMC – Years of Experience </vt:lpstr>
      <vt:lpstr>DPIC in KSUMC – Years of Experience </vt:lpstr>
      <vt:lpstr>DPIC in KSUMC – Years of Experience </vt:lpstr>
      <vt:lpstr>DPIC in KSUMC – Years of Experience </vt:lpstr>
      <vt:lpstr>DPIC in KSUMC – Years of Experience </vt:lpstr>
      <vt:lpstr>PowerPoint Presentation</vt:lpstr>
      <vt:lpstr>Any Question 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Poison Information Center Brief Review</dc:title>
  <dc:creator>Sultan Alghadeer</dc:creator>
  <cp:lastModifiedBy>nora kalagi</cp:lastModifiedBy>
  <cp:revision>38</cp:revision>
  <dcterms:created xsi:type="dcterms:W3CDTF">2016-04-27T08:51:32Z</dcterms:created>
  <dcterms:modified xsi:type="dcterms:W3CDTF">2016-05-01T08:01:35Z</dcterms:modified>
</cp:coreProperties>
</file>