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9"/>
          </a:solidFill>
        </a:fill>
      </a:tcStyle>
    </a:wholeTbl>
    <a:band2H>
      <a:tcTxStyle b="def" i="def"/>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ADB"/>
          </a:solidFill>
        </a:fill>
      </a:tcStyle>
    </a:wholeTbl>
    <a:band2H>
      <a:tcTxStyle b="def" i="def"/>
      <a:tcStyle>
        <a:tcBdr/>
        <a:fill>
          <a:solidFill>
            <a:srgbClr val="E6EDEE"/>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D7CB"/>
          </a:solidFill>
        </a:fill>
      </a:tcStyle>
    </a:wholeTbl>
    <a:band2H>
      <a:tcTxStyle b="def" i="def"/>
      <a:tcStyle>
        <a:tcBdr/>
        <a:fill>
          <a:solidFill>
            <a:srgbClr val="F3EC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inor">
          <a:srgbClr val="FF0000"/>
        </a:fontRef>
        <a:srgbClr val="FF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E6E6"/>
          </a:solidFill>
        </a:fill>
      </a:tcStyle>
    </a:wholeTbl>
    <a:band2H>
      <a:tcTxStyle b="def" i="def"/>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FF0000"/>
        </a:fontRef>
        <a:srgbClr val="FF0000"/>
      </a:tcTxStyle>
      <a:tcStyle>
        <a:tcBdr>
          <a:left>
            <a:ln w="12700" cap="flat">
              <a:noFill/>
              <a:miter lim="400000"/>
            </a:ln>
          </a:left>
          <a:right>
            <a:ln w="12700" cap="flat">
              <a:noFill/>
              <a:miter lim="400000"/>
            </a:ln>
          </a:right>
          <a:top>
            <a:ln w="50800" cap="flat">
              <a:solidFill>
                <a:srgbClr val="FF0000"/>
              </a:solidFill>
              <a:prstDash val="solid"/>
              <a:bevel/>
            </a:ln>
          </a:top>
          <a:bottom>
            <a:ln w="25400" cap="flat">
              <a:solidFill>
                <a:srgbClr val="FF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FF0000"/>
              </a:solidFill>
              <a:prstDash val="solid"/>
              <a:bevel/>
            </a:ln>
          </a:top>
          <a:bottom>
            <a:ln w="25400" cap="flat">
              <a:solidFill>
                <a:srgbClr val="FF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CACA"/>
          </a:solidFill>
        </a:fill>
      </a:tcStyle>
    </a:wholeTbl>
    <a:band2H>
      <a:tcTxStyle b="def" i="def"/>
      <a:tcStyle>
        <a:tcBdr/>
        <a:fill>
          <a:solidFill>
            <a:srgbClr val="FF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firstRow>
  </a:tblStyle>
  <a:tblStyle styleId="{2708684C-4D16-4618-839F-0558EEFCDFE6}" styleName="">
    <a:tblBg/>
    <a:wholeTb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ph type="sldImg"/>
          </p:nvPr>
        </p:nvSpPr>
        <p:spPr>
          <a:xfrm>
            <a:off x="1143000" y="685800"/>
            <a:ext cx="4572000" cy="3429000"/>
          </a:xfrm>
          <a:prstGeom prst="rect">
            <a:avLst/>
          </a:prstGeom>
        </p:spPr>
        <p:txBody>
          <a:bodyPr/>
          <a:lstStyle/>
          <a:p>
            <a:pPr/>
          </a:p>
        </p:txBody>
      </p:sp>
      <p:sp>
        <p:nvSpPr>
          <p:cNvPr id="108" name="Shape 10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0"/>
            <a:ext cx="10464800" cy="4940300"/>
          </a:xfrm>
          <a:prstGeom prst="rect">
            <a:avLst/>
          </a:prstGeom>
        </p:spPr>
        <p:txBody>
          <a:bodyPr anchor="b"/>
          <a:lstStyle/>
          <a:p>
            <a:pPr/>
            <a:r>
              <a:t>Title Text</a:t>
            </a:r>
          </a:p>
        </p:txBody>
      </p:sp>
      <p:sp>
        <p:nvSpPr>
          <p:cNvPr id="12" name="Shape 12"/>
          <p:cNvSpPr/>
          <p:nvPr>
            <p:ph type="body" sz="half"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87" name="Shape 8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94" name="Shape 9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01" name="Shape 10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title"/>
          </p:nvPr>
        </p:nvSpPr>
        <p:spPr>
          <a:xfrm>
            <a:off x="1270000" y="4279900"/>
            <a:ext cx="10464800" cy="3860800"/>
          </a:xfrm>
          <a:prstGeom prst="rect">
            <a:avLst/>
          </a:prstGeom>
        </p:spPr>
        <p:txBody>
          <a:bodyPr anchor="b"/>
          <a:lstStyle/>
          <a:p>
            <a:pPr/>
            <a:r>
              <a:t>Title Text</a:t>
            </a:r>
          </a:p>
        </p:txBody>
      </p:sp>
      <p:sp>
        <p:nvSpPr>
          <p:cNvPr id="21" name="Shape 21"/>
          <p:cNvSpPr/>
          <p:nvPr>
            <p:ph type="body" sz="quarter" idx="1"/>
          </p:nvPr>
        </p:nvSpPr>
        <p:spPr>
          <a:xfrm>
            <a:off x="1270000" y="8191500"/>
            <a:ext cx="10464800" cy="156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29" name="Shape 29"/>
          <p:cNvSpPr/>
          <p:nvPr>
            <p:ph type="title"/>
          </p:nvPr>
        </p:nvSpPr>
        <p:spPr>
          <a:xfrm>
            <a:off x="1270000" y="3225800"/>
            <a:ext cx="10464800" cy="3302000"/>
          </a:xfrm>
          <a:prstGeom prst="rect">
            <a:avLst/>
          </a:prstGeom>
        </p:spPr>
        <p:txBody>
          <a:bodyPr/>
          <a:lstStyle/>
          <a:p>
            <a:pPr/>
            <a:r>
              <a:t>Title Text</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7" name="Shape 37"/>
          <p:cNvSpPr/>
          <p:nvPr>
            <p:ph type="title"/>
          </p:nvPr>
        </p:nvSpPr>
        <p:spPr>
          <a:xfrm>
            <a:off x="952500" y="0"/>
            <a:ext cx="5334000" cy="4762500"/>
          </a:xfrm>
          <a:prstGeom prst="rect">
            <a:avLst/>
          </a:prstGeom>
        </p:spPr>
        <p:txBody>
          <a:bodyPr anchor="b"/>
          <a:lstStyle>
            <a:lvl1pPr>
              <a:defRPr sz="6000"/>
            </a:lvl1pPr>
          </a:lstStyle>
          <a:p>
            <a:pPr/>
            <a:r>
              <a:t>Title Text</a:t>
            </a:r>
          </a:p>
        </p:txBody>
      </p:sp>
      <p:sp>
        <p:nvSpPr>
          <p:cNvPr id="38" name="Shape 38"/>
          <p:cNvSpPr/>
          <p:nvPr>
            <p:ph type="body" sz="quarter" idx="1"/>
          </p:nvPr>
        </p:nvSpPr>
        <p:spPr>
          <a:xfrm>
            <a:off x="952500" y="5003800"/>
            <a:ext cx="5334000" cy="47498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6" name="Shape 46"/>
          <p:cNvSpPr/>
          <p:nvPr>
            <p:ph type="title"/>
          </p:nvPr>
        </p:nvSpPr>
        <p:spPr>
          <a:xfrm>
            <a:off x="952500" y="44612"/>
            <a:ext cx="11099800" cy="2844476"/>
          </a:xfrm>
          <a:prstGeom prst="rect">
            <a:avLst/>
          </a:prstGeom>
        </p:spPr>
        <p:txBody>
          <a:bodyPr/>
          <a:lstStyle/>
          <a:p>
            <a:pPr/>
            <a:r>
              <a:t>Title Text</a:t>
            </a:r>
          </a:p>
        </p:txBody>
      </p:sp>
      <p:sp>
        <p:nvSpPr>
          <p:cNvPr id="47" name="Shape 4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4" name="Shape 54"/>
          <p:cNvSpPr/>
          <p:nvPr>
            <p:ph type="title"/>
          </p:nvPr>
        </p:nvSpPr>
        <p:spPr>
          <a:prstGeom prst="rect">
            <a:avLst/>
          </a:prstGeom>
        </p:spPr>
        <p:txBody>
          <a:bodyPr/>
          <a:lstStyle/>
          <a:p>
            <a:pPr/>
            <a:r>
              <a:t>Title Text</a:t>
            </a:r>
          </a:p>
        </p:txBody>
      </p:sp>
      <p:sp>
        <p:nvSpPr>
          <p:cNvPr id="55" name="Shape 5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6" name="Shape 5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3" name="Shape 63"/>
          <p:cNvSpPr/>
          <p:nvPr>
            <p:ph type="title"/>
          </p:nvPr>
        </p:nvSpPr>
        <p:spPr>
          <a:prstGeom prst="rect">
            <a:avLst/>
          </a:prstGeom>
        </p:spPr>
        <p:txBody>
          <a:bodyPr/>
          <a:lstStyle/>
          <a:p>
            <a:pPr/>
            <a:r>
              <a:t>Title Text</a:t>
            </a:r>
          </a:p>
        </p:txBody>
      </p:sp>
      <p:sp>
        <p:nvSpPr>
          <p:cNvPr id="64" name="Shape 64"/>
          <p:cNvSpPr/>
          <p:nvPr>
            <p:ph type="body" sz="half" idx="1"/>
          </p:nvPr>
        </p:nvSpPr>
        <p:spPr>
          <a:xfrm>
            <a:off x="952500" y="2547418"/>
            <a:ext cx="5334000" cy="6373264"/>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5" name="Shape 6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2" name="Shape 72"/>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3" name="Shape 7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386281"/>
            <a:ext cx="11099800" cy="21611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Title Text</a:t>
            </a:r>
          </a:p>
        </p:txBody>
      </p:sp>
      <p:sp>
        <p:nvSpPr>
          <p:cNvPr id="3" name="Shape 3"/>
          <p:cNvSpPr/>
          <p:nvPr>
            <p:ph type="body" idx="1"/>
          </p:nvPr>
        </p:nvSpPr>
        <p:spPr>
          <a:xfrm>
            <a:off x="952500" y="2547418"/>
            <a:ext cx="11099800" cy="63732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9320106" y="8779791"/>
            <a:ext cx="3034454" cy="520701"/>
          </a:xfrm>
          <a:prstGeom prst="rect">
            <a:avLst/>
          </a:prstGeom>
          <a:ln w="12700">
            <a:miter lim="400000"/>
          </a:ln>
        </p:spPr>
        <p:txBody>
          <a:bodyPr lIns="45719" rIns="45719" anchor="ctr">
            <a:spAutoFit/>
          </a:bodyPr>
          <a:lstStyle>
            <a:lvl1pPr algn="r">
              <a:defRPr sz="1200">
                <a:solidFill>
                  <a:srgbClr val="FFFFFF"/>
                </a:solid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Helvetica Light"/>
          <a:ea typeface="Helvetica Light"/>
          <a:cs typeface="Helvetica Light"/>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Helvetica Light"/>
          <a:ea typeface="Helvetica Light"/>
          <a:cs typeface="Helvetica Light"/>
          <a:sym typeface="Helvetica Light"/>
        </a:defRPr>
      </a:lvl9pPr>
    </p:bodyStyle>
    <p:otherStyle>
      <a:lvl1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1pPr>
      <a:lvl2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2pPr>
      <a:lvl3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3pPr>
      <a:lvl4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4pPr>
      <a:lvl5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5pPr>
      <a:lvl6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6pPr>
      <a:lvl7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7pPr>
      <a:lvl8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8pPr>
      <a:lvl9pPr marL="0" marR="0" indent="0" algn="r" defTabSz="5842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r_aref@hotmail.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dr_aref@hotmail.com"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ph type="ctrTitle"/>
          </p:nvPr>
        </p:nvSpPr>
        <p:spPr>
          <a:xfrm>
            <a:off x="1270000" y="1638300"/>
            <a:ext cx="10464800" cy="3302000"/>
          </a:xfrm>
          <a:prstGeom prst="rect">
            <a:avLst/>
          </a:prstGeom>
        </p:spPr>
        <p:txBody>
          <a:bodyPr/>
          <a:lstStyle/>
          <a:p>
            <a:pPr>
              <a:defRPr sz="1800">
                <a:solidFill>
                  <a:srgbClr val="000000"/>
                </a:solidFill>
              </a:defRPr>
            </a:pPr>
            <a:r>
              <a:rPr sz="8000">
                <a:solidFill>
                  <a:srgbClr val="FFFFFF"/>
                </a:solidFill>
              </a:rPr>
              <a:t>Opioids &amp; Sedatives</a:t>
            </a:r>
            <a:endParaRPr sz="8000">
              <a:solidFill>
                <a:srgbClr val="FFFFFF"/>
              </a:solidFill>
            </a:endParaRPr>
          </a:p>
          <a:p>
            <a:pPr>
              <a:defRPr sz="1800">
                <a:solidFill>
                  <a:srgbClr val="000000"/>
                </a:solidFill>
              </a:defRPr>
            </a:pPr>
            <a:r>
              <a:rPr sz="8000">
                <a:solidFill>
                  <a:srgbClr val="FFFFFF"/>
                </a:solidFill>
              </a:rPr>
              <a:t>Toxicity</a:t>
            </a:r>
          </a:p>
        </p:txBody>
      </p:sp>
      <p:sp>
        <p:nvSpPr>
          <p:cNvPr id="111" name="Shape 111"/>
          <p:cNvSpPr/>
          <p:nvPr>
            <p:ph type="subTitle" sz="quarter" idx="1"/>
          </p:nvPr>
        </p:nvSpPr>
        <p:spPr>
          <a:xfrm>
            <a:off x="1270000" y="5359398"/>
            <a:ext cx="10464800" cy="2295180"/>
          </a:xfrm>
          <a:prstGeom prst="rect">
            <a:avLst/>
          </a:prstGeom>
        </p:spPr>
        <p:txBody>
          <a:bodyPr/>
          <a:lstStyle/>
          <a:p>
            <a:pPr defTabSz="297940">
              <a:defRPr sz="1800">
                <a:solidFill>
                  <a:srgbClr val="000000"/>
                </a:solidFill>
              </a:defRPr>
            </a:pPr>
            <a:r>
              <a:rPr i="1" sz="2300">
                <a:solidFill>
                  <a:srgbClr val="FFFFFF"/>
                </a:solidFill>
                <a:latin typeface="+mn-lt"/>
                <a:ea typeface="+mn-ea"/>
                <a:cs typeface="+mn-cs"/>
                <a:sym typeface="Helvetica"/>
              </a:rPr>
              <a:t>Aref Melibary MD, FRCPC, DABEM</a:t>
            </a:r>
            <a:endParaRPr i="1" sz="2300">
              <a:latin typeface="+mn-lt"/>
              <a:ea typeface="+mn-ea"/>
              <a:cs typeface="+mn-cs"/>
              <a:sym typeface="Helvetica"/>
            </a:endParaRPr>
          </a:p>
          <a:p>
            <a:pPr defTabSz="297940">
              <a:defRPr sz="1800">
                <a:solidFill>
                  <a:srgbClr val="000000"/>
                </a:solidFill>
              </a:defRPr>
            </a:pPr>
            <a:r>
              <a:rPr i="1" sz="2300">
                <a:solidFill>
                  <a:srgbClr val="FFFFFF"/>
                </a:solidFill>
                <a:latin typeface="+mn-lt"/>
                <a:ea typeface="+mn-ea"/>
                <a:cs typeface="+mn-cs"/>
                <a:sym typeface="Helvetica"/>
              </a:rPr>
              <a:t>Assistant Professor of Emergency Medicine </a:t>
            </a:r>
            <a:endParaRPr i="1" sz="2300">
              <a:latin typeface="+mn-lt"/>
              <a:ea typeface="+mn-ea"/>
              <a:cs typeface="+mn-cs"/>
              <a:sym typeface="Helvetica"/>
            </a:endParaRPr>
          </a:p>
          <a:p>
            <a:pPr defTabSz="297940">
              <a:defRPr sz="1800">
                <a:solidFill>
                  <a:srgbClr val="000000"/>
                </a:solidFill>
              </a:defRPr>
            </a:pPr>
            <a:r>
              <a:rPr i="1" sz="2300">
                <a:solidFill>
                  <a:srgbClr val="FFFFFF"/>
                </a:solidFill>
                <a:latin typeface="+mn-lt"/>
                <a:ea typeface="+mn-ea"/>
                <a:cs typeface="+mn-cs"/>
                <a:sym typeface="Helvetica"/>
              </a:rPr>
              <a:t>Consultant Emergency Medicine &amp; Critical Care Medicine</a:t>
            </a:r>
            <a:endParaRPr i="1" sz="2300">
              <a:latin typeface="+mn-lt"/>
              <a:ea typeface="+mn-ea"/>
              <a:cs typeface="+mn-cs"/>
              <a:sym typeface="Helvetica"/>
            </a:endParaRPr>
          </a:p>
          <a:p>
            <a:pPr defTabSz="297940">
              <a:defRPr sz="1800">
                <a:solidFill>
                  <a:srgbClr val="000000"/>
                </a:solidFill>
              </a:defRPr>
            </a:pPr>
            <a:r>
              <a:rPr i="1" sz="2300">
                <a:solidFill>
                  <a:srgbClr val="FFFFFF"/>
                </a:solidFill>
                <a:latin typeface="+mn-lt"/>
                <a:ea typeface="+mn-ea"/>
                <a:cs typeface="+mn-cs"/>
                <a:sym typeface="Helvetica"/>
              </a:rPr>
              <a:t>Dept. of Emergency Medicine</a:t>
            </a:r>
            <a:endParaRPr i="1" sz="2300">
              <a:latin typeface="+mn-lt"/>
              <a:ea typeface="+mn-ea"/>
              <a:cs typeface="+mn-cs"/>
              <a:sym typeface="Helvetica"/>
            </a:endParaRPr>
          </a:p>
          <a:p>
            <a:pPr defTabSz="297940">
              <a:defRPr sz="1800">
                <a:solidFill>
                  <a:srgbClr val="000000"/>
                </a:solidFill>
              </a:defRPr>
            </a:pPr>
            <a:r>
              <a:rPr i="1" sz="2300">
                <a:solidFill>
                  <a:srgbClr val="FFFFFF"/>
                </a:solidFill>
                <a:latin typeface="+mn-lt"/>
                <a:ea typeface="+mn-ea"/>
                <a:cs typeface="+mn-cs"/>
                <a:sym typeface="Helvetica"/>
              </a:rPr>
              <a:t>King Saud University Medical City</a:t>
            </a:r>
            <a:endParaRPr i="1" sz="2300">
              <a:latin typeface="+mn-lt"/>
              <a:ea typeface="+mn-ea"/>
              <a:cs typeface="+mn-cs"/>
              <a:sym typeface="Helvetica"/>
            </a:endParaRPr>
          </a:p>
          <a:p>
            <a:pPr defTabSz="297940">
              <a:defRPr sz="1800">
                <a:solidFill>
                  <a:srgbClr val="000000"/>
                </a:solidFill>
              </a:defRPr>
            </a:pPr>
            <a:r>
              <a:rPr i="1" sz="2300" u="sng">
                <a:solidFill>
                  <a:srgbClr val="0000FF"/>
                </a:solidFill>
                <a:uFill>
                  <a:solidFill>
                    <a:srgbClr val="0000FF"/>
                  </a:solidFill>
                </a:uFill>
                <a:latin typeface="+mn-lt"/>
                <a:ea typeface="+mn-ea"/>
                <a:cs typeface="+mn-cs"/>
                <a:sym typeface="Helvetica"/>
                <a:hlinkClick r:id="rId2" invalidUrl="" action="" tgtFrame="" tooltip="" history="1" highlightClick="0" endSnd="0"/>
              </a:rPr>
              <a:t>dr_aref@hotmail.com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952500" y="406400"/>
            <a:ext cx="11099800" cy="2120900"/>
          </a:xfrm>
          <a:prstGeom prst="rect">
            <a:avLst/>
          </a:prstGeom>
        </p:spPr>
        <p:txBody>
          <a:bodyPr/>
          <a:lstStyle/>
          <a:p>
            <a:pPr>
              <a:defRPr sz="1800">
                <a:solidFill>
                  <a:srgbClr val="000000"/>
                </a:solidFill>
              </a:defRPr>
            </a:pPr>
            <a:r>
              <a:rPr sz="8000">
                <a:solidFill>
                  <a:srgbClr val="FFFFFF"/>
                </a:solidFill>
              </a:rPr>
              <a:t>Other Opioid Effects</a:t>
            </a:r>
          </a:p>
        </p:txBody>
      </p:sp>
      <p:sp>
        <p:nvSpPr>
          <p:cNvPr id="138" name="Shape 138"/>
          <p:cNvSpPr/>
          <p:nvPr>
            <p:ph type="body" idx="1"/>
          </p:nvPr>
        </p:nvSpPr>
        <p:spPr>
          <a:xfrm>
            <a:off x="952500" y="3111500"/>
            <a:ext cx="11099800" cy="8361461"/>
          </a:xfrm>
          <a:prstGeom prst="rect">
            <a:avLst/>
          </a:prstGeom>
        </p:spPr>
        <p:txBody>
          <a:bodyPr/>
          <a:lstStyle/>
          <a:p>
            <a:pPr marL="594359" indent="-594359" algn="just" defTabSz="173735">
              <a:lnSpc>
                <a:spcPts val="4400"/>
              </a:lnSpc>
              <a:spcBef>
                <a:spcPts val="0"/>
              </a:spcBef>
              <a:buClr>
                <a:srgbClr val="FFFFFF"/>
              </a:buClr>
              <a:buFont typeface="Times"/>
              <a:defRPr sz="1710">
                <a:solidFill>
                  <a:srgbClr val="000000"/>
                </a:solidFill>
              </a:defRPr>
            </a:pPr>
            <a:r>
              <a:rPr sz="3420">
                <a:solidFill>
                  <a:srgbClr val="FFFFFF"/>
                </a:solidFill>
                <a:latin typeface="Times"/>
                <a:ea typeface="Times"/>
                <a:cs typeface="Times"/>
                <a:sym typeface="Times"/>
              </a:rPr>
              <a:t>Sensorineural hearing loss </a:t>
            </a:r>
            <a:endParaRPr sz="3420">
              <a:latin typeface="Times"/>
              <a:ea typeface="Times"/>
              <a:cs typeface="Times"/>
              <a:sym typeface="Times"/>
            </a:endParaRPr>
          </a:p>
          <a:p>
            <a:pPr marL="297179" indent="-297179" algn="just" defTabSz="173735">
              <a:lnSpc>
                <a:spcPts val="4400"/>
              </a:lnSpc>
              <a:spcBef>
                <a:spcPts val="0"/>
              </a:spcBef>
              <a:buClr>
                <a:srgbClr val="FFFFFF"/>
              </a:buClr>
              <a:buFont typeface="Times"/>
              <a:defRPr sz="1710">
                <a:solidFill>
                  <a:srgbClr val="000000"/>
                </a:solidFill>
              </a:defRPr>
            </a:pPr>
            <a:endParaRPr sz="3420">
              <a:latin typeface="Times"/>
              <a:ea typeface="Times"/>
              <a:cs typeface="Times"/>
              <a:sym typeface="Times"/>
            </a:endParaRPr>
          </a:p>
          <a:p>
            <a:pPr marL="594359" indent="-594359" algn="just" defTabSz="173735">
              <a:lnSpc>
                <a:spcPts val="4400"/>
              </a:lnSpc>
              <a:spcBef>
                <a:spcPts val="200"/>
              </a:spcBef>
              <a:buClr>
                <a:srgbClr val="FFFFFF"/>
              </a:buClr>
              <a:buFont typeface="Times"/>
              <a:defRPr sz="1710">
                <a:solidFill>
                  <a:srgbClr val="000000"/>
                </a:solidFill>
              </a:defRPr>
            </a:pPr>
            <a:r>
              <a:rPr sz="3420">
                <a:solidFill>
                  <a:srgbClr val="FFFFFF"/>
                </a:solidFill>
                <a:latin typeface="Times"/>
                <a:ea typeface="Times"/>
                <a:cs typeface="Times"/>
                <a:sym typeface="Times"/>
              </a:rPr>
              <a:t>Mild hypotension (Histamine release) and Bradycardia</a:t>
            </a:r>
            <a:endParaRPr sz="3420">
              <a:latin typeface="Times"/>
              <a:ea typeface="Times"/>
              <a:cs typeface="Times"/>
              <a:sym typeface="Times"/>
            </a:endParaRPr>
          </a:p>
          <a:p>
            <a:pPr marL="0" indent="0" algn="just" defTabSz="173735">
              <a:lnSpc>
                <a:spcPts val="4400"/>
              </a:lnSpc>
              <a:spcBef>
                <a:spcPts val="200"/>
              </a:spcBef>
              <a:buSzTx/>
              <a:buNone/>
              <a:defRPr sz="1710">
                <a:solidFill>
                  <a:srgbClr val="000000"/>
                </a:solidFill>
              </a:defRPr>
            </a:pPr>
            <a:r>
              <a:rPr sz="3420">
                <a:solidFill>
                  <a:srgbClr val="FFFFFF"/>
                </a:solidFill>
                <a:latin typeface="Times"/>
                <a:ea typeface="Times"/>
                <a:cs typeface="Times"/>
                <a:sym typeface="Times"/>
              </a:rPr>
              <a:t> </a:t>
            </a:r>
            <a:endParaRPr sz="3420">
              <a:latin typeface="Times"/>
              <a:ea typeface="Times"/>
              <a:cs typeface="Times"/>
              <a:sym typeface="Times"/>
            </a:endParaRPr>
          </a:p>
          <a:p>
            <a:pPr marL="594359" indent="-594359" algn="just" defTabSz="173735">
              <a:lnSpc>
                <a:spcPts val="4400"/>
              </a:lnSpc>
              <a:spcBef>
                <a:spcPts val="200"/>
              </a:spcBef>
              <a:buClr>
                <a:srgbClr val="FFFFFF"/>
              </a:buClr>
              <a:buFont typeface="Times"/>
              <a:defRPr sz="1710">
                <a:solidFill>
                  <a:srgbClr val="000000"/>
                </a:solidFill>
              </a:defRPr>
            </a:pPr>
            <a:r>
              <a:rPr sz="3420">
                <a:solidFill>
                  <a:srgbClr val="FFFFFF"/>
                </a:solidFill>
                <a:latin typeface="Times"/>
                <a:ea typeface="Times"/>
                <a:cs typeface="Times"/>
                <a:sym typeface="Times"/>
              </a:rPr>
              <a:t>Nausea &amp; Vomiting (watch out for ileus)</a:t>
            </a:r>
            <a:endParaRPr sz="3420">
              <a:latin typeface="Times"/>
              <a:ea typeface="Times"/>
              <a:cs typeface="Times"/>
              <a:sym typeface="Times"/>
            </a:endParaRPr>
          </a:p>
          <a:p>
            <a:pPr marL="297179" indent="-297179" algn="just" defTabSz="173735">
              <a:lnSpc>
                <a:spcPts val="4400"/>
              </a:lnSpc>
              <a:spcBef>
                <a:spcPts val="200"/>
              </a:spcBef>
              <a:buClr>
                <a:srgbClr val="FFFFFF"/>
              </a:buClr>
              <a:buFont typeface="Times"/>
              <a:defRPr sz="1710">
                <a:solidFill>
                  <a:srgbClr val="000000"/>
                </a:solidFill>
              </a:defRPr>
            </a:pPr>
            <a:endParaRPr sz="3420">
              <a:latin typeface="Times"/>
              <a:ea typeface="Times"/>
              <a:cs typeface="Times"/>
              <a:sym typeface="Times"/>
            </a:endParaRPr>
          </a:p>
          <a:p>
            <a:pPr marL="594359" indent="-594359" algn="just" defTabSz="173735">
              <a:lnSpc>
                <a:spcPts val="4400"/>
              </a:lnSpc>
              <a:spcBef>
                <a:spcPts val="200"/>
              </a:spcBef>
              <a:buClr>
                <a:srgbClr val="FFFFFF"/>
              </a:buClr>
              <a:buFont typeface="Times"/>
              <a:defRPr sz="1710">
                <a:solidFill>
                  <a:srgbClr val="000000"/>
                </a:solidFill>
              </a:defRPr>
            </a:pPr>
            <a:r>
              <a:rPr sz="3420">
                <a:solidFill>
                  <a:srgbClr val="FFFFFF"/>
                </a:solidFill>
                <a:latin typeface="Times"/>
                <a:ea typeface="Times"/>
                <a:cs typeface="Times"/>
                <a:sym typeface="Times"/>
              </a:rPr>
              <a:t>Urinary Retention</a:t>
            </a:r>
            <a:endParaRPr sz="3420">
              <a:latin typeface="Times"/>
              <a:ea typeface="Times"/>
              <a:cs typeface="Times"/>
              <a:sym typeface="Times"/>
            </a:endParaRPr>
          </a:p>
          <a:p>
            <a:pPr marL="297179" indent="-297179" algn="just" defTabSz="173735">
              <a:lnSpc>
                <a:spcPts val="4400"/>
              </a:lnSpc>
              <a:spcBef>
                <a:spcPts val="200"/>
              </a:spcBef>
              <a:buClr>
                <a:srgbClr val="FFFFFF"/>
              </a:buClr>
              <a:buFont typeface="Times"/>
              <a:defRPr sz="1710">
                <a:solidFill>
                  <a:srgbClr val="000000"/>
                </a:solidFill>
              </a:defRPr>
            </a:pPr>
            <a:endParaRPr sz="3420">
              <a:latin typeface="Times"/>
              <a:ea typeface="Times"/>
              <a:cs typeface="Times"/>
              <a:sym typeface="Times"/>
            </a:endParaRPr>
          </a:p>
          <a:p>
            <a:pPr marL="594359" indent="-594359" algn="just" defTabSz="173735">
              <a:lnSpc>
                <a:spcPts val="4400"/>
              </a:lnSpc>
              <a:spcBef>
                <a:spcPts val="200"/>
              </a:spcBef>
              <a:buClr>
                <a:srgbClr val="FFFFFF"/>
              </a:buClr>
              <a:buFont typeface="Times"/>
              <a:defRPr sz="1710">
                <a:solidFill>
                  <a:srgbClr val="000000"/>
                </a:solidFill>
              </a:defRPr>
            </a:pPr>
            <a:r>
              <a:rPr sz="3420">
                <a:solidFill>
                  <a:srgbClr val="FFFFFF"/>
                </a:solidFill>
                <a:latin typeface="Times"/>
                <a:ea typeface="Times"/>
                <a:cs typeface="Times"/>
                <a:sym typeface="Times"/>
              </a:rPr>
              <a:t>Pruritus/ Urticaria and Flushing</a:t>
            </a:r>
            <a:endParaRPr sz="3420">
              <a:latin typeface="Times"/>
              <a:ea typeface="Times"/>
              <a:cs typeface="Times"/>
              <a:sym typeface="Times"/>
            </a:endParaRPr>
          </a:p>
          <a:p>
            <a:pPr marL="297179" indent="-297179" algn="just" defTabSz="173735">
              <a:lnSpc>
                <a:spcPts val="4400"/>
              </a:lnSpc>
              <a:spcBef>
                <a:spcPts val="200"/>
              </a:spcBef>
              <a:buClr>
                <a:srgbClr val="FFFFFF"/>
              </a:buClr>
              <a:buFont typeface="Times"/>
              <a:defRPr sz="1710">
                <a:solidFill>
                  <a:srgbClr val="000000"/>
                </a:solidFill>
              </a:defRPr>
            </a:pPr>
            <a:endParaRPr sz="3420">
              <a:latin typeface="Times"/>
              <a:ea typeface="Times"/>
              <a:cs typeface="Times"/>
              <a:sym typeface="Times"/>
            </a:endParaRPr>
          </a:p>
          <a:p>
            <a:pPr marL="297179" indent="-297179" algn="just" defTabSz="173735">
              <a:lnSpc>
                <a:spcPts val="4400"/>
              </a:lnSpc>
              <a:spcBef>
                <a:spcPts val="200"/>
              </a:spcBef>
              <a:buClr>
                <a:srgbClr val="FFFFFF"/>
              </a:buClr>
              <a:buFont typeface="Times"/>
              <a:defRPr sz="1710">
                <a:solidFill>
                  <a:srgbClr val="000000"/>
                </a:solidFill>
              </a:defRPr>
            </a:pPr>
            <a:endParaRPr sz="3420">
              <a:latin typeface="Times"/>
              <a:ea typeface="Times"/>
              <a:cs typeface="Times"/>
              <a:sym typeface="Times"/>
            </a:endParaRPr>
          </a:p>
          <a:p>
            <a:pPr marL="160019" indent="-160019" algn="just" defTabSz="173735">
              <a:lnSpc>
                <a:spcPts val="4400"/>
              </a:lnSpc>
              <a:spcBef>
                <a:spcPts val="200"/>
              </a:spcBef>
              <a:buClr>
                <a:srgbClr val="FFFFFF"/>
              </a:buClr>
              <a:buFont typeface="Times"/>
              <a:defRPr sz="1710">
                <a:solidFill>
                  <a:srgbClr val="000000"/>
                </a:solidFill>
              </a:defRPr>
            </a:pPr>
            <a:endParaRPr sz="3420">
              <a:latin typeface="Times"/>
              <a:ea typeface="Times"/>
              <a:cs typeface="Times"/>
              <a:sym typeface="Times"/>
            </a:endParaRPr>
          </a:p>
          <a:p>
            <a:pPr marL="160019" indent="-160019" algn="just" defTabSz="173735">
              <a:lnSpc>
                <a:spcPts val="1800"/>
              </a:lnSpc>
              <a:spcBef>
                <a:spcPts val="200"/>
              </a:spcBef>
              <a:buClr>
                <a:srgbClr val="FFFFFF"/>
              </a:buClr>
              <a:buFont typeface="Times"/>
              <a:defRPr sz="1710">
                <a:solidFill>
                  <a:srgbClr val="000000"/>
                </a:solidFill>
              </a:defRPr>
            </a:pPr>
            <a:endParaRPr sz="1330">
              <a:latin typeface="Times"/>
              <a:ea typeface="Times"/>
              <a:cs typeface="Times"/>
              <a:sym typeface="Times"/>
            </a:endParaRPr>
          </a:p>
          <a:p>
            <a:pPr marL="160019" indent="-160019" algn="just" defTabSz="173735">
              <a:lnSpc>
                <a:spcPts val="1800"/>
              </a:lnSpc>
              <a:spcBef>
                <a:spcPts val="200"/>
              </a:spcBef>
              <a:buClr>
                <a:srgbClr val="FFFFFF"/>
              </a:buClr>
              <a:buFont typeface="Times"/>
              <a:defRPr sz="1710">
                <a:solidFill>
                  <a:srgbClr val="000000"/>
                </a:solidFill>
              </a:defRPr>
            </a:pPr>
            <a:endParaRPr sz="1330">
              <a:latin typeface="Times"/>
              <a:ea typeface="Times"/>
              <a:cs typeface="Times"/>
              <a:sym typeface="Times"/>
            </a:endParaRPr>
          </a:p>
          <a:p>
            <a:pPr marL="160019" indent="-160019" algn="just" defTabSz="173735">
              <a:lnSpc>
                <a:spcPts val="1800"/>
              </a:lnSpc>
              <a:spcBef>
                <a:spcPts val="200"/>
              </a:spcBef>
              <a:buClr>
                <a:srgbClr val="FFFFFF"/>
              </a:buClr>
              <a:buFont typeface="Times"/>
              <a:defRPr sz="1710">
                <a:solidFill>
                  <a:srgbClr val="000000"/>
                </a:solidFill>
              </a:defRPr>
            </a:pPr>
            <a:endParaRPr sz="1330">
              <a:latin typeface="Times"/>
              <a:ea typeface="Times"/>
              <a:cs typeface="Times"/>
              <a:sym typeface="Times"/>
            </a:endParaRPr>
          </a:p>
        </p:txBody>
      </p:sp>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p:nvPr>
        </p:nvSpPr>
        <p:spPr>
          <a:xfrm>
            <a:off x="952500" y="406400"/>
            <a:ext cx="11099800" cy="2120900"/>
          </a:xfrm>
          <a:prstGeom prst="rect">
            <a:avLst/>
          </a:prstGeom>
        </p:spPr>
        <p:txBody>
          <a:bodyPr/>
          <a:lstStyle/>
          <a:p>
            <a:pPr>
              <a:defRPr sz="1800">
                <a:solidFill>
                  <a:srgbClr val="000000"/>
                </a:solidFill>
              </a:defRPr>
            </a:pPr>
            <a:r>
              <a:rPr sz="8000">
                <a:solidFill>
                  <a:srgbClr val="FFFFFF"/>
                </a:solidFill>
              </a:rPr>
              <a:t>Management</a:t>
            </a:r>
          </a:p>
        </p:txBody>
      </p:sp>
      <p:sp>
        <p:nvSpPr>
          <p:cNvPr id="141" name="Shape 141"/>
          <p:cNvSpPr/>
          <p:nvPr>
            <p:ph type="body" idx="1"/>
          </p:nvPr>
        </p:nvSpPr>
        <p:spPr>
          <a:xfrm>
            <a:off x="952500" y="1333500"/>
            <a:ext cx="11099800" cy="6286500"/>
          </a:xfrm>
          <a:prstGeom prst="rect">
            <a:avLst/>
          </a:prstGeom>
        </p:spPr>
        <p:txBody>
          <a:bodyPr/>
          <a:lstStyle/>
          <a:p>
            <a:pPr marL="965200" indent="-965200">
              <a:buClr>
                <a:srgbClr val="FFFFFF"/>
              </a:buClr>
              <a:buFont typeface="Helvetica"/>
              <a:defRPr sz="1800">
                <a:solidFill>
                  <a:srgbClr val="000000"/>
                </a:solidFill>
              </a:defRPr>
            </a:pPr>
            <a:r>
              <a:rPr b="1" sz="3800">
                <a:solidFill>
                  <a:srgbClr val="FFFFFF"/>
                </a:solidFill>
                <a:latin typeface="+mn-lt"/>
                <a:ea typeface="+mn-ea"/>
                <a:cs typeface="+mn-cs"/>
                <a:sym typeface="Helvetica"/>
              </a:rPr>
              <a:t>ABC’s and Supportive therapy </a:t>
            </a:r>
            <a:endParaRPr b="1">
              <a:latin typeface="+mn-lt"/>
              <a:ea typeface="+mn-ea"/>
              <a:cs typeface="+mn-cs"/>
              <a:sym typeface="Helvetica"/>
            </a:endParaRPr>
          </a:p>
          <a:p>
            <a:pPr marL="965200" indent="-965200">
              <a:buClr>
                <a:srgbClr val="FFFFFF"/>
              </a:buClr>
              <a:buFont typeface="Helvetica"/>
              <a:defRPr sz="1800">
                <a:solidFill>
                  <a:srgbClr val="000000"/>
                </a:solidFill>
              </a:defRPr>
            </a:pPr>
            <a:r>
              <a:rPr b="1" sz="3800">
                <a:solidFill>
                  <a:srgbClr val="FFFFFF"/>
                </a:solidFill>
                <a:latin typeface="+mn-lt"/>
                <a:ea typeface="+mn-ea"/>
                <a:cs typeface="+mn-cs"/>
                <a:sym typeface="Helvetica"/>
              </a:rPr>
              <a:t>Antidote</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image8.png"/>
          <p:cNvPicPr>
            <a:picLocks noChangeAspect="1"/>
          </p:cNvPicPr>
          <p:nvPr/>
        </p:nvPicPr>
        <p:blipFill>
          <a:blip r:embed="rId2">
            <a:extLst/>
          </a:blip>
          <a:stretch>
            <a:fillRect/>
          </a:stretch>
        </p:blipFill>
        <p:spPr>
          <a:xfrm>
            <a:off x="2028311" y="3049185"/>
            <a:ext cx="8948178" cy="5382430"/>
          </a:xfrm>
          <a:prstGeom prst="rect">
            <a:avLst/>
          </a:prstGeom>
          <a:ln w="12700">
            <a:miter lim="400000"/>
          </a:ln>
          <a:effectLst>
            <a:outerShdw sx="100000" sy="100000" kx="0" ky="0" algn="b" rotWithShape="0" blurRad="190500" dist="381000" dir="5400000">
              <a:srgbClr val="000000"/>
            </a:outerShdw>
          </a:effectLst>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body" idx="1"/>
          </p:nvPr>
        </p:nvSpPr>
        <p:spPr>
          <a:prstGeom prst="rect">
            <a:avLst/>
          </a:prstGeom>
        </p:spPr>
        <p:txBody>
          <a:bodyPr/>
          <a:lstStyle/>
          <a:p>
            <a:pPr marL="965200" indent="-965200">
              <a:buClr>
                <a:srgbClr val="FFFFFF"/>
              </a:buClr>
              <a:defRPr sz="1800">
                <a:solidFill>
                  <a:srgbClr val="000000"/>
                </a:solidFill>
              </a:defRPr>
            </a:pPr>
            <a:r>
              <a:rPr sz="3800">
                <a:solidFill>
                  <a:srgbClr val="FFFFFF"/>
                </a:solidFill>
              </a:rPr>
              <a:t>Pure Opioid antagonist</a:t>
            </a:r>
            <a:endParaRPr sz="3800">
              <a:solidFill>
                <a:srgbClr val="FFFFFF"/>
              </a:solidFill>
            </a:endParaRPr>
          </a:p>
          <a:p>
            <a:pPr marL="965200" indent="-965200">
              <a:buClr>
                <a:srgbClr val="FFFFFF"/>
              </a:buClr>
              <a:defRPr sz="1800">
                <a:solidFill>
                  <a:srgbClr val="000000"/>
                </a:solidFill>
              </a:defRPr>
            </a:pPr>
            <a:r>
              <a:rPr sz="3800">
                <a:solidFill>
                  <a:srgbClr val="FFFFFF"/>
                </a:solidFill>
              </a:rPr>
              <a:t>Routes?</a:t>
            </a:r>
            <a:endParaRPr sz="3800">
              <a:solidFill>
                <a:srgbClr val="FFFFFF"/>
              </a:solidFill>
            </a:endParaRPr>
          </a:p>
          <a:p>
            <a:pPr marL="965200" indent="-965200">
              <a:buClr>
                <a:srgbClr val="FFFFFF"/>
              </a:buClr>
              <a:defRPr sz="1800">
                <a:solidFill>
                  <a:srgbClr val="000000"/>
                </a:solidFill>
              </a:defRPr>
            </a:pPr>
            <a:r>
              <a:rPr sz="3800">
                <a:solidFill>
                  <a:srgbClr val="FFFFFF"/>
                </a:solidFill>
              </a:rPr>
              <a:t>Competitively bind opioid receptors and reverses  all opioid mediated action</a:t>
            </a:r>
            <a:endParaRPr sz="3800">
              <a:solidFill>
                <a:srgbClr val="FFFFFF"/>
              </a:solidFill>
            </a:endParaRPr>
          </a:p>
          <a:p>
            <a:pPr marL="965200" indent="-965200">
              <a:buClr>
                <a:srgbClr val="FFFFFF"/>
              </a:buClr>
              <a:defRPr sz="1800">
                <a:solidFill>
                  <a:srgbClr val="000000"/>
                </a:solidFill>
              </a:defRPr>
            </a:pPr>
            <a:r>
              <a:rPr sz="3800">
                <a:solidFill>
                  <a:srgbClr val="FFFFFF"/>
                </a:solidFill>
              </a:rPr>
              <a:t>Dose ?</a:t>
            </a:r>
            <a:endParaRPr sz="3800">
              <a:solidFill>
                <a:srgbClr val="FFFFFF"/>
              </a:solidFill>
            </a:endParaRPr>
          </a:p>
          <a:p>
            <a:pPr marL="965200" indent="-965200">
              <a:buClr>
                <a:srgbClr val="FFFFFF"/>
              </a:buClr>
              <a:buFont typeface="Helvetica"/>
              <a:defRPr sz="1800">
                <a:solidFill>
                  <a:srgbClr val="000000"/>
                </a:solidFill>
              </a:defRPr>
            </a:pPr>
            <a:r>
              <a:rPr b="1" i="1" sz="3800">
                <a:solidFill>
                  <a:srgbClr val="FFFFFF"/>
                </a:solidFill>
                <a:latin typeface="+mn-lt"/>
                <a:ea typeface="+mn-ea"/>
                <a:cs typeface="+mn-cs"/>
                <a:sym typeface="Helvetica"/>
              </a:rPr>
              <a:t>Half Life? Why is it important??</a:t>
            </a:r>
          </a:p>
        </p:txBody>
      </p:sp>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body" idx="1"/>
          </p:nvPr>
        </p:nvSpPr>
        <p:spPr>
          <a:prstGeom prst="rect">
            <a:avLst/>
          </a:prstGeom>
        </p:spPr>
        <p:txBody>
          <a:bodyPr/>
          <a:lstStyle/>
          <a:p>
            <a:pPr marL="965200" indent="-965200">
              <a:buClr>
                <a:srgbClr val="FFFFFF"/>
              </a:buClr>
              <a:defRPr sz="1800">
                <a:solidFill>
                  <a:srgbClr val="000000"/>
                </a:solidFill>
              </a:defRPr>
            </a:pPr>
            <a:r>
              <a:rPr sz="3800">
                <a:solidFill>
                  <a:srgbClr val="FFFFFF"/>
                </a:solidFill>
              </a:rPr>
              <a:t>Naloxone 1/2 life is 1 -2 hours</a:t>
            </a:r>
            <a:endParaRPr sz="3800">
              <a:solidFill>
                <a:srgbClr val="FFFFFF"/>
              </a:solidFill>
            </a:endParaRPr>
          </a:p>
          <a:p>
            <a:pPr marL="965200" indent="-965200">
              <a:buClr>
                <a:srgbClr val="FFFFFF"/>
              </a:buClr>
              <a:defRPr sz="1800">
                <a:solidFill>
                  <a:srgbClr val="000000"/>
                </a:solidFill>
              </a:defRPr>
            </a:pPr>
            <a:r>
              <a:rPr sz="3800">
                <a:solidFill>
                  <a:srgbClr val="FFFFFF"/>
                </a:solidFill>
              </a:rPr>
              <a:t>Morphine 1/2 life approx.  2 hours</a:t>
            </a:r>
            <a:endParaRPr sz="3800">
              <a:solidFill>
                <a:srgbClr val="FFFFFF"/>
              </a:solidFill>
            </a:endParaRPr>
          </a:p>
          <a:p>
            <a:pPr marL="0" indent="0">
              <a:buSzTx/>
              <a:buNone/>
              <a:defRPr sz="1800">
                <a:solidFill>
                  <a:srgbClr val="000000"/>
                </a:solidFill>
              </a:defRPr>
            </a:pPr>
            <a:endParaRPr sz="3800">
              <a:solidFill>
                <a:srgbClr val="FFFFFF"/>
              </a:solidFill>
            </a:endParaRPr>
          </a:p>
          <a:p>
            <a:pPr marL="0" indent="0" algn="ctr">
              <a:buSzTx/>
              <a:buNone/>
              <a:defRPr sz="1800">
                <a:solidFill>
                  <a:srgbClr val="000000"/>
                </a:solidFill>
              </a:defRPr>
            </a:pPr>
            <a:r>
              <a:rPr i="1" sz="2900">
                <a:solidFill>
                  <a:srgbClr val="FFFFFF"/>
                </a:solidFill>
              </a:rPr>
              <a:t>The duration of action of many opioids, especially after overdose, is significantly longer than that of naloxone. Patients responsive to naloxone should be observed for recurrence of opioid toxicity after the effect of naloxone has resolved.</a:t>
            </a:r>
          </a:p>
        </p:txBody>
      </p:sp>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defRPr sz="1800">
                <a:solidFill>
                  <a:srgbClr val="000000"/>
                </a:solidFill>
              </a:defRPr>
            </a:pPr>
            <a:r>
              <a:rPr sz="8000">
                <a:solidFill>
                  <a:srgbClr val="FFFFFF"/>
                </a:solidFill>
              </a:rPr>
              <a:t>Opioid Withdrawal</a:t>
            </a:r>
          </a:p>
        </p:txBody>
      </p:sp>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image9.png"/>
          <p:cNvPicPr>
            <a:picLocks noChangeAspect="1"/>
          </p:cNvPicPr>
          <p:nvPr/>
        </p:nvPicPr>
        <p:blipFill>
          <a:blip r:embed="rId2">
            <a:extLst/>
          </a:blip>
          <a:stretch>
            <a:fillRect/>
          </a:stretch>
        </p:blipFill>
        <p:spPr>
          <a:xfrm>
            <a:off x="2116770" y="1247947"/>
            <a:ext cx="8771260" cy="7270406"/>
          </a:xfrm>
          <a:prstGeom prst="rect">
            <a:avLst/>
          </a:prstGeom>
          <a:ln w="12700">
            <a:miter lim="400000"/>
          </a:ln>
          <a:effectLst>
            <a:outerShdw sx="100000" sy="100000" kx="0" ky="0" algn="b" rotWithShape="0" blurRad="190500" dist="266700" dir="5400000">
              <a:srgbClr val="000000"/>
            </a:outerShdw>
          </a:effectLst>
        </p:spPr>
      </p:pic>
      <p:sp>
        <p:nvSpPr>
          <p:cNvPr id="152" name="Shape 152"/>
          <p:cNvSpPr/>
          <p:nvPr/>
        </p:nvSpPr>
        <p:spPr>
          <a:xfrm>
            <a:off x="3346771" y="8826499"/>
            <a:ext cx="6057256"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FFFF"/>
                </a:solidFill>
                <a:latin typeface="+mn-lt"/>
                <a:ea typeface="+mn-ea"/>
                <a:cs typeface="+mn-cs"/>
                <a:sym typeface="Helvetica"/>
              </a:defRPr>
            </a:lvl1pPr>
          </a:lstStyle>
          <a:p>
            <a:pPr>
              <a:defRPr b="0" i="0" sz="1800">
                <a:solidFill>
                  <a:srgbClr val="000000"/>
                </a:solidFill>
              </a:defRPr>
            </a:pPr>
            <a:r>
              <a:rPr b="1" i="1" sz="3800">
                <a:solidFill>
                  <a:srgbClr val="FFFFFF"/>
                </a:solidFill>
              </a:rPr>
              <a:t>NOT LIFE THREATENING!</a:t>
            </a:r>
          </a:p>
        </p:txBody>
      </p:sp>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
          <p:cNvPicPr>
            <a:picLocks noChangeAspect="0"/>
          </p:cNvPicPr>
          <p:nvPr/>
        </p:nvPicPr>
        <p:blipFill>
          <a:blip r:embed="rId2">
            <a:extLst/>
          </a:blip>
          <a:stretch>
            <a:fillRect/>
          </a:stretch>
        </p:blipFill>
        <p:spPr>
          <a:xfrm>
            <a:off x="1333481" y="1231650"/>
            <a:ext cx="5114308" cy="3357019"/>
          </a:xfrm>
          <a:prstGeom prst="rect">
            <a:avLst/>
          </a:prstGeom>
          <a:effectLst>
            <a:outerShdw sx="100000" sy="100000" kx="0" ky="0" algn="b" rotWithShape="0" blurRad="190500" dist="8455" dir="5400000">
              <a:srgbClr val="000000"/>
            </a:outerShdw>
          </a:effectLst>
        </p:spPr>
      </p:pic>
      <p:pic>
        <p:nvPicPr>
          <p:cNvPr id="155" name=""/>
          <p:cNvPicPr>
            <a:picLocks noChangeAspect="0"/>
          </p:cNvPicPr>
          <p:nvPr/>
        </p:nvPicPr>
        <p:blipFill>
          <a:blip r:embed="rId3">
            <a:extLst/>
          </a:blip>
          <a:stretch>
            <a:fillRect/>
          </a:stretch>
        </p:blipFill>
        <p:spPr>
          <a:xfrm>
            <a:off x="7454676" y="1296590"/>
            <a:ext cx="4305686" cy="3227142"/>
          </a:xfrm>
          <a:prstGeom prst="rect">
            <a:avLst/>
          </a:prstGeom>
          <a:effectLst>
            <a:outerShdw sx="100000" sy="100000" kx="0" ky="0" algn="b" rotWithShape="0" blurRad="190500" dist="8455" dir="5400000">
              <a:srgbClr val="000000"/>
            </a:outerShdw>
          </a:effectLst>
        </p:spPr>
      </p:pic>
      <p:pic>
        <p:nvPicPr>
          <p:cNvPr id="156" name=""/>
          <p:cNvPicPr>
            <a:picLocks noChangeAspect="0"/>
          </p:cNvPicPr>
          <p:nvPr/>
        </p:nvPicPr>
        <p:blipFill>
          <a:blip r:embed="rId4">
            <a:extLst/>
          </a:blip>
          <a:stretch>
            <a:fillRect/>
          </a:stretch>
        </p:blipFill>
        <p:spPr>
          <a:xfrm>
            <a:off x="6973145" y="5324885"/>
            <a:ext cx="5268749" cy="3227140"/>
          </a:xfrm>
          <a:prstGeom prst="rect">
            <a:avLst/>
          </a:prstGeom>
          <a:effectLst>
            <a:outerShdw sx="100000" sy="100000" kx="0" ky="0" algn="b" rotWithShape="0" blurRad="190500" dist="8455" dir="5400000">
              <a:srgbClr val="000000"/>
            </a:outerShdw>
          </a:effectLst>
        </p:spPr>
      </p:pic>
      <p:pic>
        <p:nvPicPr>
          <p:cNvPr id="157" name=""/>
          <p:cNvPicPr>
            <a:picLocks noChangeAspect="0"/>
          </p:cNvPicPr>
          <p:nvPr/>
        </p:nvPicPr>
        <p:blipFill>
          <a:blip r:embed="rId5">
            <a:extLst/>
          </a:blip>
          <a:stretch>
            <a:fillRect/>
          </a:stretch>
        </p:blipFill>
        <p:spPr>
          <a:xfrm>
            <a:off x="1398353" y="5324885"/>
            <a:ext cx="4984562" cy="3227140"/>
          </a:xfrm>
          <a:prstGeom prst="rect">
            <a:avLst/>
          </a:prstGeom>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title"/>
          </p:nvPr>
        </p:nvSpPr>
        <p:spPr>
          <a:xfrm>
            <a:off x="952500" y="406400"/>
            <a:ext cx="11099800" cy="2120900"/>
          </a:xfrm>
          <a:prstGeom prst="rect">
            <a:avLst/>
          </a:prstGeom>
        </p:spPr>
        <p:txBody>
          <a:bodyPr/>
          <a:lstStyle>
            <a:lvl1pPr>
              <a:defRPr>
                <a:latin typeface="Gurmukhi MN"/>
                <a:ea typeface="Gurmukhi MN"/>
                <a:cs typeface="Gurmukhi MN"/>
                <a:sym typeface="Gurmukhi MN"/>
              </a:defRPr>
            </a:lvl1pPr>
          </a:lstStyle>
          <a:p>
            <a:pPr>
              <a:defRPr sz="1800">
                <a:solidFill>
                  <a:srgbClr val="000000"/>
                </a:solidFill>
              </a:defRPr>
            </a:pPr>
            <a:r>
              <a:rPr sz="8000">
                <a:solidFill>
                  <a:srgbClr val="FFFFFF"/>
                </a:solidFill>
              </a:rPr>
              <a:t>Methadone</a:t>
            </a:r>
          </a:p>
        </p:txBody>
      </p:sp>
      <p:sp>
        <p:nvSpPr>
          <p:cNvPr id="160" name="Shape 160"/>
          <p:cNvSpPr/>
          <p:nvPr>
            <p:ph type="body" idx="1"/>
          </p:nvPr>
        </p:nvSpPr>
        <p:spPr>
          <a:xfrm>
            <a:off x="952500" y="2209800"/>
            <a:ext cx="11099800" cy="6286500"/>
          </a:xfrm>
          <a:prstGeom prst="rect">
            <a:avLst/>
          </a:prstGeom>
        </p:spPr>
        <p:txBody>
          <a:bodyPr/>
          <a:lstStyle/>
          <a:p>
            <a:pPr marL="965200" indent="-965200">
              <a:buClr>
                <a:srgbClr val="FFFFFF"/>
              </a:buClr>
              <a:defRPr sz="1800">
                <a:solidFill>
                  <a:srgbClr val="000000"/>
                </a:solidFill>
              </a:defRPr>
            </a:pPr>
            <a:r>
              <a:rPr sz="3800">
                <a:solidFill>
                  <a:srgbClr val="FFFFFF"/>
                </a:solidFill>
              </a:rPr>
              <a:t>Long half life</a:t>
            </a:r>
            <a:endParaRPr sz="3800">
              <a:solidFill>
                <a:srgbClr val="FFFFFF"/>
              </a:solidFill>
            </a:endParaRPr>
          </a:p>
          <a:p>
            <a:pPr marL="965200" indent="-965200">
              <a:buClr>
                <a:srgbClr val="FFFFFF"/>
              </a:buClr>
              <a:defRPr sz="1800">
                <a:solidFill>
                  <a:srgbClr val="000000"/>
                </a:solidFill>
              </a:defRPr>
            </a:pPr>
            <a:r>
              <a:rPr sz="3800">
                <a:solidFill>
                  <a:srgbClr val="FFFFFF"/>
                </a:solidFill>
              </a:rPr>
              <a:t>Requires a dose every 24hrs</a:t>
            </a:r>
          </a:p>
        </p:txBody>
      </p:sp>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title"/>
          </p:nvPr>
        </p:nvSpPr>
        <p:spPr>
          <a:prstGeom prst="rect">
            <a:avLst/>
          </a:prstGeom>
        </p:spPr>
        <p:txBody>
          <a:bodyPr/>
          <a:lstStyle>
            <a:lvl1pPr>
              <a:defRPr b="1">
                <a:latin typeface="+mn-lt"/>
                <a:ea typeface="+mn-ea"/>
                <a:cs typeface="+mn-cs"/>
                <a:sym typeface="Helvetica"/>
              </a:defRPr>
            </a:lvl1pPr>
          </a:lstStyle>
          <a:p>
            <a:pPr>
              <a:defRPr b="0" sz="1800">
                <a:solidFill>
                  <a:srgbClr val="000000"/>
                </a:solidFill>
              </a:defRPr>
            </a:pPr>
            <a:r>
              <a:rPr b="1" sz="8000">
                <a:solidFill>
                  <a:srgbClr val="FFFFFF"/>
                </a:solidFill>
              </a:rPr>
              <a:t>Benzodiazepine Toxicity</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xfrm>
            <a:off x="952500" y="406400"/>
            <a:ext cx="11099800" cy="2120900"/>
          </a:xfrm>
          <a:prstGeom prst="rect">
            <a:avLst/>
          </a:prstGeom>
        </p:spPr>
        <p:txBody>
          <a:bodyPr/>
          <a:lstStyle/>
          <a:p>
            <a:pPr>
              <a:defRPr sz="1800">
                <a:solidFill>
                  <a:srgbClr val="000000"/>
                </a:solidFill>
              </a:defRPr>
            </a:pPr>
            <a:r>
              <a:rPr sz="8000">
                <a:solidFill>
                  <a:srgbClr val="FFFFFF"/>
                </a:solidFill>
              </a:rPr>
              <a:t>What Are Opioids?</a:t>
            </a:r>
          </a:p>
        </p:txBody>
      </p:sp>
      <p:pic>
        <p:nvPicPr>
          <p:cNvPr id="114" name="image1.png"/>
          <p:cNvPicPr>
            <a:picLocks noChangeAspect="1"/>
          </p:cNvPicPr>
          <p:nvPr/>
        </p:nvPicPr>
        <p:blipFill>
          <a:blip r:embed="rId2">
            <a:extLst/>
          </a:blip>
          <a:stretch>
            <a:fillRect/>
          </a:stretch>
        </p:blipFill>
        <p:spPr>
          <a:xfrm>
            <a:off x="1548146" y="3148259"/>
            <a:ext cx="4062639" cy="5905503"/>
          </a:xfrm>
          <a:prstGeom prst="rect">
            <a:avLst/>
          </a:prstGeom>
          <a:ln w="12700">
            <a:miter lim="400000"/>
          </a:ln>
          <a:effectLst>
            <a:outerShdw sx="100000" sy="100000" kx="0" ky="0" algn="b" rotWithShape="0" blurRad="190500" dist="8455" dir="5400000">
              <a:srgbClr val="000000"/>
            </a:outerShdw>
          </a:effectLst>
        </p:spPr>
      </p:pic>
      <p:pic>
        <p:nvPicPr>
          <p:cNvPr id="115" name="image2.png"/>
          <p:cNvPicPr>
            <a:picLocks noChangeAspect="1"/>
          </p:cNvPicPr>
          <p:nvPr/>
        </p:nvPicPr>
        <p:blipFill>
          <a:blip r:embed="rId3">
            <a:extLst/>
          </a:blip>
          <a:stretch>
            <a:fillRect/>
          </a:stretch>
        </p:blipFill>
        <p:spPr>
          <a:xfrm>
            <a:off x="6811127" y="2563141"/>
            <a:ext cx="5016583" cy="3331669"/>
          </a:xfrm>
          <a:prstGeom prst="rect">
            <a:avLst/>
          </a:prstGeom>
          <a:ln w="12700">
            <a:miter lim="400000"/>
          </a:ln>
          <a:effectLst>
            <a:outerShdw sx="100000" sy="100000" kx="0" ky="0" algn="b" rotWithShape="0" blurRad="190500" dist="8455" dir="5400000">
              <a:srgbClr val="000000"/>
            </a:outerShdw>
          </a:effectLst>
        </p:spPr>
      </p:pic>
      <p:pic>
        <p:nvPicPr>
          <p:cNvPr id="116" name="image3.png"/>
          <p:cNvPicPr>
            <a:picLocks noChangeAspect="1"/>
          </p:cNvPicPr>
          <p:nvPr/>
        </p:nvPicPr>
        <p:blipFill>
          <a:blip r:embed="rId4">
            <a:extLst/>
          </a:blip>
          <a:stretch>
            <a:fillRect/>
          </a:stretch>
        </p:blipFill>
        <p:spPr>
          <a:xfrm>
            <a:off x="6785247" y="6385159"/>
            <a:ext cx="5068344" cy="3186933"/>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body" sz="quarter" idx="1"/>
          </p:nvPr>
        </p:nvSpPr>
        <p:spPr>
          <a:xfrm>
            <a:off x="1270000" y="6565900"/>
            <a:ext cx="10464800" cy="2180134"/>
          </a:xfrm>
          <a:prstGeom prst="rect">
            <a:avLst/>
          </a:prstGeom>
        </p:spPr>
        <p:txBody>
          <a:bodyPr/>
          <a:lstStyle/>
          <a:p>
            <a:pPr algn="just" defTabSz="353964">
              <a:lnSpc>
                <a:spcPts val="3400"/>
              </a:lnSpc>
              <a:defRPr sz="1764">
                <a:solidFill>
                  <a:srgbClr val="000000"/>
                </a:solidFill>
              </a:defRPr>
            </a:pPr>
            <a:r>
              <a:rPr sz="2254">
                <a:solidFill>
                  <a:srgbClr val="FFFFFF"/>
                </a:solidFill>
                <a:latin typeface="Times"/>
                <a:ea typeface="Times"/>
                <a:cs typeface="Times"/>
                <a:sym typeface="Times"/>
              </a:rPr>
              <a:t>Benzodiazepine bind to benzodiazepine receptor &amp; potentiates GABA effects on the chloride channel —&gt; increasing intracellular flux of CL ions &amp; hyperpolarizing the cell</a:t>
            </a:r>
            <a:endParaRPr sz="2254">
              <a:latin typeface="Times"/>
              <a:ea typeface="Times"/>
              <a:cs typeface="Times"/>
              <a:sym typeface="Times"/>
            </a:endParaRPr>
          </a:p>
          <a:p>
            <a:pPr algn="just" defTabSz="353964">
              <a:lnSpc>
                <a:spcPts val="3400"/>
              </a:lnSpc>
              <a:defRPr sz="1764">
                <a:solidFill>
                  <a:srgbClr val="000000"/>
                </a:solidFill>
              </a:defRPr>
            </a:pPr>
            <a:endParaRPr sz="2254">
              <a:latin typeface="Times"/>
              <a:ea typeface="Times"/>
              <a:cs typeface="Times"/>
              <a:sym typeface="Times"/>
            </a:endParaRPr>
          </a:p>
          <a:p>
            <a:pPr algn="just" defTabSz="353964">
              <a:lnSpc>
                <a:spcPts val="3400"/>
              </a:lnSpc>
              <a:defRPr sz="1764">
                <a:solidFill>
                  <a:srgbClr val="000000"/>
                </a:solidFill>
              </a:defRPr>
            </a:pPr>
            <a:r>
              <a:rPr sz="2254">
                <a:solidFill>
                  <a:srgbClr val="FFFFFF"/>
                </a:solidFill>
                <a:latin typeface="Times"/>
                <a:ea typeface="Times"/>
                <a:cs typeface="Times"/>
                <a:sym typeface="Times"/>
              </a:rPr>
              <a:t>The net effect is a diminished ability of the nerve cell to initiate an action potential, inhibiting neural transmission!</a:t>
            </a:r>
          </a:p>
        </p:txBody>
      </p:sp>
      <p:pic>
        <p:nvPicPr>
          <p:cNvPr id="165" name="image14.png"/>
          <p:cNvPicPr>
            <a:picLocks noChangeAspect="1"/>
          </p:cNvPicPr>
          <p:nvPr/>
        </p:nvPicPr>
        <p:blipFill>
          <a:blip r:embed="rId2">
            <a:extLst/>
          </a:blip>
          <a:stretch>
            <a:fillRect/>
          </a:stretch>
        </p:blipFill>
        <p:spPr>
          <a:xfrm>
            <a:off x="2234374" y="1469697"/>
            <a:ext cx="8536052" cy="4934605"/>
          </a:xfrm>
          <a:prstGeom prst="rect">
            <a:avLst/>
          </a:prstGeom>
          <a:ln w="12700">
            <a:miter lim="400000"/>
          </a:ln>
          <a:effectLst>
            <a:outerShdw sx="100000" sy="100000" kx="0" ky="0" algn="b" rotWithShape="0" blurRad="190500" dist="8455" dir="5400000">
              <a:srgbClr val="000000"/>
            </a:outerShdw>
          </a:effectLst>
        </p:spPr>
      </p:pic>
      <p:sp>
        <p:nvSpPr>
          <p:cNvPr id="166" name="Shape 166"/>
          <p:cNvSpPr/>
          <p:nvPr>
            <p:ph type="title"/>
          </p:nvPr>
        </p:nvSpPr>
        <p:spPr>
          <a:xfrm>
            <a:off x="952500" y="648295"/>
            <a:ext cx="11099800" cy="659805"/>
          </a:xfrm>
          <a:prstGeom prst="rect">
            <a:avLst/>
          </a:prstGeom>
        </p:spPr>
        <p:txBody>
          <a:bodyPr anchor="ctr"/>
          <a:lstStyle>
            <a:lvl1pPr defTabSz="268731">
              <a:defRPr b="1" sz="3600">
                <a:latin typeface="+mn-lt"/>
                <a:ea typeface="+mn-ea"/>
                <a:cs typeface="+mn-cs"/>
                <a:sym typeface="Helvetica"/>
              </a:defRPr>
            </a:lvl1pPr>
          </a:lstStyle>
          <a:p>
            <a:pPr>
              <a:defRPr b="0" sz="1800">
                <a:solidFill>
                  <a:srgbClr val="000000"/>
                </a:solidFill>
              </a:defRPr>
            </a:pPr>
            <a:r>
              <a:rPr b="1" sz="3600">
                <a:solidFill>
                  <a:srgbClr val="FFFFFF"/>
                </a:solidFill>
              </a:rPr>
              <a:t>Mechanism of Action</a:t>
            </a:r>
          </a:p>
        </p:txBody>
      </p:sp>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8" name=""/>
          <p:cNvPicPr>
            <a:picLocks noChangeAspect="0"/>
          </p:cNvPicPr>
          <p:nvPr/>
        </p:nvPicPr>
        <p:blipFill>
          <a:blip r:embed="rId2">
            <a:extLst/>
          </a:blip>
          <a:stretch>
            <a:fillRect/>
          </a:stretch>
        </p:blipFill>
        <p:spPr>
          <a:xfrm>
            <a:off x="3250629" y="2094755"/>
            <a:ext cx="6503542" cy="5576790"/>
          </a:xfrm>
          <a:prstGeom prst="rect">
            <a:avLst/>
          </a:prstGeom>
          <a:effectLst>
            <a:outerShdw sx="100000" sy="100000" kx="0" ky="0" algn="b" rotWithShape="0" blurRad="190500" dist="292100" dir="5400000">
              <a:srgbClr val="000000"/>
            </a:outerShdw>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xfrm>
            <a:off x="952500" y="406400"/>
            <a:ext cx="11099800" cy="2120900"/>
          </a:xfrm>
          <a:prstGeom prst="rect">
            <a:avLst/>
          </a:prstGeom>
        </p:spPr>
        <p:txBody>
          <a:bodyPr/>
          <a:lstStyle/>
          <a:p>
            <a:pPr>
              <a:defRPr sz="1800">
                <a:solidFill>
                  <a:srgbClr val="000000"/>
                </a:solidFill>
              </a:defRPr>
            </a:pPr>
            <a:r>
              <a:rPr sz="8000">
                <a:solidFill>
                  <a:srgbClr val="FFFFFF"/>
                </a:solidFill>
              </a:rPr>
              <a:t>Clinical Effects</a:t>
            </a:r>
          </a:p>
        </p:txBody>
      </p:sp>
      <p:sp>
        <p:nvSpPr>
          <p:cNvPr id="171" name="Shape 171"/>
          <p:cNvSpPr/>
          <p:nvPr>
            <p:ph type="body" idx="1"/>
          </p:nvPr>
        </p:nvSpPr>
        <p:spPr>
          <a:xfrm>
            <a:off x="952500" y="2590800"/>
            <a:ext cx="11099800" cy="6286500"/>
          </a:xfrm>
          <a:prstGeom prst="rect">
            <a:avLst/>
          </a:prstGeom>
        </p:spPr>
        <p:txBody>
          <a:bodyPr/>
          <a:lstStyle/>
          <a:p>
            <a:pPr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Sedative</a:t>
            </a:r>
            <a:endParaRPr sz="3500">
              <a:latin typeface="Times"/>
              <a:ea typeface="Times"/>
              <a:cs typeface="Times"/>
              <a:sym typeface="Times"/>
            </a:endParaRPr>
          </a:p>
          <a:p>
            <a:pPr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Hypnotic</a:t>
            </a:r>
            <a:endParaRPr sz="3500">
              <a:latin typeface="Times"/>
              <a:ea typeface="Times"/>
              <a:cs typeface="Times"/>
              <a:sym typeface="Times"/>
            </a:endParaRPr>
          </a:p>
          <a:p>
            <a:pPr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Anxiolytic</a:t>
            </a:r>
            <a:endParaRPr sz="3500">
              <a:latin typeface="Times"/>
              <a:ea typeface="Times"/>
              <a:cs typeface="Times"/>
              <a:sym typeface="Times"/>
            </a:endParaRPr>
          </a:p>
          <a:p>
            <a:pPr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Anticonvulsant</a:t>
            </a:r>
          </a:p>
        </p:txBody>
      </p:sp>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3" name="image15.png"/>
          <p:cNvPicPr>
            <a:picLocks noChangeAspect="1"/>
          </p:cNvPicPr>
          <p:nvPr/>
        </p:nvPicPr>
        <p:blipFill>
          <a:blip r:embed="rId2">
            <a:extLst/>
          </a:blip>
          <a:stretch>
            <a:fillRect/>
          </a:stretch>
        </p:blipFill>
        <p:spPr>
          <a:xfrm>
            <a:off x="1183856" y="2382283"/>
            <a:ext cx="10637088" cy="4426068"/>
          </a:xfrm>
          <a:prstGeom prst="rect">
            <a:avLst/>
          </a:prstGeom>
          <a:ln w="12700">
            <a:miter lim="400000"/>
          </a:ln>
          <a:effectLst>
            <a:outerShdw sx="100000" sy="100000" kx="0" ky="0" algn="b" rotWithShape="0" blurRad="190500" dist="279400" dir="5400000">
              <a:srgbClr val="000000"/>
            </a:outerShdw>
          </a:effectLst>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 name="Shape 175"/>
          <p:cNvSpPr/>
          <p:nvPr>
            <p:ph type="title"/>
          </p:nvPr>
        </p:nvSpPr>
        <p:spPr>
          <a:xfrm>
            <a:off x="952500" y="406400"/>
            <a:ext cx="11099800" cy="2120900"/>
          </a:xfrm>
          <a:prstGeom prst="rect">
            <a:avLst/>
          </a:prstGeom>
        </p:spPr>
        <p:txBody>
          <a:bodyPr/>
          <a:lstStyle>
            <a:lvl1pPr defTabSz="484886">
              <a:defRPr sz="6600"/>
            </a:lvl1pPr>
          </a:lstStyle>
          <a:p>
            <a:pPr>
              <a:defRPr sz="1800">
                <a:solidFill>
                  <a:srgbClr val="000000"/>
                </a:solidFill>
              </a:defRPr>
            </a:pPr>
            <a:r>
              <a:rPr sz="6600">
                <a:solidFill>
                  <a:srgbClr val="FFFFFF"/>
                </a:solidFill>
              </a:rPr>
              <a:t>Clinical Features of Benzo Poisoning</a:t>
            </a:r>
          </a:p>
        </p:txBody>
      </p:sp>
      <p:sp>
        <p:nvSpPr>
          <p:cNvPr id="176" name="Shape 176"/>
          <p:cNvSpPr/>
          <p:nvPr>
            <p:ph type="body" idx="1"/>
          </p:nvPr>
        </p:nvSpPr>
        <p:spPr>
          <a:xfrm>
            <a:off x="952500" y="2590800"/>
            <a:ext cx="11099800" cy="6286500"/>
          </a:xfrm>
          <a:prstGeom prst="rect">
            <a:avLst/>
          </a:prstGeom>
        </p:spPr>
        <p:txBody>
          <a:bodyPr/>
          <a:lstStyle/>
          <a:p>
            <a:pPr marL="965200" indent="-965200">
              <a:buClr>
                <a:srgbClr val="FFFFFF"/>
              </a:buClr>
              <a:defRPr sz="1800">
                <a:solidFill>
                  <a:srgbClr val="000000"/>
                </a:solidFill>
              </a:defRPr>
            </a:pPr>
            <a:r>
              <a:rPr sz="3800">
                <a:solidFill>
                  <a:srgbClr val="FFFFFF"/>
                </a:solidFill>
              </a:rPr>
              <a:t>CNS depression (spectrum)</a:t>
            </a:r>
            <a:endParaRPr sz="3800">
              <a:solidFill>
                <a:srgbClr val="FFFFFF"/>
              </a:solidFill>
            </a:endParaRPr>
          </a:p>
          <a:p>
            <a:pPr marL="965200" indent="-965200">
              <a:buClr>
                <a:srgbClr val="FFFFFF"/>
              </a:buClr>
              <a:defRPr sz="1800">
                <a:solidFill>
                  <a:srgbClr val="000000"/>
                </a:solidFill>
              </a:defRPr>
            </a:pPr>
            <a:r>
              <a:rPr sz="3800">
                <a:solidFill>
                  <a:srgbClr val="FFFFFF"/>
                </a:solidFill>
              </a:rPr>
              <a:t>Resp. depression (non central)</a:t>
            </a:r>
            <a:endParaRPr sz="3800">
              <a:solidFill>
                <a:srgbClr val="FFFFFF"/>
              </a:solidFill>
            </a:endParaRPr>
          </a:p>
          <a:p>
            <a:pPr marL="965200" indent="-965200">
              <a:buClr>
                <a:srgbClr val="FFFFFF"/>
              </a:buClr>
              <a:defRPr sz="1800">
                <a:solidFill>
                  <a:srgbClr val="000000"/>
                </a:solidFill>
              </a:defRPr>
            </a:pPr>
            <a:r>
              <a:rPr sz="3800">
                <a:solidFill>
                  <a:srgbClr val="FFFFFF"/>
                </a:solidFill>
              </a:rPr>
              <a:t>Hypotension (uncommon)</a:t>
            </a:r>
            <a:endParaRPr sz="3800">
              <a:solidFill>
                <a:srgbClr val="FFFFFF"/>
              </a:solidFill>
            </a:endParaRPr>
          </a:p>
          <a:p>
            <a:pPr marL="965200" indent="-965200">
              <a:buClr>
                <a:srgbClr val="FFFFFF"/>
              </a:buClr>
              <a:defRPr sz="1800">
                <a:solidFill>
                  <a:srgbClr val="000000"/>
                </a:solidFill>
              </a:defRPr>
            </a:pPr>
            <a:r>
              <a:rPr sz="3800">
                <a:solidFill>
                  <a:srgbClr val="FFFFFF"/>
                </a:solidFill>
              </a:rPr>
              <a:t>Potentail complications:                              Aspiration - Pressure sores</a:t>
            </a:r>
          </a:p>
        </p:txBody>
      </p:sp>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prstGeom prst="rect">
            <a:avLst/>
          </a:prstGeom>
        </p:spPr>
        <p:txBody>
          <a:bodyPr/>
          <a:lstStyle>
            <a:lvl1pPr>
              <a:defRPr b="1">
                <a:latin typeface="+mn-lt"/>
                <a:ea typeface="+mn-ea"/>
                <a:cs typeface="+mn-cs"/>
                <a:sym typeface="Helvetica"/>
              </a:defRPr>
            </a:lvl1pPr>
          </a:lstStyle>
          <a:p>
            <a:pPr>
              <a:defRPr b="0" sz="1800">
                <a:solidFill>
                  <a:srgbClr val="000000"/>
                </a:solidFill>
              </a:defRPr>
            </a:pPr>
            <a:r>
              <a:rPr b="1" sz="8000">
                <a:solidFill>
                  <a:srgbClr val="FFFFFF"/>
                </a:solidFill>
              </a:rPr>
              <a:t>Why do they get HAGMA ACIDOSIS?</a:t>
            </a:r>
          </a:p>
        </p:txBody>
      </p:sp>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xfrm>
            <a:off x="952500" y="406400"/>
            <a:ext cx="11099800" cy="2120900"/>
          </a:xfrm>
          <a:prstGeom prst="rect">
            <a:avLst/>
          </a:prstGeom>
        </p:spPr>
        <p:txBody>
          <a:bodyPr/>
          <a:lstStyle/>
          <a:p>
            <a:pPr/>
          </a:p>
        </p:txBody>
      </p:sp>
      <p:sp>
        <p:nvSpPr>
          <p:cNvPr id="181" name="Shape 181"/>
          <p:cNvSpPr/>
          <p:nvPr>
            <p:ph type="body" idx="1"/>
          </p:nvPr>
        </p:nvSpPr>
        <p:spPr>
          <a:xfrm>
            <a:off x="952500" y="2590800"/>
            <a:ext cx="11099800" cy="6286500"/>
          </a:xfrm>
          <a:prstGeom prst="rect">
            <a:avLst/>
          </a:prstGeom>
        </p:spPr>
        <p:txBody>
          <a:bodyPr/>
          <a:lstStyle/>
          <a:p>
            <a:pPr marL="1447800" indent="-1447800">
              <a:buClr>
                <a:srgbClr val="FFFFFF"/>
              </a:buClr>
              <a:buFont typeface="Helvetica"/>
              <a:defRPr sz="1800">
                <a:solidFill>
                  <a:srgbClr val="000000"/>
                </a:solidFill>
              </a:defRPr>
            </a:pPr>
            <a:r>
              <a:rPr b="1" i="1" sz="5700">
                <a:solidFill>
                  <a:srgbClr val="FFFFFF"/>
                </a:solidFill>
                <a:latin typeface="+mn-lt"/>
                <a:ea typeface="+mn-ea"/>
                <a:cs typeface="+mn-cs"/>
                <a:sym typeface="Helvetica"/>
              </a:rPr>
              <a:t>How to Diagnose?</a:t>
            </a:r>
            <a:endParaRPr b="1" i="1" sz="5700">
              <a:latin typeface="+mn-lt"/>
              <a:ea typeface="+mn-ea"/>
              <a:cs typeface="+mn-cs"/>
              <a:sym typeface="Helvetica"/>
            </a:endParaRPr>
          </a:p>
          <a:p>
            <a:pPr marL="1447800" indent="-1447800">
              <a:buClr>
                <a:srgbClr val="FFFFFF"/>
              </a:buClr>
              <a:buFont typeface="Helvetica"/>
              <a:defRPr sz="1800">
                <a:solidFill>
                  <a:srgbClr val="000000"/>
                </a:solidFill>
              </a:defRPr>
            </a:pPr>
            <a:r>
              <a:rPr b="1" i="1" sz="5700">
                <a:solidFill>
                  <a:srgbClr val="FFFFFF"/>
                </a:solidFill>
                <a:latin typeface="+mn-lt"/>
                <a:ea typeface="+mn-ea"/>
                <a:cs typeface="+mn-cs"/>
                <a:sym typeface="Helvetica"/>
              </a:rPr>
              <a:t>Differential Diagnosis?</a:t>
            </a:r>
          </a:p>
        </p:txBody>
      </p:sp>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xfrm>
            <a:off x="952500" y="1409700"/>
            <a:ext cx="11099800" cy="2120900"/>
          </a:xfrm>
          <a:prstGeom prst="rect">
            <a:avLst/>
          </a:prstGeom>
        </p:spPr>
        <p:txBody>
          <a:bodyPr/>
          <a:lstStyle>
            <a:lvl1pPr>
              <a:defRPr>
                <a:latin typeface="Gurmukhi MN"/>
                <a:ea typeface="Gurmukhi MN"/>
                <a:cs typeface="Gurmukhi MN"/>
                <a:sym typeface="Gurmukhi MN"/>
              </a:defRPr>
            </a:lvl1pPr>
          </a:lstStyle>
          <a:p>
            <a:pPr>
              <a:defRPr sz="1800">
                <a:solidFill>
                  <a:srgbClr val="000000"/>
                </a:solidFill>
              </a:defRPr>
            </a:pPr>
            <a:r>
              <a:rPr sz="8000">
                <a:solidFill>
                  <a:srgbClr val="FFFFFF"/>
                </a:solidFill>
              </a:rPr>
              <a:t>Management</a:t>
            </a:r>
          </a:p>
        </p:txBody>
      </p:sp>
      <p:sp>
        <p:nvSpPr>
          <p:cNvPr id="184" name="Shape 184"/>
          <p:cNvSpPr/>
          <p:nvPr>
            <p:ph type="body" idx="1"/>
          </p:nvPr>
        </p:nvSpPr>
        <p:spPr>
          <a:xfrm>
            <a:off x="1092200" y="3441700"/>
            <a:ext cx="11099800" cy="6286500"/>
          </a:xfrm>
          <a:prstGeom prst="rect">
            <a:avLst/>
          </a:prstGeom>
        </p:spPr>
        <p:txBody>
          <a:bodyPr/>
          <a:lstStyle/>
          <a:p>
            <a:pPr marL="1092200" indent="-1092200">
              <a:buClr>
                <a:srgbClr val="FFFFFF"/>
              </a:buClr>
              <a:buFont typeface="Helvetica"/>
              <a:defRPr sz="1800">
                <a:solidFill>
                  <a:srgbClr val="000000"/>
                </a:solidFill>
              </a:defRPr>
            </a:pPr>
            <a:r>
              <a:rPr b="1" sz="4300">
                <a:solidFill>
                  <a:srgbClr val="FFFFFF"/>
                </a:solidFill>
                <a:latin typeface="+mn-lt"/>
                <a:ea typeface="+mn-ea"/>
                <a:cs typeface="+mn-cs"/>
                <a:sym typeface="Helvetica"/>
              </a:rPr>
              <a:t>Supportive</a:t>
            </a:r>
            <a:endParaRPr b="1" sz="4300">
              <a:latin typeface="+mn-lt"/>
              <a:ea typeface="+mn-ea"/>
              <a:cs typeface="+mn-cs"/>
              <a:sym typeface="Helvetica"/>
            </a:endParaRPr>
          </a:p>
          <a:p>
            <a:pPr marL="1092200" indent="-1092200">
              <a:buClr>
                <a:srgbClr val="FFFFFF"/>
              </a:buClr>
              <a:buFont typeface="Helvetica"/>
              <a:defRPr sz="1800">
                <a:solidFill>
                  <a:srgbClr val="000000"/>
                </a:solidFill>
              </a:defRPr>
            </a:pPr>
            <a:r>
              <a:rPr b="1" sz="4300">
                <a:solidFill>
                  <a:srgbClr val="FFFFFF"/>
                </a:solidFill>
                <a:latin typeface="+mn-lt"/>
                <a:ea typeface="+mn-ea"/>
                <a:cs typeface="+mn-cs"/>
                <a:sym typeface="Helvetica"/>
              </a:rPr>
              <a:t>Antidote</a:t>
            </a:r>
          </a:p>
        </p:txBody>
      </p:sp>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title"/>
          </p:nvPr>
        </p:nvSpPr>
        <p:spPr>
          <a:xfrm>
            <a:off x="1384300" y="966266"/>
            <a:ext cx="11099800" cy="2120901"/>
          </a:xfrm>
          <a:prstGeom prst="rect">
            <a:avLst/>
          </a:prstGeom>
        </p:spPr>
        <p:txBody>
          <a:bodyPr/>
          <a:lstStyle>
            <a:lvl1pPr>
              <a:defRPr>
                <a:latin typeface="Gurmukhi MN"/>
                <a:ea typeface="Gurmukhi MN"/>
                <a:cs typeface="Gurmukhi MN"/>
                <a:sym typeface="Gurmukhi MN"/>
              </a:defRPr>
            </a:lvl1pPr>
          </a:lstStyle>
          <a:p>
            <a:pPr>
              <a:defRPr sz="1800">
                <a:solidFill>
                  <a:srgbClr val="000000"/>
                </a:solidFill>
              </a:defRPr>
            </a:pPr>
            <a:r>
              <a:rPr sz="8000">
                <a:solidFill>
                  <a:srgbClr val="FFFFFF"/>
                </a:solidFill>
              </a:rPr>
              <a:t>Flumazenil</a:t>
            </a:r>
          </a:p>
        </p:txBody>
      </p:sp>
      <p:sp>
        <p:nvSpPr>
          <p:cNvPr id="187" name="Shape 187"/>
          <p:cNvSpPr/>
          <p:nvPr>
            <p:ph type="body" idx="1"/>
          </p:nvPr>
        </p:nvSpPr>
        <p:spPr>
          <a:xfrm>
            <a:off x="952500" y="2590800"/>
            <a:ext cx="11099800" cy="6286500"/>
          </a:xfrm>
          <a:prstGeom prst="rect">
            <a:avLst/>
          </a:prstGeom>
        </p:spPr>
        <p:txBody>
          <a:bodyPr/>
          <a:lstStyle/>
          <a:p>
            <a:pPr marL="0" indent="0" algn="just" defTabSz="457200">
              <a:lnSpc>
                <a:spcPts val="5100"/>
              </a:lnSpc>
              <a:spcBef>
                <a:spcPts val="0"/>
              </a:spcBef>
              <a:buSzTx/>
              <a:buNone/>
              <a:defRPr sz="1800">
                <a:solidFill>
                  <a:srgbClr val="000000"/>
                </a:solidFill>
              </a:defRPr>
            </a:pPr>
            <a:r>
              <a:rPr sz="3500">
                <a:solidFill>
                  <a:srgbClr val="FFFFFF"/>
                </a:solidFill>
                <a:latin typeface="Times"/>
                <a:ea typeface="Times"/>
                <a:cs typeface="Times"/>
                <a:sym typeface="Times"/>
              </a:rPr>
              <a:t>Nonspecific competitive antagonist of the benzo receptor</a:t>
            </a:r>
            <a:endParaRPr sz="3500">
              <a:latin typeface="Times"/>
              <a:ea typeface="Times"/>
              <a:cs typeface="Times"/>
              <a:sym typeface="Times"/>
            </a:endParaRPr>
          </a:p>
          <a:p>
            <a:pPr marL="0" indent="0" algn="just" defTabSz="457200">
              <a:lnSpc>
                <a:spcPts val="5100"/>
              </a:lnSpc>
              <a:spcBef>
                <a:spcPts val="0"/>
              </a:spcBef>
              <a:buSzTx/>
              <a:buNone/>
              <a:defRPr sz="1800">
                <a:solidFill>
                  <a:srgbClr val="000000"/>
                </a:solidFill>
              </a:defRPr>
            </a:pPr>
            <a:endParaRPr sz="3500">
              <a:latin typeface="Times"/>
              <a:ea typeface="Times"/>
              <a:cs typeface="Times"/>
              <a:sym typeface="Times"/>
            </a:endParaRPr>
          </a:p>
          <a:p>
            <a:pPr marL="0" indent="0" algn="just" defTabSz="457200">
              <a:spcBef>
                <a:spcPts val="0"/>
              </a:spcBef>
              <a:buSzTx/>
              <a:buNone/>
              <a:defRPr sz="1800">
                <a:solidFill>
                  <a:srgbClr val="000000"/>
                </a:solidFill>
              </a:defRPr>
            </a:pPr>
            <a:r>
              <a:rPr sz="3500">
                <a:solidFill>
                  <a:srgbClr val="FFFFFF"/>
                </a:solidFill>
                <a:latin typeface="Times"/>
                <a:ea typeface="Times"/>
                <a:cs typeface="Times"/>
                <a:sym typeface="Times"/>
              </a:rPr>
              <a:t>Reverse benzodiazepine-induced sedation after GA, PSA, &amp; confirmed benzodiazepine overdose</a:t>
            </a:r>
            <a:endParaRPr sz="3500">
              <a:latin typeface="Times"/>
              <a:ea typeface="Times"/>
              <a:cs typeface="Times"/>
              <a:sym typeface="Times"/>
            </a:endParaRPr>
          </a:p>
          <a:p>
            <a:pPr marL="0" indent="0" algn="just" defTabSz="457200">
              <a:spcBef>
                <a:spcPts val="0"/>
              </a:spcBef>
              <a:buSzTx/>
              <a:buNone/>
              <a:defRPr sz="1800">
                <a:solidFill>
                  <a:srgbClr val="000000"/>
                </a:solidFill>
              </a:defRPr>
            </a:pPr>
            <a:endParaRPr sz="3500">
              <a:latin typeface="Times"/>
              <a:ea typeface="Times"/>
              <a:cs typeface="Times"/>
              <a:sym typeface="Times"/>
            </a:endParaRPr>
          </a:p>
          <a:p>
            <a:pPr marL="0" indent="0" algn="just" defTabSz="457200">
              <a:spcBef>
                <a:spcPts val="0"/>
              </a:spcBef>
              <a:buSzTx/>
              <a:buNone/>
              <a:defRPr sz="1800">
                <a:solidFill>
                  <a:srgbClr val="000000"/>
                </a:solidFill>
              </a:defRPr>
            </a:pPr>
            <a:r>
              <a:rPr sz="3500">
                <a:solidFill>
                  <a:srgbClr val="FFFFFF"/>
                </a:solidFill>
                <a:latin typeface="Times"/>
                <a:ea typeface="Times"/>
                <a:cs typeface="Times"/>
                <a:sym typeface="Times"/>
              </a:rPr>
              <a:t>Not recommended for the routine reversal of sedative overdose in the ED </a:t>
            </a:r>
          </a:p>
        </p:txBody>
      </p:sp>
      <p:pic>
        <p:nvPicPr>
          <p:cNvPr id="188" name="image16.png"/>
          <p:cNvPicPr>
            <a:picLocks noChangeAspect="1"/>
          </p:cNvPicPr>
          <p:nvPr/>
        </p:nvPicPr>
        <p:blipFill>
          <a:blip r:embed="rId2">
            <a:extLst/>
          </a:blip>
          <a:stretch>
            <a:fillRect/>
          </a:stretch>
        </p:blipFill>
        <p:spPr>
          <a:xfrm>
            <a:off x="1910252" y="543816"/>
            <a:ext cx="1548222" cy="2978501"/>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image17.png"/>
          <p:cNvPicPr>
            <a:picLocks noChangeAspect="1"/>
          </p:cNvPicPr>
          <p:nvPr/>
        </p:nvPicPr>
        <p:blipFill>
          <a:blip r:embed="rId2">
            <a:extLst/>
          </a:blip>
          <a:stretch>
            <a:fillRect/>
          </a:stretch>
        </p:blipFill>
        <p:spPr>
          <a:xfrm>
            <a:off x="2809924" y="1219200"/>
            <a:ext cx="7569201" cy="7327900"/>
          </a:xfrm>
          <a:prstGeom prst="rect">
            <a:avLst/>
          </a:prstGeom>
          <a:ln w="12700">
            <a:miter lim="400000"/>
          </a:ln>
          <a:effectLst>
            <a:outerShdw sx="100000" sy="100000" kx="0" ky="0" algn="b" rotWithShape="0" blurRad="190500" dist="152400" dir="5400000">
              <a:srgbClr val="000000"/>
            </a:outerShdw>
          </a:effectLst>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ph type="body" idx="1"/>
          </p:nvPr>
        </p:nvSpPr>
        <p:spPr>
          <a:prstGeom prst="rect">
            <a:avLst/>
          </a:prstGeom>
        </p:spPr>
        <p:txBody>
          <a:bodyPr/>
          <a:lstStyle/>
          <a:p>
            <a:pPr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Exudate of the opium poppy (</a:t>
            </a:r>
            <a:r>
              <a:rPr i="1" sz="3700">
                <a:solidFill>
                  <a:srgbClr val="FFFFFF"/>
                </a:solidFill>
                <a:latin typeface="Times New Roman"/>
                <a:ea typeface="Times New Roman"/>
                <a:cs typeface="Times New Roman"/>
                <a:sym typeface="Times New Roman"/>
              </a:rPr>
              <a:t>Papaver somniferum</a:t>
            </a:r>
            <a:r>
              <a:rPr sz="3700">
                <a:solidFill>
                  <a:srgbClr val="FFFFFF"/>
                </a:solidFill>
                <a:latin typeface="Times New Roman"/>
                <a:ea typeface="Times New Roman"/>
                <a:cs typeface="Times New Roman"/>
                <a:sym typeface="Times New Roman"/>
              </a:rPr>
              <a:t>) </a:t>
            </a:r>
            <a:endParaRPr sz="3700">
              <a:latin typeface="Times New Roman"/>
              <a:ea typeface="Times New Roman"/>
              <a:cs typeface="Times New Roman"/>
              <a:sym typeface="Times New Roman"/>
            </a:endParaRPr>
          </a:p>
          <a:p>
            <a:pPr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Known to relieve pain, diarrhea, produce euphoria</a:t>
            </a:r>
            <a:endParaRPr sz="3700">
              <a:latin typeface="Times New Roman"/>
              <a:ea typeface="Times New Roman"/>
              <a:cs typeface="Times New Roman"/>
              <a:sym typeface="Times New Roman"/>
            </a:endParaRPr>
          </a:p>
          <a:p>
            <a:pPr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Addiction to opium became commonplace</a:t>
            </a:r>
            <a:endParaRPr sz="3700">
              <a:latin typeface="Times New Roman"/>
              <a:ea typeface="Times New Roman"/>
              <a:cs typeface="Times New Roman"/>
              <a:sym typeface="Times New Roman"/>
            </a:endParaRPr>
          </a:p>
          <a:p>
            <a:pPr marL="0" indent="0" defTabSz="914400">
              <a:lnSpc>
                <a:spcPct val="150000"/>
              </a:lnSpc>
              <a:spcBef>
                <a:spcPts val="600"/>
              </a:spcBef>
              <a:buSzTx/>
              <a:buNone/>
              <a:defRPr sz="1800">
                <a:solidFill>
                  <a:srgbClr val="000000"/>
                </a:solidFill>
              </a:defRPr>
            </a:pPr>
            <a:endParaRPr sz="3700">
              <a:latin typeface="Times New Roman"/>
              <a:ea typeface="Times New Roman"/>
              <a:cs typeface="Times New Roman"/>
              <a:sym typeface="Times New Roman"/>
            </a:endParaRPr>
          </a:p>
          <a:p>
            <a:pPr marL="0" indent="0" algn="ctr" defTabSz="914400">
              <a:lnSpc>
                <a:spcPct val="150000"/>
              </a:lnSpc>
              <a:spcBef>
                <a:spcPts val="600"/>
              </a:spcBef>
              <a:buSzTx/>
              <a:buNone/>
              <a:defRPr sz="1800">
                <a:solidFill>
                  <a:srgbClr val="000000"/>
                </a:solidFill>
              </a:defRPr>
            </a:pPr>
            <a:r>
              <a:rPr i="1" sz="5100">
                <a:solidFill>
                  <a:srgbClr val="FFFFFF"/>
                </a:solidFill>
                <a:latin typeface="Times New Roman"/>
                <a:ea typeface="Times New Roman"/>
                <a:cs typeface="Times New Roman"/>
                <a:sym typeface="Times New Roman"/>
              </a:rPr>
              <a:t>Opioid vs Opiate vs Narcotic?</a:t>
            </a:r>
          </a:p>
        </p:txBody>
      </p:sp>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p:nvPr>
        </p:nvSpPr>
        <p:spPr>
          <a:xfrm>
            <a:off x="952500" y="406400"/>
            <a:ext cx="11099800" cy="2120900"/>
          </a:xfrm>
          <a:prstGeom prst="rect">
            <a:avLst/>
          </a:prstGeom>
        </p:spPr>
        <p:txBody>
          <a:bodyPr/>
          <a:lstStyle>
            <a:lvl1pPr>
              <a:defRPr>
                <a:latin typeface="Gurmukhi MN"/>
                <a:ea typeface="Gurmukhi MN"/>
                <a:cs typeface="Gurmukhi MN"/>
                <a:sym typeface="Gurmukhi MN"/>
              </a:defRPr>
            </a:lvl1pPr>
          </a:lstStyle>
          <a:p>
            <a:pPr>
              <a:defRPr sz="1800">
                <a:solidFill>
                  <a:srgbClr val="000000"/>
                </a:solidFill>
              </a:defRPr>
            </a:pPr>
            <a:r>
              <a:rPr sz="8000">
                <a:solidFill>
                  <a:srgbClr val="FFFFFF"/>
                </a:solidFill>
              </a:rPr>
              <a:t>Complications</a:t>
            </a:r>
          </a:p>
        </p:txBody>
      </p:sp>
      <p:sp>
        <p:nvSpPr>
          <p:cNvPr id="193" name="Shape 193"/>
          <p:cNvSpPr/>
          <p:nvPr>
            <p:ph type="body" idx="1"/>
          </p:nvPr>
        </p:nvSpPr>
        <p:spPr>
          <a:xfrm>
            <a:off x="952500" y="2590800"/>
            <a:ext cx="11099800" cy="6286500"/>
          </a:xfrm>
          <a:prstGeom prst="rect">
            <a:avLst/>
          </a:prstGeom>
        </p:spPr>
        <p:txBody>
          <a:bodyPr/>
          <a:lstStyle/>
          <a:p>
            <a:pPr marL="965200" indent="-965200">
              <a:buClr>
                <a:srgbClr val="FFFFFF"/>
              </a:buClr>
              <a:defRPr sz="1800">
                <a:solidFill>
                  <a:srgbClr val="000000"/>
                </a:solidFill>
              </a:defRPr>
            </a:pPr>
            <a:r>
              <a:rPr sz="3800">
                <a:solidFill>
                  <a:srgbClr val="FFFFFF"/>
                </a:solidFill>
              </a:rPr>
              <a:t>Seizures</a:t>
            </a:r>
            <a:endParaRPr sz="3800">
              <a:solidFill>
                <a:srgbClr val="FFFFFF"/>
              </a:solidFill>
            </a:endParaRPr>
          </a:p>
          <a:p>
            <a:pPr marL="965200" indent="-965200">
              <a:buClr>
                <a:srgbClr val="FFFFFF"/>
              </a:buClr>
              <a:defRPr sz="1800">
                <a:solidFill>
                  <a:srgbClr val="000000"/>
                </a:solidFill>
              </a:defRPr>
            </a:pPr>
            <a:r>
              <a:rPr sz="3800">
                <a:solidFill>
                  <a:srgbClr val="FFFFFF"/>
                </a:solidFill>
              </a:rPr>
              <a:t>Dysrhythmia</a:t>
            </a:r>
            <a:endParaRPr sz="3800">
              <a:solidFill>
                <a:srgbClr val="FFFFFF"/>
              </a:solidFill>
            </a:endParaRPr>
          </a:p>
          <a:p>
            <a:pPr marL="965200" indent="-965200">
              <a:buClr>
                <a:srgbClr val="FFFFFF"/>
              </a:buClr>
              <a:defRPr sz="1800">
                <a:solidFill>
                  <a:srgbClr val="000000"/>
                </a:solidFill>
              </a:defRPr>
            </a:pPr>
            <a:r>
              <a:rPr sz="3800">
                <a:solidFill>
                  <a:srgbClr val="FFFFFF"/>
                </a:solidFill>
              </a:rPr>
              <a:t>Reported mortalities</a:t>
            </a:r>
            <a:endParaRPr sz="3800">
              <a:solidFill>
                <a:srgbClr val="FFFFFF"/>
              </a:solidFill>
            </a:endParaRPr>
          </a:p>
          <a:p>
            <a:pPr marL="965200" indent="-965200">
              <a:buClr>
                <a:srgbClr val="FFFFFF"/>
              </a:buClr>
              <a:defRPr sz="1800">
                <a:solidFill>
                  <a:srgbClr val="000000"/>
                </a:solidFill>
              </a:defRPr>
            </a:pPr>
            <a:r>
              <a:rPr sz="3800">
                <a:solidFill>
                  <a:srgbClr val="FFFFFF"/>
                </a:solidFill>
              </a:rPr>
              <a:t>Precipitate withdrawal</a:t>
            </a:r>
          </a:p>
        </p:txBody>
      </p:sp>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p:nvPr>
        </p:nvSpPr>
        <p:spPr>
          <a:xfrm>
            <a:off x="952500" y="406400"/>
            <a:ext cx="11099800" cy="2120900"/>
          </a:xfrm>
          <a:prstGeom prst="rect">
            <a:avLst/>
          </a:prstGeom>
        </p:spPr>
        <p:txBody>
          <a:bodyPr/>
          <a:lstStyle>
            <a:lvl1pPr>
              <a:defRPr>
                <a:latin typeface="Gurmukhi MT"/>
                <a:ea typeface="Gurmukhi MT"/>
                <a:cs typeface="Gurmukhi MT"/>
                <a:sym typeface="Gurmukhi MT"/>
              </a:defRPr>
            </a:lvl1pPr>
          </a:lstStyle>
          <a:p>
            <a:pPr>
              <a:defRPr sz="1800">
                <a:solidFill>
                  <a:srgbClr val="000000"/>
                </a:solidFill>
              </a:defRPr>
            </a:pPr>
            <a:r>
              <a:rPr sz="8000">
                <a:solidFill>
                  <a:srgbClr val="FFFFFF"/>
                </a:solidFill>
              </a:rPr>
              <a:t>Withdrawal</a:t>
            </a:r>
          </a:p>
        </p:txBody>
      </p:sp>
      <p:pic>
        <p:nvPicPr>
          <p:cNvPr id="196" name="image18.png"/>
          <p:cNvPicPr>
            <a:picLocks noChangeAspect="1"/>
          </p:cNvPicPr>
          <p:nvPr/>
        </p:nvPicPr>
        <p:blipFill>
          <a:blip r:embed="rId2">
            <a:extLst/>
          </a:blip>
          <a:stretch>
            <a:fillRect/>
          </a:stretch>
        </p:blipFill>
        <p:spPr>
          <a:xfrm>
            <a:off x="1254574" y="3439069"/>
            <a:ext cx="10495652" cy="2875461"/>
          </a:xfrm>
          <a:prstGeom prst="rect">
            <a:avLst/>
          </a:prstGeom>
          <a:ln w="12700">
            <a:miter lim="400000"/>
          </a:ln>
          <a:effectLst>
            <a:outerShdw sx="100000" sy="100000" kx="0" ky="0" algn="b" rotWithShape="0" blurRad="190500" dist="139700" dir="5400000">
              <a:srgbClr val="000000"/>
            </a:outerShdw>
          </a:effectLst>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p:nvPr>
        </p:nvSpPr>
        <p:spPr>
          <a:prstGeom prst="rect">
            <a:avLst/>
          </a:prstGeom>
        </p:spPr>
        <p:txBody>
          <a:bodyPr/>
          <a:lstStyle/>
          <a:p>
            <a:pPr>
              <a:defRPr sz="1800">
                <a:solidFill>
                  <a:srgbClr val="000000"/>
                </a:solidFill>
              </a:defRPr>
            </a:pPr>
            <a:r>
              <a:rPr sz="8000">
                <a:solidFill>
                  <a:srgbClr val="FFFFFF"/>
                </a:solidFill>
              </a:rPr>
              <a:t>QUESTIONS?</a:t>
            </a:r>
            <a:endParaRPr sz="8000">
              <a:solidFill>
                <a:srgbClr val="FFFFFF"/>
              </a:solidFill>
            </a:endParaRPr>
          </a:p>
          <a:p>
            <a:pPr>
              <a:defRPr sz="1800">
                <a:solidFill>
                  <a:srgbClr val="000000"/>
                </a:solidFill>
              </a:defRPr>
            </a:pPr>
            <a:endParaRPr sz="8000">
              <a:solidFill>
                <a:srgbClr val="FFFFFF"/>
              </a:solidFill>
            </a:endParaRPr>
          </a:p>
          <a:p>
            <a:pPr>
              <a:defRPr sz="1800">
                <a:solidFill>
                  <a:srgbClr val="000000"/>
                </a:solidFill>
              </a:defRPr>
            </a:pPr>
            <a:r>
              <a:rPr b="1" i="1" sz="2800" u="sng">
                <a:solidFill>
                  <a:srgbClr val="0000FF"/>
                </a:solidFill>
                <a:uFill>
                  <a:solidFill>
                    <a:srgbClr val="0000FF"/>
                  </a:solidFill>
                </a:uFill>
                <a:latin typeface="+mn-lt"/>
                <a:ea typeface="+mn-ea"/>
                <a:cs typeface="+mn-cs"/>
                <a:sym typeface="Helvetica"/>
                <a:hlinkClick r:id="rId2" invalidUrl="" action="" tgtFrame="" tooltip="" history="1" highlightClick="0" endSnd="0"/>
              </a:rPr>
              <a:t>dr_aref@hotmail.com</a:t>
            </a:r>
          </a:p>
        </p:txBody>
      </p:sp>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title"/>
          </p:nvPr>
        </p:nvSpPr>
        <p:spPr>
          <a:xfrm>
            <a:off x="952500" y="812800"/>
            <a:ext cx="11099800" cy="2120900"/>
          </a:xfrm>
          <a:prstGeom prst="rect">
            <a:avLst/>
          </a:prstGeom>
        </p:spPr>
        <p:txBody>
          <a:bodyPr/>
          <a:lstStyle>
            <a:lvl1pPr>
              <a:defRPr>
                <a:latin typeface="Gurmukhi MN"/>
                <a:ea typeface="Gurmukhi MN"/>
                <a:cs typeface="Gurmukhi MN"/>
                <a:sym typeface="Gurmukhi MN"/>
              </a:defRPr>
            </a:lvl1pPr>
          </a:lstStyle>
          <a:p>
            <a:pPr>
              <a:defRPr sz="1800">
                <a:solidFill>
                  <a:srgbClr val="000000"/>
                </a:solidFill>
              </a:defRPr>
            </a:pPr>
            <a:r>
              <a:rPr sz="8000">
                <a:solidFill>
                  <a:srgbClr val="FFFFFF"/>
                </a:solidFill>
              </a:rPr>
              <a:t>Examples of Opioids</a:t>
            </a:r>
          </a:p>
        </p:txBody>
      </p:sp>
      <p:sp>
        <p:nvSpPr>
          <p:cNvPr id="121" name="Shape 121"/>
          <p:cNvSpPr/>
          <p:nvPr>
            <p:ph type="body" idx="1"/>
          </p:nvPr>
        </p:nvSpPr>
        <p:spPr>
          <a:xfrm>
            <a:off x="952500" y="2597150"/>
            <a:ext cx="11099800" cy="6286500"/>
          </a:xfrm>
          <a:prstGeom prst="rect">
            <a:avLst/>
          </a:prstGeom>
        </p:spPr>
        <p:txBody>
          <a:bodyPr/>
          <a:lstStyle/>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Morphine</a:t>
            </a:r>
            <a:endParaRPr sz="4600">
              <a:latin typeface="Times New Roman"/>
              <a:ea typeface="Times New Roman"/>
              <a:cs typeface="Times New Roman"/>
              <a:sym typeface="Times New Roman"/>
            </a:endParaRPr>
          </a:p>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Heroin</a:t>
            </a:r>
            <a:endParaRPr sz="4600">
              <a:latin typeface="Times New Roman"/>
              <a:ea typeface="Times New Roman"/>
              <a:cs typeface="Times New Roman"/>
              <a:sym typeface="Times New Roman"/>
            </a:endParaRPr>
          </a:p>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Codeine</a:t>
            </a:r>
            <a:endParaRPr sz="4600">
              <a:latin typeface="Times New Roman"/>
              <a:ea typeface="Times New Roman"/>
              <a:cs typeface="Times New Roman"/>
              <a:sym typeface="Times New Roman"/>
            </a:endParaRPr>
          </a:p>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Fentanyl</a:t>
            </a:r>
            <a:endParaRPr sz="4600">
              <a:latin typeface="Times New Roman"/>
              <a:ea typeface="Times New Roman"/>
              <a:cs typeface="Times New Roman"/>
              <a:sym typeface="Times New Roman"/>
            </a:endParaRPr>
          </a:p>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Meperidine</a:t>
            </a:r>
            <a:endParaRPr sz="4600">
              <a:latin typeface="Times New Roman"/>
              <a:ea typeface="Times New Roman"/>
              <a:cs typeface="Times New Roman"/>
              <a:sym typeface="Times New Roman"/>
            </a:endParaRPr>
          </a:p>
          <a:p>
            <a:pPr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Methadone</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title"/>
          </p:nvPr>
        </p:nvSpPr>
        <p:spPr>
          <a:xfrm>
            <a:off x="952500" y="3505200"/>
            <a:ext cx="11099800" cy="2120900"/>
          </a:xfrm>
          <a:prstGeom prst="rect">
            <a:avLst/>
          </a:prstGeom>
        </p:spPr>
        <p:txBody>
          <a:bodyPr/>
          <a:lstStyle>
            <a:lvl1pPr defTabSz="484886">
              <a:defRPr b="1" sz="6600">
                <a:latin typeface="+mn-lt"/>
                <a:ea typeface="+mn-ea"/>
                <a:cs typeface="+mn-cs"/>
                <a:sym typeface="Helvetica"/>
              </a:defRPr>
            </a:lvl1pPr>
          </a:lstStyle>
          <a:p>
            <a:pPr>
              <a:defRPr b="0" sz="1800">
                <a:solidFill>
                  <a:srgbClr val="000000"/>
                </a:solidFill>
              </a:defRPr>
            </a:pPr>
            <a:r>
              <a:rPr b="1" sz="6600">
                <a:solidFill>
                  <a:srgbClr val="FFFFFF"/>
                </a:solidFill>
              </a:rPr>
              <a:t>On What Receptors do Opioids work on?</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nvSpPr>
        <p:spPr>
          <a:xfrm>
            <a:off x="1079500" y="948828"/>
            <a:ext cx="9117311" cy="839787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Mu (</a:t>
            </a:r>
            <a:r>
              <a:rPr sz="3300">
                <a:solidFill>
                  <a:srgbClr val="FFFFFF"/>
                </a:solidFill>
                <a:latin typeface="Symbol"/>
                <a:ea typeface="Symbol"/>
                <a:cs typeface="Symbol"/>
                <a:sym typeface="Symbol"/>
              </a:rPr>
              <a:t>μ</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Located at supraspinal and spinal sites</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u="sng">
                <a:solidFill>
                  <a:srgbClr val="FFFFFF"/>
                </a:solidFill>
                <a:latin typeface="Times New Roman"/>
                <a:ea typeface="Times New Roman"/>
                <a:cs typeface="Times New Roman"/>
                <a:sym typeface="Times New Roman"/>
              </a:rPr>
              <a:t>Analgesia</a:t>
            </a:r>
            <a:r>
              <a:rPr sz="3300">
                <a:solidFill>
                  <a:srgbClr val="FFFFFF"/>
                </a:solidFill>
                <a:latin typeface="Times New Roman"/>
                <a:ea typeface="Times New Roman"/>
                <a:cs typeface="Times New Roman"/>
                <a:sym typeface="Times New Roman"/>
              </a:rPr>
              <a:t> and respiratory depression</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Mioisis, euphoria, reduced GI motility</a:t>
            </a:r>
            <a:endParaRPr sz="3300">
              <a:solidFill>
                <a:srgbClr val="FFFFFF"/>
              </a:solidFill>
              <a:latin typeface="Times New Roman"/>
              <a:ea typeface="Times New Roman"/>
              <a:cs typeface="Times New Roman"/>
              <a:sym typeface="Times New Roman"/>
            </a:endParaRPr>
          </a:p>
          <a:p>
            <a:pPr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marL="342900" indent="-342900"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Kappa (</a:t>
            </a:r>
            <a:r>
              <a:rPr sz="3300">
                <a:solidFill>
                  <a:srgbClr val="FFFFFF"/>
                </a:solidFill>
                <a:latin typeface="Symbol"/>
                <a:ea typeface="Symbol"/>
                <a:cs typeface="Symbol"/>
                <a:sym typeface="Symbol"/>
              </a:rPr>
              <a:t>κ</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Dorsal horn of spinal cord and brain stem</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Analgesia, miosis, sedation</a:t>
            </a:r>
            <a:endParaRPr sz="3300">
              <a:solidFill>
                <a:srgbClr val="FFFFFF"/>
              </a:solidFill>
              <a:latin typeface="Times New Roman"/>
              <a:ea typeface="Times New Roman"/>
              <a:cs typeface="Times New Roman"/>
              <a:sym typeface="Times New Roman"/>
            </a:endParaRPr>
          </a:p>
          <a:p>
            <a:pPr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Delta (</a:t>
            </a:r>
            <a:r>
              <a:rPr sz="3300">
                <a:solidFill>
                  <a:srgbClr val="FFFFFF"/>
                </a:solidFill>
                <a:latin typeface="Symbol"/>
                <a:ea typeface="Symbol"/>
                <a:cs typeface="Symbol"/>
                <a:sym typeface="Symbol"/>
              </a:rPr>
              <a:t>δ</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6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Binding sites for endogenous peptides</a:t>
            </a:r>
            <a:endParaRPr sz="3300">
              <a:solidFill>
                <a:srgbClr val="FFFFFF"/>
              </a:solidFill>
              <a:latin typeface="Times New Roman"/>
              <a:ea typeface="Times New Roman"/>
              <a:cs typeface="Times New Roman"/>
              <a:sym typeface="Times New Roman"/>
            </a:endParaRPr>
          </a:p>
          <a:p>
            <a:pPr lvl="1" marL="981075" indent="-523875" algn="l" defTabSz="914400">
              <a:spcBef>
                <a:spcPts val="6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Analgesia, dysphoria, delusions, hallucinations</a:t>
            </a:r>
          </a:p>
        </p:txBody>
      </p:sp>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 name="Shape 127"/>
          <p:cNvSpPr/>
          <p:nvPr>
            <p:ph type="title"/>
          </p:nvPr>
        </p:nvSpPr>
        <p:spPr>
          <a:xfrm>
            <a:off x="1270000" y="2590800"/>
            <a:ext cx="10464800" cy="3302000"/>
          </a:xfrm>
          <a:prstGeom prst="rect">
            <a:avLst/>
          </a:prstGeom>
        </p:spPr>
        <p:txBody>
          <a:bodyPr/>
          <a:lstStyle/>
          <a:p>
            <a:pPr defTabSz="467359">
              <a:defRPr sz="1800">
                <a:solidFill>
                  <a:srgbClr val="000000"/>
                </a:solidFill>
              </a:defRPr>
            </a:pPr>
            <a:endParaRPr sz="6400"/>
          </a:p>
          <a:p>
            <a:pPr defTabSz="467359">
              <a:defRPr sz="1800">
                <a:solidFill>
                  <a:srgbClr val="000000"/>
                </a:solidFill>
              </a:defRPr>
            </a:pPr>
            <a:r>
              <a:rPr b="1" i="1" sz="6400">
                <a:solidFill>
                  <a:srgbClr val="FFFFFF"/>
                </a:solidFill>
                <a:latin typeface="+mn-lt"/>
                <a:ea typeface="+mn-ea"/>
                <a:cs typeface="+mn-cs"/>
                <a:sym typeface="Helvetica"/>
              </a:rPr>
              <a:t>WHAT IS THE TOXIDROME</a:t>
            </a:r>
            <a:endParaRPr b="1" i="1" sz="6400">
              <a:latin typeface="+mn-lt"/>
              <a:ea typeface="+mn-ea"/>
              <a:cs typeface="+mn-cs"/>
              <a:sym typeface="Helvetica"/>
            </a:endParaRPr>
          </a:p>
          <a:p>
            <a:pPr defTabSz="467359">
              <a:defRPr sz="1800">
                <a:solidFill>
                  <a:srgbClr val="000000"/>
                </a:solidFill>
              </a:defRPr>
            </a:pPr>
            <a:r>
              <a:rPr b="1" i="1" sz="6400">
                <a:solidFill>
                  <a:srgbClr val="FFFFFF"/>
                </a:solidFill>
                <a:latin typeface="+mn-lt"/>
                <a:ea typeface="+mn-ea"/>
                <a:cs typeface="+mn-cs"/>
                <a:sym typeface="Helvetica"/>
              </a:rPr>
              <a:t>OF OPIOID TOXICITY?</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9" name="image4.png"/>
          <p:cNvPicPr>
            <a:picLocks noChangeAspect="1"/>
          </p:cNvPicPr>
          <p:nvPr/>
        </p:nvPicPr>
        <p:blipFill>
          <a:blip r:embed="rId2">
            <a:extLst/>
          </a:blip>
          <a:stretch>
            <a:fillRect/>
          </a:stretch>
        </p:blipFill>
        <p:spPr>
          <a:xfrm>
            <a:off x="1028011" y="505916"/>
            <a:ext cx="4984143" cy="425594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130" name="image5.png"/>
          <p:cNvPicPr>
            <a:picLocks noChangeAspect="1"/>
          </p:cNvPicPr>
          <p:nvPr/>
        </p:nvPicPr>
        <p:blipFill>
          <a:blip r:embed="rId3">
            <a:extLst/>
          </a:blip>
          <a:stretch>
            <a:fillRect/>
          </a:stretch>
        </p:blipFill>
        <p:spPr>
          <a:xfrm>
            <a:off x="6240729" y="4837360"/>
            <a:ext cx="5670414" cy="425594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131" name="image6.png"/>
          <p:cNvPicPr>
            <a:picLocks noChangeAspect="1"/>
          </p:cNvPicPr>
          <p:nvPr/>
        </p:nvPicPr>
        <p:blipFill>
          <a:blip r:embed="rId4">
            <a:extLst/>
          </a:blip>
          <a:stretch>
            <a:fillRect/>
          </a:stretch>
        </p:blipFill>
        <p:spPr>
          <a:xfrm>
            <a:off x="6616399" y="1117341"/>
            <a:ext cx="5267995" cy="3033089"/>
          </a:xfrm>
          <a:prstGeom prst="rect">
            <a:avLst/>
          </a:prstGeom>
          <a:ln w="12700">
            <a:miter lim="400000"/>
          </a:ln>
          <a:effectLst>
            <a:outerShdw sx="100000" sy="100000" kx="0" ky="0" algn="b" rotWithShape="0" blurRad="254000" dist="127000" dir="5400000">
              <a:srgbClr val="000000">
                <a:alpha val="70000"/>
              </a:srgbClr>
            </a:outerShdw>
          </a:effectLst>
        </p:spPr>
      </p:pic>
      <p:pic>
        <p:nvPicPr>
          <p:cNvPr id="132" name="image7.png"/>
          <p:cNvPicPr>
            <a:picLocks noChangeAspect="1"/>
          </p:cNvPicPr>
          <p:nvPr/>
        </p:nvPicPr>
        <p:blipFill>
          <a:blip r:embed="rId5">
            <a:extLst/>
          </a:blip>
          <a:stretch>
            <a:fillRect/>
          </a:stretch>
        </p:blipFill>
        <p:spPr>
          <a:xfrm>
            <a:off x="1253264" y="5333755"/>
            <a:ext cx="4533638" cy="3263149"/>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title"/>
          </p:nvPr>
        </p:nvSpPr>
        <p:spPr>
          <a:xfrm>
            <a:off x="952500" y="939800"/>
            <a:ext cx="11099800" cy="2120900"/>
          </a:xfrm>
          <a:prstGeom prst="rect">
            <a:avLst/>
          </a:prstGeom>
        </p:spPr>
        <p:txBody>
          <a:bodyPr/>
          <a:lstStyle/>
          <a:p>
            <a:pPr>
              <a:defRPr sz="1800">
                <a:solidFill>
                  <a:srgbClr val="000000"/>
                </a:solidFill>
              </a:defRPr>
            </a:pPr>
            <a:r>
              <a:rPr sz="8000">
                <a:solidFill>
                  <a:srgbClr val="FFFFFF"/>
                </a:solidFill>
              </a:rPr>
              <a:t>The Opioid Toxidrome</a:t>
            </a:r>
          </a:p>
        </p:txBody>
      </p:sp>
      <p:sp>
        <p:nvSpPr>
          <p:cNvPr id="135" name="Shape 135"/>
          <p:cNvSpPr/>
          <p:nvPr>
            <p:ph type="body" idx="1"/>
          </p:nvPr>
        </p:nvSpPr>
        <p:spPr>
          <a:xfrm>
            <a:off x="952500" y="2590800"/>
            <a:ext cx="11099800" cy="6286500"/>
          </a:xfrm>
          <a:prstGeom prst="rect">
            <a:avLst/>
          </a:prstGeom>
        </p:spPr>
        <p:txBody>
          <a:bodyPr/>
          <a:lstStyle/>
          <a:p>
            <a:pPr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CNS depression</a:t>
            </a:r>
            <a:endParaRPr sz="4200">
              <a:latin typeface="Times"/>
              <a:ea typeface="Times"/>
              <a:cs typeface="Times"/>
              <a:sym typeface="Times"/>
            </a:endParaRPr>
          </a:p>
          <a:p>
            <a:pPr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Respiratory depression</a:t>
            </a:r>
            <a:endParaRPr sz="4200">
              <a:latin typeface="Times"/>
              <a:ea typeface="Times"/>
              <a:cs typeface="Times"/>
              <a:sym typeface="Times"/>
            </a:endParaRPr>
          </a:p>
          <a:p>
            <a:pPr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Miosis </a:t>
            </a:r>
          </a:p>
        </p:txBody>
      </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Default">
  <a:themeElements>
    <a:clrScheme name="Default">
      <a:dk1>
        <a:srgbClr val="FFFFFF"/>
      </a:dk1>
      <a:lt1>
        <a:srgbClr val="FF0000"/>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76200" dist="0" dir="18900000">
            <a:srgbClr val="000000">
              <a:alpha val="8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