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8" r:id="rId3"/>
    <p:sldId id="296" r:id="rId4"/>
    <p:sldId id="276" r:id="rId5"/>
    <p:sldId id="295" r:id="rId6"/>
    <p:sldId id="259" r:id="rId7"/>
    <p:sldId id="286" r:id="rId8"/>
    <p:sldId id="258" r:id="rId9"/>
    <p:sldId id="300" r:id="rId10"/>
    <p:sldId id="277" r:id="rId11"/>
    <p:sldId id="301" r:id="rId12"/>
    <p:sldId id="278" r:id="rId13"/>
    <p:sldId id="302" r:id="rId14"/>
    <p:sldId id="303" r:id="rId15"/>
    <p:sldId id="280" r:id="rId16"/>
    <p:sldId id="279" r:id="rId17"/>
    <p:sldId id="281" r:id="rId18"/>
    <p:sldId id="283" r:id="rId19"/>
    <p:sldId id="282" r:id="rId20"/>
    <p:sldId id="284" r:id="rId21"/>
    <p:sldId id="285" r:id="rId22"/>
    <p:sldId id="290" r:id="rId23"/>
    <p:sldId id="299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20000"/>
    <a:srgbClr val="D6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 custT="1"/>
      <dgm:spPr/>
      <dgm:t>
        <a:bodyPr/>
        <a:lstStyle/>
        <a:p>
          <a:r>
            <a:rPr lang="en-US" sz="1800" dirty="0" smtClean="0"/>
            <a:t>Agent:</a:t>
          </a:r>
          <a:r>
            <a:rPr lang="en-US" sz="1900" dirty="0" smtClean="0"/>
            <a:t> </a:t>
          </a:r>
          <a:r>
            <a:rPr lang="en-US" sz="1800" i="1" dirty="0" smtClean="0"/>
            <a:t>Mycobacterium tuberculosis</a:t>
          </a:r>
          <a:endParaRPr lang="en-US" sz="1900" i="1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 custT="1"/>
      <dgm:spPr/>
      <dgm:t>
        <a:bodyPr/>
        <a:lstStyle/>
        <a:p>
          <a:r>
            <a:rPr lang="en-US" sz="1800" dirty="0" smtClean="0"/>
            <a:t>Reservoir</a:t>
          </a:r>
        </a:p>
        <a:p>
          <a:r>
            <a:rPr lang="en-US" sz="1800" dirty="0" smtClean="0"/>
            <a:t>Man in the form of a case</a:t>
          </a:r>
          <a:endParaRPr lang="en-US" sz="1800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 custT="1"/>
      <dgm:spPr/>
      <dgm:t>
        <a:bodyPr/>
        <a:lstStyle/>
        <a:p>
          <a:pPr algn="l"/>
          <a:r>
            <a:rPr lang="en-US" sz="1800" dirty="0" smtClean="0"/>
            <a:t>Transmission:</a:t>
          </a:r>
        </a:p>
        <a:p>
          <a:pPr algn="l"/>
          <a:r>
            <a:rPr lang="en-US" sz="1800" dirty="0" smtClean="0"/>
            <a:t>Contact: Direct, indirect&amp; droplet</a:t>
          </a:r>
        </a:p>
        <a:p>
          <a:pPr algn="l"/>
          <a:r>
            <a:rPr lang="en-US" sz="1800" dirty="0" smtClean="0"/>
            <a:t>Air borne: droplet nuclei &amp; dust transmission</a:t>
          </a:r>
          <a:r>
            <a:rPr lang="en-US" sz="2400" dirty="0" smtClean="0"/>
            <a:t> </a:t>
          </a:r>
          <a:endParaRPr lang="en-US" sz="2400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 custT="1"/>
      <dgm:spPr/>
      <dgm:t>
        <a:bodyPr/>
        <a:lstStyle/>
        <a:p>
          <a:pPr algn="l"/>
          <a:r>
            <a:rPr lang="en-US" sz="1800" dirty="0" smtClean="0"/>
            <a:t>Susceptible host: </a:t>
          </a:r>
        </a:p>
        <a:p>
          <a:pPr algn="l"/>
          <a:r>
            <a:rPr lang="en-US" sz="1800" dirty="0" smtClean="0"/>
            <a:t>Low standard of livings, malnutrition, alcoholism, HIV/AIDS </a:t>
          </a:r>
          <a:endParaRPr lang="en-US" sz="1800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 custScaleX="73756" custScaleY="85764" custLinFactNeighborX="23008" custLinFactNeighborY="-5313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 custAng="552514" custScaleY="72467" custLinFactNeighborX="1919" custLinFactNeighborY="1063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 custScaleX="128874" custScaleY="78701" custRadScaleRad="115842" custRadScaleInc="-2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 custScaleX="49344" custScaleY="58874" custLinFactNeighborX="-48084" custLinFactNeighborY="7468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 custScaleX="12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ScaleX="78869" custScaleY="75117" custLinFactNeighborX="2536" custLinFactNeighborY="-7219"/>
      <dgm:spPr/>
      <dgm:t>
        <a:bodyPr/>
        <a:lstStyle/>
        <a:p>
          <a:endParaRPr lang="en-US"/>
        </a:p>
      </dgm:t>
    </dgm:pt>
  </dgm:ptLst>
  <dgm:cxnLst>
    <dgm:cxn modelId="{03936DAA-766E-4F96-AD43-BF3449031ACF}" type="presOf" srcId="{8B83338D-4B90-4AC3-8813-5CDE3640B0A4}" destId="{282A79FF-3C6C-42A0-BDF9-422BE5FCF57F}" srcOrd="0" destOrd="0" presId="urn:microsoft.com/office/officeart/2005/8/layout/cycle1"/>
    <dgm:cxn modelId="{4010AD96-867A-4B86-8ADC-8EE5FD7FE702}" type="presOf" srcId="{3CC16AD4-A0E2-4817-BB60-350D7855637D}" destId="{B267A9ED-39E3-405B-A624-9E3152774077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CF91E14-CCBF-48AA-AEF4-FFA0FBBD4192}" type="presOf" srcId="{D259D5CF-C852-4F9A-8868-CADBAA9306A4}" destId="{5C3ABC67-8D66-4FDA-8BD4-BF4DC6D34EBD}" srcOrd="0" destOrd="0" presId="urn:microsoft.com/office/officeart/2005/8/layout/cycle1"/>
    <dgm:cxn modelId="{10EC0A44-9D31-40BD-9DDF-01CF51C18E85}" type="presOf" srcId="{5D1073EE-1897-4858-8972-FE7D52A7206D}" destId="{D60BCB0D-8C20-4283-B7B1-84BAFEAB8D20}" srcOrd="0" destOrd="0" presId="urn:microsoft.com/office/officeart/2005/8/layout/cycle1"/>
    <dgm:cxn modelId="{44E179EB-D39A-4FC4-AB61-2F96C679E0FC}" type="presOf" srcId="{ABC714B4-17E8-45D3-A40F-923CE5C0FAA4}" destId="{195B8389-358D-4844-BD42-ABA648858E2B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AD2228EA-3343-4500-8421-AE4E1A1578B5}" type="presOf" srcId="{18324676-B8E6-49FA-9DF8-D69D51E680F9}" destId="{5BF432F7-9B12-4D5A-A3BA-0CC00F3D5402}" srcOrd="0" destOrd="0" presId="urn:microsoft.com/office/officeart/2005/8/layout/cycle1"/>
    <dgm:cxn modelId="{FA45D922-A163-4FEB-9316-18E7146F7A09}" type="presOf" srcId="{0C2001BB-C1AE-484D-B7F0-6CE480F424B3}" destId="{AB0991B2-67DA-4353-966F-2B219BE8DD73}" srcOrd="0" destOrd="0" presId="urn:microsoft.com/office/officeart/2005/8/layout/cycle1"/>
    <dgm:cxn modelId="{B4ECFFAD-D2B6-4B63-9EE9-0724F9E37127}" type="presOf" srcId="{2B699505-F8E6-4834-9627-C0F59051274C}" destId="{ACFA313D-8A1E-4A15-8BFE-B6B19DECC307}" srcOrd="0" destOrd="0" presId="urn:microsoft.com/office/officeart/2005/8/layout/cycle1"/>
    <dgm:cxn modelId="{48B42603-5C83-4041-85C0-5ABE35B2286A}" type="presOf" srcId="{FA53874F-B6B0-4F7A-97CB-746C194F52AD}" destId="{06F761CD-D6C7-4BDE-AFE9-7E0D51CB34EB}" srcOrd="0" destOrd="0" presId="urn:microsoft.com/office/officeart/2005/8/layout/cycle1"/>
    <dgm:cxn modelId="{55A3B37F-5F4B-4EBE-891E-D65335C4AE33}" type="presParOf" srcId="{5BF432F7-9B12-4D5A-A3BA-0CC00F3D5402}" destId="{2CF523F6-3ABD-4114-8C86-C3E7F8EFA3FB}" srcOrd="0" destOrd="0" presId="urn:microsoft.com/office/officeart/2005/8/layout/cycle1"/>
    <dgm:cxn modelId="{79696A95-6671-4752-9A6A-019768CFF5CB}" type="presParOf" srcId="{5BF432F7-9B12-4D5A-A3BA-0CC00F3D5402}" destId="{195B8389-358D-4844-BD42-ABA648858E2B}" srcOrd="1" destOrd="0" presId="urn:microsoft.com/office/officeart/2005/8/layout/cycle1"/>
    <dgm:cxn modelId="{EBB23D9B-6C21-4ACD-8F8B-FCFE027599C6}" type="presParOf" srcId="{5BF432F7-9B12-4D5A-A3BA-0CC00F3D5402}" destId="{06F761CD-D6C7-4BDE-AFE9-7E0D51CB34EB}" srcOrd="2" destOrd="0" presId="urn:microsoft.com/office/officeart/2005/8/layout/cycle1"/>
    <dgm:cxn modelId="{1659A980-6D29-4448-A59A-0340DC782859}" type="presParOf" srcId="{5BF432F7-9B12-4D5A-A3BA-0CC00F3D5402}" destId="{D6A1A4C0-5F4A-471A-AF8E-CEAE1798D1BC}" srcOrd="3" destOrd="0" presId="urn:microsoft.com/office/officeart/2005/8/layout/cycle1"/>
    <dgm:cxn modelId="{A37ED062-D021-4031-B2B5-40E8DECB0253}" type="presParOf" srcId="{5BF432F7-9B12-4D5A-A3BA-0CC00F3D5402}" destId="{B267A9ED-39E3-405B-A624-9E3152774077}" srcOrd="4" destOrd="0" presId="urn:microsoft.com/office/officeart/2005/8/layout/cycle1"/>
    <dgm:cxn modelId="{D8851FC2-7520-4868-8FC3-BD2E50503BB5}" type="presParOf" srcId="{5BF432F7-9B12-4D5A-A3BA-0CC00F3D5402}" destId="{D60BCB0D-8C20-4283-B7B1-84BAFEAB8D20}" srcOrd="5" destOrd="0" presId="urn:microsoft.com/office/officeart/2005/8/layout/cycle1"/>
    <dgm:cxn modelId="{A95F3B61-DB21-47EF-A5A7-B9710D4C9711}" type="presParOf" srcId="{5BF432F7-9B12-4D5A-A3BA-0CC00F3D5402}" destId="{C24DAAAF-4A85-4A78-B412-BB74862AE7A4}" srcOrd="6" destOrd="0" presId="urn:microsoft.com/office/officeart/2005/8/layout/cycle1"/>
    <dgm:cxn modelId="{D381FB77-C8FB-4FD2-9345-276339BBFEAA}" type="presParOf" srcId="{5BF432F7-9B12-4D5A-A3BA-0CC00F3D5402}" destId="{AB0991B2-67DA-4353-966F-2B219BE8DD73}" srcOrd="7" destOrd="0" presId="urn:microsoft.com/office/officeart/2005/8/layout/cycle1"/>
    <dgm:cxn modelId="{BD9CA49E-E565-4E03-B1E2-988AB8611A27}" type="presParOf" srcId="{5BF432F7-9B12-4D5A-A3BA-0CC00F3D5402}" destId="{282A79FF-3C6C-42A0-BDF9-422BE5FCF57F}" srcOrd="8" destOrd="0" presId="urn:microsoft.com/office/officeart/2005/8/layout/cycle1"/>
    <dgm:cxn modelId="{B86030AC-D732-4CE7-BFD3-EAAC79F26415}" type="presParOf" srcId="{5BF432F7-9B12-4D5A-A3BA-0CC00F3D5402}" destId="{54364F25-0AEA-4C56-B6A4-DECB6A25F27A}" srcOrd="9" destOrd="0" presId="urn:microsoft.com/office/officeart/2005/8/layout/cycle1"/>
    <dgm:cxn modelId="{A30B7625-1E62-4382-847F-760AAA33408E}" type="presParOf" srcId="{5BF432F7-9B12-4D5A-A3BA-0CC00F3D5402}" destId="{ACFA313D-8A1E-4A15-8BFE-B6B19DECC307}" srcOrd="10" destOrd="0" presId="urn:microsoft.com/office/officeart/2005/8/layout/cycle1"/>
    <dgm:cxn modelId="{2EB38653-235F-431F-A971-126E46E4F4C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0639A923-8931-4434-B1EE-0517E5B167D9}" type="presOf" srcId="{5D1073EE-1897-4858-8972-FE7D52A7206D}" destId="{D60BCB0D-8C20-4283-B7B1-84BAFEAB8D20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EDDC99D7-3F61-49B7-8BF8-CAF2BE65BEF6}" type="presOf" srcId="{FA53874F-B6B0-4F7A-97CB-746C194F52AD}" destId="{06F761CD-D6C7-4BDE-AFE9-7E0D51CB34EB}" srcOrd="0" destOrd="0" presId="urn:microsoft.com/office/officeart/2005/8/layout/cycle1"/>
    <dgm:cxn modelId="{A56503F9-B850-4740-946A-D94BBE250E75}" type="presOf" srcId="{ABC714B4-17E8-45D3-A40F-923CE5C0FAA4}" destId="{195B8389-358D-4844-BD42-ABA648858E2B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F2B4592A-263F-481D-9BBA-62A898ED2FF3}" type="presOf" srcId="{2B699505-F8E6-4834-9627-C0F59051274C}" destId="{ACFA313D-8A1E-4A15-8BFE-B6B19DECC307}" srcOrd="0" destOrd="0" presId="urn:microsoft.com/office/officeart/2005/8/layout/cycle1"/>
    <dgm:cxn modelId="{16D5F764-6D81-41F6-87B7-0D3F7B92ABED}" type="presOf" srcId="{8B83338D-4B90-4AC3-8813-5CDE3640B0A4}" destId="{282A79FF-3C6C-42A0-BDF9-422BE5FCF57F}" srcOrd="0" destOrd="0" presId="urn:microsoft.com/office/officeart/2005/8/layout/cycle1"/>
    <dgm:cxn modelId="{43BF72A4-BF39-4B6D-89B7-6D47965CB688}" type="presOf" srcId="{18324676-B8E6-49FA-9DF8-D69D51E680F9}" destId="{5BF432F7-9B12-4D5A-A3BA-0CC00F3D5402}" srcOrd="0" destOrd="0" presId="urn:microsoft.com/office/officeart/2005/8/layout/cycle1"/>
    <dgm:cxn modelId="{2704E714-A709-40FB-9F2D-B2C419E4C11D}" type="presOf" srcId="{D259D5CF-C852-4F9A-8868-CADBAA9306A4}" destId="{5C3ABC67-8D66-4FDA-8BD4-BF4DC6D34EBD}" srcOrd="0" destOrd="0" presId="urn:microsoft.com/office/officeart/2005/8/layout/cycle1"/>
    <dgm:cxn modelId="{38552B67-DB53-47BE-BD5D-479D3702FFC5}" type="presOf" srcId="{3CC16AD4-A0E2-4817-BB60-350D7855637D}" destId="{B267A9ED-39E3-405B-A624-9E3152774077}" srcOrd="0" destOrd="0" presId="urn:microsoft.com/office/officeart/2005/8/layout/cycle1"/>
    <dgm:cxn modelId="{4869273B-1E9C-410F-AD2F-277FEEFD20AC}" type="presOf" srcId="{0C2001BB-C1AE-484D-B7F0-6CE480F424B3}" destId="{AB0991B2-67DA-4353-966F-2B219BE8DD73}" srcOrd="0" destOrd="0" presId="urn:microsoft.com/office/officeart/2005/8/layout/cycle1"/>
    <dgm:cxn modelId="{62A6179F-B5CC-47B9-B06B-369149FDAA31}" type="presParOf" srcId="{5BF432F7-9B12-4D5A-A3BA-0CC00F3D5402}" destId="{2CF523F6-3ABD-4114-8C86-C3E7F8EFA3FB}" srcOrd="0" destOrd="0" presId="urn:microsoft.com/office/officeart/2005/8/layout/cycle1"/>
    <dgm:cxn modelId="{53122320-129E-454A-955C-D92216B771B6}" type="presParOf" srcId="{5BF432F7-9B12-4D5A-A3BA-0CC00F3D5402}" destId="{195B8389-358D-4844-BD42-ABA648858E2B}" srcOrd="1" destOrd="0" presId="urn:microsoft.com/office/officeart/2005/8/layout/cycle1"/>
    <dgm:cxn modelId="{71B18571-602E-4C93-90B8-2F8862BA263A}" type="presParOf" srcId="{5BF432F7-9B12-4D5A-A3BA-0CC00F3D5402}" destId="{06F761CD-D6C7-4BDE-AFE9-7E0D51CB34EB}" srcOrd="2" destOrd="0" presId="urn:microsoft.com/office/officeart/2005/8/layout/cycle1"/>
    <dgm:cxn modelId="{66306E65-195F-4CD7-A17D-2607813CE438}" type="presParOf" srcId="{5BF432F7-9B12-4D5A-A3BA-0CC00F3D5402}" destId="{D6A1A4C0-5F4A-471A-AF8E-CEAE1798D1BC}" srcOrd="3" destOrd="0" presId="urn:microsoft.com/office/officeart/2005/8/layout/cycle1"/>
    <dgm:cxn modelId="{FEA17D01-91A1-4B7A-8B14-BFF1C41217CA}" type="presParOf" srcId="{5BF432F7-9B12-4D5A-A3BA-0CC00F3D5402}" destId="{B267A9ED-39E3-405B-A624-9E3152774077}" srcOrd="4" destOrd="0" presId="urn:microsoft.com/office/officeart/2005/8/layout/cycle1"/>
    <dgm:cxn modelId="{8649B3EC-EE98-47F7-9B64-AA62A4F0AAE3}" type="presParOf" srcId="{5BF432F7-9B12-4D5A-A3BA-0CC00F3D5402}" destId="{D60BCB0D-8C20-4283-B7B1-84BAFEAB8D20}" srcOrd="5" destOrd="0" presId="urn:microsoft.com/office/officeart/2005/8/layout/cycle1"/>
    <dgm:cxn modelId="{45CF2CD7-9466-48FC-8998-453A60DC0134}" type="presParOf" srcId="{5BF432F7-9B12-4D5A-A3BA-0CC00F3D5402}" destId="{C24DAAAF-4A85-4A78-B412-BB74862AE7A4}" srcOrd="6" destOrd="0" presId="urn:microsoft.com/office/officeart/2005/8/layout/cycle1"/>
    <dgm:cxn modelId="{A44CA7A7-7B58-41CC-BCE4-4D689771816F}" type="presParOf" srcId="{5BF432F7-9B12-4D5A-A3BA-0CC00F3D5402}" destId="{AB0991B2-67DA-4353-966F-2B219BE8DD73}" srcOrd="7" destOrd="0" presId="urn:microsoft.com/office/officeart/2005/8/layout/cycle1"/>
    <dgm:cxn modelId="{5CEE1DFB-7015-42E9-AE8A-C8A4CA04A251}" type="presParOf" srcId="{5BF432F7-9B12-4D5A-A3BA-0CC00F3D5402}" destId="{282A79FF-3C6C-42A0-BDF9-422BE5FCF57F}" srcOrd="8" destOrd="0" presId="urn:microsoft.com/office/officeart/2005/8/layout/cycle1"/>
    <dgm:cxn modelId="{CB5D87C8-7461-4B51-9844-9E19B38E21A9}" type="presParOf" srcId="{5BF432F7-9B12-4D5A-A3BA-0CC00F3D5402}" destId="{54364F25-0AEA-4C56-B6A4-DECB6A25F27A}" srcOrd="9" destOrd="0" presId="urn:microsoft.com/office/officeart/2005/8/layout/cycle1"/>
    <dgm:cxn modelId="{76BCD0B2-7601-4846-82C9-BD5ABE1DF68B}" type="presParOf" srcId="{5BF432F7-9B12-4D5A-A3BA-0CC00F3D5402}" destId="{ACFA313D-8A1E-4A15-8BFE-B6B19DECC307}" srcOrd="10" destOrd="0" presId="urn:microsoft.com/office/officeart/2005/8/layout/cycle1"/>
    <dgm:cxn modelId="{25699BA0-23FB-4EF3-818B-19906FA6710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AFB64F-7B8A-4C36-8991-A939D43888EC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E79B0F-D3ED-4686-9A91-927D8AEC7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96445F-E1D6-4773-AAB6-DC2E68485D4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03AF13-9CB2-478E-AA0B-F9C4660AB5F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4250D7-6C3A-4523-B3CD-8ECF6A22C90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A94209-46D5-4940-97BB-9E2652C4A62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C9A28E-7587-41E7-B9DE-EFC71FA2D5D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91B98-9227-49E8-AD23-93F6954FC11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21435-A6F0-4C65-8CE1-923072E049F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12A949-4F3C-47B5-8FA4-FA11836B267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F4E3C2-22B0-460F-BBD0-A34D046EF99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3BC321-7CCB-49DF-AE64-11631B9B75F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433A80-0327-4DDA-A523-A085E5AAE4D8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31E57C-85C7-48FE-9B79-5AD5430CFCA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14A269-5E91-4A6F-87F1-ED6BABCA633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E2AEBE-D238-4B35-A7B3-755AA093DBDB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70442-C431-4476-A200-1A214BB374D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D1C869-9168-4B9B-B45E-7A5204F5686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D817C7-515B-4B02-B22A-61A69C34CD44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6E968D-3ED6-4534-9D44-39E76BC6F39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955DA0-2F64-428A-B9C8-C0402708F07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2A4D03-E20D-47CF-BE5D-D41253E7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2765-27D3-43E8-9FE5-03AA05C1A1DA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47F5-6E29-4203-85D5-779E4BAC9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F284-2ADE-4A8C-9240-F2BF6649B7F9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C831-2380-4095-B21E-842EDE9F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3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13E2-38DF-4040-8853-2B857E5951BB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C2E-2E09-48F7-A08B-7073085C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B69D-F19C-4E84-BABA-985F5F97A0EB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7E531-F173-4E81-A57D-0B447F98C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2D9A-FAFB-49A2-9D36-38B6B80BDE87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67349-1A19-4DF3-B40B-6F11F1E0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6BEAD-2EF8-47BF-8898-9A56978B432A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E3D75F-FC41-4651-97BB-DC0C3015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E8D5-54A9-4EE7-A199-2B1EB4CCD1D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248B-A427-49D0-958B-72798632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7E5A-3F05-4DF6-8A59-24B6EE76B85C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278EF9-27C3-458A-B3D9-DC2BE492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1A84-6A2D-48D8-A98F-8910B4C8732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52AA5-09D9-42AA-A12C-8F412B17607F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1D2EEB0-8394-486F-9D1C-F8EF8FEA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0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575EF3-9EE0-42B8-9988-14B0B3B92334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B068F-9CDB-481C-BA41-767606519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2" r:id="rId6"/>
    <p:sldLayoutId id="2147483879" r:id="rId7"/>
    <p:sldLayoutId id="2147483873" r:id="rId8"/>
    <p:sldLayoutId id="2147483880" r:id="rId9"/>
    <p:sldLayoutId id="2147483874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2176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Epidemiology of 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 TUBERCULOSIS IN SAUDI ARABIA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r>
              <a:rPr lang="en-US" altLang="ar-SA" sz="2400" dirty="0" smtClean="0"/>
              <a:t>64,345 </a:t>
            </a:r>
            <a:r>
              <a:rPr lang="en-US" altLang="ar-SA" sz="2400" dirty="0"/>
              <a:t>reported </a:t>
            </a:r>
            <a:r>
              <a:rPr lang="en-US" altLang="ar-SA" sz="2400" dirty="0" smtClean="0"/>
              <a:t>cases; 48</a:t>
            </a:r>
            <a:r>
              <a:rPr lang="en-US" altLang="ar-SA" sz="2400" dirty="0"/>
              <a:t>% </a:t>
            </a:r>
            <a:r>
              <a:rPr lang="en-US" altLang="ar-SA" sz="2400" dirty="0" smtClean="0"/>
              <a:t>non-Saudis for 2000 – 2013 </a:t>
            </a:r>
            <a:endParaRPr lang="en-US" altLang="ar-SA" sz="2400" dirty="0"/>
          </a:p>
          <a:p>
            <a:endParaRPr lang="en-US" altLang="ar-SA" sz="2400" dirty="0" smtClean="0"/>
          </a:p>
          <a:p>
            <a:r>
              <a:rPr lang="en-US" altLang="ar-SA" sz="2400" dirty="0" smtClean="0"/>
              <a:t>Annual </a:t>
            </a:r>
            <a:r>
              <a:rPr lang="en-US" altLang="ar-SA" sz="2400" dirty="0"/>
              <a:t>incidence rate </a:t>
            </a:r>
            <a:r>
              <a:rPr lang="en-US" altLang="ar-SA" sz="2400" dirty="0" smtClean="0"/>
              <a:t>(2013)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</a:t>
            </a:r>
            <a:r>
              <a:rPr lang="en-US" altLang="ar-SA" sz="2400" dirty="0"/>
              <a:t>14 </a:t>
            </a:r>
            <a:r>
              <a:rPr lang="en-US" altLang="ar-SA" sz="2400" dirty="0" smtClean="0"/>
              <a:t>to 17 per 100,000 populations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8.6 </a:t>
            </a:r>
            <a:r>
              <a:rPr lang="en-US" altLang="ar-SA" sz="2400" dirty="0"/>
              <a:t>and </a:t>
            </a:r>
            <a:r>
              <a:rPr lang="en-US" altLang="ar-SA" sz="2400" dirty="0" smtClean="0"/>
              <a:t>12.2 per 100,000 Saudi population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RESSUREGENCE OF 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Deterioration of the living conditions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Appearance of strains of M. tuberculosis resistant to anti-tuberculosis drugs. 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HIV/AIDS pandemic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07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Resurging diseases are </a:t>
            </a:r>
            <a:r>
              <a:rPr lang="en-US" sz="1400" b="1" i="1" dirty="0" smtClean="0">
                <a:latin typeface="+mn-lt"/>
              </a:rPr>
              <a:t>I</a:t>
            </a:r>
            <a:r>
              <a:rPr lang="en-US" sz="1400" i="1" dirty="0" smtClean="0">
                <a:latin typeface="+mn-lt"/>
              </a:rPr>
              <a:t>nfectious diseases which its incidence has increased in the past two decades or threaten to increase in the near future after a considerable period of decline.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79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Candara" pitchFamily="34" charset="0"/>
              </a:rPr>
              <a:t>MAJOR RISK FACTORS OF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Social factors: Unfavorable social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Pre-pathogenic conditions: HIV/AIDS, diabetes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Occupation:	Exposure &amp; working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Habit:	Smoking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PROGRESS 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Annual slow decline in the rates of tuberculosis</a:t>
            </a:r>
          </a:p>
          <a:p>
            <a:pPr algn="justLow"/>
            <a:endParaRPr lang="en-US" altLang="ar-SA" dirty="0" smtClean="0"/>
          </a:p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 estimated of 37 </a:t>
            </a:r>
            <a:r>
              <a:rPr lang="en-US" altLang="ar-SA" dirty="0"/>
              <a:t>million lives </a:t>
            </a:r>
            <a:r>
              <a:rPr lang="en-US" altLang="ar-SA" dirty="0" smtClean="0"/>
              <a:t>saved </a:t>
            </a:r>
            <a:r>
              <a:rPr lang="en-US" altLang="ar-SA" dirty="0"/>
              <a:t>between 2000 and 2013 </a:t>
            </a:r>
            <a:r>
              <a:rPr lang="en-US" altLang="ar-SA" dirty="0" smtClean="0"/>
              <a:t>as a result of effective diagnosis and treatment.</a:t>
            </a:r>
            <a:endParaRPr lang="en-US" altLang="ar-SA" dirty="0"/>
          </a:p>
          <a:p>
            <a:r>
              <a:rPr lang="en-US" altLang="ar-S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34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1887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CYCLE OF INFECTION OF PULMONARY TUBERCULOSIS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3811688"/>
              </p:ext>
            </p:extLst>
          </p:nvPr>
        </p:nvGraphicFramePr>
        <p:xfrm>
          <a:off x="1318856" y="1522678"/>
          <a:ext cx="6940518" cy="463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67400" y="5679486"/>
            <a:ext cx="314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exit: Respiratory tract</a:t>
            </a:r>
          </a:p>
          <a:p>
            <a:r>
              <a:rPr lang="en-US" dirty="0" smtClean="0">
                <a:latin typeface="+mn-lt"/>
              </a:rPr>
              <a:t>Source of infection: Sputum and </a:t>
            </a:r>
          </a:p>
          <a:p>
            <a:r>
              <a:rPr lang="en-US" dirty="0" smtClean="0">
                <a:latin typeface="+mn-lt"/>
              </a:rPr>
              <a:t>contaminated articles, dust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947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entry (inlet): </a:t>
            </a:r>
          </a:p>
          <a:p>
            <a:r>
              <a:rPr lang="en-US" dirty="0" smtClean="0">
                <a:latin typeface="+mn-lt"/>
              </a:rPr>
              <a:t>Respiratory tract</a:t>
            </a:r>
            <a:endParaRPr lang="en-US" dirty="0">
              <a:latin typeface="+mn-lt"/>
            </a:endParaRPr>
          </a:p>
        </p:txBody>
      </p:sp>
      <p:sp>
        <p:nvSpPr>
          <p:cNvPr id="11" name="Shape 10"/>
          <p:cNvSpPr/>
          <p:nvPr/>
        </p:nvSpPr>
        <p:spPr>
          <a:xfrm rot="2932696">
            <a:off x="7520160" y="5075910"/>
            <a:ext cx="821919" cy="337826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719559" y="2520304"/>
            <a:ext cx="617968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157299" y="3424059"/>
            <a:ext cx="2710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Incubation period=4-12 weeks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9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TUBERCULOSIS </a:t>
            </a:r>
          </a:p>
        </p:txBody>
      </p:sp>
      <p:sp>
        <p:nvSpPr>
          <p:cNvPr id="368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8382000" cy="2438400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</a:pPr>
            <a:r>
              <a:rPr lang="en-US" smtClean="0"/>
              <a:t>Non specific symptoms and signs (mimic chest infection)</a:t>
            </a:r>
          </a:p>
          <a:p>
            <a:pPr algn="ctr" eaLnBrk="1" hangingPunct="1">
              <a:spcBef>
                <a:spcPts val="2400"/>
              </a:spcBef>
            </a:pPr>
            <a:endParaRPr lang="en-US" smtClean="0"/>
          </a:p>
          <a:p>
            <a:pPr algn="ctr" eaLnBrk="1" hangingPunct="1">
              <a:spcBef>
                <a:spcPts val="2400"/>
              </a:spcBef>
            </a:pPr>
            <a:r>
              <a:rPr lang="en-US" smtClean="0"/>
              <a:t>Delay consultation    +     Delay diagnosis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40187" y="4265613"/>
            <a:ext cx="760413" cy="1588"/>
          </a:xfrm>
          <a:prstGeom prst="straightConnector1">
            <a:avLst/>
          </a:prstGeom>
          <a:ln w="28575"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PULMONARY TUBERCULOSIS</a:t>
            </a:r>
          </a:p>
        </p:txBody>
      </p:sp>
      <p:sp>
        <p:nvSpPr>
          <p:cNvPr id="37891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543800" cy="29718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mtClean="0"/>
              <a:t>Tuberculin skin test (Mantoux technique)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Chest radiography 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Microscopic examination of sputum specimen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Culture of sputum specimen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1239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947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057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4384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800894" y="4685506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1600200" y="3733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(1)</a:t>
            </a:r>
          </a:p>
        </p:txBody>
      </p:sp>
      <p:sp>
        <p:nvSpPr>
          <p:cNvPr id="38923" name="TextBox 17"/>
          <p:cNvSpPr txBox="1">
            <a:spLocks noChangeArrowheads="1"/>
          </p:cNvSpPr>
          <p:nvPr/>
        </p:nvSpPr>
        <p:spPr bwMode="auto">
          <a:xfrm>
            <a:off x="9144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(2)</a:t>
            </a:r>
          </a:p>
        </p:txBody>
      </p:sp>
      <p:sp>
        <p:nvSpPr>
          <p:cNvPr id="38924" name="TextBox 18"/>
          <p:cNvSpPr txBox="1">
            <a:spLocks noChangeArrowheads="1"/>
          </p:cNvSpPr>
          <p:nvPr/>
        </p:nvSpPr>
        <p:spPr bwMode="auto">
          <a:xfrm>
            <a:off x="37338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(3)</a:t>
            </a:r>
          </a:p>
        </p:txBody>
      </p:sp>
      <p:sp>
        <p:nvSpPr>
          <p:cNvPr id="38925" name="TextBox 19"/>
          <p:cNvSpPr txBox="1">
            <a:spLocks noChangeArrowheads="1"/>
          </p:cNvSpPr>
          <p:nvPr/>
        </p:nvSpPr>
        <p:spPr bwMode="auto">
          <a:xfrm>
            <a:off x="7162800" y="63246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124200"/>
            <a:ext cx="135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0.1 ml PPD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3733800"/>
            <a:ext cx="1171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Erythema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Edema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19800" y="4114800"/>
            <a:ext cx="8382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51816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/>
            <a:r>
              <a:rPr lang="en-US" smtClean="0"/>
              <a:t>Report induration size in mm</a:t>
            </a:r>
          </a:p>
          <a:p>
            <a:pPr eaLnBrk="1" hangingPunct="1"/>
            <a:r>
              <a:rPr lang="en-US" smtClean="0"/>
              <a:t>Induration = Previous exposure to M. protein</a:t>
            </a:r>
          </a:p>
          <a:p>
            <a:pPr eaLnBrk="1" hangingPunct="1"/>
            <a:r>
              <a:rPr lang="en-US" smtClean="0"/>
              <a:t>Size </a:t>
            </a:r>
          </a:p>
          <a:p>
            <a:pPr eaLnBrk="1" hangingPunct="1"/>
            <a:r>
              <a:rPr lang="en-US" smtClean="0"/>
              <a:t>10 + mm     = positive </a:t>
            </a:r>
          </a:p>
          <a:p>
            <a:pPr eaLnBrk="1" hangingPunct="1"/>
            <a:r>
              <a:rPr lang="en-US" smtClean="0"/>
              <a:t>5 - &lt;10 mm = positive in immune compromised</a:t>
            </a:r>
          </a:p>
          <a:p>
            <a:pPr eaLnBrk="1" hangingPunct="1"/>
            <a:r>
              <a:rPr lang="en-US" smtClean="0"/>
              <a:t>≥ 15 mm     = suggestive of infection rather than BCG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31" y="2651449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543800" y="47244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TUBERCULIN TESTING IN MANAGING CONTACTS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3810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Contact of a case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670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244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negative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86600" y="41910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positive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1371600"/>
            <a:ext cx="3657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10301" y="1485900"/>
            <a:ext cx="228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53494" y="1485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24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532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102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7358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2966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2743200"/>
            <a:ext cx="1790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Repeat tuberculin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743200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Chest radiography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172201" y="3048000"/>
            <a:ext cx="609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058194" y="31234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5638800"/>
            <a:ext cx="13811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BCG vaccine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865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43800" y="5638800"/>
            <a:ext cx="11128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Treatment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6969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53340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2400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6784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5562600"/>
            <a:ext cx="18811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Chemoprophylaxis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LEARNIN G OBJECTIVES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582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State criteria of diagnosis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Describe trend &amp; state reasons for resurgence of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List population subgroups at risk of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Draw the cycle of infection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Outline the procedures of diagnosis of tuberculosis with emphasis on the limitation of each procedure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Describe measures for the prevention and control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Describe the Directly Observed Therapy short course for the treatment of pulmonary tuberculosis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dirty="0" smtClean="0"/>
              <a:t>Chest radiography findings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Enlarged </a:t>
            </a:r>
            <a:r>
              <a:rPr lang="en-US" dirty="0" err="1" smtClean="0"/>
              <a:t>mediastinal</a:t>
            </a:r>
            <a:r>
              <a:rPr lang="en-US" dirty="0" smtClean="0"/>
              <a:t> LN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Consolidation (area of opacity)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Cavitations (dark area)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Negative (not uncommon)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CHEST RADIOGRAPHY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SPUTUM SMEAR &amp; CULTURE</a:t>
            </a:r>
          </a:p>
        </p:txBody>
      </p:sp>
      <p:pic>
        <p:nvPicPr>
          <p:cNvPr id="43011" name="Picture 2" descr="http://www.microbelibrary.org/microbelibrary/files/ccImages/Articleimages/gini/Mycobacterium%20tuberculosis_sputum%20sme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32686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http://nursinglink.monster.com/nfs/nursinglink/attachment_images/0000/2432/SputumTest_crop380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0574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http://www.neweurasia.net/wp-content/uploads/2009/12/tb_in_sput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1844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3352800"/>
            <a:ext cx="10826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Collection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410200"/>
            <a:ext cx="1222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Microscopy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5715000"/>
            <a:ext cx="903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Culture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PREVENTION AND CONTROL OF RIs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5334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062" name="Picture 6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8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10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09800" y="4800600"/>
            <a:ext cx="152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Contact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Air borne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762000" y="1828800"/>
            <a:ext cx="533400" cy="5334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8" name="TextBox 13"/>
          <p:cNvSpPr txBox="1">
            <a:spLocks noChangeArrowheads="1"/>
          </p:cNvSpPr>
          <p:nvPr/>
        </p:nvSpPr>
        <p:spPr bwMode="auto">
          <a:xfrm>
            <a:off x="381000" y="25146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Protection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0600" y="4648200"/>
            <a:ext cx="1066800" cy="7620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152400" y="5486400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Minimize exposure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7924800" y="4191000"/>
            <a:ext cx="711200" cy="6096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TextBox 18"/>
          <p:cNvSpPr txBox="1">
            <a:spLocks noChangeArrowheads="1"/>
          </p:cNvSpPr>
          <p:nvPr/>
        </p:nvSpPr>
        <p:spPr bwMode="auto">
          <a:xfrm>
            <a:off x="7086600" y="37338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Identify &amp; treat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Candara" pitchFamily="34" charset="0"/>
              </a:rPr>
              <a:t>PREVENTION &amp; CONTROL OF RIs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3124200" cy="3429000"/>
          </a:xfrm>
        </p:spPr>
        <p:txBody>
          <a:bodyPr/>
          <a:lstStyle/>
          <a:p>
            <a:pPr marL="0" indent="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Isolation of case</a:t>
            </a:r>
          </a:p>
          <a:p>
            <a:pPr marL="0" indent="1778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(respiratory precautions)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Concurrent disinfection (patients’ items)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Ventilation exposure to sunlight</a:t>
            </a:r>
          </a:p>
          <a:p>
            <a:pPr marL="177800" indent="-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Cleaning floor with disinfectant</a:t>
            </a:r>
          </a:p>
          <a:p>
            <a:pPr marL="0" indent="177800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29000" y="2438400"/>
            <a:ext cx="2514600" cy="35814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BCG vaccine: Live attenuated vaccine, 0.1ml IM injection in the left deltoid within 40 days of birth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Improve nutrition status</a:t>
            </a:r>
          </a:p>
          <a:p>
            <a:pPr marL="53975" indent="-53975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4290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Protection of susceptible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33400" y="1828800"/>
            <a:ext cx="25146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Minimize exposure </a:t>
            </a:r>
          </a:p>
        </p:txBody>
      </p:sp>
      <p:sp>
        <p:nvSpPr>
          <p:cNvPr id="4711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722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Identification and treatment 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96000" y="25146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Anti-tuberculosis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drugs 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533400" y="6019800"/>
            <a:ext cx="25908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Control transmission</a:t>
            </a:r>
          </a:p>
        </p:txBody>
      </p:sp>
      <p:sp>
        <p:nvSpPr>
          <p:cNvPr id="4711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5052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Increase host resistance</a:t>
            </a:r>
          </a:p>
        </p:txBody>
      </p:sp>
      <p:sp>
        <p:nvSpPr>
          <p:cNvPr id="4711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3246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Eliminate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071949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HR) daily or (4 HR)</a:t>
            </a:r>
            <a:r>
              <a:rPr lang="en-US" baseline="-25000" dirty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Isoniazid (H)</a:t>
            </a: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Rifampicin (R)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Strategy to improve compliance                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191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 daily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(4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HR)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4792" y="2362200"/>
            <a:ext cx="7010400" cy="126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Fixed Dose Combination therapy (FDC) </a:t>
            </a:r>
            <a:r>
              <a:rPr lang="en-US" sz="2000" dirty="0">
                <a:solidFill>
                  <a:schemeClr val="tx1"/>
                </a:solidFill>
              </a:rPr>
              <a:t>- ALL IN </a:t>
            </a:r>
            <a:r>
              <a:rPr lang="en-US" sz="2000" dirty="0" smtClean="0">
                <a:solidFill>
                  <a:schemeClr val="tx1"/>
                </a:solidFill>
              </a:rPr>
              <a:t>ONE tablet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PERFORMANCE OBJECTIVE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1447800"/>
          </a:xfrm>
        </p:spPr>
        <p:txBody>
          <a:bodyPr/>
          <a:lstStyle/>
          <a:p>
            <a:pPr algn="justLow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To decide on the best measures for the control of pulmonary tuberculosis and to prevent its spread to susceptible population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PULMONARY TUBERCULOSIS</a:t>
            </a:r>
          </a:p>
        </p:txBody>
      </p:sp>
      <p:sp>
        <p:nvSpPr>
          <p:cNvPr id="28675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2971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Respiratory tract infection</a:t>
            </a:r>
          </a:p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Caused by M. Tuberculosis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3733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  <a:defRPr/>
            </a:pPr>
            <a:r>
              <a:rPr lang="en-US" dirty="0" smtClean="0"/>
              <a:t>Suspected cases present with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Cough &amp; expectoration for 3 weeks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Low grade fever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Night sweating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Loss of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PULMONARY TUBERCULOSIS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886200" cy="4191000"/>
          </a:xfrm>
        </p:spPr>
        <p:txBody>
          <a:bodyPr/>
          <a:lstStyle/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2 Positive sputum smears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1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radiology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culture 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/>
          </a:p>
        </p:txBody>
      </p:sp>
      <p:sp>
        <p:nvSpPr>
          <p:cNvPr id="30724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3962400" cy="4191000"/>
          </a:xfrm>
        </p:spPr>
        <p:txBody>
          <a:bodyPr/>
          <a:lstStyle/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3 Negative sputum smears  + Suggestive symptoms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Positive radiology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Decision to treat as TB</a:t>
            </a:r>
          </a:p>
          <a:p>
            <a:pPr marL="109538" lvl="1" indent="-55563" eaLnBrk="1">
              <a:spcBef>
                <a:spcPts val="240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 OR,</a:t>
            </a:r>
            <a:endParaRPr lang="en-US" sz="1800" smtClean="0">
              <a:solidFill>
                <a:schemeClr val="tx2"/>
              </a:solidFill>
            </a:endParaRP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Culture positive but negative sputum smear</a:t>
            </a:r>
            <a:endParaRPr lang="en-US" sz="18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          SMEAR POSITIVE 		</a:t>
            </a:r>
          </a:p>
        </p:txBody>
      </p:sp>
      <p:sp>
        <p:nvSpPr>
          <p:cNvPr id="3072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SMEAR NEGATIVE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14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686800" cy="3810000"/>
          </a:xfrm>
        </p:spPr>
        <p:txBody>
          <a:bodyPr/>
          <a:lstStyle/>
          <a:p>
            <a:pPr eaLnBrk="1" hangingPunct="1"/>
            <a:r>
              <a:rPr lang="en-US" smtClean="0"/>
              <a:t>INFECTION </a:t>
            </a:r>
          </a:p>
          <a:p>
            <a:pPr eaLnBrk="1" hangingPunct="1"/>
            <a:r>
              <a:rPr lang="en-US" smtClean="0"/>
              <a:t>	Primary		First exposure </a:t>
            </a:r>
          </a:p>
          <a:p>
            <a:pPr eaLnBrk="1" hangingPunct="1"/>
            <a:r>
              <a:rPr lang="en-US" smtClean="0"/>
              <a:t>	Post primary		Reactivation/re-infection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DISEASE </a:t>
            </a:r>
          </a:p>
          <a:p>
            <a:pPr eaLnBrk="1" hangingPunct="1"/>
            <a:r>
              <a:rPr lang="en-US" smtClean="0"/>
              <a:t>	Active tuberculosis		Disease process</a:t>
            </a:r>
          </a:p>
          <a:p>
            <a:pPr eaLnBrk="1" hangingPunct="1"/>
            <a:r>
              <a:rPr lang="en-US" smtClean="0"/>
              <a:t>	Latent tuberculosis		No disease yet 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8" y="1600200"/>
            <a:ext cx="78701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6248400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405265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7840"/>
            <a:ext cx="7467600" cy="482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3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1944</TotalTime>
  <Words>806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Epidemiology of pulmonary tuberculosis</vt:lpstr>
      <vt:lpstr>LEARNIN G OBJECTIVES </vt:lpstr>
      <vt:lpstr>PERFORMANCE OBJECTIVE</vt:lpstr>
      <vt:lpstr>PULMONARY TUBERCULOSIS</vt:lpstr>
      <vt:lpstr>PULMONARY TUBERCULOSIS</vt:lpstr>
      <vt:lpstr>PULMONARY TUBERCULOSIS</vt:lpstr>
      <vt:lpstr>PULMONARY TUBERCULOSIS</vt:lpstr>
      <vt:lpstr>PowerPoint Presentation</vt:lpstr>
      <vt:lpstr>PowerPoint Presentation</vt:lpstr>
      <vt:lpstr>PULMONARY TUBERCULOSIS IN SAUDI ARABIA</vt:lpstr>
      <vt:lpstr>RESSUREGENCE OF TUBERCULOSIS</vt:lpstr>
      <vt:lpstr>MAJOR RISK FACTORS OF PULMONARY TUBERCULOSIS</vt:lpstr>
      <vt:lpstr>PROGRESS </vt:lpstr>
      <vt:lpstr>CYCLE OF INFECTION OF PULMONARY TUBERCULOSIS</vt:lpstr>
      <vt:lpstr>DIAGNOSIS OF TUBERCULOSIS </vt:lpstr>
      <vt:lpstr>DIAGNOSIS OF PULMONARY TUBERCULOSIS</vt:lpstr>
      <vt:lpstr>TUBERCULIN SKIN TEST</vt:lpstr>
      <vt:lpstr>TUBERCULIN SKIN TEST</vt:lpstr>
      <vt:lpstr>PowerPoint Presentation</vt:lpstr>
      <vt:lpstr>CHEST RADIOGRAPHY </vt:lpstr>
      <vt:lpstr>SPUTUM SMEAR &amp; CULTURE</vt:lpstr>
      <vt:lpstr>PowerPoint Presentation</vt:lpstr>
      <vt:lpstr>PREVENTION &amp; CONTROL OF RIs</vt:lpstr>
      <vt:lpstr>DIRECTLY OBSERVED THERAPY SHORT COURSE (DOTS)</vt:lpstr>
      <vt:lpstr>DIRECTLY OBSERVED THERAPY SHORT COURSE (DOTS)</vt:lpstr>
    </vt:vector>
  </TitlesOfParts>
  <Company>Faculty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M. Youssef</dc:creator>
  <cp:lastModifiedBy>3422</cp:lastModifiedBy>
  <cp:revision>106</cp:revision>
  <dcterms:created xsi:type="dcterms:W3CDTF">2010-04-03T14:23:34Z</dcterms:created>
  <dcterms:modified xsi:type="dcterms:W3CDTF">2015-10-27T11:07:04Z</dcterms:modified>
</cp:coreProperties>
</file>