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7"/>
  </p:notesMasterIdLst>
  <p:sldIdLst>
    <p:sldId id="331" r:id="rId2"/>
    <p:sldId id="332" r:id="rId3"/>
    <p:sldId id="351" r:id="rId4"/>
    <p:sldId id="450" r:id="rId5"/>
    <p:sldId id="451" r:id="rId6"/>
    <p:sldId id="452" r:id="rId7"/>
    <p:sldId id="380" r:id="rId8"/>
    <p:sldId id="465" r:id="rId9"/>
    <p:sldId id="370" r:id="rId10"/>
    <p:sldId id="372" r:id="rId11"/>
    <p:sldId id="408" r:id="rId12"/>
    <p:sldId id="466" r:id="rId13"/>
    <p:sldId id="454" r:id="rId14"/>
    <p:sldId id="410" r:id="rId15"/>
    <p:sldId id="455" r:id="rId16"/>
    <p:sldId id="412" r:id="rId17"/>
    <p:sldId id="413" r:id="rId18"/>
    <p:sldId id="467" r:id="rId19"/>
    <p:sldId id="459" r:id="rId20"/>
    <p:sldId id="457" r:id="rId21"/>
    <p:sldId id="460" r:id="rId22"/>
    <p:sldId id="456" r:id="rId23"/>
    <p:sldId id="462" r:id="rId24"/>
    <p:sldId id="463" r:id="rId25"/>
    <p:sldId id="464" r:id="rId26"/>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89815" autoAdjust="0"/>
  </p:normalViewPr>
  <p:slideViewPr>
    <p:cSldViewPr>
      <p:cViewPr varScale="1">
        <p:scale>
          <a:sx n="74" d="100"/>
          <a:sy n="74" d="100"/>
        </p:scale>
        <p:origin x="-5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DADA9285-8FB9-4257-966E-7420D47ECE10}" srcId="{28194523-E3B2-4DDD-812B-6C030147D749}" destId="{6B915419-B3B4-41A7-8111-F3E0AE788BE4}" srcOrd="0" destOrd="0" parTransId="{17908580-F3AD-441F-840D-F5377432F798}" sibTransId="{31E222F6-BB2A-4533-A143-EA21F6929195}"/>
    <dgm:cxn modelId="{A1F67545-A59D-4452-8B89-3C89C512BBD3}" type="presOf" srcId="{0BD1C513-6863-40DC-8213-96DC5276BFD1}" destId="{91F15EF0-00C2-491E-99E5-2515B25D1A80}" srcOrd="0" destOrd="0" presId="urn:microsoft.com/office/officeart/2008/layout/HalfCircleOrganizationChart"/>
    <dgm:cxn modelId="{20874277-EE09-49AB-9B8E-CC95BADFCEB6}" srcId="{F77B5DB4-A4B9-4F4D-A44E-4FE62766F522}" destId="{28194523-E3B2-4DDD-812B-6C030147D749}" srcOrd="0" destOrd="0" parTransId="{79A0FC54-BF9A-433F-AC96-065D99A1C674}" sibTransId="{492EB9B5-2118-41AE-80CC-2FCC8DAF3D50}"/>
    <dgm:cxn modelId="{1407871C-F0A2-437B-ABB6-4CD3F84FF90E}" type="presOf" srcId="{E445D0D5-13FE-49A0-8961-678181737E8B}" destId="{5059262C-DFA7-4289-A1A0-5DB2B95EC1EE}"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F5387BC6-7FD5-480B-B69C-5EA93E676735}" type="presOf" srcId="{6B915419-B3B4-41A7-8111-F3E0AE788BE4}" destId="{FAB4226C-8611-4EBF-B537-E1A2331409E8}" srcOrd="0"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D6D951B0-5BBE-4F8B-B8EB-D7EFFA38BB8F}" type="presOf" srcId="{28194523-E3B2-4DDD-812B-6C030147D749}" destId="{C68A79D0-CBDE-4798-8DF9-270307B6D86D}" srcOrd="1"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2937325" y="1549822"/>
          <a:ext cx="1607443" cy="557955"/>
        </a:xfrm>
        <a:custGeom>
          <a:avLst/>
          <a:gdLst/>
          <a:ahLst/>
          <a:cxnLst/>
          <a:rect l="0" t="0" r="0" b="0"/>
          <a:pathLst>
            <a:path>
              <a:moveTo>
                <a:pt x="0" y="0"/>
              </a:moveTo>
              <a:lnTo>
                <a:pt x="0" y="278977"/>
              </a:lnTo>
              <a:lnTo>
                <a:pt x="1607443" y="278977"/>
              </a:lnTo>
              <a:lnTo>
                <a:pt x="1607443"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329881" y="1549822"/>
          <a:ext cx="1607443" cy="557955"/>
        </a:xfrm>
        <a:custGeom>
          <a:avLst/>
          <a:gdLst/>
          <a:ahLst/>
          <a:cxnLst/>
          <a:rect l="0" t="0" r="0" b="0"/>
          <a:pathLst>
            <a:path>
              <a:moveTo>
                <a:pt x="1607443" y="0"/>
              </a:moveTo>
              <a:lnTo>
                <a:pt x="1607443" y="278977"/>
              </a:lnTo>
              <a:lnTo>
                <a:pt x="0" y="278977"/>
              </a:lnTo>
              <a:lnTo>
                <a:pt x="0"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2273092" y="221356"/>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2273092" y="221356"/>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1608859" y="460480"/>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Screened population</a:t>
          </a:r>
          <a:endParaRPr lang="en-US" sz="3200" kern="1200" dirty="0"/>
        </a:p>
      </dsp:txBody>
      <dsp:txXfrm>
        <a:off x="1608859" y="460480"/>
        <a:ext cx="2656930" cy="850217"/>
      </dsp:txXfrm>
    </dsp:sp>
    <dsp:sp modelId="{67664103-CCCF-42AA-A85B-81CCE7847DAD}">
      <dsp:nvSpPr>
        <dsp:cNvPr id="0" name=""/>
        <dsp:cNvSpPr/>
      </dsp:nvSpPr>
      <dsp:spPr>
        <a:xfrm>
          <a:off x="665649"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665649"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1416"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1416" y="2346901"/>
        <a:ext cx="2656930" cy="850217"/>
      </dsp:txXfrm>
    </dsp:sp>
    <dsp:sp modelId="{2982B250-F428-43B8-8785-7D399448C7AA}">
      <dsp:nvSpPr>
        <dsp:cNvPr id="0" name=""/>
        <dsp:cNvSpPr/>
      </dsp:nvSpPr>
      <dsp:spPr>
        <a:xfrm>
          <a:off x="3880535"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3880535"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3216302"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3216302" y="2346901"/>
        <a:ext cx="2656930" cy="850217"/>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74750" y="695325"/>
            <a:ext cx="4635500" cy="3476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11/22/2015</a:t>
            </a:fld>
            <a:endParaRPr lang="en-US" sz="2000" dirty="0">
              <a:solidFill>
                <a:srgbClr val="FFFFFF"/>
              </a:solidFill>
            </a:endParaRPr>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4"/>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6"/>
            <a:ext cx="2209800" cy="365125"/>
          </a:xfrm>
        </p:spPr>
        <p:txBody>
          <a:bodyPr/>
          <a:lstStyle/>
          <a:p>
            <a:fld id="{23A271A1-F6D6-438B-A432-4747EE7ECD40}" type="datetimeFigureOut">
              <a:rPr lang="en-US" smtClean="0"/>
              <a:pPr/>
              <a:t>11/22/2015</a:t>
            </a:fld>
            <a:endParaRPr lang="en-US" dirty="0"/>
          </a:p>
        </p:txBody>
      </p:sp>
      <p:sp>
        <p:nvSpPr>
          <p:cNvPr id="5" name="Footer Placeholder 4"/>
          <p:cNvSpPr>
            <a:spLocks noGrp="1"/>
          </p:cNvSpPr>
          <p:nvPr>
            <p:ph type="ftr" sz="quarter" idx="11"/>
          </p:nvPr>
        </p:nvSpPr>
        <p:spPr>
          <a:xfrm>
            <a:off x="457203" y="6248211"/>
            <a:ext cx="5573483" cy="365125"/>
          </a:xfrm>
        </p:spPr>
        <p:txBody>
          <a:bodyPr/>
          <a:lstStyle/>
          <a:p>
            <a:endParaRPr kumimoji="0" lang="en-US" dirty="0"/>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4"/>
            <a:ext cx="533400" cy="244476"/>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11/22/2015</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11/22/2015</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1"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3"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4"/>
            <a:ext cx="2667000" cy="365125"/>
          </a:xfrm>
        </p:spPr>
        <p:txBody>
          <a:bodyPr rtlCol="0"/>
          <a:lstStyle/>
          <a:p>
            <a:fld id="{23A271A1-F6D6-438B-A432-4747EE7ECD40}" type="datetimeFigureOut">
              <a:rPr lang="en-US" smtClean="0"/>
              <a:pPr/>
              <a:t>11/22/2015</a:t>
            </a:fld>
            <a:endParaRPr lang="en-US"/>
          </a:p>
        </p:txBody>
      </p:sp>
      <p:sp>
        <p:nvSpPr>
          <p:cNvPr id="13" name="Slide Number Placeholder 12"/>
          <p:cNvSpPr>
            <a:spLocks noGrp="1"/>
          </p:cNvSpPr>
          <p:nvPr>
            <p:ph type="sldNum" sz="quarter" idx="11"/>
          </p:nvPr>
        </p:nvSpPr>
        <p:spPr>
          <a:xfrm>
            <a:off x="1"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10"/>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11/22/2015</a:t>
            </a:fld>
            <a:endParaRPr lang="en-US" sz="1400" dirty="0">
              <a:solidFill>
                <a:schemeClr val="tx2"/>
              </a:solidFill>
            </a:endParaRPr>
          </a:p>
        </p:txBody>
      </p:sp>
      <p:sp>
        <p:nvSpPr>
          <p:cNvPr id="3" name="Footer Placeholder 2"/>
          <p:cNvSpPr>
            <a:spLocks noGrp="1"/>
          </p:cNvSpPr>
          <p:nvPr>
            <p:ph type="ftr" sz="quarter" idx="3"/>
          </p:nvPr>
        </p:nvSpPr>
        <p:spPr>
          <a:xfrm>
            <a:off x="609602" y="6248210"/>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1"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2362200" y="6050037"/>
            <a:ext cx="6705600" cy="685800"/>
          </a:xfrm>
        </p:spPr>
        <p:txBody>
          <a:bodyPr>
            <a:normAutofit/>
          </a:bodyPr>
          <a:lstStyle/>
          <a:p>
            <a:r>
              <a:rPr lang="en-US" sz="2800" b="1" dirty="0" smtClean="0">
                <a:solidFill>
                  <a:schemeClr val="tx1"/>
                </a:solidFill>
              </a:rPr>
              <a:t>RESEARCH PROJECT – 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2734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USES OF SCREENING TESTS</a:t>
            </a:r>
            <a:endParaRPr lang="en-US" sz="5400" dirty="0">
              <a:solidFill>
                <a:schemeClr val="tx1"/>
              </a:solidFill>
            </a:endParaRPr>
          </a:p>
        </p:txBody>
      </p:sp>
      <p:sp>
        <p:nvSpPr>
          <p:cNvPr id="4" name="Content Placeholder 3"/>
          <p:cNvSpPr>
            <a:spLocks noGrp="1"/>
          </p:cNvSpPr>
          <p:nvPr>
            <p:ph sz="quarter" idx="1"/>
          </p:nvPr>
        </p:nvSpPr>
        <p:spPr>
          <a:xfrm>
            <a:off x="685800" y="1371600"/>
            <a:ext cx="8229600"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1210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TYPES OF SCREENING PROGRAMS</a:t>
            </a:r>
            <a:endParaRPr lang="en-US" sz="5400" dirty="0">
              <a:solidFill>
                <a:schemeClr val="tx1"/>
              </a:solidFill>
            </a:endParaRPr>
          </a:p>
        </p:txBody>
      </p:sp>
      <p:sp>
        <p:nvSpPr>
          <p:cNvPr id="4" name="Content Placeholder 3"/>
          <p:cNvSpPr>
            <a:spLocks noGrp="1"/>
          </p:cNvSpPr>
          <p:nvPr>
            <p:ph sz="quarter" idx="1"/>
          </p:nvPr>
        </p:nvSpPr>
        <p:spPr>
          <a:xfrm>
            <a:off x="685800" y="1752600"/>
            <a:ext cx="8229600"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04261"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ELIGIBLE CONDITION FOR SCREENING</a:t>
            </a:r>
            <a:endParaRPr lang="en-US" sz="5400" dirty="0">
              <a:solidFill>
                <a:schemeClr val="tx1"/>
              </a:solidFill>
            </a:endParaRPr>
          </a:p>
        </p:txBody>
      </p:sp>
      <p:sp>
        <p:nvSpPr>
          <p:cNvPr id="4" name="Content Placeholder 3"/>
          <p:cNvSpPr>
            <a:spLocks noGrp="1"/>
          </p:cNvSpPr>
          <p:nvPr>
            <p:ph sz="quarter" idx="1"/>
          </p:nvPr>
        </p:nvSpPr>
        <p:spPr>
          <a:xfrm>
            <a:off x="533400" y="914400"/>
            <a:ext cx="8229600" cy="5562600"/>
          </a:xfrm>
        </p:spPr>
        <p:txBody>
          <a:bodyPr>
            <a:noAutofit/>
          </a:bodyPr>
          <a:lstStyle/>
          <a:p>
            <a:pPr algn="justLow">
              <a:lnSpc>
                <a:spcPct val="150000"/>
              </a:lnSpc>
              <a:spcBef>
                <a:spcPts val="0"/>
              </a:spcBef>
              <a:buFont typeface="Arial" pitchFamily="34" charset="0"/>
              <a:buChar char="•"/>
            </a:pPr>
            <a:r>
              <a:rPr lang="en-US" sz="2400" dirty="0" smtClean="0"/>
              <a:t>Major public health problem and/or have serious consequences</a:t>
            </a:r>
          </a:p>
          <a:p>
            <a:pPr algn="justLow">
              <a:lnSpc>
                <a:spcPct val="150000"/>
              </a:lnSpc>
              <a:spcBef>
                <a:spcPts val="0"/>
              </a:spcBef>
              <a:buFont typeface="Arial" pitchFamily="34" charset="0"/>
              <a:buChar char="•"/>
            </a:pPr>
            <a:r>
              <a:rPr lang="en-US" sz="2400" dirty="0" smtClean="0"/>
              <a:t>High prevalence among screened population</a:t>
            </a:r>
          </a:p>
          <a:p>
            <a:pPr algn="justLow">
              <a:lnSpc>
                <a:spcPct val="150000"/>
              </a:lnSpc>
              <a:spcBef>
                <a:spcPts val="0"/>
              </a:spcBef>
              <a:buFont typeface="Arial" pitchFamily="34" charset="0"/>
              <a:buChar char="•"/>
            </a:pPr>
            <a:r>
              <a:rPr lang="en-US" sz="2400" dirty="0" smtClean="0"/>
              <a:t>Have a detectable pre-clinical phase </a:t>
            </a:r>
          </a:p>
          <a:p>
            <a:pPr algn="justLow">
              <a:lnSpc>
                <a:spcPct val="150000"/>
              </a:lnSpc>
              <a:spcBef>
                <a:spcPts val="0"/>
              </a:spcBef>
              <a:buFont typeface="Arial" pitchFamily="34" charset="0"/>
              <a:buChar char="•"/>
            </a:pPr>
            <a:r>
              <a:rPr lang="en-US" sz="2400" dirty="0" smtClean="0"/>
              <a:t>Availability of test for detection in pre-clinical phase</a:t>
            </a:r>
          </a:p>
          <a:p>
            <a:pPr algn="justLow">
              <a:lnSpc>
                <a:spcPct val="150000"/>
              </a:lnSpc>
              <a:spcBef>
                <a:spcPts val="0"/>
              </a:spcBef>
              <a:buFont typeface="Arial" pitchFamily="34" charset="0"/>
              <a:buChar char="•"/>
            </a:pPr>
            <a:r>
              <a:rPr lang="en-US" sz="2400" dirty="0" smtClean="0"/>
              <a:t>Evidence that early detection reduces morbidity and mortality</a:t>
            </a:r>
          </a:p>
          <a:p>
            <a:pPr algn="justLow">
              <a:lnSpc>
                <a:spcPct val="150000"/>
              </a:lnSpc>
              <a:spcBef>
                <a:spcPts val="0"/>
              </a:spcBef>
              <a:buFont typeface="Arial" pitchFamily="34" charset="0"/>
              <a:buChar char="•"/>
            </a:pPr>
            <a:r>
              <a:rPr lang="en-US" sz="2400" dirty="0"/>
              <a:t>Available facilities for the confirmation of the diagnosis</a:t>
            </a:r>
          </a:p>
          <a:p>
            <a:pPr algn="justLow">
              <a:lnSpc>
                <a:spcPct val="150000"/>
              </a:lnSpc>
              <a:spcBef>
                <a:spcPts val="0"/>
              </a:spcBef>
              <a:buFont typeface="Arial" pitchFamily="34" charset="0"/>
              <a:buChar char="•"/>
            </a:pPr>
            <a:r>
              <a:rPr lang="en-US" sz="2400" dirty="0"/>
              <a:t>Agreed-on policy whom to treat as a patient</a:t>
            </a:r>
          </a:p>
          <a:p>
            <a:pPr algn="justLow">
              <a:lnSpc>
                <a:spcPct val="150000"/>
              </a:lnSpc>
              <a:spcBef>
                <a:spcPts val="0"/>
              </a:spcBef>
              <a:buFont typeface="Arial" pitchFamily="34" charset="0"/>
              <a:buChar char="•"/>
            </a:pPr>
            <a:r>
              <a:rPr lang="en-US" sz="2400" dirty="0"/>
              <a:t>Available of effective treatment for the disease if identified </a:t>
            </a:r>
          </a:p>
          <a:p>
            <a:pPr algn="justLow">
              <a:lnSpc>
                <a:spcPct val="150000"/>
              </a:lnSpc>
              <a:spcBef>
                <a:spcPts val="0"/>
              </a:spcBef>
              <a:buFont typeface="Arial" pitchFamily="34" charset="0"/>
              <a:buChar char="•"/>
            </a:pPr>
            <a:r>
              <a:rPr lang="en-US" sz="2400" dirty="0"/>
              <a:t>Expected benefits of early detection out-weight the risks and costs of screening</a:t>
            </a:r>
          </a:p>
          <a:p>
            <a:pPr algn="justLow">
              <a:lnSpc>
                <a:spcPct val="150000"/>
              </a:lnSpc>
              <a:spcBef>
                <a:spcPts val="1200"/>
              </a:spcBef>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val="297896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2734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EXAMPLES OF SCREENING</a:t>
            </a:r>
            <a:endParaRPr lang="en-US" sz="5400" dirty="0">
              <a:solidFill>
                <a:schemeClr val="tx1"/>
              </a:solidFill>
            </a:endParaRPr>
          </a:p>
        </p:txBody>
      </p:sp>
      <p:sp>
        <p:nvSpPr>
          <p:cNvPr id="4" name="Content Placeholder 3"/>
          <p:cNvSpPr>
            <a:spLocks noGrp="1"/>
          </p:cNvSpPr>
          <p:nvPr>
            <p:ph sz="quarter" idx="1"/>
          </p:nvPr>
        </p:nvSpPr>
        <p:spPr>
          <a:xfrm>
            <a:off x="533400" y="1143000"/>
            <a:ext cx="8371154" cy="5486400"/>
          </a:xfrm>
        </p:spPr>
        <p:txBody>
          <a:bodyPr>
            <a:noAutofit/>
          </a:bodyPr>
          <a:lstStyle/>
          <a:p>
            <a:pPr algn="justLow">
              <a:lnSpc>
                <a:spcPct val="150000"/>
              </a:lnSpc>
              <a:spcBef>
                <a:spcPts val="0"/>
              </a:spcBef>
              <a:spcAft>
                <a:spcPts val="600"/>
              </a:spcAft>
              <a:buFont typeface="Arial" pitchFamily="34" charset="0"/>
              <a:buChar char="•"/>
            </a:pPr>
            <a:r>
              <a:rPr lang="en-US" sz="2400" dirty="0"/>
              <a:t>Blood 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02173" y="-2523809"/>
            <a:ext cx="798618" cy="6151035"/>
          </a:xfrm>
          <a:noFill/>
          <a:effectLst>
            <a:softEdge rad="127000"/>
          </a:effectLst>
        </p:spPr>
        <p:txBody>
          <a:bodyPr vert="vert270">
            <a:noAutofit/>
          </a:bodyPr>
          <a:lstStyle/>
          <a:p>
            <a:pPr algn="ctr"/>
            <a:r>
              <a:rPr lang="en-US" sz="3600" dirty="0" smtClean="0">
                <a:solidFill>
                  <a:schemeClr val="tx1"/>
                </a:solidFill>
              </a:rPr>
              <a:t>IDEAL SCREENING TOOL</a:t>
            </a:r>
            <a:endParaRPr lang="en-US" sz="3600" dirty="0">
              <a:solidFill>
                <a:schemeClr val="tx1"/>
              </a:solidFill>
            </a:endParaRPr>
          </a:p>
        </p:txBody>
      </p:sp>
      <p:sp>
        <p:nvSpPr>
          <p:cNvPr id="4" name="Content Placeholder 3"/>
          <p:cNvSpPr>
            <a:spLocks noGrp="1"/>
          </p:cNvSpPr>
          <p:nvPr>
            <p:ph sz="quarter" idx="1"/>
          </p:nvPr>
        </p:nvSpPr>
        <p:spPr>
          <a:xfrm>
            <a:off x="733120" y="1219200"/>
            <a:ext cx="8077200" cy="5486400"/>
          </a:xfrm>
        </p:spPr>
        <p:txBody>
          <a:bodyPr>
            <a:noAutofit/>
          </a:bodyPr>
          <a:lstStyle/>
          <a:p>
            <a:pPr algn="justLow">
              <a:lnSpc>
                <a:spcPct val="114000"/>
              </a:lnSpc>
              <a:spcBef>
                <a:spcPts val="600"/>
              </a:spcBef>
              <a:spcAft>
                <a:spcPts val="600"/>
              </a:spcAft>
              <a:buNone/>
            </a:pPr>
            <a:r>
              <a:rPr lang="en-US" sz="2000" b="1" dirty="0" smtClean="0"/>
              <a:t>Feasibility </a:t>
            </a:r>
            <a:endParaRPr lang="en-US" sz="2000" b="1" dirty="0"/>
          </a:p>
          <a:p>
            <a:pPr algn="justLow">
              <a:lnSpc>
                <a:spcPct val="114000"/>
              </a:lnSpc>
              <a:spcBef>
                <a:spcPts val="0"/>
              </a:spcBef>
              <a:spcAft>
                <a:spcPts val="600"/>
              </a:spcAft>
              <a:buFontTx/>
              <a:buNone/>
            </a:pPr>
            <a:r>
              <a:rPr lang="en-US" sz="2400" dirty="0"/>
              <a:t>	</a:t>
            </a:r>
            <a:r>
              <a:rPr lang="en-US" sz="2000" dirty="0" smtClean="0"/>
              <a:t>Simple, inexpensive, capable of wide application</a:t>
            </a:r>
          </a:p>
          <a:p>
            <a:pPr algn="justLow">
              <a:lnSpc>
                <a:spcPct val="114000"/>
              </a:lnSpc>
              <a:spcBef>
                <a:spcPts val="0"/>
              </a:spcBef>
              <a:spcAft>
                <a:spcPts val="600"/>
              </a:spcAft>
              <a:buFontTx/>
              <a:buNone/>
            </a:pPr>
            <a:endParaRPr lang="en-US" sz="1600" dirty="0"/>
          </a:p>
          <a:p>
            <a:pPr algn="justLow">
              <a:lnSpc>
                <a:spcPct val="114000"/>
              </a:lnSpc>
              <a:spcBef>
                <a:spcPts val="0"/>
              </a:spcBef>
              <a:spcAft>
                <a:spcPts val="600"/>
              </a:spcAft>
              <a:buNone/>
            </a:pPr>
            <a:r>
              <a:rPr lang="en-US" sz="2000" b="1" dirty="0" smtClean="0"/>
              <a:t>Acceptability </a:t>
            </a:r>
          </a:p>
          <a:p>
            <a:pPr algn="justLow">
              <a:lnSpc>
                <a:spcPct val="114000"/>
              </a:lnSpc>
              <a:spcBef>
                <a:spcPts val="0"/>
              </a:spcBef>
              <a:spcAft>
                <a:spcPts val="600"/>
              </a:spcAft>
              <a:buFontTx/>
              <a:buNone/>
            </a:pPr>
            <a:r>
              <a:rPr lang="en-US" sz="2400" dirty="0" smtClean="0"/>
              <a:t>	</a:t>
            </a:r>
            <a:r>
              <a:rPr lang="en-US" sz="2000" dirty="0" smtClean="0"/>
              <a:t>Acceptable by the people to whom it is intend to be applied</a:t>
            </a:r>
          </a:p>
          <a:p>
            <a:pPr algn="justLow">
              <a:spcBef>
                <a:spcPts val="0"/>
              </a:spcBef>
              <a:buFontTx/>
              <a:buNone/>
            </a:pPr>
            <a:endParaRPr lang="en-US" sz="1600" dirty="0" smtClean="0"/>
          </a:p>
          <a:p>
            <a:pPr algn="justLow">
              <a:lnSpc>
                <a:spcPct val="114000"/>
              </a:lnSpc>
              <a:spcBef>
                <a:spcPts val="0"/>
              </a:spcBef>
              <a:buNone/>
            </a:pPr>
            <a:r>
              <a:rPr lang="en-US" sz="2000" b="1" dirty="0" smtClean="0"/>
              <a:t>Reliability (precision)</a:t>
            </a:r>
          </a:p>
          <a:p>
            <a:pPr algn="justLow">
              <a:lnSpc>
                <a:spcPct val="114000"/>
              </a:lnSpc>
              <a:spcBef>
                <a:spcPts val="0"/>
              </a:spcBef>
              <a:spcAft>
                <a:spcPts val="600"/>
              </a:spcAft>
              <a:buFontTx/>
              <a:buNone/>
            </a:pPr>
            <a:r>
              <a:rPr lang="en-US" sz="2400" dirty="0" smtClean="0"/>
              <a:t>	C</a:t>
            </a:r>
            <a:r>
              <a:rPr lang="en-US" sz="2000" dirty="0" smtClean="0"/>
              <a:t>onsistent results on repeated application on the same individual under same circumstances</a:t>
            </a:r>
          </a:p>
          <a:p>
            <a:pPr algn="justLow">
              <a:lnSpc>
                <a:spcPct val="114000"/>
              </a:lnSpc>
              <a:spcBef>
                <a:spcPts val="0"/>
              </a:spcBef>
              <a:spcAft>
                <a:spcPts val="600"/>
              </a:spcAft>
              <a:buFontTx/>
              <a:buNone/>
            </a:pPr>
            <a:endParaRPr lang="en-US" sz="1600" dirty="0" smtClean="0"/>
          </a:p>
          <a:p>
            <a:pPr algn="justLow">
              <a:lnSpc>
                <a:spcPct val="114000"/>
              </a:lnSpc>
              <a:spcBef>
                <a:spcPts val="0"/>
              </a:spcBef>
              <a:buNone/>
            </a:pPr>
            <a:r>
              <a:rPr lang="en-US" sz="2000" b="1" dirty="0" smtClean="0"/>
              <a:t>Validity (accuracy)</a:t>
            </a:r>
          </a:p>
          <a:p>
            <a:pPr algn="justLow">
              <a:lnSpc>
                <a:spcPct val="114000"/>
              </a:lnSpc>
              <a:spcBef>
                <a:spcPts val="0"/>
              </a:spcBef>
              <a:spcAft>
                <a:spcPts val="600"/>
              </a:spcAft>
              <a:buFontTx/>
              <a:buNone/>
            </a:pPr>
            <a:r>
              <a:rPr lang="en-US" sz="2400" dirty="0" smtClean="0"/>
              <a:t>	</a:t>
            </a:r>
            <a:r>
              <a:rPr lang="en-US" sz="20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additive="base">
                                        <p:cTn id="4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020591" y="-968696"/>
            <a:ext cx="798618" cy="3955210"/>
          </a:xfrm>
          <a:noFill/>
          <a:effectLst>
            <a:softEdge rad="127000"/>
          </a:effectLst>
        </p:spPr>
        <p:txBody>
          <a:bodyPr vert="vert270">
            <a:normAutofit fontScale="77500" lnSpcReduction="20000"/>
          </a:bodyPr>
          <a:lstStyle/>
          <a:p>
            <a:pPr algn="ctr"/>
            <a:r>
              <a:rPr lang="en-US" sz="5400" dirty="0" smtClean="0">
                <a:solidFill>
                  <a:schemeClr val="tx1"/>
                </a:solidFill>
              </a:rPr>
              <a:t>VALIDITY</a:t>
            </a:r>
            <a:endParaRPr lang="en-US" sz="5400" dirty="0">
              <a:solidFill>
                <a:schemeClr val="tx1"/>
              </a:solidFill>
            </a:endParaRPr>
          </a:p>
        </p:txBody>
      </p:sp>
      <p:sp>
        <p:nvSpPr>
          <p:cNvPr id="4" name="Content Placeholder 3"/>
          <p:cNvSpPr>
            <a:spLocks noGrp="1"/>
          </p:cNvSpPr>
          <p:nvPr>
            <p:ph sz="quarter" idx="1"/>
          </p:nvPr>
        </p:nvSpPr>
        <p:spPr>
          <a:xfrm>
            <a:off x="733120" y="1676400"/>
            <a:ext cx="8077200"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t>
            </a:r>
            <a:r>
              <a:rPr lang="en-US" sz="2800" b="1" dirty="0" smtClean="0"/>
              <a:t>a gold standard</a:t>
            </a:r>
            <a:r>
              <a:rPr lang="en-US" sz="2800" dirty="0" smtClean="0"/>
              <a:t>.</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a:t>
            </a:r>
            <a:r>
              <a:rPr lang="en-US" sz="2400" b="1" dirty="0" smtClean="0"/>
              <a:t>truly</a:t>
            </a:r>
            <a:r>
              <a:rPr lang="en-US" sz="2400" dirty="0" smtClean="0"/>
              <a:t> </a:t>
            </a:r>
            <a:r>
              <a:rPr lang="en-US" sz="2400" b="1" dirty="0" smtClean="0"/>
              <a:t>have</a:t>
            </a:r>
            <a:r>
              <a:rPr lang="en-US" sz="2400" dirty="0" smtClean="0"/>
              <a:t>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a:t>
            </a:r>
            <a:r>
              <a:rPr lang="en-US" sz="2400" b="1" dirty="0" smtClean="0"/>
              <a:t>truly don’t have </a:t>
            </a:r>
            <a:r>
              <a:rPr lang="en-US" sz="2400" dirty="0" smtClean="0"/>
              <a:t>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3740122460"/>
              </p:ext>
            </p:extLst>
          </p:nvPr>
        </p:nvGraphicFramePr>
        <p:xfrm>
          <a:off x="1295401"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791284" y="3352800"/>
                <a:ext cx="802675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791284" y="3352800"/>
                <a:ext cx="8026750" cy="3199466"/>
              </a:xfrm>
              <a:prstGeom prst="rect">
                <a:avLst/>
              </a:prstGeom>
              <a:blipFill rotWithShape="1">
                <a:blip r:embed="rId2"/>
                <a:stretch>
                  <a:fillRect l="-1215"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41413461"/>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xmlns:a14="http://schemas.microsoft.com/office/drawing/2010/main">
        <mc:Choice Requires="a14">
          <p:sp>
            <p:nvSpPr>
              <p:cNvPr id="13" name="Content Placeholder 3"/>
              <p:cNvSpPr>
                <a:spLocks noGrp="1"/>
              </p:cNvSpPr>
              <p:nvPr>
                <p:ph sz="quarter" idx="1"/>
              </p:nvPr>
            </p:nvSpPr>
            <p:spPr>
              <a:xfrm>
                <a:off x="413330" y="3124200"/>
                <a:ext cx="8443906" cy="3505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spcBef>
                    <a:spcPts val="0"/>
                  </a:spcBef>
                  <a:buFont typeface="Arial" pitchFamily="34" charset="0"/>
                  <a:buChar char="•"/>
                </a:pPr>
                <a:r>
                  <a:rPr lang="en-US" sz="2100" dirty="0" smtClean="0"/>
                  <a:t>the test was capable to identify correctly 90% of the those who have the condition</a:t>
                </a:r>
              </a:p>
              <a:p>
                <a:pPr lvl="1" algn="justLow">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10% </a:t>
                </a:r>
              </a:p>
              <a:p>
                <a:pPr marL="365760" lvl="1" indent="0" algn="justLow">
                  <a:lnSpc>
                    <a:spcPct val="150000"/>
                  </a:lnSpc>
                  <a:spcBef>
                    <a:spcPts val="0"/>
                  </a:spcBef>
                  <a:buNone/>
                </a:pPr>
                <a:endParaRPr lang="en-US" sz="2100" dirty="0" smtClean="0"/>
              </a:p>
            </p:txBody>
          </p:sp>
        </mc:Choice>
        <mc:Fallback xmlns="">
          <p:sp>
            <p:nvSpPr>
              <p:cNvPr id="13" name="Content Placeholder 3"/>
              <p:cNvSpPr>
                <a:spLocks noGrp="1" noRot="1" noChangeAspect="1" noMove="1" noResize="1" noEditPoints="1" noAdjustHandles="1" noChangeArrowheads="1" noChangeShapeType="1" noTextEdit="1"/>
              </p:cNvSpPr>
              <p:nvPr>
                <p:ph sz="quarter" idx="1"/>
              </p:nvPr>
            </p:nvSpPr>
            <p:spPr>
              <a:xfrm>
                <a:off x="413330" y="3124200"/>
                <a:ext cx="8443906" cy="3505200"/>
              </a:xfrm>
              <a:blipFill rotWithShape="1">
                <a:blip r:embed="rId2"/>
                <a:stretch>
                  <a:fillRect l="-144" r="-1733"/>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916464230"/>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4" name="Content Placeholder 3"/>
          <p:cNvSpPr>
            <a:spLocks noGrp="1"/>
          </p:cNvSpPr>
          <p:nvPr>
            <p:ph sz="quarter" idx="1"/>
          </p:nvPr>
        </p:nvSpPr>
        <p:spPr>
          <a:xfrm>
            <a:off x="284678" y="3505200"/>
            <a:ext cx="8536271" cy="3124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4069279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2156" y="-1923226"/>
            <a:ext cx="798618" cy="5254670"/>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mc:AlternateContent xmlns:mc="http://schemas.openxmlformats.org/markup-compatibility/2006">
        <mc:Choice xmlns:a14="http://schemas.microsoft.com/office/drawing/2010/main" Requires="a14">
          <p:sp>
            <p:nvSpPr>
              <p:cNvPr id="4" name="Content Placeholder 3"/>
              <p:cNvSpPr>
                <a:spLocks noGrp="1"/>
              </p:cNvSpPr>
              <p:nvPr>
                <p:ph sz="quarter" idx="1"/>
              </p:nvPr>
            </p:nvSpPr>
            <p:spPr>
              <a:xfrm>
                <a:off x="457200" y="1066800"/>
                <a:ext cx="8294955"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105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1050" dirty="0" smtClean="0"/>
              </a:p>
              <a:p>
                <a:pPr lvl="1" algn="justLow">
                  <a:lnSpc>
                    <a:spcPct val="114000"/>
                  </a:lnSpc>
                  <a:spcBef>
                    <a:spcPts val="0"/>
                  </a:spcBef>
                  <a:spcAft>
                    <a:spcPts val="600"/>
                  </a:spcAft>
                  <a:buFont typeface="Arial" pitchFamily="34" charset="0"/>
                  <a:buChar char="•"/>
                </a:pPr>
                <a:r>
                  <a:rPr lang="en-US" sz="2400" dirty="0"/>
                  <a:t>Predictive </a:t>
                </a:r>
                <a:r>
                  <a:rPr lang="en-US" sz="2400"/>
                  <a:t>value </a:t>
                </a:r>
                <a:r>
                  <a:rPr lang="en-US" sz="2400" smtClean="0"/>
                  <a:t>negative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000" i="1" dirty="0" err="1" smtClean="0"/>
                  <a:t>Pv-ve</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p:sp>
            <p:nvSpPr>
              <p:cNvPr id="4" name="Content Placeholder 3"/>
              <p:cNvSpPr>
                <a:spLocks noGrp="1" noRot="1" noChangeAspect="1" noMove="1" noResize="1" noEditPoints="1" noAdjustHandles="1" noChangeArrowheads="1" noChangeShapeType="1" noTextEdit="1"/>
              </p:cNvSpPr>
              <p:nvPr>
                <p:ph sz="quarter" idx="1"/>
              </p:nvPr>
            </p:nvSpPr>
            <p:spPr>
              <a:xfrm>
                <a:off x="457200" y="1066800"/>
                <a:ext cx="8294955" cy="5791200"/>
              </a:xfrm>
              <a:blipFill rotWithShape="1">
                <a:blip r:embed="rId2"/>
                <a:stretch>
                  <a:fillRect l="-73" r="-2131"/>
                </a:stretch>
              </a:blipFill>
            </p:spPr>
            <p:txBody>
              <a:bodyPr/>
              <a:lstStyle/>
              <a:p>
                <a:r>
                  <a:rPr lang="en-US">
                    <a:noFill/>
                  </a:rPr>
                  <a:t> </a:t>
                </a:r>
              </a:p>
            </p:txBody>
          </p:sp>
        </mc:Fallback>
      </mc:AlternateContent>
    </p:spTree>
    <p:extLst>
      <p:ext uri="{BB962C8B-B14F-4D97-AF65-F5344CB8AC3E}">
        <p14:creationId xmlns:p14="http://schemas.microsoft.com/office/powerpoint/2010/main"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09600" y="838200"/>
            <a:ext cx="8305800" cy="57150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639562748"/>
              </p:ext>
            </p:extLst>
          </p:nvPr>
        </p:nvGraphicFramePr>
        <p:xfrm>
          <a:off x="304801" y="990600"/>
          <a:ext cx="4648200" cy="4008120"/>
        </p:xfrm>
        <a:graphic>
          <a:graphicData uri="http://schemas.openxmlformats.org/drawingml/2006/table">
            <a:tbl>
              <a:tblPr/>
              <a:tblGrid>
                <a:gridCol w="1163680"/>
                <a:gridCol w="142225"/>
                <a:gridCol w="924465"/>
                <a:gridCol w="1066690"/>
                <a:gridCol w="135114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181600" y="914400"/>
            <a:ext cx="3769871" cy="55626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were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were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21</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281818486"/>
              </p:ext>
            </p:extLst>
          </p:nvPr>
        </p:nvGraphicFramePr>
        <p:xfrm>
          <a:off x="304801" y="990600"/>
          <a:ext cx="5029199" cy="4008120"/>
        </p:xfrm>
        <a:graphic>
          <a:graphicData uri="http://schemas.openxmlformats.org/drawingml/2006/table">
            <a:tbl>
              <a:tblPr/>
              <a:tblGrid>
                <a:gridCol w="1259063"/>
                <a:gridCol w="153883"/>
                <a:gridCol w="1000241"/>
                <a:gridCol w="1154123"/>
                <a:gridCol w="1461889"/>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6" y="5257800"/>
            <a:ext cx="4227071" cy="609600"/>
          </a:xfrm>
        </p:spPr>
        <p:txBody>
          <a:bodyPr>
            <a:noAutofit/>
          </a:bodyPr>
          <a:lstStyle/>
          <a:p>
            <a:pPr marL="0" indent="0" algn="justLow">
              <a:lnSpc>
                <a:spcPct val="150000"/>
              </a:lnSpc>
              <a:spcBef>
                <a:spcPts val="0"/>
              </a:spcBef>
              <a:buNone/>
            </a:pPr>
            <a:r>
              <a:rPr lang="en-US" sz="2400" dirty="0" smtClean="0"/>
              <a:t>Q: Is it a good test for screening?   </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3521425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74869941"/>
              </p:ext>
            </p:extLst>
          </p:nvPr>
        </p:nvGraphicFramePr>
        <p:xfrm>
          <a:off x="357250" y="609600"/>
          <a:ext cx="8448426" cy="5455920"/>
        </p:xfrm>
        <a:graphic>
          <a:graphicData uri="http://schemas.openxmlformats.org/drawingml/2006/table">
            <a:tbl>
              <a:tblPr/>
              <a:tblGrid>
                <a:gridCol w="1070626"/>
                <a:gridCol w="200376"/>
                <a:gridCol w="885441"/>
                <a:gridCol w="1070626"/>
                <a:gridCol w="905913"/>
                <a:gridCol w="236965"/>
                <a:gridCol w="1072410"/>
                <a:gridCol w="173030"/>
                <a:gridCol w="911288"/>
                <a:gridCol w="970179"/>
                <a:gridCol w="951572"/>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90.00%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a:t>
                      </a:r>
                    </a:p>
                    <a:p>
                      <a:pPr marL="2005013" marR="0" indent="-2005013" algn="l">
                        <a:spcBef>
                          <a:spcPts val="0"/>
                        </a:spcBef>
                        <a:spcAft>
                          <a:spcPts val="0"/>
                        </a:spcAft>
                      </a:pP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a:t>
                      </a:r>
                      <a:endParaRPr lang="en-US" sz="2000" dirty="0" smtClean="0">
                        <a:latin typeface="Calibri"/>
                        <a:ea typeface="Times New Roman"/>
                        <a:cs typeface="Times New Roman"/>
                      </a:endParaRPr>
                    </a:p>
                    <a:p>
                      <a:pPr marL="1946275" marR="0" indent="-1946275" algn="l">
                        <a:spcBef>
                          <a:spcPts val="0"/>
                        </a:spcBef>
                        <a:spcAft>
                          <a:spcPts val="0"/>
                        </a:spcAft>
                      </a:pPr>
                      <a:r>
                        <a:rPr lang="en-US" sz="2000" dirty="0" smtClean="0">
                          <a:latin typeface="Calibri"/>
                          <a:ea typeface="Times New Roman"/>
                          <a:cs typeface="Times New Roman"/>
                        </a:rPr>
                        <a:t>= 95.00%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a:t>
                      </a:r>
                      <a:r>
                        <a:rPr lang="en-US" sz="2000" dirty="0" smtClean="0">
                          <a:latin typeface="Calibri"/>
                          <a:ea typeface="Times New Roman"/>
                          <a:cs typeface="Times New Roman"/>
                        </a:rPr>
                        <a:t>100</a:t>
                      </a:r>
                    </a:p>
                    <a:p>
                      <a:pPr marL="1887538" marR="0" indent="-1887538"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 66.67%</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a:t>
                      </a:r>
                      <a:endParaRPr lang="en-US" sz="2000" dirty="0" smtClean="0">
                        <a:latin typeface="Calibri"/>
                        <a:ea typeface="Times New Roman"/>
                        <a:cs typeface="Times New Roman"/>
                      </a:endParaRPr>
                    </a:p>
                    <a:p>
                      <a:pPr marL="2005013" marR="0" indent="-2005013"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a:t>
                      </a:r>
                      <a:endParaRPr lang="en-US" sz="2000" dirty="0" smtClean="0">
                        <a:latin typeface="Calibri"/>
                        <a:ea typeface="Times New Roman"/>
                        <a:cs typeface="Times New Roman"/>
                      </a:endParaRPr>
                    </a:p>
                    <a:p>
                      <a:pPr marL="1828800" marR="0" indent="-1828800"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98.84%</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683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81973" y="-2342487"/>
            <a:ext cx="798618" cy="5505364"/>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p:sp>
        <p:nvSpPr>
          <p:cNvPr id="4" name="Content Placeholder 3"/>
          <p:cNvSpPr>
            <a:spLocks noGrp="1"/>
          </p:cNvSpPr>
          <p:nvPr>
            <p:ph sz="quarter" idx="1"/>
          </p:nvPr>
        </p:nvSpPr>
        <p:spPr>
          <a:xfrm>
            <a:off x="457200" y="609600"/>
            <a:ext cx="8447355" cy="6096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26967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PROBLEMS WITH FALSE RESULTS</a:t>
            </a:r>
            <a:endParaRPr lang="en-US" sz="5400" dirty="0">
              <a:solidFill>
                <a:schemeClr val="tx1"/>
              </a:solidFill>
            </a:endParaRPr>
          </a:p>
        </p:txBody>
      </p:sp>
      <p:sp>
        <p:nvSpPr>
          <p:cNvPr id="4" name="Content Placeholder 3"/>
          <p:cNvSpPr>
            <a:spLocks noGrp="1"/>
          </p:cNvSpPr>
          <p:nvPr>
            <p:ph sz="quarter" idx="1"/>
          </p:nvPr>
        </p:nvSpPr>
        <p:spPr>
          <a:xfrm>
            <a:off x="533400" y="1219200"/>
            <a:ext cx="8077200"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747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additive="base">
                                        <p:cTn id="3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121096"/>
            <a:ext cx="798618" cy="3955210"/>
          </a:xfrm>
          <a:noFill/>
          <a:effectLst>
            <a:softEdge rad="127000"/>
          </a:effectLst>
        </p:spPr>
        <p:txBody>
          <a:bodyPr vert="vert270">
            <a:normAutofit fontScale="70000" lnSpcReduction="20000"/>
          </a:bodyPr>
          <a:lstStyle/>
          <a:p>
            <a:pPr algn="ctr"/>
            <a:r>
              <a:rPr lang="en-US" sz="5400" dirty="0" smtClean="0">
                <a:solidFill>
                  <a:schemeClr val="tx1"/>
                </a:solidFill>
              </a:rPr>
              <a:t>CORRECT RESULTS</a:t>
            </a:r>
            <a:endParaRPr lang="en-US" sz="5400" dirty="0">
              <a:solidFill>
                <a:schemeClr val="tx1"/>
              </a:solidFill>
            </a:endParaRPr>
          </a:p>
        </p:txBody>
      </p:sp>
      <p:sp>
        <p:nvSpPr>
          <p:cNvPr id="4" name="Content Placeholder 3"/>
          <p:cNvSpPr>
            <a:spLocks noGrp="1"/>
          </p:cNvSpPr>
          <p:nvPr>
            <p:ph sz="quarter" idx="1"/>
          </p:nvPr>
        </p:nvSpPr>
        <p:spPr>
          <a:xfrm>
            <a:off x="674955" y="1828800"/>
            <a:ext cx="8077200"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6790" y="838200"/>
            <a:ext cx="8146211" cy="34290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DEFINITION OF SCREENING</a:t>
            </a:r>
            <a:endParaRPr lang="en-US" sz="5400" dirty="0">
              <a:solidFill>
                <a:schemeClr val="tx1"/>
              </a:solidFill>
            </a:endParaRPr>
          </a:p>
        </p:txBody>
      </p:sp>
      <p:sp>
        <p:nvSpPr>
          <p:cNvPr id="8" name="Content Placeholder 2"/>
          <p:cNvSpPr>
            <a:spLocks noGrp="1"/>
          </p:cNvSpPr>
          <p:nvPr>
            <p:ph idx="1"/>
          </p:nvPr>
        </p:nvSpPr>
        <p:spPr>
          <a:xfrm>
            <a:off x="674954" y="1219200"/>
            <a:ext cx="8001000" cy="50292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Screening tools could be </a:t>
            </a:r>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val="393858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additive="base">
                                        <p:cTn id="2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 calcmode="lin" valueType="num">
                                      <p:cBhvr additive="base">
                                        <p:cTn id="2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anim calcmode="lin" valueType="num">
                                      <p:cBhvr additive="base">
                                        <p:cTn id="3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3496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OUTCOME OF SCREENING</a:t>
            </a:r>
            <a:endParaRPr lang="en-US" sz="5400" dirty="0">
              <a:solidFill>
                <a:schemeClr val="tx1"/>
              </a:solidFill>
            </a:endParaRPr>
          </a:p>
        </p:txBody>
      </p:sp>
      <p:graphicFrame>
        <p:nvGraphicFramePr>
          <p:cNvPr id="5" name="Diagram 4"/>
          <p:cNvGraphicFramePr/>
          <p:nvPr>
            <p:extLst>
              <p:ext uri="{D42A27DB-BD31-4B8C-83A1-F6EECF244321}">
                <p14:modId xmlns:p14="http://schemas.microsoft.com/office/powerpoint/2010/main" val="2348806122"/>
              </p:ext>
            </p:extLst>
          </p:nvPr>
        </p:nvGraphicFramePr>
        <p:xfrm>
          <a:off x="1547428" y="990600"/>
          <a:ext cx="587465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793461" y="5366268"/>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1780088" y="5365483"/>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2943384"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79691"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563" y="1508760"/>
            <a:ext cx="765231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p:cNvSpPr>
          <p:nvPr/>
        </p:nvSpPr>
        <p:spPr>
          <a:xfrm rot="5400000">
            <a:off x="4084585" y="-3088786"/>
            <a:ext cx="798618" cy="7853971"/>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0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671602" y="-11972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CONCEPT OF LEAD TIME</a:t>
            </a:r>
            <a:endParaRPr lang="en-US" sz="54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609602" y="1828800"/>
            <a:ext cx="8313737" cy="4229100"/>
          </a:xfrm>
          <a:prstGeom prst="rect">
            <a:avLst/>
          </a:prstGeom>
          <a:noFill/>
          <a:ln w="9525">
            <a:noFill/>
            <a:miter lim="800000"/>
            <a:headEnd/>
            <a:tailEnd/>
          </a:ln>
        </p:spPr>
      </p:pic>
      <p:sp>
        <p:nvSpPr>
          <p:cNvPr id="4" name="Oval 3"/>
          <p:cNvSpPr/>
          <p:nvPr/>
        </p:nvSpPr>
        <p:spPr>
          <a:xfrm>
            <a:off x="8294552" y="4267200"/>
            <a:ext cx="512458"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62000" y="457200"/>
            <a:ext cx="7924800" cy="6248400"/>
          </a:xfrm>
        </p:spPr>
        <p:txBody>
          <a:bodyPr rtlCol="0">
            <a:normAutofit fontScale="85000" lnSpcReduction="10000"/>
          </a:bodyPr>
          <a:lstStyle/>
          <a:p>
            <a:pPr>
              <a:lnSpc>
                <a:spcPct val="150000"/>
              </a:lnSpc>
              <a:spcBef>
                <a:spcPts val="0"/>
              </a:spcBef>
              <a:buNone/>
            </a:pPr>
            <a:r>
              <a:rPr lang="en-US" sz="2000" b="1" dirty="0" smtClean="0"/>
              <a:t>DIFFERENCE BETWEEN SCREENING AND</a:t>
            </a:r>
          </a:p>
          <a:p>
            <a:pPr>
              <a:lnSpc>
                <a:spcPct val="150000"/>
              </a:lnSpc>
              <a:spcBef>
                <a:spcPts val="0"/>
              </a:spcBef>
              <a:buNone/>
            </a:pPr>
            <a:endParaRPr lang="en-US" sz="2000" b="1" dirty="0" smtClean="0"/>
          </a:p>
          <a:p>
            <a:pPr>
              <a:lnSpc>
                <a:spcPct val="150000"/>
              </a:lnSpc>
              <a:spcBef>
                <a:spcPts val="0"/>
              </a:spcBef>
              <a:buNone/>
            </a:pPr>
            <a:r>
              <a:rPr lang="en-US" sz="2000" b="1" dirty="0" smtClean="0"/>
              <a:t>Periodic examination</a:t>
            </a:r>
          </a:p>
          <a:p>
            <a:pPr>
              <a:lnSpc>
                <a:spcPct val="150000"/>
              </a:lnSpc>
              <a:spcBef>
                <a:spcPts val="0"/>
              </a:spcBef>
              <a:buFontTx/>
              <a:buNone/>
            </a:pPr>
            <a:r>
              <a:rPr lang="en-US" sz="2000" b="1" dirty="0" smtClean="0"/>
              <a:t>	</a:t>
            </a:r>
            <a:r>
              <a:rPr lang="en-US" sz="2000" dirty="0" smtClean="0"/>
              <a:t>Seeking of medical care at </a:t>
            </a:r>
            <a:r>
              <a:rPr lang="en-US" sz="2000" b="1" dirty="0" smtClean="0"/>
              <a:t>intervals</a:t>
            </a:r>
            <a:r>
              <a:rPr lang="en-US" sz="2000" dirty="0" smtClean="0"/>
              <a:t> to evaluate health status and to detect any health problem without the presence of any complaint. In periodic examination, </a:t>
            </a:r>
            <a:r>
              <a:rPr lang="en-US" sz="2000" b="1" dirty="0" smtClean="0"/>
              <a:t>different systems </a:t>
            </a:r>
            <a:r>
              <a:rPr lang="en-US" sz="2000" dirty="0" smtClean="0"/>
              <a:t>are looked at and a series of investigations are applied.</a:t>
            </a:r>
          </a:p>
          <a:p>
            <a:pPr>
              <a:lnSpc>
                <a:spcPct val="150000"/>
              </a:lnSpc>
              <a:spcBef>
                <a:spcPts val="0"/>
              </a:spcBef>
              <a:buFontTx/>
              <a:buNone/>
            </a:pPr>
            <a:endParaRPr lang="en-US" sz="2000" dirty="0" smtClean="0"/>
          </a:p>
          <a:p>
            <a:pPr>
              <a:spcBef>
                <a:spcPts val="0"/>
              </a:spcBef>
              <a:buNone/>
            </a:pPr>
            <a:r>
              <a:rPr lang="en-US" sz="2000" b="1" dirty="0"/>
              <a:t>Case finding </a:t>
            </a:r>
            <a:endParaRPr lang="en-US" sz="2000" dirty="0"/>
          </a:p>
          <a:p>
            <a:pPr algn="justLow">
              <a:lnSpc>
                <a:spcPct val="150000"/>
              </a:lnSpc>
              <a:spcBef>
                <a:spcPts val="0"/>
              </a:spcBef>
              <a:buFontTx/>
              <a:buNone/>
            </a:pPr>
            <a:r>
              <a:rPr lang="en-US" sz="2000" dirty="0"/>
              <a:t>	The use of a clinical, laboratory or non laboratory test to detect disease in </a:t>
            </a:r>
            <a:r>
              <a:rPr lang="en-US" sz="2000" b="1" dirty="0"/>
              <a:t>individuals seeking health care for other reasons</a:t>
            </a:r>
            <a:r>
              <a:rPr lang="en-US" sz="2000" dirty="0"/>
              <a:t>. The aim of identifying diabetes among pregnant women is an example of case finding. </a:t>
            </a:r>
            <a:endParaRPr lang="en-US" sz="2000" dirty="0" smtClean="0"/>
          </a:p>
          <a:p>
            <a:pPr algn="justLow">
              <a:lnSpc>
                <a:spcPct val="150000"/>
              </a:lnSpc>
              <a:spcBef>
                <a:spcPts val="0"/>
              </a:spcBef>
              <a:buFontTx/>
              <a:buNone/>
            </a:pPr>
            <a:endParaRPr lang="en-US" sz="2000" dirty="0" smtClean="0"/>
          </a:p>
          <a:p>
            <a:pPr algn="justLow">
              <a:lnSpc>
                <a:spcPct val="150000"/>
              </a:lnSpc>
              <a:spcBef>
                <a:spcPts val="0"/>
              </a:spcBef>
              <a:buNone/>
            </a:pPr>
            <a:r>
              <a:rPr lang="en-US" sz="2000" b="1" dirty="0"/>
              <a:t>Diagnosis</a:t>
            </a:r>
            <a:endParaRPr lang="en-US" sz="2000" dirty="0"/>
          </a:p>
          <a:p>
            <a:pPr algn="justLow">
              <a:lnSpc>
                <a:spcPct val="150000"/>
              </a:lnSpc>
              <a:spcBef>
                <a:spcPts val="0"/>
              </a:spcBef>
              <a:buFontTx/>
              <a:buNone/>
            </a:pPr>
            <a:r>
              <a:rPr lang="en-US" sz="2000" dirty="0"/>
              <a:t>	A procedure to </a:t>
            </a:r>
            <a:r>
              <a:rPr lang="en-US" sz="2000" b="1" dirty="0"/>
              <a:t>confirm or refute the existence of a disease or abnormality </a:t>
            </a:r>
            <a:r>
              <a:rPr lang="en-US" sz="2000" dirty="0"/>
              <a:t>among those seeking medical care with a specific complaint. </a:t>
            </a:r>
            <a:r>
              <a:rPr lang="en-US" sz="2000" dirty="0" smtClean="0"/>
              <a:t>Achieved </a:t>
            </a:r>
            <a:r>
              <a:rPr lang="en-US" sz="2000" dirty="0"/>
              <a:t>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0"/>
              </a:spcBef>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22489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anim calcmode="lin" valueType="num">
                                      <p:cBhvr additive="base">
                                        <p:cTn id="1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 calcmode="lin" valueType="num">
                                      <p:cBhvr additive="base">
                                        <p:cTn id="1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additive="base">
                                        <p:cTn id="2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 calcmode="lin" valueType="num">
                                      <p:cBhvr additive="base">
                                        <p:cTn id="2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anim calcmode="lin" valueType="num">
                                      <p:cBhvr additive="base">
                                        <p:cTn id="31"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62426"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SCREENING &amp; DIAGNOSTIC TEST</a:t>
            </a:r>
            <a:endParaRPr lang="en-US" sz="5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25746477"/>
              </p:ext>
            </p:extLst>
          </p:nvPr>
        </p:nvGraphicFramePr>
        <p:xfrm>
          <a:off x="762000" y="1295400"/>
          <a:ext cx="8000998" cy="5100137"/>
        </p:xfrm>
        <a:graphic>
          <a:graphicData uri="http://schemas.openxmlformats.org/drawingml/2006/table">
            <a:tbl>
              <a:tblPr/>
              <a:tblGrid>
                <a:gridCol w="3777311"/>
                <a:gridCol w="400139"/>
                <a:gridCol w="3823548"/>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68580" marR="68580"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2456</TotalTime>
  <Words>1503</Words>
  <Application>Microsoft Office PowerPoint</Application>
  <PresentationFormat>On-screen Show (4:3)</PresentationFormat>
  <Paragraphs>366</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SCREENING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عبدالعزيز</cp:lastModifiedBy>
  <cp:revision>199</cp:revision>
  <dcterms:created xsi:type="dcterms:W3CDTF">2007-09-20T19:20:17Z</dcterms:created>
  <dcterms:modified xsi:type="dcterms:W3CDTF">2015-11-22T06:49:41Z</dcterms:modified>
</cp:coreProperties>
</file>