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22"/>
  </p:notesMasterIdLst>
  <p:sldIdLst>
    <p:sldId id="423" r:id="rId2"/>
    <p:sldId id="398" r:id="rId3"/>
    <p:sldId id="402" r:id="rId4"/>
    <p:sldId id="394" r:id="rId5"/>
    <p:sldId id="396" r:id="rId6"/>
    <p:sldId id="401" r:id="rId7"/>
    <p:sldId id="409" r:id="rId8"/>
    <p:sldId id="410" r:id="rId9"/>
    <p:sldId id="412" r:id="rId10"/>
    <p:sldId id="414" r:id="rId11"/>
    <p:sldId id="416" r:id="rId12"/>
    <p:sldId id="418" r:id="rId13"/>
    <p:sldId id="419" r:id="rId14"/>
    <p:sldId id="403" r:id="rId15"/>
    <p:sldId id="415" r:id="rId16"/>
    <p:sldId id="404" r:id="rId17"/>
    <p:sldId id="405" r:id="rId18"/>
    <p:sldId id="420" r:id="rId19"/>
    <p:sldId id="421" r:id="rId20"/>
    <p:sldId id="422" r:id="rId21"/>
  </p:sldIdLst>
  <p:sldSz cx="12161838" cy="6858000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1F2"/>
    <a:srgbClr val="E9F2F7"/>
    <a:srgbClr val="E4EDF4"/>
    <a:srgbClr val="6E6A12"/>
    <a:srgbClr val="007E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644" autoAdjust="0"/>
    <p:restoredTop sz="86116" autoAdjust="0"/>
  </p:normalViewPr>
  <p:slideViewPr>
    <p:cSldViewPr>
      <p:cViewPr varScale="1">
        <p:scale>
          <a:sx n="46" d="100"/>
          <a:sy n="46" d="100"/>
        </p:scale>
        <p:origin x="-773" y="-77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674" y="420"/>
      </p:cViewPr>
      <p:guideLst>
        <p:guide orient="horz" pos="2920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1163" y="695325"/>
            <a:ext cx="6162675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693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8245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8245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824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62" y="6053328"/>
            <a:ext cx="2991812" cy="713232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37754" y="6044184"/>
            <a:ext cx="9024084" cy="713232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1808" y="4038600"/>
            <a:ext cx="8614635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1808" y="6050037"/>
            <a:ext cx="8918681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348" y="6068699"/>
            <a:ext cx="2736414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12/1/2015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73645" y="236539"/>
            <a:ext cx="7803846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41608" y="228600"/>
            <a:ext cx="1114835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984" y="609601"/>
            <a:ext cx="2736414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609600"/>
            <a:ext cx="7398451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15984" y="6248403"/>
            <a:ext cx="2939111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94" y="6248208"/>
            <a:ext cx="7412926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08315" y="0"/>
            <a:ext cx="425664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69124" y="609600"/>
            <a:ext cx="304046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69124" y="0"/>
            <a:ext cx="304046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54447" y="104119"/>
            <a:ext cx="533400" cy="325162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43" y="228600"/>
            <a:ext cx="10844306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4843" y="1600200"/>
            <a:ext cx="10844306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276" y="2743200"/>
            <a:ext cx="9473988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61838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2927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4276" y="1600200"/>
            <a:ext cx="10337562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276" y="1600200"/>
            <a:ext cx="10134865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2927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0789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43887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40" y="273050"/>
            <a:ext cx="1084430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0789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384965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0789" y="1752600"/>
            <a:ext cx="5168781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384965" y="1752600"/>
            <a:ext cx="5168781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09441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89" y="273050"/>
            <a:ext cx="10742957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0789" y="1752600"/>
            <a:ext cx="2128322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1808" y="1752600"/>
            <a:ext cx="8513287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8322" y="5486400"/>
            <a:ext cx="972947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62" y="4572000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62" y="4663440"/>
            <a:ext cx="194589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55351" y="4654296"/>
            <a:ext cx="10106487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22" y="4648200"/>
            <a:ext cx="972947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25624" y="0"/>
            <a:ext cx="133780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10589" y="6248401"/>
            <a:ext cx="3547203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25624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28322" y="6248207"/>
            <a:ext cx="6080919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5620" y="0"/>
            <a:ext cx="10086218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0789" y="228600"/>
            <a:ext cx="10844306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4843" y="1600200"/>
            <a:ext cx="10844306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07892" y="6248401"/>
            <a:ext cx="3547203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12/1/2015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0790" y="6248207"/>
            <a:ext cx="7210229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61838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09441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452" y="1280160"/>
            <a:ext cx="11376386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120" y="3244334"/>
            <a:ext cx="5120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n-lt"/>
              </a:rPr>
              <a:t>DEMOGRAPHIC TRANSITION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028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75519" y="1143000"/>
                <a:ext cx="10820400" cy="20574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General Fertility Rate (GFR) is the number of live births per 1000 women in the reproductive age (15 to 49 years) in a specific year and locality</a:t>
                </a:r>
                <a:endParaRPr lang="en-US" sz="2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2400" dirty="0" smtClean="0"/>
                  <a:t>GFR=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𝑏𝑖𝑟𝑡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𝑡𝑜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49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1000</m:t>
                    </m:r>
                  </m:oMath>
                </a14:m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75519" y="1143000"/>
                <a:ext cx="10820400" cy="2057400"/>
              </a:xfrm>
              <a:blipFill rotWithShape="1">
                <a:blip r:embed="rId2"/>
                <a:stretch>
                  <a:fillRect l="-845" t="-2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889144" y="3657600"/>
            <a:ext cx="11047003" cy="28956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800" dirty="0" smtClean="0"/>
              <a:t>GFR eliminates the effect of male and women outside the reproduction age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It doesn’t consider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The marital status of women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The variation in reproductive pattern at different age group of reproduction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806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1143000"/>
                <a:ext cx="11022110" cy="54102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justLow"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4400" dirty="0" smtClean="0"/>
                  <a:t>Age-Specific Fertility Rate (ASFR) is the number of live births per 1000 women in a specific reproductive age group in a specific year and locality. The reproductive age groups are organized into 7 groups of 5 years interval</a:t>
                </a:r>
                <a:endParaRPr lang="en-US" sz="4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ASFR=</a:t>
                </a:r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32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𝑏𝑖𝑟𝑡</m:t>
                        </m:r>
                        <m:r>
                          <a:rPr lang="en-US" sz="4400" b="0" i="1" smtClean="0">
                            <a:latin typeface="Cambria Math"/>
                          </a:rPr>
                          <m:t>h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𝑏𝑜𝑟𝑛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𝑡𝑜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𝑠𝑝𝑒𝑐𝑖𝑓𝑖𝑐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𝑔𝑟𝑜𝑢𝑝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4400" b="0" i="1" smtClean="0">
                            <a:latin typeface="Cambria Math"/>
                          </a:rPr>
                          <m:t>h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𝑔𝑟𝑜𝑢𝑝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4400" b="0" i="1" smtClean="0">
                            <a:latin typeface="Cambria Math"/>
                          </a:rPr>
                          <m:t>h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4400" b="0" i="1" smtClean="0">
                        <a:latin typeface="Cambria Math"/>
                      </a:rPr>
                      <m:t>𝑥</m:t>
                    </m:r>
                    <m:r>
                      <a:rPr lang="en-US" sz="4400" b="0" i="1" smtClean="0">
                        <a:latin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</a:rPr>
                      <m:t>1000</m:t>
                    </m:r>
                  </m:oMath>
                </a14:m>
                <a:endParaRPr lang="en-US" sz="4400" b="0" dirty="0" smtClean="0"/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Example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ASFR (15 – &lt;20)=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𝑇𝑜𝑡𝑎𝑙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𝑛𝑢𝑚𝑏𝑒𝑟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𝑜𝑓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𝑙𝑖𝑣𝑒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𝑏𝑖𝑟𝑡</m:t>
                          </m:r>
                          <m:r>
                            <a:rPr lang="en-US" sz="3200" i="1">
                              <a:latin typeface="Cambria Math"/>
                            </a:rPr>
                            <m:t>h</m:t>
                          </m:r>
                          <m:r>
                            <a:rPr lang="en-US" sz="3200" i="1">
                              <a:latin typeface="Cambria Math"/>
                            </a:rPr>
                            <m:t>𝑠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𝑏𝑜𝑟𝑛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𝑡𝑜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𝑤𝑜𝑚𝑒𝑛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𝑎𝑔𝑒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𝑔𝑟𝑜𝑢𝑝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−&lt;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𝑦𝑒𝑎𝑟𝑠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𝑦𝑒𝑎𝑟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𝑎𝑛𝑑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𝑙𝑜𝑐𝑎𝑙𝑖𝑡𝑦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𝑤𝑜𝑚𝑒𝑛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</m:t>
                          </m:r>
                          <m:r>
                            <a:rPr lang="en-US" sz="3200" i="1">
                              <a:latin typeface="Cambria Math"/>
                            </a:rPr>
                            <m:t>h</m:t>
                          </m:r>
                          <m:r>
                            <a:rPr lang="en-US" sz="3200" i="1">
                              <a:latin typeface="Cambria Math"/>
                            </a:rPr>
                            <m:t>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𝑎𝑔𝑒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𝑔𝑟𝑜𝑢𝑝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15</m:t>
                          </m:r>
                          <m:r>
                            <a:rPr lang="en-US" sz="3200" i="1">
                              <a:latin typeface="Cambria Math"/>
                            </a:rPr>
                            <m:t> −&lt;</m:t>
                          </m:r>
                          <m:r>
                            <a:rPr lang="en-US" sz="3200" i="1">
                              <a:latin typeface="Cambria Math"/>
                            </a:rPr>
                            <m:t>20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𝑦𝑒𝑎𝑟𝑠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</m:t>
                          </m:r>
                          <m:r>
                            <a:rPr lang="en-US" sz="3200" i="1">
                              <a:latin typeface="Cambria Math"/>
                            </a:rPr>
                            <m:t>h</m:t>
                          </m:r>
                          <m:r>
                            <a:rPr lang="en-US" sz="3200" i="1">
                              <a:latin typeface="Cambria Math"/>
                            </a:rPr>
                            <m:t>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𝑠𝑎𝑚𝑒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𝑦𝑒𝑎𝑟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𝑎𝑛𝑑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𝑙𝑜𝑐𝑎𝑙𝑖𝑡𝑦</m:t>
                          </m:r>
                        </m:den>
                      </m:f>
                      <m:r>
                        <a:rPr lang="en-US" sz="3200" i="1"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latin typeface="Cambria Math"/>
                        </a:rPr>
                        <m:t> </m:t>
                      </m:r>
                      <m:r>
                        <a:rPr lang="en-US" sz="3200" i="1">
                          <a:latin typeface="Cambria Math"/>
                        </a:rPr>
                        <m:t>1000</m:t>
                      </m:r>
                    </m:oMath>
                  </m:oMathPara>
                </a14:m>
                <a:endParaRPr lang="en-US" sz="32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1143000"/>
                <a:ext cx="11022110" cy="5410200"/>
              </a:xfrm>
              <a:blipFill rotWithShape="1">
                <a:blip r:embed="rId2"/>
                <a:stretch>
                  <a:fillRect l="-885" r="-1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368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914037" y="4953000"/>
            <a:ext cx="11047003" cy="14478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Refined fertility rate which illustrate the variation in the rate of births at different age group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justLow"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6000" dirty="0" smtClean="0"/>
                  <a:t>Total Fertility Rate (TFR) represents the average number of children a woman will have during her reproductive span</a:t>
                </a:r>
                <a:endParaRPr lang="en-US" sz="60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6000" dirty="0" smtClean="0"/>
                  <a:t>TFR= </a:t>
                </a:r>
                <a:r>
                  <a:rPr lang="en-US" sz="4400" dirty="0" smtClean="0"/>
                  <a:t>∑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</a:rPr>
                      <m:t>(</m:t>
                    </m:r>
                    <m:r>
                      <a:rPr lang="en-US" sz="4400" b="0" i="1" smtClean="0">
                        <a:latin typeface="Cambria Math"/>
                      </a:rPr>
                      <m:t>𝐴𝑆𝐹𝑅𝑥</m:t>
                    </m:r>
                    <m:r>
                      <a:rPr lang="en-US" sz="4400" b="0" i="1" smtClean="0">
                        <a:latin typeface="Cambria Math"/>
                      </a:rPr>
                      <m:t>5</m:t>
                    </m:r>
                    <m:r>
                      <a:rPr lang="en-US" sz="4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0" dirty="0" smtClean="0"/>
                  <a:t/>
                </a:r>
                <a:r>
                  <a:rPr lang="en-US" sz="4400" b="0" dirty="0" smtClean="0"/>
                  <a:t>expressed as children per woman</a:t>
                </a:r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  <a:blipFill rotWithShape="1">
                <a:blip r:embed="rId2"/>
                <a:stretch>
                  <a:fillRect l="-1437" r="-2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61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914037" y="4953000"/>
            <a:ext cx="11047003" cy="14478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It predicts fertility of the next generation</a:t>
            </a:r>
          </a:p>
          <a:p>
            <a:pPr marL="0" indent="0">
              <a:buNone/>
            </a:pPr>
            <a:r>
              <a:rPr lang="en-US" sz="2800" dirty="0" smtClean="0"/>
              <a:t>But it doesn’t take into consideration the deaths among females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justLow">
                  <a:buNone/>
                </a:pPr>
                <a:r>
                  <a:rPr lang="en-US" sz="4000" dirty="0" smtClean="0"/>
                  <a:t>Gross Reproduction Rate (GRR</a:t>
                </a:r>
                <a:r>
                  <a:rPr lang="en-US" sz="4000" dirty="0"/>
                  <a:t>) </a:t>
                </a:r>
                <a:r>
                  <a:rPr lang="en-US" sz="4000" dirty="0" smtClean="0"/>
                  <a:t>is the average </a:t>
                </a:r>
                <a:r>
                  <a:rPr lang="en-US" sz="4000" dirty="0"/>
                  <a:t>number of female births that would be born to a woman throughout her reproductive </a:t>
                </a:r>
                <a:r>
                  <a:rPr lang="en-US" sz="4000" dirty="0" smtClean="0"/>
                  <a:t>period expressed </a:t>
                </a:r>
                <a:r>
                  <a:rPr lang="en-US" sz="4000" dirty="0"/>
                  <a:t>as daughters per woman.</a:t>
                </a:r>
              </a:p>
              <a:p>
                <a:pPr>
                  <a:buNone/>
                </a:pPr>
                <a:endParaRPr lang="en-US" sz="60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3800" dirty="0" smtClean="0"/>
                  <a:t>GRR= TFR </a:t>
                </a:r>
                <a14:m>
                  <m:oMath xmlns:m="http://schemas.openxmlformats.org/officeDocument/2006/math">
                    <m:r>
                      <a:rPr lang="en-US" sz="38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3800" dirty="0" smtClean="0"/>
                  <a:t/>
                </a:r>
                <a:r>
                  <a:rPr lang="en-US" sz="3800" dirty="0" smtClean="0"/>
                  <a:t>48.0%</a:t>
                </a:r>
                <a:r>
                  <a:rPr lang="en-US" sz="3300" dirty="0" smtClean="0"/>
                  <a:t/>
                </a:r>
                <a:r>
                  <a:rPr lang="en-US" sz="3300" dirty="0" smtClean="0"/>
                  <a:t>(</a:t>
                </a:r>
                <a:r>
                  <a:rPr lang="en-US" sz="3600" dirty="0" smtClean="0"/>
                  <a:t>the </a:t>
                </a:r>
                <a:r>
                  <a:rPr lang="en-US" sz="3600" dirty="0"/>
                  <a:t>percentage of females to the total </a:t>
                </a:r>
                <a:r>
                  <a:rPr lang="en-US" sz="3600" dirty="0" smtClean="0"/>
                  <a:t>birth)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  <a:blipFill rotWithShape="1">
                <a:blip r:embed="rId2"/>
                <a:stretch>
                  <a:fillRect l="-1493" t="-4632" r="-2653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013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 marL="0" lvl="0" indent="0">
              <a:lnSpc>
                <a:spcPct val="130000"/>
              </a:lnSpc>
              <a:buNone/>
            </a:pPr>
            <a:r>
              <a:rPr lang="en-US" sz="2800" dirty="0"/>
              <a:t>Factors affecting </a:t>
            </a:r>
            <a:r>
              <a:rPr lang="en-US" sz="2800" dirty="0" smtClean="0"/>
              <a:t>live births</a:t>
            </a:r>
            <a:endParaRPr lang="en-US" sz="2800" dirty="0"/>
          </a:p>
          <a:p>
            <a:pPr lvl="0">
              <a:lnSpc>
                <a:spcPct val="13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US" sz="2800" dirty="0"/>
              <a:t>Number of </a:t>
            </a:r>
            <a:r>
              <a:rPr lang="en-US" sz="2800" dirty="0" smtClean="0"/>
              <a:t>female population in the reproductive age group</a:t>
            </a:r>
            <a:endParaRPr lang="en-US" sz="2800" dirty="0"/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/>
              <a:t>The </a:t>
            </a:r>
            <a:r>
              <a:rPr lang="en-US" sz="2800" dirty="0" smtClean="0"/>
              <a:t>rate and age </a:t>
            </a:r>
            <a:r>
              <a:rPr lang="en-US" sz="2800" dirty="0"/>
              <a:t>of marriage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/>
              <a:t>Level of infant and preschool mortality </a:t>
            </a:r>
            <a:r>
              <a:rPr lang="en-US" sz="2800" dirty="0" smtClean="0"/>
              <a:t>rates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The rates of using and continuation of contraceptive methods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Economic value of the child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61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 lnSpcReduction="10000"/>
          </a:bodyPr>
          <a:lstStyle/>
          <a:p>
            <a:pPr marL="0" indent="0" algn="justLow">
              <a:lnSpc>
                <a:spcPct val="130000"/>
              </a:lnSpc>
              <a:buNone/>
            </a:pPr>
            <a:r>
              <a:rPr lang="en-US" sz="2800" dirty="0"/>
              <a:t>Migration </a:t>
            </a:r>
            <a:endParaRPr lang="en-US" sz="2800" dirty="0" smtClean="0"/>
          </a:p>
          <a:p>
            <a:pPr marL="0" indent="0" algn="justLow">
              <a:lnSpc>
                <a:spcPct val="130000"/>
              </a:lnSpc>
              <a:spcBef>
                <a:spcPts val="1800"/>
              </a:spcBef>
              <a:buNone/>
            </a:pPr>
            <a:r>
              <a:rPr lang="en-US" sz="2400" dirty="0" smtClean="0"/>
              <a:t>It is </a:t>
            </a:r>
            <a:r>
              <a:rPr lang="en-US" sz="2400" dirty="0"/>
              <a:t>the movement of </a:t>
            </a:r>
            <a:r>
              <a:rPr lang="en-US" sz="2400" dirty="0" smtClean="0"/>
              <a:t>the population across a geographic borders for </a:t>
            </a:r>
            <a:r>
              <a:rPr lang="en-US" sz="2400" dirty="0"/>
              <a:t>the purpose </a:t>
            </a:r>
            <a:r>
              <a:rPr lang="en-US" sz="2400" dirty="0" smtClean="0"/>
              <a:t>of residence. The purpose is usually for </a:t>
            </a:r>
            <a:r>
              <a:rPr lang="en-US" sz="2400" dirty="0"/>
              <a:t>better life and higher standard of living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term “immigration” </a:t>
            </a:r>
            <a:r>
              <a:rPr lang="en-US" sz="2400" dirty="0"/>
              <a:t>and </a:t>
            </a:r>
            <a:r>
              <a:rPr lang="en-US" sz="2400" dirty="0" smtClean="0"/>
              <a:t>“emigration” </a:t>
            </a:r>
            <a:r>
              <a:rPr lang="en-US" sz="2400" dirty="0"/>
              <a:t>are used to refer to </a:t>
            </a:r>
            <a:r>
              <a:rPr lang="en-US" sz="2400" dirty="0" smtClean="0"/>
              <a:t>internal migration; movement between countries</a:t>
            </a:r>
            <a:endParaRPr lang="en-US" sz="2400" dirty="0"/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terms “in-migration” </a:t>
            </a:r>
            <a:r>
              <a:rPr lang="en-US" sz="2400" dirty="0"/>
              <a:t>and </a:t>
            </a:r>
            <a:r>
              <a:rPr lang="en-US" sz="2400" dirty="0" smtClean="0"/>
              <a:t>“out-migration” </a:t>
            </a:r>
            <a:r>
              <a:rPr lang="en-US" sz="2400" dirty="0"/>
              <a:t>are </a:t>
            </a:r>
            <a:r>
              <a:rPr lang="en-US" sz="2400" dirty="0" smtClean="0"/>
              <a:t>used to refer to internal migration; movement </a:t>
            </a:r>
            <a:r>
              <a:rPr lang="en-US" sz="2400" dirty="0"/>
              <a:t>between different areas within a </a:t>
            </a:r>
            <a:r>
              <a:rPr lang="en-US" sz="2400" dirty="0" smtClean="0"/>
              <a:t>country</a:t>
            </a:r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 smtClean="0"/>
              <a:t>“Immigration” and “in-migration” is moving to an area while “emigration” and “out-migration” is moving out of the area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713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800" dirty="0"/>
              <a:t>Internal migration</a:t>
            </a: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2400" dirty="0" smtClean="0"/>
              <a:t>It </a:t>
            </a:r>
            <a:r>
              <a:rPr lang="en-US" sz="2400" dirty="0"/>
              <a:t>is the movement within the </a:t>
            </a:r>
            <a:r>
              <a:rPr lang="en-US" sz="2400" dirty="0" smtClean="0"/>
              <a:t>boundary </a:t>
            </a:r>
            <a:r>
              <a:rPr lang="en-US" sz="2400" dirty="0"/>
              <a:t>of a given </a:t>
            </a:r>
            <a:r>
              <a:rPr lang="en-US" sz="2400" dirty="0" smtClean="0"/>
              <a:t>country which may be </a:t>
            </a:r>
            <a:endParaRPr lang="en-US" sz="2400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Rural-urban migration; movement from rural to urban area and the reverse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Urban-urban migration; movement from one urban area to another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Movement of nomadic population governed by rain and climate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Movement </a:t>
            </a:r>
            <a:r>
              <a:rPr lang="en-US" sz="2400" dirty="0"/>
              <a:t>of temporary and seasonal </a:t>
            </a:r>
            <a:r>
              <a:rPr lang="en-US" sz="2400" dirty="0" smtClean="0"/>
              <a:t>nature; temporary worker</a:t>
            </a:r>
            <a:endParaRPr lang="en-US" sz="2400" dirty="0"/>
          </a:p>
          <a:p>
            <a:pPr marL="0" indent="0">
              <a:lnSpc>
                <a:spcPct val="130000"/>
              </a:lnSpc>
              <a:buNone/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533400"/>
            <a:ext cx="11047003" cy="6019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fr-FR" sz="2400" dirty="0" smtClean="0"/>
              <a:t>International migration </a:t>
            </a:r>
            <a:r>
              <a:rPr lang="fr-FR" sz="2400" dirty="0" err="1" smtClean="0"/>
              <a:t>is</a:t>
            </a:r>
            <a:r>
              <a:rPr lang="fr-FR" sz="2400" dirty="0" smtClean="0"/>
              <a:t> 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one country to </a:t>
            </a:r>
            <a:r>
              <a:rPr lang="fr-FR" sz="2400" dirty="0" err="1" smtClean="0"/>
              <a:t>another</a:t>
            </a:r>
            <a:r>
              <a:rPr lang="fr-FR" sz="2400" dirty="0" smtClean="0"/>
              <a:t>. It </a:t>
            </a:r>
            <a:r>
              <a:rPr lang="fr-FR" sz="2400" dirty="0" err="1" smtClean="0"/>
              <a:t>may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 </a:t>
            </a:r>
          </a:p>
          <a:p>
            <a:pPr>
              <a:lnSpc>
                <a:spcPct val="12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fr-FR" sz="2400" dirty="0" smtClean="0"/>
              <a:t>Permanent migration</a:t>
            </a:r>
            <a:endParaRPr lang="fr-FR" sz="2400" dirty="0"/>
          </a:p>
          <a:p>
            <a:pPr>
              <a:lnSpc>
                <a:spcPct val="120000"/>
              </a:lnSpc>
              <a:buNone/>
            </a:pPr>
            <a:r>
              <a:rPr lang="fr-FR" sz="2400" dirty="0"/>
              <a:t>	</a:t>
            </a:r>
            <a:r>
              <a:rPr lang="fr-FR" sz="2400" dirty="0" smtClean="0"/>
              <a:t>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</a:t>
            </a:r>
            <a:r>
              <a:rPr lang="fr-FR" sz="2400" dirty="0" err="1" smtClean="0"/>
              <a:t>across</a:t>
            </a:r>
            <a:r>
              <a:rPr lang="fr-FR" sz="2400" dirty="0" smtClean="0"/>
              <a:t> </a:t>
            </a:r>
            <a:r>
              <a:rPr lang="fr-FR" sz="2400" dirty="0" err="1" smtClean="0"/>
              <a:t>borders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no </a:t>
            </a:r>
            <a:r>
              <a:rPr lang="fr-FR" sz="2400" dirty="0" err="1" smtClean="0"/>
              <a:t>eventual</a:t>
            </a:r>
            <a:r>
              <a:rPr lang="fr-FR" sz="2400" dirty="0" smtClean="0"/>
              <a:t> return as 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of the population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less</a:t>
            </a:r>
            <a:r>
              <a:rPr lang="fr-FR" sz="2400" dirty="0" smtClean="0"/>
              <a:t> </a:t>
            </a:r>
            <a:r>
              <a:rPr lang="fr-FR" sz="2400" dirty="0" err="1" smtClean="0"/>
              <a:t>developing</a:t>
            </a:r>
            <a:r>
              <a:rPr lang="fr-FR" sz="2400" dirty="0" smtClean="0"/>
              <a:t> to </a:t>
            </a:r>
            <a:r>
              <a:rPr lang="fr-FR" sz="2400" dirty="0" err="1" smtClean="0"/>
              <a:t>developed</a:t>
            </a:r>
            <a:r>
              <a:rPr lang="fr-FR" sz="2400" dirty="0" smtClean="0"/>
              <a:t> countries of Europe, USA, Canada and </a:t>
            </a:r>
            <a:r>
              <a:rPr lang="fr-FR" sz="2400" dirty="0" err="1" smtClean="0"/>
              <a:t>Australia</a:t>
            </a:r>
            <a:r>
              <a:rPr lang="fr-FR" sz="2400" dirty="0"/>
              <a:t>.</a:t>
            </a:r>
            <a:r>
              <a:rPr lang="fr-FR" sz="24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endParaRPr lang="fr-FR" sz="24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Temporary migration</a:t>
            </a:r>
            <a:endParaRPr lang="en-US" sz="2400" dirty="0"/>
          </a:p>
          <a:p>
            <a:pPr>
              <a:lnSpc>
                <a:spcPct val="12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The movement across borders with the aim of working </a:t>
            </a:r>
            <a:r>
              <a:rPr lang="en-US" sz="2400" dirty="0"/>
              <a:t>for a number of years, with the intent of an eventual return to the </a:t>
            </a:r>
            <a:r>
              <a:rPr lang="en-US" sz="2400" dirty="0" smtClean="0"/>
              <a:t>motherland as the migration </a:t>
            </a:r>
            <a:r>
              <a:rPr lang="en-US" sz="2400" dirty="0"/>
              <a:t>of </a:t>
            </a:r>
            <a:r>
              <a:rPr lang="en-US" sz="2400" dirty="0" smtClean="0"/>
              <a:t>professionals </a:t>
            </a:r>
            <a:r>
              <a:rPr lang="en-US" sz="2400" dirty="0"/>
              <a:t>and laborers </a:t>
            </a:r>
            <a:r>
              <a:rPr lang="en-US" sz="2400" dirty="0" smtClean="0"/>
              <a:t>to  countries requiring their contribution</a:t>
            </a:r>
            <a:endParaRPr lang="en-US" sz="2400" dirty="0"/>
          </a:p>
          <a:p>
            <a:pPr>
              <a:lnSpc>
                <a:spcPct val="120000"/>
              </a:lnSpc>
              <a:buNone/>
            </a:pPr>
            <a:endParaRPr lang="en-US" sz="2400" dirty="0" smtClean="0"/>
          </a:p>
          <a:p>
            <a:pPr algn="ctr">
              <a:lnSpc>
                <a:spcPct val="120000"/>
              </a:lnSpc>
              <a:buNone/>
            </a:pPr>
            <a:r>
              <a:rPr lang="en-US" sz="2400" dirty="0" smtClean="0"/>
              <a:t>The effect </a:t>
            </a:r>
            <a:r>
              <a:rPr lang="en-US" sz="2400" dirty="0"/>
              <a:t>of migration </a:t>
            </a:r>
            <a:r>
              <a:rPr lang="en-US" sz="2400" dirty="0" smtClean="0"/>
              <a:t>on population size compared </a:t>
            </a:r>
            <a:r>
              <a:rPr lang="en-US" sz="2400" dirty="0"/>
              <a:t>to fertility and mortality.</a:t>
            </a:r>
          </a:p>
        </p:txBody>
      </p:sp>
    </p:spTree>
    <p:extLst>
      <p:ext uri="{BB962C8B-B14F-4D97-AF65-F5344CB8AC3E}">
        <p14:creationId xmlns:p14="http://schemas.microsoft.com/office/powerpoint/2010/main" xmlns="" val="25640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39624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Rate of Natural Increase (RNI) is the increase of the population size through the addition by births and the loss by deaths expressed in percentage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000" dirty="0"/>
                  <a:t>RNI=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𝐵𝑖𝑟𝑡</m:t>
                        </m:r>
                        <m:r>
                          <a:rPr lang="en-GB" sz="2400" i="1">
                            <a:latin typeface="Cambria Math"/>
                          </a:rPr>
                          <m:t>h</m:t>
                        </m:r>
                        <m:r>
                          <a:rPr lang="en-GB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 −</m:t>
                        </m:r>
                        <m:r>
                          <a:rPr lang="en-GB" sz="2400" i="1">
                            <a:latin typeface="Cambria Math"/>
                          </a:rPr>
                          <m:t>𝑑𝑒𝑎𝑡</m:t>
                        </m:r>
                        <m:r>
                          <a:rPr lang="en-GB" sz="2400" i="1">
                            <a:latin typeface="Cambria Math"/>
                          </a:rPr>
                          <m:t>h</m:t>
                        </m:r>
                        <m:r>
                          <a:rPr lang="en-GB" sz="2400" i="1">
                            <a:latin typeface="Cambria Math"/>
                          </a:rPr>
                          <m:t>𝑠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𝑖𝑛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𝑎𝑛𝑑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𝑙𝑜𝑐𝑎𝑙𝑖𝑡𝑦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𝐸𝑠𝑡𝑖𝑚𝑎𝑡𝑒𝑑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𝑚𝑖𝑑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𝑝𝑜𝑝𝑢𝑙𝑎𝑡𝑖𝑜𝑛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𝑜𝑓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𝑡</m:t>
                        </m:r>
                        <m:r>
                          <a:rPr lang="en-GB" sz="2400" i="1">
                            <a:latin typeface="Cambria Math"/>
                          </a:rPr>
                          <m:t>h</m:t>
                        </m:r>
                        <m:r>
                          <a:rPr lang="en-GB" sz="2400" i="1">
                            <a:latin typeface="Cambria Math"/>
                          </a:rPr>
                          <m:t>𝑒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𝑠𝑎𝑚𝑒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𝑎𝑛𝑑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GB" sz="2400" i="1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100</m:t>
                    </m:r>
                  </m:oMath>
                </a14:m>
                <a:endParaRPr lang="en-US" sz="20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endParaRPr lang="en-US" sz="2400" dirty="0" smtClean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400" dirty="0" smtClean="0"/>
                  <a:t>RNI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𝐶𝐵𝑅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𝑝𝑒𝑟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1000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 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𝐶𝐷𝑅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𝑝𝑒𝑟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1000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3962400"/>
              </a:xfrm>
              <a:blipFill rotWithShape="1">
                <a:blip r:embed="rId2"/>
                <a:stretch>
                  <a:fillRect l="-883" t="-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57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26670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Annual Growth Rate is the increase of the population size considering the births and deaths and the migration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400" dirty="0" smtClean="0"/>
                  <a:t>Annual Growth Rate=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𝑅</m:t>
                    </m:r>
                    <m:r>
                      <a:rPr lang="en-US" sz="2800" b="0" i="1" smtClean="0">
                        <a:latin typeface="Cambria Math"/>
                      </a:rPr>
                      <m:t>𝑁𝐼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𝑁𝑒𝑡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𝑚𝑖𝑔𝑟𝑎𝑡𝑖𝑜𝑛</m:t>
                    </m:r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2667000"/>
              </a:xfrm>
              <a:blipFill rotWithShape="1">
                <a:blip r:embed="rId2"/>
                <a:stretch>
                  <a:fillRect l="-883" t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922690" y="5314950"/>
            <a:ext cx="11047003" cy="7239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Net migration is the difference between emigration and immigration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29401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Learning objectives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Describe the stages of Demographic Transition Model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Link the type of population pyramid to the stage of Demographic Transition Model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Define, compute and interpret mortality indicators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Define, compute and interpret fertility </a:t>
            </a:r>
            <a:r>
              <a:rPr lang="en-US" sz="2400" dirty="0" smtClean="0"/>
              <a:t>indicators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Explain the phenomenon of migration and its effect on population size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Define, compute and interpret the rates of population increase and population doubling time  </a:t>
            </a:r>
          </a:p>
        </p:txBody>
      </p:sp>
    </p:spTree>
    <p:extLst>
      <p:ext uri="{BB962C8B-B14F-4D97-AF65-F5344CB8AC3E}">
        <p14:creationId xmlns:p14="http://schemas.microsoft.com/office/powerpoint/2010/main" xmlns="" val="8597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20" y="2209800"/>
                <a:ext cx="10896600" cy="38100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Population Doubling Time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 smtClean="0"/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With an annul growth rate of 1%, the population will double in 69.3 </a:t>
                </a:r>
                <a:r>
                  <a:rPr lang="en-US" sz="2400" dirty="0"/>
                  <a:t>years </a:t>
                </a:r>
                <a:r>
                  <a:rPr lang="en-US" sz="2400" dirty="0" smtClean="0"/>
                  <a:t>(nearly 70 years)</a:t>
                </a:r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Population doubling time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70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𝐴𝑛𝑛𝑢𝑎𝑙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𝐺𝑟𝑜𝑤𝑡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𝑅𝑎𝑡𝑒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With an annual growth rate of 2</a:t>
                </a:r>
                <a:r>
                  <a:rPr lang="en-US" sz="2400" dirty="0"/>
                  <a:t>% then the expected doubling time is </a:t>
                </a:r>
                <a:r>
                  <a:rPr lang="en-US" sz="2400" dirty="0" smtClean="0"/>
                  <a:t>35 years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20" y="2209800"/>
                <a:ext cx="10896600" cy="3810000"/>
              </a:xfrm>
              <a:blipFill rotWithShape="1">
                <a:blip r:embed="rId2"/>
                <a:stretch>
                  <a:fillRect l="-895" t="-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126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27919" y="838200"/>
            <a:ext cx="10527176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Demographic Transition Model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 smtClean="0"/>
              <a:t>Description of the changes in the population that occurred in western countries in the past two centuries 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Changes in fertility trend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Changes in mortality trend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Reason for this changes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xmlns="" val="37136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2119" y="6172200"/>
            <a:ext cx="3908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Phases of Demographic Transition Model</a:t>
            </a:r>
            <a:endParaRPr lang="en-US" dirty="0">
              <a:latin typeface="+mn-lt"/>
            </a:endParaRPr>
          </a:p>
        </p:txBody>
      </p:sp>
      <p:pic>
        <p:nvPicPr>
          <p:cNvPr id="5122" name="Picture 2" descr="http://www.newgeography.com/files/demographic_transition_detailed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7896" y="383555"/>
            <a:ext cx="9677400" cy="575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13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9166" y="5562600"/>
            <a:ext cx="6741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Population Pyramid Corresponding To Phases of demographic transition</a:t>
            </a:r>
            <a:endParaRPr lang="en-US" dirty="0">
              <a:latin typeface="+mn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319" y="1524000"/>
            <a:ext cx="10972800" cy="297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1319" y="765456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Early expanding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252119" y="791876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Late expanding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071519" y="745811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Low stationary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9738519" y="664407"/>
            <a:ext cx="92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Declining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9678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27919" y="742014"/>
            <a:ext cx="4191000" cy="5715000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Low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/>
              <a:buNone/>
            </a:pPr>
            <a:r>
              <a:rPr lang="en-US" sz="2800" dirty="0" smtClean="0"/>
              <a:t>Demographic forces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Mortality 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err="1" smtClean="0"/>
              <a:t>Natality</a:t>
            </a:r>
            <a:r>
              <a:rPr lang="en-US" sz="2800" dirty="0" smtClean="0"/>
              <a:t> 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Fertility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81619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609600"/>
            <a:ext cx="11047003" cy="48768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/>
              <a:t>Mortality indicators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Crude death rate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Age specific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Infant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Perinatal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Neonatal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Post-neonatal mortality rate 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Mortality rate of children below 5 years of age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Maternal mortality rate and ratio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Cause specific mortality rate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Proportionate mortality rate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Life expectancy</a:t>
            </a:r>
            <a:endParaRPr lang="en-US" sz="24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99319" y="5638800"/>
            <a:ext cx="11047003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endParaRPr lang="en-US" sz="2400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06723" y="5641298"/>
            <a:ext cx="11047003" cy="911902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r>
              <a:rPr lang="en-US" sz="2800" dirty="0" smtClean="0"/>
              <a:t>Review “Health Indicators” lecture for these indicators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900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524000"/>
            <a:ext cx="11047003" cy="3962400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/>
              <a:t>Fertility indicators 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Crude Birth Rate (CBR)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General fertility rate (GFR)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cs typeface="Times New Roman" pitchFamily="18" charset="0"/>
              </a:rPr>
              <a:t>Age specific fertility rate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Total Fertility Rate (TFR)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Gross Reproduction Rate (GRR)</a:t>
            </a:r>
          </a:p>
          <a:p>
            <a:pPr lvl="0"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99319" y="5638800"/>
            <a:ext cx="11047003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0163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038" y="1066800"/>
                <a:ext cx="11022110" cy="24384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Crude Birth Rate (CBR) is the number of live births per 1000 population in a specific year and locality</a:t>
                </a:r>
                <a:endParaRPr lang="en-US" sz="2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2400" dirty="0" smtClean="0"/>
                  <a:t>CBR=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𝑏𝑖𝑟𝑡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𝐸𝑠𝑡𝑖𝑚𝑎𝑡𝑒𝑑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𝑚𝑖𝑑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𝑝𝑜𝑝𝑢𝑙𝑎𝑡𝑖𝑜𝑛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1000</m:t>
                    </m:r>
                  </m:oMath>
                </a14:m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038" y="1066800"/>
                <a:ext cx="11022110" cy="2438400"/>
              </a:xfrm>
              <a:blipFill rotWithShape="1">
                <a:blip r:embed="rId2"/>
                <a:stretch>
                  <a:fillRect l="-885" t="-2000" r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889144" y="3657600"/>
            <a:ext cx="11047003" cy="28956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800" dirty="0" smtClean="0"/>
              <a:t>Crude </a:t>
            </a:r>
            <a:r>
              <a:rPr lang="en-US" sz="2800" dirty="0"/>
              <a:t>index of fertility as it relates births to total population </a:t>
            </a:r>
            <a:r>
              <a:rPr lang="en-US" sz="2800" dirty="0" smtClean="0"/>
              <a:t>(males </a:t>
            </a:r>
            <a:r>
              <a:rPr lang="en-US" sz="2800" dirty="0"/>
              <a:t>and females outside the reproductive age period, as well as unmarried </a:t>
            </a:r>
            <a:r>
              <a:rPr lang="en-US" sz="2800" dirty="0" smtClean="0"/>
              <a:t>females)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It </a:t>
            </a:r>
            <a:r>
              <a:rPr lang="en-US" sz="2800" dirty="0"/>
              <a:t>is useful </a:t>
            </a:r>
            <a:r>
              <a:rPr lang="en-US" sz="2800" dirty="0" smtClean="0"/>
              <a:t>for 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Making </a:t>
            </a:r>
            <a:r>
              <a:rPr lang="en-US" sz="2500" dirty="0"/>
              <a:t>annual </a:t>
            </a:r>
            <a:r>
              <a:rPr lang="en-US" sz="2500" dirty="0" smtClean="0"/>
              <a:t>comparison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Illustrating fertility trend </a:t>
            </a:r>
          </a:p>
        </p:txBody>
      </p:sp>
    </p:spTree>
    <p:extLst>
      <p:ext uri="{BB962C8B-B14F-4D97-AF65-F5344CB8AC3E}">
        <p14:creationId xmlns:p14="http://schemas.microsoft.com/office/powerpoint/2010/main" xmlns="" val="25602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6344</TotalTime>
  <Words>507</Words>
  <Application>Microsoft Office PowerPoint</Application>
  <PresentationFormat>Custom</PresentationFormat>
  <Paragraphs>91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Canadian Institute for Health Information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Youssef</dc:creator>
  <cp:lastModifiedBy>ashry</cp:lastModifiedBy>
  <cp:revision>340</cp:revision>
  <dcterms:created xsi:type="dcterms:W3CDTF">2007-09-20T19:20:17Z</dcterms:created>
  <dcterms:modified xsi:type="dcterms:W3CDTF">2015-12-01T21:00:21Z</dcterms:modified>
</cp:coreProperties>
</file>