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7"/>
  </p:notesMasterIdLst>
  <p:handoutMasterIdLst>
    <p:handoutMasterId r:id="rId38"/>
  </p:handoutMasterIdLst>
  <p:sldIdLst>
    <p:sldId id="349" r:id="rId2"/>
    <p:sldId id="350" r:id="rId3"/>
    <p:sldId id="351" r:id="rId4"/>
    <p:sldId id="352" r:id="rId5"/>
    <p:sldId id="353" r:id="rId6"/>
    <p:sldId id="354" r:id="rId7"/>
    <p:sldId id="355" r:id="rId8"/>
    <p:sldId id="356" r:id="rId9"/>
    <p:sldId id="357" r:id="rId10"/>
    <p:sldId id="359" r:id="rId11"/>
    <p:sldId id="360" r:id="rId12"/>
    <p:sldId id="361" r:id="rId13"/>
    <p:sldId id="362" r:id="rId14"/>
    <p:sldId id="363" r:id="rId15"/>
    <p:sldId id="364" r:id="rId16"/>
    <p:sldId id="365" r:id="rId17"/>
    <p:sldId id="367" r:id="rId18"/>
    <p:sldId id="368" r:id="rId19"/>
    <p:sldId id="369" r:id="rId20"/>
    <p:sldId id="370" r:id="rId21"/>
    <p:sldId id="371" r:id="rId22"/>
    <p:sldId id="372" r:id="rId23"/>
    <p:sldId id="373" r:id="rId24"/>
    <p:sldId id="374" r:id="rId25"/>
    <p:sldId id="375" r:id="rId26"/>
    <p:sldId id="376" r:id="rId27"/>
    <p:sldId id="377" r:id="rId28"/>
    <p:sldId id="378" r:id="rId29"/>
    <p:sldId id="379" r:id="rId30"/>
    <p:sldId id="380" r:id="rId31"/>
    <p:sldId id="381" r:id="rId32"/>
    <p:sldId id="382" r:id="rId33"/>
    <p:sldId id="383" r:id="rId34"/>
    <p:sldId id="384" r:id="rId35"/>
    <p:sldId id="385" r:id="rId36"/>
  </p:sldIdLst>
  <p:sldSz cx="9906000" cy="6858000" type="A4"/>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68" d="100"/>
          <a:sy n="68" d="100"/>
        </p:scale>
        <p:origin x="-456" y="-82"/>
      </p:cViewPr>
      <p:guideLst>
        <p:guide orient="horz" pos="2160"/>
        <p:guide pos="312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3" d="100"/>
          <a:sy n="63" d="100"/>
        </p:scale>
        <p:origin x="2838"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0A151B3-06CD-4960-8137-2E13C247B32A}" type="datetimeFigureOut">
              <a:rPr lang="en-US"/>
              <a:pPr>
                <a:defRPr/>
              </a:pPr>
              <a:t>9/6/2015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pitchFamily="34" charset="0"/>
              </a:defRPr>
            </a:lvl1pPr>
          </a:lstStyle>
          <a:p>
            <a:pPr>
              <a:defRPr/>
            </a:pPr>
            <a:fld id="{89ED436F-4BC3-40C3-B22D-44520A3CEE5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7296128-BBF2-4B8D-B80D-C7723F8C02DC}" type="datetimeFigureOut">
              <a:rPr lang="en-US"/>
              <a:pPr>
                <a:defRPr/>
              </a:pPr>
              <a:t>9/6/2015</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cs typeface="Arial" pitchFamily="34" charset="0"/>
              </a:defRPr>
            </a:lvl1pPr>
          </a:lstStyle>
          <a:p>
            <a:pPr>
              <a:defRPr/>
            </a:pPr>
            <a:fld id="{99FE6A11-B8A6-4897-B751-FCD40846E23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ln>
            <a:miter lim="800000"/>
            <a:headEnd/>
            <a:tailEnd/>
          </a:ln>
        </p:spPr>
        <p:txBody>
          <a:bodyPr/>
          <a:lstStyle/>
          <a:p>
            <a:fld id="{ACBBECB0-8F9A-4653-814B-226BE1AB0844}" type="slidenum">
              <a:rPr lang="ar-SA" smtClean="0">
                <a:cs typeface="Arial" charset="0"/>
              </a:rPr>
              <a:pPr/>
              <a:t>17</a:t>
            </a:fld>
            <a:endParaRPr lang="en-US" smtClean="0">
              <a:cs typeface="Arial"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a:lstStyle/>
          <a:p>
            <a:fld id="{CCC09308-1FC3-490D-B41E-9F21A4E286FA}" type="slidenum">
              <a:rPr lang="ar-SA" smtClean="0">
                <a:cs typeface="Arial" charset="0"/>
              </a:rPr>
              <a:pPr/>
              <a:t>26</a:t>
            </a:fld>
            <a:endParaRPr lang="en-US" smtClean="0">
              <a:cs typeface="Arial" charset="0"/>
            </a:endParaRPr>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ln>
            <a:miter lim="800000"/>
            <a:headEnd/>
            <a:tailEnd/>
          </a:ln>
        </p:spPr>
        <p:txBody>
          <a:bodyPr/>
          <a:lstStyle/>
          <a:p>
            <a:fld id="{1D8A2278-F8E1-4BD2-8CA1-AE7C613E93D2}" type="slidenum">
              <a:rPr lang="ar-SA" smtClean="0">
                <a:cs typeface="Arial" charset="0"/>
              </a:rPr>
              <a:pPr/>
              <a:t>27</a:t>
            </a:fld>
            <a:endParaRPr lang="en-US" smtClean="0">
              <a:cs typeface="Arial"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a:lstStyle/>
          <a:p>
            <a:fld id="{FBA5660D-D958-499B-A790-11E78ED46A7D}" type="slidenum">
              <a:rPr lang="ar-SA" smtClean="0">
                <a:cs typeface="Arial" charset="0"/>
              </a:rPr>
              <a:pPr/>
              <a:t>28</a:t>
            </a:fld>
            <a:endParaRPr lang="en-US" smtClean="0">
              <a:cs typeface="Arial" charset="0"/>
            </a:endParaRPr>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a:lstStyle/>
          <a:p>
            <a:fld id="{2C85603E-1177-490F-BC53-53EA70633B8E}" type="slidenum">
              <a:rPr lang="ar-SA" smtClean="0">
                <a:cs typeface="Arial" charset="0"/>
              </a:rPr>
              <a:pPr/>
              <a:t>29</a:t>
            </a:fld>
            <a:endParaRPr lang="en-US" smtClean="0">
              <a:cs typeface="Arial" charset="0"/>
            </a:endParaRPr>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a:lstStyle/>
          <a:p>
            <a:fld id="{5C8A4809-AADB-4E22-97DA-3C92E562A65B}" type="slidenum">
              <a:rPr lang="en-US" smtClean="0">
                <a:cs typeface="Arial" charset="0"/>
              </a:rPr>
              <a:pPr/>
              <a:t>30</a:t>
            </a:fld>
            <a:endParaRPr lang="en-US" smtClean="0">
              <a:cs typeface="Arial" charset="0"/>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Human development index = life expectancy at birth, literacy rate, gross domestic product at market price (GDP)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a:lstStyle/>
          <a:p>
            <a:fld id="{F43B39E5-BDF5-4FBB-94F7-D3B164A10B92}" type="slidenum">
              <a:rPr lang="ar-SA" smtClean="0">
                <a:cs typeface="Arial" charset="0"/>
              </a:rPr>
              <a:pPr/>
              <a:t>18</a:t>
            </a:fld>
            <a:endParaRPr lang="en-US" smtClean="0">
              <a:cs typeface="Arial" charset="0"/>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ln>
            <a:miter lim="800000"/>
            <a:headEnd/>
            <a:tailEnd/>
          </a:ln>
        </p:spPr>
        <p:txBody>
          <a:bodyPr/>
          <a:lstStyle/>
          <a:p>
            <a:fld id="{017650A8-128C-4F52-92C0-54CA72847150}" type="slidenum">
              <a:rPr lang="ar-SA" smtClean="0">
                <a:cs typeface="Arial" charset="0"/>
              </a:rPr>
              <a:pPr/>
              <a:t>19</a:t>
            </a:fld>
            <a:endParaRPr lang="en-US" smtClean="0">
              <a:cs typeface="Arial"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FDAC901C-3E96-4ED7-B9D5-D46E43C6C966}" type="slidenum">
              <a:rPr lang="ar-SA" smtClean="0">
                <a:cs typeface="Arial" charset="0"/>
              </a:rPr>
              <a:pPr/>
              <a:t>20</a:t>
            </a:fld>
            <a:endParaRPr lang="en-US" smtClean="0">
              <a:cs typeface="Arial"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ln>
            <a:miter lim="800000"/>
            <a:headEnd/>
            <a:tailEnd/>
          </a:ln>
        </p:spPr>
        <p:txBody>
          <a:bodyPr/>
          <a:lstStyle/>
          <a:p>
            <a:fld id="{E48027A6-93DC-49BE-854B-AD847595F77A}" type="slidenum">
              <a:rPr lang="en-US" smtClean="0">
                <a:cs typeface="Arial" charset="0"/>
              </a:rPr>
              <a:pPr/>
              <a:t>21</a:t>
            </a:fld>
            <a:endParaRPr lang="en-US" smtClean="0">
              <a:cs typeface="Arial"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OM"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4D575EEA-4975-4B72-BE13-AC373C18FA4C}" type="slidenum">
              <a:rPr lang="ar-SA" smtClean="0">
                <a:cs typeface="Arial" charset="0"/>
              </a:rPr>
              <a:pPr/>
              <a:t>22</a:t>
            </a:fld>
            <a:endParaRPr lang="en-US" smtClean="0">
              <a:cs typeface="Arial"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a:lstStyle/>
          <a:p>
            <a:fld id="{3FD7DAF5-BFF6-473F-9852-E49B13861618}" type="slidenum">
              <a:rPr lang="ar-SA" smtClean="0">
                <a:cs typeface="Arial" charset="0"/>
              </a:rPr>
              <a:pPr/>
              <a:t>23</a:t>
            </a:fld>
            <a:endParaRPr lang="en-US" smtClean="0">
              <a:cs typeface="Arial"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a:lstStyle/>
          <a:p>
            <a:fld id="{682B27C3-7426-47DA-9EFE-AE146EC3E6CE}" type="slidenum">
              <a:rPr lang="ar-SA" smtClean="0">
                <a:cs typeface="Arial" charset="0"/>
              </a:rPr>
              <a:pPr/>
              <a:t>24</a:t>
            </a:fld>
            <a:endParaRPr lang="en-US" smtClean="0">
              <a:cs typeface="Arial"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ln>
            <a:miter lim="800000"/>
            <a:headEnd/>
            <a:tailEnd/>
          </a:ln>
        </p:spPr>
        <p:txBody>
          <a:bodyPr/>
          <a:lstStyle/>
          <a:p>
            <a:fld id="{D0100923-2AA6-44C1-AE28-C77558863B36}" type="slidenum">
              <a:rPr lang="ar-SA" smtClean="0">
                <a:cs typeface="Arial" charset="0"/>
              </a:rPr>
              <a:pPr/>
              <a:t>25</a:t>
            </a:fld>
            <a:endParaRPr lang="en-US" smtClean="0">
              <a:cs typeface="Arial"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247650" y="304800"/>
            <a:ext cx="94107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681038" y="1600200"/>
            <a:ext cx="8543925" cy="2240280"/>
          </a:xfrm>
        </p:spPr>
        <p:txBody>
          <a:bodyPr/>
          <a:lstStyle>
            <a:lvl1pPr algn="ctr">
              <a:defRPr sz="44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681038" y="3854659"/>
            <a:ext cx="8543925"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5" name="Rectangle 4"/>
          <p:cNvSpPr/>
          <p:nvPr userDrawn="1"/>
        </p:nvSpPr>
        <p:spPr>
          <a:xfrm>
            <a:off x="6624638" y="0"/>
            <a:ext cx="328136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6932911" y="4591761"/>
            <a:ext cx="2539702"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6932911" y="1714500"/>
            <a:ext cx="2539702" cy="2877260"/>
          </a:xfrm>
        </p:spPr>
        <p:txBody>
          <a:bodyPr/>
          <a:lstStyle>
            <a:lvl1pPr>
              <a:defRPr sz="3000">
                <a:solidFill>
                  <a:schemeClr val="bg1"/>
                </a:solidFill>
              </a:defRPr>
            </a:lvl1pPr>
          </a:lstStyle>
          <a:p>
            <a:r>
              <a:rPr lang="en-US" smtClean="0"/>
              <a:t>Click to edit Master title style</a:t>
            </a:r>
            <a:endParaRPr lang="en-US"/>
          </a:p>
        </p:txBody>
      </p:sp>
      <p:sp>
        <p:nvSpPr>
          <p:cNvPr id="6" name="Picture Placeholder 2"/>
          <p:cNvSpPr>
            <a:spLocks noGrp="1"/>
          </p:cNvSpPr>
          <p:nvPr>
            <p:ph type="pic" idx="1"/>
          </p:nvPr>
        </p:nvSpPr>
        <p:spPr>
          <a:xfrm>
            <a:off x="0" y="1"/>
            <a:ext cx="6582537" cy="6857999"/>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F5073E-537A-41EC-9CEF-A9D3673BB81B}" type="datetimeFigureOut">
              <a:rPr lang="en-US"/>
              <a:pPr>
                <a:defRPr/>
              </a:pPr>
              <a:t>9/6/2015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0C2067-C4FE-405C-9B6D-39DD302D11C1}" type="slidenum">
              <a:rPr lang="en-US"/>
              <a:pPr>
                <a:defRPr/>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457200"/>
            <a:ext cx="1578769" cy="5719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38250" y="457200"/>
            <a:ext cx="5726906" cy="5719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40642B-4311-4239-90E0-59376D3BFA59}" type="datetimeFigureOut">
              <a:rPr lang="en-US"/>
              <a:pPr>
                <a:defRPr/>
              </a:pPr>
              <a:t>9/6/2015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0A2E3-B48D-4EBF-A3D4-044896350308}" type="slidenum">
              <a:rPr lang="en-US"/>
              <a:pPr>
                <a:defRPr/>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spTree>
      <p:nvGrpSpPr>
        <p:cNvPr id="1" name=""/>
        <p:cNvGrpSpPr/>
        <p:nvPr/>
      </p:nvGrpSpPr>
      <p:grpSpPr>
        <a:xfrm>
          <a:off x="0" y="0"/>
          <a:ext cx="0" cy="0"/>
          <a:chOff x="0" y="0"/>
          <a:chExt cx="0" cy="0"/>
        </a:xfrm>
      </p:grpSpPr>
      <p:sp>
        <p:nvSpPr>
          <p:cNvPr id="7" name="Rectangle 6"/>
          <p:cNvSpPr/>
          <p:nvPr userDrawn="1"/>
        </p:nvSpPr>
        <p:spPr>
          <a:xfrm>
            <a:off x="0" y="4800600"/>
            <a:ext cx="9906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33388" y="5115656"/>
            <a:ext cx="9039225" cy="914400"/>
          </a:xfrm>
        </p:spPr>
        <p:txBody>
          <a:bodyPr/>
          <a:lstStyle>
            <a:lvl1pPr algn="ctr">
              <a:defRPr sz="4400" spc="-50"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433388" y="6043123"/>
            <a:ext cx="9039225"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Picture Placeholder 2"/>
          <p:cNvSpPr>
            <a:spLocks noGrp="1"/>
          </p:cNvSpPr>
          <p:nvPr>
            <p:ph type="pic" idx="10"/>
          </p:nvPr>
        </p:nvSpPr>
        <p:spPr>
          <a:xfrm>
            <a:off x="1" y="1"/>
            <a:ext cx="326898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13" name="Picture Placeholder 2"/>
          <p:cNvSpPr>
            <a:spLocks noGrp="1"/>
          </p:cNvSpPr>
          <p:nvPr>
            <p:ph type="pic" idx="11"/>
          </p:nvPr>
        </p:nvSpPr>
        <p:spPr>
          <a:xfrm>
            <a:off x="3318510" y="1"/>
            <a:ext cx="326898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14" name="Picture Placeholder 2"/>
          <p:cNvSpPr>
            <a:spLocks noGrp="1"/>
          </p:cNvSpPr>
          <p:nvPr>
            <p:ph type="pic" idx="12"/>
          </p:nvPr>
        </p:nvSpPr>
        <p:spPr>
          <a:xfrm>
            <a:off x="6637020" y="1"/>
            <a:ext cx="326898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i="0">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0ADC85A-7881-4CA7-9C2A-FD35B378F14B}" type="datetimeFigureOut">
              <a:rPr lang="en-US"/>
              <a:pPr>
                <a:defRPr/>
              </a:pPr>
              <a:t>9/6/2015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9FB12C-E979-4A8B-9C65-81032E7409DA}" type="slidenum">
              <a:rPr lang="en-US"/>
              <a:pPr>
                <a:defRPr/>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247650" y="304800"/>
            <a:ext cx="94107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675878" y="2514600"/>
            <a:ext cx="8543925" cy="2743200"/>
          </a:xfrm>
        </p:spPr>
        <p:txBody>
          <a:bodyPr/>
          <a:lstStyle>
            <a:lvl1pPr algn="ctr">
              <a:defRPr sz="4400" spc="-50"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675878" y="5257800"/>
            <a:ext cx="8543925"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38250" y="1714500"/>
            <a:ext cx="3652838"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2" y="1714500"/>
            <a:ext cx="3652838"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260601D-C1C9-4707-AB1B-B11D6C44B506}" type="datetimeFigureOut">
              <a:rPr lang="en-US"/>
              <a:pPr>
                <a:defRPr/>
              </a:pPr>
              <a:t>9/6/2015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163F95-5334-44AC-AB55-165B532C1AD0}" type="slidenum">
              <a:rPr lang="en-US"/>
              <a:pPr>
                <a:defRPr/>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40727" y="1733162"/>
            <a:ext cx="3655314"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40727" y="2481944"/>
            <a:ext cx="3655314"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733162"/>
            <a:ext cx="3655314"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481944"/>
            <a:ext cx="3655314"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059F4DB-B86D-4996-9E0B-241E87D830EB}" type="datetimeFigureOut">
              <a:rPr lang="en-US"/>
              <a:pPr>
                <a:defRPr/>
              </a:pPr>
              <a:t>9/6/2015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B896C6E-0455-4BEA-A7EB-5906AC1252DB}" type="slidenum">
              <a:rPr lang="en-US"/>
              <a:pPr>
                <a:defRPr/>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F3B53E8-159E-42DB-B9AF-7444AAEA9C8E}" type="datetimeFigureOut">
              <a:rPr lang="en-US"/>
              <a:pPr>
                <a:defRPr/>
              </a:pPr>
              <a:t>9/6/2015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DE98619-15FF-40FA-9717-384D834B3433}" type="slidenum">
              <a:rPr lang="en-US"/>
              <a:pPr>
                <a:defRPr/>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3347" y="1714498"/>
            <a:ext cx="2849265" cy="2880360"/>
          </a:xfrm>
        </p:spPr>
        <p:txBody>
          <a:bodyPr/>
          <a:lstStyle>
            <a:lvl1pPr>
              <a:defRPr sz="3000"/>
            </a:lvl1pPr>
          </a:lstStyle>
          <a:p>
            <a:r>
              <a:rPr lang="en-US" smtClean="0"/>
              <a:t>Click to edit Master title style</a:t>
            </a:r>
            <a:endParaRPr lang="en-US" dirty="0"/>
          </a:p>
        </p:txBody>
      </p:sp>
      <p:sp>
        <p:nvSpPr>
          <p:cNvPr id="3" name="Content Placeholder 2"/>
          <p:cNvSpPr>
            <a:spLocks noGrp="1"/>
          </p:cNvSpPr>
          <p:nvPr>
            <p:ph idx="1"/>
          </p:nvPr>
        </p:nvSpPr>
        <p:spPr>
          <a:xfrm>
            <a:off x="430911" y="457200"/>
            <a:ext cx="5884215"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23347" y="4590288"/>
            <a:ext cx="2855583"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CAE1F5-0E91-486E-902B-FFF761FBE404}" type="datetimeFigureOut">
              <a:rPr lang="en-US"/>
              <a:pPr>
                <a:defRPr/>
              </a:pPr>
              <a:t>9/6/2015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9EA2D0-B8F1-42A7-ABA4-16AB3A117C39}" type="slidenum">
              <a:rPr lang="en-US"/>
              <a:pPr>
                <a:defRPr/>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363"/>
            <a:ext cx="9906000" cy="274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1238250" y="457200"/>
            <a:ext cx="7429500"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1238250" y="1714500"/>
            <a:ext cx="7429500" cy="4457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653213" y="6600825"/>
            <a:ext cx="1246187" cy="228600"/>
          </a:xfrm>
          <a:prstGeom prst="rect">
            <a:avLst/>
          </a:prstGeom>
        </p:spPr>
        <p:txBody>
          <a:bodyPr vert="horz" lIns="91440" tIns="45720" rIns="91440" bIns="45720" rtlCol="0" anchor="ctr"/>
          <a:lstStyle>
            <a:lvl1pPr algn="r" eaLnBrk="1" fontAlgn="auto" hangingPunct="1">
              <a:spcBef>
                <a:spcPts val="0"/>
              </a:spcBef>
              <a:spcAft>
                <a:spcPts val="0"/>
              </a:spcAft>
              <a:defRPr sz="800">
                <a:solidFill>
                  <a:schemeClr val="bg1"/>
                </a:solidFill>
                <a:latin typeface="+mn-lt"/>
                <a:cs typeface="+mn-cs"/>
              </a:defRPr>
            </a:lvl1pPr>
          </a:lstStyle>
          <a:p>
            <a:pPr>
              <a:defRPr/>
            </a:pPr>
            <a:fld id="{BB141067-3F6C-48BD-AEED-BA71211C5786}" type="datetimeFigureOut">
              <a:rPr lang="en-US"/>
              <a:pPr>
                <a:defRPr/>
              </a:pPr>
              <a:t>9/6/2015</a:t>
            </a:fld>
            <a:endParaRPr lang="en-US"/>
          </a:p>
        </p:txBody>
      </p:sp>
      <p:sp>
        <p:nvSpPr>
          <p:cNvPr id="5" name="Footer Placeholder 4"/>
          <p:cNvSpPr>
            <a:spLocks noGrp="1"/>
          </p:cNvSpPr>
          <p:nvPr>
            <p:ph type="ftr" sz="quarter" idx="3"/>
          </p:nvPr>
        </p:nvSpPr>
        <p:spPr>
          <a:xfrm>
            <a:off x="1238250" y="6600825"/>
            <a:ext cx="5273675" cy="22860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bg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039100" y="6600825"/>
            <a:ext cx="628650" cy="2286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chemeClr val="bg1"/>
                </a:solidFill>
                <a:latin typeface="Calibri" pitchFamily="34" charset="0"/>
                <a:cs typeface="Arial" pitchFamily="34" charset="0"/>
              </a:defRPr>
            </a:lvl1pPr>
          </a:lstStyle>
          <a:p>
            <a:pPr>
              <a:defRPr/>
            </a:pPr>
            <a:fld id="{A45240E5-C828-45F0-A646-833DEFDC15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795" r:id="rId3"/>
    <p:sldLayoutId id="2147483804" r:id="rId4"/>
    <p:sldLayoutId id="2147483796" r:id="rId5"/>
    <p:sldLayoutId id="2147483797" r:id="rId6"/>
    <p:sldLayoutId id="2147483798" r:id="rId7"/>
    <p:sldLayoutId id="2147483805" r:id="rId8"/>
    <p:sldLayoutId id="2147483799" r:id="rId9"/>
    <p:sldLayoutId id="2147483806" r:id="rId10"/>
    <p:sldLayoutId id="2147483800" r:id="rId11"/>
    <p:sldLayoutId id="2147483801" r:id="rId12"/>
  </p:sldLayoutIdLst>
  <p:transition spd="med">
    <p:fade/>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400" b="1" kern="1200" cap="all">
          <a:solidFill>
            <a:srgbClr val="0B5395"/>
          </a:solidFill>
          <a:latin typeface="+mj-lt"/>
          <a:ea typeface="+mj-ea"/>
          <a:cs typeface="+mj-cs"/>
        </a:defRPr>
      </a:lvl1pPr>
      <a:lvl2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2pPr>
      <a:lvl3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3pPr>
      <a:lvl4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4pPr>
      <a:lvl5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5pPr>
      <a:lvl6pPr marL="457200" algn="l" rtl="0" fontAlgn="base">
        <a:lnSpc>
          <a:spcPct val="90000"/>
        </a:lnSpc>
        <a:spcBef>
          <a:spcPct val="0"/>
        </a:spcBef>
        <a:spcAft>
          <a:spcPct val="0"/>
        </a:spcAft>
        <a:defRPr sz="3400">
          <a:solidFill>
            <a:schemeClr val="accent1"/>
          </a:solidFill>
          <a:latin typeface="Calibri Light" panose="020F0302020204030204" pitchFamily="34" charset="0"/>
        </a:defRPr>
      </a:lvl6pPr>
      <a:lvl7pPr marL="914400" algn="l" rtl="0" fontAlgn="base">
        <a:lnSpc>
          <a:spcPct val="90000"/>
        </a:lnSpc>
        <a:spcBef>
          <a:spcPct val="0"/>
        </a:spcBef>
        <a:spcAft>
          <a:spcPct val="0"/>
        </a:spcAft>
        <a:defRPr sz="3400">
          <a:solidFill>
            <a:schemeClr val="accent1"/>
          </a:solidFill>
          <a:latin typeface="Calibri Light" panose="020F0302020204030204" pitchFamily="34" charset="0"/>
        </a:defRPr>
      </a:lvl7pPr>
      <a:lvl8pPr marL="1371600" algn="l" rtl="0" fontAlgn="base">
        <a:lnSpc>
          <a:spcPct val="90000"/>
        </a:lnSpc>
        <a:spcBef>
          <a:spcPct val="0"/>
        </a:spcBef>
        <a:spcAft>
          <a:spcPct val="0"/>
        </a:spcAft>
        <a:defRPr sz="3400">
          <a:solidFill>
            <a:schemeClr val="accent1"/>
          </a:solidFill>
          <a:latin typeface="Calibri Light" panose="020F0302020204030204" pitchFamily="34" charset="0"/>
        </a:defRPr>
      </a:lvl8pPr>
      <a:lvl9pPr marL="1828800" algn="l" rtl="0" fontAlgn="base">
        <a:lnSpc>
          <a:spcPct val="90000"/>
        </a:lnSpc>
        <a:spcBef>
          <a:spcPct val="0"/>
        </a:spcBef>
        <a:spcAft>
          <a:spcPct val="0"/>
        </a:spcAft>
        <a:defRPr sz="3400">
          <a:solidFill>
            <a:schemeClr val="accent1"/>
          </a:solidFill>
          <a:latin typeface="Calibri Light" panose="020F0302020204030204" pitchFamily="34" charset="0"/>
        </a:defRPr>
      </a:lvl9pPr>
    </p:titleStyle>
    <p:bodyStyle>
      <a:lvl1pPr marL="273050" indent="-228600" algn="l" rtl="0" eaLnBrk="0" fontAlgn="base" hangingPunct="0">
        <a:lnSpc>
          <a:spcPct val="90000"/>
        </a:lnSpc>
        <a:spcBef>
          <a:spcPts val="18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593725" indent="-228600" algn="l" rtl="0" eaLnBrk="0" fontAlgn="base" hangingPunct="0">
        <a:lnSpc>
          <a:spcPct val="90000"/>
        </a:lnSpc>
        <a:spcBef>
          <a:spcPts val="8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914400" indent="-228600" algn="l" rtl="0" eaLnBrk="0" fontAlgn="base" hangingPunct="0">
        <a:lnSpc>
          <a:spcPct val="90000"/>
        </a:lnSpc>
        <a:spcBef>
          <a:spcPts val="8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1187450"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1462088" indent="-182563" algn="l" rtl="0" eaLnBrk="0" fontAlgn="base" hangingPunct="0">
        <a:lnSpc>
          <a:spcPct val="90000"/>
        </a:lnSpc>
        <a:spcBef>
          <a:spcPts val="8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www.who.int/ceh/publications/cehframework/en/" TargetMode="External"/><Relationship Id="rId2" Type="http://schemas.openxmlformats.org/officeDocument/2006/relationships/hyperlink" Target="http://epp.eurostat.ec.europa.eu/portal/page/portal/quality_life/introduction" TargetMode="External"/><Relationship Id="rId1" Type="http://schemas.openxmlformats.org/officeDocument/2006/relationships/slideLayout" Target="../slideLayouts/slideLayout3.xml"/><Relationship Id="rId4" Type="http://schemas.openxmlformats.org/officeDocument/2006/relationships/hyperlink" Target="http://databank.worldbank.org/data/views/variableselection/selectvariables.aspx?source=world-development-indicator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p:cNvPicPr>
            <a:picLocks noChangeAspect="1" noChangeArrowheads="1"/>
          </p:cNvPicPr>
          <p:nvPr/>
        </p:nvPicPr>
        <p:blipFill>
          <a:blip r:embed="rId2"/>
          <a:srcRect/>
          <a:stretch>
            <a:fillRect/>
          </a:stretch>
        </p:blipFill>
        <p:spPr bwMode="auto">
          <a:xfrm>
            <a:off x="6453188" y="2860675"/>
            <a:ext cx="3435350" cy="1797050"/>
          </a:xfrm>
          <a:prstGeom prst="rect">
            <a:avLst/>
          </a:prstGeom>
          <a:noFill/>
          <a:ln w="9525">
            <a:noFill/>
            <a:miter lim="800000"/>
            <a:headEnd/>
            <a:tailEnd/>
          </a:ln>
        </p:spPr>
      </p:pic>
      <p:pic>
        <p:nvPicPr>
          <p:cNvPr id="7171" name="Picture 10" descr="K:\Photos East timor 2010 visit\149CANON\IMG_4962.JPG"/>
          <p:cNvPicPr>
            <a:picLocks noChangeAspect="1" noChangeArrowheads="1"/>
          </p:cNvPicPr>
          <p:nvPr/>
        </p:nvPicPr>
        <p:blipFill>
          <a:blip r:embed="rId3"/>
          <a:srcRect/>
          <a:stretch>
            <a:fillRect/>
          </a:stretch>
        </p:blipFill>
        <p:spPr bwMode="auto">
          <a:xfrm>
            <a:off x="6445250" y="0"/>
            <a:ext cx="1692275" cy="1360488"/>
          </a:xfrm>
          <a:prstGeom prst="rect">
            <a:avLst/>
          </a:prstGeom>
          <a:noFill/>
          <a:ln w="9525">
            <a:noFill/>
            <a:miter lim="800000"/>
            <a:headEnd/>
            <a:tailEnd/>
          </a:ln>
        </p:spPr>
      </p:pic>
      <p:pic>
        <p:nvPicPr>
          <p:cNvPr id="7172" name="Picture 12"/>
          <p:cNvPicPr>
            <a:picLocks noChangeAspect="1" noChangeArrowheads="1"/>
          </p:cNvPicPr>
          <p:nvPr/>
        </p:nvPicPr>
        <p:blipFill>
          <a:blip r:embed="rId4"/>
          <a:srcRect/>
          <a:stretch>
            <a:fillRect/>
          </a:stretch>
        </p:blipFill>
        <p:spPr bwMode="auto">
          <a:xfrm>
            <a:off x="6445250" y="1430338"/>
            <a:ext cx="1692275" cy="1333500"/>
          </a:xfrm>
          <a:prstGeom prst="rect">
            <a:avLst/>
          </a:prstGeom>
          <a:noFill/>
          <a:ln w="9525">
            <a:noFill/>
            <a:miter lim="800000"/>
            <a:headEnd/>
            <a:tailEnd/>
          </a:ln>
        </p:spPr>
      </p:pic>
      <p:pic>
        <p:nvPicPr>
          <p:cNvPr id="15" name="Picture 14"/>
          <p:cNvPicPr/>
          <p:nvPr/>
        </p:nvPicPr>
        <p:blipFill>
          <a:blip r:embed="rId5" cstate="print"/>
          <a:srcRect/>
          <a:stretch>
            <a:fillRect/>
          </a:stretch>
        </p:blipFill>
        <p:spPr bwMode="auto">
          <a:xfrm>
            <a:off x="187872" y="5034456"/>
            <a:ext cx="1109299" cy="13978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 name="Title 1"/>
          <p:cNvSpPr txBox="1">
            <a:spLocks/>
          </p:cNvSpPr>
          <p:nvPr/>
        </p:nvSpPr>
        <p:spPr>
          <a:xfrm>
            <a:off x="96838" y="1360488"/>
            <a:ext cx="3148012" cy="1292225"/>
          </a:xfrm>
          <a:prstGeom prst="rect">
            <a:avLst/>
          </a:prstGeom>
        </p:spPr>
        <p:txBody>
          <a:bodyPr anchor="b">
            <a:normAutofit/>
          </a:bodyPr>
          <a:lstStyle/>
          <a:p>
            <a:pPr algn="ctr" eaLnBrk="1" fontAlgn="auto" hangingPunct="1">
              <a:lnSpc>
                <a:spcPct val="90000"/>
              </a:lnSpc>
              <a:spcAft>
                <a:spcPts val="0"/>
              </a:spcAft>
              <a:defRPr/>
            </a:pPr>
            <a:r>
              <a:rPr lang="en-US" sz="4000" b="1" cap="all" spc="-50" dirty="0">
                <a:solidFill>
                  <a:schemeClr val="accent1">
                    <a:lumMod val="50000"/>
                  </a:schemeClr>
                </a:solidFill>
                <a:latin typeface="+mj-lt"/>
                <a:ea typeface="+mj-ea"/>
                <a:cs typeface="+mj-cs"/>
              </a:rPr>
              <a:t>Health Indicators</a:t>
            </a:r>
          </a:p>
        </p:txBody>
      </p:sp>
      <p:sp>
        <p:nvSpPr>
          <p:cNvPr id="18" name="Subtitle 2"/>
          <p:cNvSpPr txBox="1">
            <a:spLocks/>
          </p:cNvSpPr>
          <p:nvPr/>
        </p:nvSpPr>
        <p:spPr>
          <a:xfrm>
            <a:off x="1201738" y="5145088"/>
            <a:ext cx="8704262" cy="1295400"/>
          </a:xfrm>
          <a:prstGeom prst="rect">
            <a:avLst/>
          </a:prstGeom>
        </p:spPr>
        <p:txBody>
          <a:bodyPr>
            <a:normAutofit/>
          </a:bodyPr>
          <a:lstStyle/>
          <a:p>
            <a:pPr algn="ctr" eaLnBrk="1" fontAlgn="auto" hangingPunct="1">
              <a:lnSpc>
                <a:spcPct val="90000"/>
              </a:lnSpc>
              <a:spcBef>
                <a:spcPts val="0"/>
              </a:spcBef>
              <a:spcAft>
                <a:spcPts val="0"/>
              </a:spcAft>
              <a:buClr>
                <a:schemeClr val="accent1"/>
              </a:buClr>
              <a:buSzPct val="100000"/>
              <a:buFont typeface="Arial" pitchFamily="34" charset="0"/>
              <a:buNone/>
              <a:defRPr/>
            </a:pPr>
            <a:r>
              <a:rPr lang="en-US" spc="50" dirty="0">
                <a:solidFill>
                  <a:schemeClr val="bg1"/>
                </a:solidFill>
                <a:latin typeface="Footlight MT Light" pitchFamily="18" charset="0"/>
              </a:rPr>
              <a:t>Dr Salwa A. </a:t>
            </a:r>
            <a:r>
              <a:rPr lang="en-US" spc="50" dirty="0" err="1">
                <a:solidFill>
                  <a:schemeClr val="bg1"/>
                </a:solidFill>
                <a:latin typeface="Footlight MT Light" pitchFamily="18" charset="0"/>
              </a:rPr>
              <a:t>Tayel</a:t>
            </a:r>
            <a:r>
              <a:rPr lang="en-US" spc="50" dirty="0">
                <a:solidFill>
                  <a:schemeClr val="bg1"/>
                </a:solidFill>
                <a:latin typeface="Footlight MT Light" pitchFamily="18" charset="0"/>
              </a:rPr>
              <a:t> &amp; Prof </a:t>
            </a:r>
            <a:r>
              <a:rPr lang="en-US" spc="50" dirty="0" err="1">
                <a:solidFill>
                  <a:schemeClr val="bg1"/>
                </a:solidFill>
                <a:latin typeface="Footlight MT Light" pitchFamily="18" charset="0"/>
              </a:rPr>
              <a:t>Ashry</a:t>
            </a:r>
            <a:r>
              <a:rPr lang="en-US" spc="50" dirty="0">
                <a:solidFill>
                  <a:schemeClr val="bg1"/>
                </a:solidFill>
                <a:latin typeface="Footlight MT Light" pitchFamily="18" charset="0"/>
              </a:rPr>
              <a:t> Gad</a:t>
            </a:r>
          </a:p>
          <a:p>
            <a:pPr algn="ctr" eaLnBrk="1" fontAlgn="auto" hangingPunct="1">
              <a:lnSpc>
                <a:spcPct val="90000"/>
              </a:lnSpc>
              <a:spcBef>
                <a:spcPts val="0"/>
              </a:spcBef>
              <a:spcAft>
                <a:spcPts val="0"/>
              </a:spcAft>
              <a:buClr>
                <a:schemeClr val="accent1"/>
              </a:buClr>
              <a:buSzPct val="100000"/>
              <a:buFont typeface="Arial" pitchFamily="34" charset="0"/>
              <a:buNone/>
              <a:defRPr/>
            </a:pPr>
            <a:r>
              <a:rPr lang="en-US" spc="50" dirty="0">
                <a:solidFill>
                  <a:schemeClr val="bg1"/>
                </a:solidFill>
                <a:latin typeface="Footlight MT Light" pitchFamily="18" charset="0"/>
              </a:rPr>
              <a:t>Department of Family &amp; Community Medicine</a:t>
            </a:r>
          </a:p>
          <a:p>
            <a:pPr algn="ctr" eaLnBrk="1" fontAlgn="auto" hangingPunct="1">
              <a:lnSpc>
                <a:spcPct val="90000"/>
              </a:lnSpc>
              <a:spcBef>
                <a:spcPts val="0"/>
              </a:spcBef>
              <a:spcAft>
                <a:spcPts val="0"/>
              </a:spcAft>
              <a:buClr>
                <a:schemeClr val="accent1"/>
              </a:buClr>
              <a:buSzPct val="100000"/>
              <a:buFont typeface="Arial" pitchFamily="34" charset="0"/>
              <a:buNone/>
              <a:defRPr/>
            </a:pPr>
            <a:endParaRPr lang="en-US" spc="50" dirty="0">
              <a:solidFill>
                <a:schemeClr val="bg1"/>
              </a:solidFill>
              <a:latin typeface="Footlight MT Light" pitchFamily="18" charset="0"/>
            </a:endParaRPr>
          </a:p>
          <a:p>
            <a:pPr algn="ctr" eaLnBrk="1" fontAlgn="auto" hangingPunct="1">
              <a:lnSpc>
                <a:spcPct val="90000"/>
              </a:lnSpc>
              <a:spcBef>
                <a:spcPts val="0"/>
              </a:spcBef>
              <a:spcAft>
                <a:spcPts val="0"/>
              </a:spcAft>
              <a:buClr>
                <a:schemeClr val="accent1"/>
              </a:buClr>
              <a:buSzPct val="100000"/>
              <a:buFont typeface="Arial" pitchFamily="34" charset="0"/>
              <a:buNone/>
              <a:defRPr/>
            </a:pPr>
            <a:r>
              <a:rPr lang="en-US" b="1" spc="50" dirty="0">
                <a:solidFill>
                  <a:schemeClr val="bg1"/>
                </a:solidFill>
                <a:latin typeface="Footlight MT Light" pitchFamily="18" charset="0"/>
              </a:rPr>
              <a:t>September, 2014</a:t>
            </a:r>
          </a:p>
        </p:txBody>
      </p:sp>
      <p:pic>
        <p:nvPicPr>
          <p:cNvPr id="7176" name="Picture 2" descr="https://encrypted-tbn3.gstatic.com/images?q=tbn:ANd9GcQw-kKsyok3vzFtNtMKGt_oZPFEWOAjQOMEdOXHPYGpEHscl3Rn"/>
          <p:cNvPicPr>
            <a:picLocks noChangeAspect="1" noChangeArrowheads="1"/>
          </p:cNvPicPr>
          <p:nvPr/>
        </p:nvPicPr>
        <p:blipFill>
          <a:blip r:embed="rId6"/>
          <a:srcRect/>
          <a:stretch>
            <a:fillRect/>
          </a:stretch>
        </p:blipFill>
        <p:spPr bwMode="auto">
          <a:xfrm>
            <a:off x="8177213" y="1403350"/>
            <a:ext cx="1728787" cy="1371600"/>
          </a:xfrm>
          <a:prstGeom prst="rect">
            <a:avLst/>
          </a:prstGeom>
          <a:noFill/>
          <a:ln w="9525">
            <a:noFill/>
            <a:miter lim="800000"/>
            <a:headEnd/>
            <a:tailEnd/>
          </a:ln>
        </p:spPr>
      </p:pic>
      <p:pic>
        <p:nvPicPr>
          <p:cNvPr id="7177" name="Picture 4" descr="https://encrypted-tbn2.gstatic.com/images?q=tbn:ANd9GcRtmM9FKJ5OELLWq1sGbBdWdvg63ZRoLv4GCKyPkby8Cv5MZghP"/>
          <p:cNvPicPr>
            <a:picLocks noChangeAspect="1" noChangeArrowheads="1"/>
          </p:cNvPicPr>
          <p:nvPr/>
        </p:nvPicPr>
        <p:blipFill>
          <a:blip r:embed="rId7"/>
          <a:srcRect/>
          <a:stretch>
            <a:fillRect/>
          </a:stretch>
        </p:blipFill>
        <p:spPr bwMode="auto">
          <a:xfrm>
            <a:off x="8197850" y="0"/>
            <a:ext cx="1708150" cy="1339850"/>
          </a:xfrm>
          <a:prstGeom prst="rect">
            <a:avLst/>
          </a:prstGeom>
          <a:noFill/>
          <a:ln w="9525">
            <a:noFill/>
            <a:miter lim="800000"/>
            <a:headEnd/>
            <a:tailEnd/>
          </a:ln>
        </p:spPr>
      </p:pic>
      <p:pic>
        <p:nvPicPr>
          <p:cNvPr id="7178" name="Picture 1"/>
          <p:cNvPicPr>
            <a:picLocks noChangeAspect="1"/>
          </p:cNvPicPr>
          <p:nvPr/>
        </p:nvPicPr>
        <p:blipFill>
          <a:blip r:embed="rId8"/>
          <a:srcRect/>
          <a:stretch>
            <a:fillRect/>
          </a:stretch>
        </p:blipFill>
        <p:spPr bwMode="auto">
          <a:xfrm>
            <a:off x="3244850" y="11113"/>
            <a:ext cx="3113088" cy="46910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normAutofit fontScale="90000"/>
          </a:bodyPr>
          <a:lstStyle/>
          <a:p>
            <a:pPr eaLnBrk="1" hangingPunct="1">
              <a:defRPr/>
            </a:pPr>
            <a:r>
              <a:rPr lang="en-US" dirty="0" smtClean="0">
                <a:latin typeface="+mn-lt"/>
                <a:cs typeface="Arial" panose="020B0604020202020204" pitchFamily="34" charset="0"/>
              </a:rPr>
              <a:t>HEALTHCARE DELIVERY INDICATORS</a:t>
            </a:r>
            <a:endParaRPr lang="en-US" dirty="0">
              <a:latin typeface="+mn-lt"/>
              <a:cs typeface="Arial" panose="020B0604020202020204" pitchFamily="34" charset="0"/>
            </a:endParaRPr>
          </a:p>
        </p:txBody>
      </p:sp>
      <p:sp>
        <p:nvSpPr>
          <p:cNvPr id="17411" name="Content Placeholder 2"/>
          <p:cNvSpPr>
            <a:spLocks noGrp="1"/>
          </p:cNvSpPr>
          <p:nvPr>
            <p:ph idx="1"/>
          </p:nvPr>
        </p:nvSpPr>
        <p:spPr>
          <a:xfrm>
            <a:off x="795338" y="1981200"/>
            <a:ext cx="8440737" cy="2895600"/>
          </a:xfrm>
        </p:spPr>
        <p:txBody>
          <a:bodyPr/>
          <a:lstStyle/>
          <a:p>
            <a:pPr>
              <a:buFont typeface="Arial" charset="0"/>
              <a:buChar char="•"/>
            </a:pPr>
            <a:r>
              <a:rPr lang="en-US" sz="2400" smtClean="0"/>
              <a:t>Doctors – population ratio</a:t>
            </a:r>
          </a:p>
          <a:p>
            <a:pPr>
              <a:buFont typeface="Arial" charset="0"/>
              <a:buChar char="•"/>
            </a:pPr>
            <a:r>
              <a:rPr lang="en-US" sz="2400" smtClean="0"/>
              <a:t>Nurses – population ratio</a:t>
            </a:r>
          </a:p>
          <a:p>
            <a:pPr>
              <a:buFont typeface="Arial" charset="0"/>
              <a:buChar char="•"/>
            </a:pPr>
            <a:r>
              <a:rPr lang="en-US" sz="2400" smtClean="0"/>
              <a:t>Bed – Population ratio</a:t>
            </a:r>
          </a:p>
          <a:p>
            <a:pPr>
              <a:buFont typeface="Arial" charset="0"/>
              <a:buChar char="•"/>
            </a:pPr>
            <a:r>
              <a:rPr lang="en-US" sz="2400" smtClean="0"/>
              <a:t>Center or sub-center – population ratio </a:t>
            </a:r>
          </a:p>
          <a:p>
            <a:pPr>
              <a:buFont typeface="Arial" charset="0"/>
              <a:buChar char="•"/>
            </a:pPr>
            <a:r>
              <a:rPr lang="en-US" sz="2400" smtClean="0"/>
              <a:t>Midwives – female in the fertile age group ratio</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normAutofit fontScale="90000"/>
          </a:bodyPr>
          <a:lstStyle/>
          <a:p>
            <a:pPr eaLnBrk="1" hangingPunct="1">
              <a:defRPr/>
            </a:pPr>
            <a:r>
              <a:rPr lang="en-US" dirty="0" smtClean="0">
                <a:latin typeface="+mn-lt"/>
                <a:cs typeface="Arial" panose="020B0604020202020204" pitchFamily="34" charset="0"/>
              </a:rPr>
              <a:t>HEALTHCARE UTILIZATION INDICATORS</a:t>
            </a:r>
            <a:endParaRPr lang="en-US" dirty="0">
              <a:latin typeface="+mn-lt"/>
              <a:cs typeface="Arial" panose="020B0604020202020204" pitchFamily="34" charset="0"/>
            </a:endParaRPr>
          </a:p>
        </p:txBody>
      </p:sp>
      <p:sp>
        <p:nvSpPr>
          <p:cNvPr id="18435" name="Content Placeholder 2"/>
          <p:cNvSpPr>
            <a:spLocks noGrp="1"/>
          </p:cNvSpPr>
          <p:nvPr>
            <p:ph idx="1"/>
          </p:nvPr>
        </p:nvSpPr>
        <p:spPr>
          <a:xfrm>
            <a:off x="795338" y="1981200"/>
            <a:ext cx="8440737" cy="3886200"/>
          </a:xfrm>
        </p:spPr>
        <p:txBody>
          <a:bodyPr/>
          <a:lstStyle/>
          <a:p>
            <a:pPr>
              <a:buFont typeface="Arial" charset="0"/>
              <a:buChar char="•"/>
            </a:pPr>
            <a:r>
              <a:rPr lang="en-US" sz="2400" smtClean="0"/>
              <a:t>Percentage of children attending for immunization</a:t>
            </a:r>
          </a:p>
          <a:p>
            <a:pPr>
              <a:buFont typeface="Arial" charset="0"/>
              <a:buChar char="•"/>
            </a:pPr>
            <a:r>
              <a:rPr lang="en-US" sz="2400" smtClean="0"/>
              <a:t>Percentage of children attending for routine check-up</a:t>
            </a:r>
          </a:p>
          <a:p>
            <a:pPr>
              <a:buFont typeface="Arial" charset="0"/>
              <a:buChar char="•"/>
            </a:pPr>
            <a:r>
              <a:rPr lang="en-US" sz="2400" smtClean="0"/>
              <a:t>Percentage of pregnant female attending for ante-natal care</a:t>
            </a:r>
          </a:p>
          <a:p>
            <a:pPr>
              <a:buFont typeface="Arial" charset="0"/>
              <a:buChar char="•"/>
            </a:pPr>
            <a:r>
              <a:rPr lang="en-US" sz="2400" smtClean="0"/>
              <a:t>Percentage of pregnant female attended by a trained birth attendant</a:t>
            </a:r>
          </a:p>
          <a:p>
            <a:pPr>
              <a:buFont typeface="Arial" charset="0"/>
              <a:buChar char="•"/>
            </a:pPr>
            <a:r>
              <a:rPr lang="en-US" sz="2400" smtClean="0"/>
              <a:t>Percentage of female attending family planning clinics</a:t>
            </a:r>
          </a:p>
          <a:p>
            <a:pPr>
              <a:buFont typeface="Arial" charset="0"/>
              <a:buChar char="•"/>
            </a:pPr>
            <a:r>
              <a:rPr lang="en-US" sz="2400" smtClean="0"/>
              <a:t>Bed occupancy rate</a:t>
            </a:r>
          </a:p>
          <a:p>
            <a:pPr>
              <a:buFont typeface="Arial" charset="0"/>
              <a:buChar char="•"/>
            </a:pPr>
            <a:r>
              <a:rPr lang="en-US" sz="2400" smtClean="0"/>
              <a:t>Bed turn over ratio</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lstStyle/>
          <a:p>
            <a:pPr eaLnBrk="1" hangingPunct="1">
              <a:defRPr/>
            </a:pPr>
            <a:r>
              <a:rPr lang="en-US" dirty="0" smtClean="0">
                <a:latin typeface="+mn-lt"/>
                <a:cs typeface="Arial" panose="020B0604020202020204" pitchFamily="34" charset="0"/>
              </a:rPr>
              <a:t>NUTRITION INDICATORS</a:t>
            </a:r>
            <a:endParaRPr lang="en-US" dirty="0">
              <a:latin typeface="+mn-lt"/>
              <a:cs typeface="Arial" panose="020B0604020202020204" pitchFamily="34" charset="0"/>
            </a:endParaRPr>
          </a:p>
        </p:txBody>
      </p:sp>
      <p:sp>
        <p:nvSpPr>
          <p:cNvPr id="30723" name="Content Placeholder 2"/>
          <p:cNvSpPr>
            <a:spLocks noGrp="1"/>
          </p:cNvSpPr>
          <p:nvPr>
            <p:ph idx="1"/>
          </p:nvPr>
        </p:nvSpPr>
        <p:spPr>
          <a:xfrm>
            <a:off x="731838" y="1600200"/>
            <a:ext cx="8689975" cy="4953000"/>
          </a:xfrm>
        </p:spPr>
        <p:txBody>
          <a:bodyPr>
            <a:noAutofit/>
          </a:bodyPr>
          <a:lstStyle/>
          <a:p>
            <a:pPr>
              <a:buFont typeface="Arial" pitchFamily="34" charset="0"/>
              <a:buChar char="•"/>
              <a:defRPr/>
            </a:pPr>
            <a:r>
              <a:rPr lang="en-US" dirty="0"/>
              <a:t>Specific nutritional </a:t>
            </a:r>
            <a:r>
              <a:rPr lang="en-US" dirty="0" smtClean="0"/>
              <a:t>indicators</a:t>
            </a:r>
            <a:endParaRPr lang="en-US" dirty="0"/>
          </a:p>
          <a:p>
            <a:pPr lvl="1">
              <a:buFont typeface="Arial" pitchFamily="34" charset="0"/>
              <a:buChar char="•"/>
              <a:defRPr/>
            </a:pPr>
            <a:r>
              <a:rPr lang="en-US" sz="1700" dirty="0"/>
              <a:t>Percentage of the population who have low Weight for age -  height for age –   weight  height</a:t>
            </a:r>
          </a:p>
          <a:p>
            <a:pPr lvl="1">
              <a:buFont typeface="Arial" pitchFamily="34" charset="0"/>
              <a:buChar char="•"/>
              <a:defRPr/>
            </a:pPr>
            <a:r>
              <a:rPr lang="en-US" sz="1700" dirty="0"/>
              <a:t>Percentage of infants born with a low birth weight</a:t>
            </a:r>
          </a:p>
          <a:p>
            <a:pPr lvl="1">
              <a:buFont typeface="Arial" pitchFamily="34" charset="0"/>
              <a:buChar char="•"/>
              <a:defRPr/>
            </a:pPr>
            <a:r>
              <a:rPr lang="en-US" sz="1700" dirty="0"/>
              <a:t>Percentage of the population who have low HB level</a:t>
            </a:r>
          </a:p>
          <a:p>
            <a:pPr lvl="1">
              <a:buFont typeface="Arial" pitchFamily="34" charset="0"/>
              <a:buChar char="•"/>
              <a:defRPr/>
            </a:pPr>
            <a:r>
              <a:rPr lang="en-US" sz="1700" dirty="0"/>
              <a:t>Percentage of children with clinical signs of malnutrition</a:t>
            </a:r>
          </a:p>
          <a:p>
            <a:pPr lvl="1">
              <a:buFont typeface="Arial" pitchFamily="34" charset="0"/>
              <a:buChar char="•"/>
              <a:defRPr/>
            </a:pPr>
            <a:r>
              <a:rPr lang="en-US" sz="1700" dirty="0"/>
              <a:t>Percentage of those whose protein and caloric intake below the required</a:t>
            </a:r>
          </a:p>
          <a:p>
            <a:pPr lvl="1">
              <a:buFont typeface="Arial" pitchFamily="34" charset="0"/>
              <a:buChar char="•"/>
              <a:defRPr/>
            </a:pPr>
            <a:r>
              <a:rPr lang="en-US" sz="1700" dirty="0"/>
              <a:t>Percentage of those who have 2 meals or fewer per day</a:t>
            </a:r>
          </a:p>
          <a:p>
            <a:pPr lvl="1">
              <a:buFont typeface="Arial" pitchFamily="34" charset="0"/>
              <a:buChar char="•"/>
              <a:defRPr/>
            </a:pPr>
            <a:r>
              <a:rPr lang="en-US" sz="1700" dirty="0"/>
              <a:t>Increases in prices as a percentage increase in minimal wages</a:t>
            </a:r>
          </a:p>
          <a:p>
            <a:pPr lvl="1">
              <a:buFont typeface="Arial" pitchFamily="34" charset="0"/>
              <a:buChar char="•"/>
              <a:defRPr/>
            </a:pPr>
            <a:r>
              <a:rPr lang="en-US" sz="1700" dirty="0"/>
              <a:t>Percentage of expenditure on </a:t>
            </a:r>
            <a:r>
              <a:rPr lang="en-US" sz="1700" dirty="0" smtClean="0"/>
              <a:t>food</a:t>
            </a:r>
            <a:endParaRPr lang="en-US" dirty="0"/>
          </a:p>
          <a:p>
            <a:pPr>
              <a:buFont typeface="Arial" pitchFamily="34" charset="0"/>
              <a:buChar char="•"/>
              <a:defRPr/>
            </a:pPr>
            <a:r>
              <a:rPr lang="en-US" dirty="0"/>
              <a:t>Mortality </a:t>
            </a:r>
            <a:r>
              <a:rPr lang="en-US" dirty="0" smtClean="0"/>
              <a:t>indicators</a:t>
            </a:r>
            <a:endParaRPr lang="en-US" dirty="0"/>
          </a:p>
          <a:p>
            <a:pPr lvl="1">
              <a:buFont typeface="Arial" pitchFamily="34" charset="0"/>
              <a:buChar char="•"/>
              <a:defRPr/>
            </a:pPr>
            <a:r>
              <a:rPr lang="en-US" sz="1700" dirty="0"/>
              <a:t>MMR – IMR – children &lt;5 years</a:t>
            </a:r>
          </a:p>
          <a:p>
            <a:pPr lvl="1">
              <a:buFont typeface="Arial" pitchFamily="34" charset="0"/>
              <a:buChar char="•"/>
              <a:defRPr/>
            </a:pPr>
            <a:r>
              <a:rPr lang="en-US" sz="1700" dirty="0"/>
              <a:t>Morbidity rates for certain diseases as measles and diarrhea</a:t>
            </a:r>
          </a:p>
          <a:p>
            <a:pPr lvl="1">
              <a:buFont typeface="Arial" pitchFamily="34" charset="0"/>
              <a:buChar char="•"/>
              <a:defRPr/>
            </a:pPr>
            <a:r>
              <a:rPr lang="en-US" sz="1700" dirty="0"/>
              <a:t>Cause specific mortality rate as from measles and tuberculosis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lstStyle/>
          <a:p>
            <a:pPr eaLnBrk="1" hangingPunct="1">
              <a:defRPr/>
            </a:pPr>
            <a:r>
              <a:rPr lang="en-US" dirty="0" smtClean="0">
                <a:latin typeface="+mn-lt"/>
                <a:cs typeface="Arial" panose="020B0604020202020204" pitchFamily="34" charset="0"/>
              </a:rPr>
              <a:t>SOCIOECONOMIC INDICATORS</a:t>
            </a:r>
            <a:endParaRPr lang="en-US" dirty="0">
              <a:latin typeface="+mn-lt"/>
              <a:cs typeface="Arial" panose="020B0604020202020204" pitchFamily="34" charset="0"/>
            </a:endParaRPr>
          </a:p>
        </p:txBody>
      </p:sp>
      <p:sp>
        <p:nvSpPr>
          <p:cNvPr id="20483" name="Content Placeholder 2"/>
          <p:cNvSpPr>
            <a:spLocks noGrp="1"/>
          </p:cNvSpPr>
          <p:nvPr>
            <p:ph idx="1"/>
          </p:nvPr>
        </p:nvSpPr>
        <p:spPr>
          <a:xfrm>
            <a:off x="731838" y="1600200"/>
            <a:ext cx="8689975" cy="3581400"/>
          </a:xfrm>
        </p:spPr>
        <p:txBody>
          <a:bodyPr/>
          <a:lstStyle/>
          <a:p>
            <a:pPr>
              <a:buFont typeface="Arial" charset="0"/>
              <a:buChar char="•"/>
            </a:pPr>
            <a:r>
              <a:rPr lang="en-US" sz="2400" smtClean="0"/>
              <a:t>Rate of population growth</a:t>
            </a:r>
          </a:p>
          <a:p>
            <a:pPr>
              <a:buFont typeface="Arial" charset="0"/>
              <a:buChar char="•"/>
            </a:pPr>
            <a:r>
              <a:rPr lang="en-US" sz="2400" smtClean="0"/>
              <a:t>Per-capita gross national production (GNP)</a:t>
            </a:r>
          </a:p>
          <a:p>
            <a:pPr>
              <a:buFont typeface="Arial" charset="0"/>
              <a:buChar char="•"/>
            </a:pPr>
            <a:r>
              <a:rPr lang="en-US" sz="2400" smtClean="0"/>
              <a:t>Percentage of unemployed</a:t>
            </a:r>
          </a:p>
          <a:p>
            <a:pPr>
              <a:buFont typeface="Arial" charset="0"/>
              <a:buChar char="•"/>
            </a:pPr>
            <a:r>
              <a:rPr lang="en-US" sz="2400" smtClean="0"/>
              <a:t>Percentage of literacy</a:t>
            </a:r>
          </a:p>
          <a:p>
            <a:pPr>
              <a:buFont typeface="Arial" charset="0"/>
              <a:buChar char="•"/>
            </a:pPr>
            <a:r>
              <a:rPr lang="en-US" sz="2400" smtClean="0"/>
              <a:t>Average family size</a:t>
            </a:r>
          </a:p>
          <a:p>
            <a:pPr>
              <a:buFont typeface="Arial" charset="0"/>
              <a:buChar char="•"/>
            </a:pPr>
            <a:r>
              <a:rPr lang="en-US" sz="2400" smtClean="0"/>
              <a:t>Crowding index</a:t>
            </a:r>
          </a:p>
          <a:p>
            <a:pPr>
              <a:buFont typeface="Arial" charset="0"/>
              <a:buChar char="•"/>
            </a:pPr>
            <a:r>
              <a:rPr lang="en-US" sz="2400" smtClean="0"/>
              <a:t>Dependency ratio</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lstStyle/>
          <a:p>
            <a:pPr eaLnBrk="1" hangingPunct="1">
              <a:defRPr/>
            </a:pPr>
            <a:r>
              <a:rPr lang="en-US" dirty="0" smtClean="0">
                <a:latin typeface="+mn-lt"/>
                <a:cs typeface="Arial" panose="020B0604020202020204" pitchFamily="34" charset="0"/>
              </a:rPr>
              <a:t>SOCIAL AND MENTAL INDICATORS</a:t>
            </a:r>
            <a:endParaRPr lang="en-US" dirty="0">
              <a:latin typeface="+mn-lt"/>
              <a:cs typeface="Arial" panose="020B0604020202020204" pitchFamily="34" charset="0"/>
            </a:endParaRPr>
          </a:p>
        </p:txBody>
      </p:sp>
      <p:sp>
        <p:nvSpPr>
          <p:cNvPr id="21507" name="Content Placeholder 2"/>
          <p:cNvSpPr>
            <a:spLocks noGrp="1"/>
          </p:cNvSpPr>
          <p:nvPr>
            <p:ph idx="1"/>
          </p:nvPr>
        </p:nvSpPr>
        <p:spPr>
          <a:xfrm>
            <a:off x="731838" y="1752600"/>
            <a:ext cx="8689975" cy="4267200"/>
          </a:xfrm>
        </p:spPr>
        <p:txBody>
          <a:bodyPr/>
          <a:lstStyle/>
          <a:p>
            <a:pPr marL="0" indent="0">
              <a:buFont typeface="Arial" charset="0"/>
              <a:buNone/>
            </a:pPr>
            <a:r>
              <a:rPr lang="en-US" sz="2400" smtClean="0"/>
              <a:t>Rate of </a:t>
            </a:r>
          </a:p>
          <a:p>
            <a:pPr lvl="1">
              <a:buFont typeface="Arial" charset="0"/>
              <a:buChar char="•"/>
            </a:pPr>
            <a:r>
              <a:rPr lang="en-US" sz="2100" smtClean="0"/>
              <a:t>suicide </a:t>
            </a:r>
          </a:p>
          <a:p>
            <a:pPr lvl="1">
              <a:buFont typeface="Arial" charset="0"/>
              <a:buChar char="•"/>
            </a:pPr>
            <a:r>
              <a:rPr lang="en-US" sz="2100" smtClean="0"/>
              <a:t>homicide </a:t>
            </a:r>
          </a:p>
          <a:p>
            <a:pPr lvl="1">
              <a:buFont typeface="Arial" charset="0"/>
              <a:buChar char="•"/>
            </a:pPr>
            <a:r>
              <a:rPr lang="en-US" sz="2100" smtClean="0"/>
              <a:t>delinquency </a:t>
            </a:r>
          </a:p>
          <a:p>
            <a:pPr lvl="1">
              <a:buFont typeface="Arial" charset="0"/>
              <a:buChar char="•"/>
            </a:pPr>
            <a:r>
              <a:rPr lang="en-US" sz="2100" smtClean="0"/>
              <a:t>Alcohol and substance abuse </a:t>
            </a:r>
          </a:p>
          <a:p>
            <a:pPr lvl="1">
              <a:buFont typeface="Arial" charset="0"/>
              <a:buChar char="•"/>
            </a:pPr>
            <a:r>
              <a:rPr lang="en-US" sz="2100" smtClean="0"/>
              <a:t>rape </a:t>
            </a:r>
          </a:p>
          <a:p>
            <a:pPr lvl="1">
              <a:buFont typeface="Arial" charset="0"/>
              <a:buChar char="•"/>
            </a:pPr>
            <a:r>
              <a:rPr lang="en-US" sz="2100" smtClean="0"/>
              <a:t>child abuse </a:t>
            </a:r>
          </a:p>
          <a:p>
            <a:pPr lvl="1">
              <a:buFont typeface="Arial" charset="0"/>
              <a:buChar char="•"/>
            </a:pPr>
            <a:r>
              <a:rPr lang="en-US" sz="2100" smtClean="0"/>
              <a:t>wife abuse </a:t>
            </a:r>
          </a:p>
          <a:p>
            <a:pPr lvl="1">
              <a:buFont typeface="Arial" charset="0"/>
              <a:buChar char="•"/>
            </a:pPr>
            <a:r>
              <a:rPr lang="en-US" sz="2100" smtClean="0"/>
              <a:t>neglected or abandoned youth</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lstStyle/>
          <a:p>
            <a:pPr eaLnBrk="1" hangingPunct="1">
              <a:defRPr/>
            </a:pPr>
            <a:r>
              <a:rPr lang="en-US" dirty="0" smtClean="0">
                <a:latin typeface="+mn-lt"/>
                <a:cs typeface="Arial" panose="020B0604020202020204" pitchFamily="34" charset="0"/>
              </a:rPr>
              <a:t>ENVIRONMENTAL INDICATORS</a:t>
            </a:r>
            <a:endParaRPr lang="en-US" dirty="0">
              <a:latin typeface="+mn-lt"/>
              <a:cs typeface="Arial" panose="020B0604020202020204" pitchFamily="34" charset="0"/>
            </a:endParaRPr>
          </a:p>
        </p:txBody>
      </p:sp>
      <p:sp>
        <p:nvSpPr>
          <p:cNvPr id="22531" name="Content Placeholder 2"/>
          <p:cNvSpPr>
            <a:spLocks noGrp="1"/>
          </p:cNvSpPr>
          <p:nvPr>
            <p:ph idx="1"/>
          </p:nvPr>
        </p:nvSpPr>
        <p:spPr>
          <a:xfrm>
            <a:off x="731838" y="1752600"/>
            <a:ext cx="8689975" cy="4267200"/>
          </a:xfrm>
        </p:spPr>
        <p:txBody>
          <a:bodyPr/>
          <a:lstStyle/>
          <a:p>
            <a:pPr marL="0" indent="0">
              <a:buFont typeface="Arial" charset="0"/>
              <a:buNone/>
            </a:pPr>
            <a:r>
              <a:rPr lang="en-US" sz="2400" smtClean="0"/>
              <a:t>Percentage of the population with </a:t>
            </a:r>
          </a:p>
          <a:p>
            <a:pPr lvl="1">
              <a:buFont typeface="Arial" charset="0"/>
              <a:buChar char="•"/>
            </a:pPr>
            <a:r>
              <a:rPr lang="en-US" sz="2100" smtClean="0"/>
              <a:t>safe water supply inside dwellings </a:t>
            </a:r>
          </a:p>
          <a:p>
            <a:pPr lvl="1">
              <a:buFont typeface="Arial" charset="0"/>
              <a:buChar char="•"/>
            </a:pPr>
            <a:r>
              <a:rPr lang="en-US" sz="2100" smtClean="0"/>
              <a:t>sanitary refuse and sewage disposal </a:t>
            </a:r>
          </a:p>
          <a:p>
            <a:pPr lvl="1">
              <a:buFont typeface="Arial" charset="0"/>
              <a:buChar char="•"/>
            </a:pPr>
            <a:r>
              <a:rPr lang="en-US" sz="2100" smtClean="0"/>
              <a:t>living nearby a source of pollution</a:t>
            </a:r>
          </a:p>
          <a:p>
            <a:pPr marL="0" indent="0">
              <a:buFont typeface="Arial" charset="0"/>
              <a:buNone/>
            </a:pPr>
            <a:r>
              <a:rPr lang="en-US" sz="2400" smtClean="0"/>
              <a:t>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lstStyle/>
          <a:p>
            <a:pPr eaLnBrk="1" hangingPunct="1">
              <a:defRPr/>
            </a:pPr>
            <a:r>
              <a:rPr lang="en-US" dirty="0" smtClean="0">
                <a:latin typeface="+mn-lt"/>
                <a:cs typeface="Arial" panose="020B0604020202020204" pitchFamily="34" charset="0"/>
              </a:rPr>
              <a:t>QUALITY OF LIFE INDICATORS</a:t>
            </a:r>
            <a:endParaRPr lang="en-US" dirty="0">
              <a:latin typeface="+mn-lt"/>
              <a:cs typeface="Arial" panose="020B0604020202020204" pitchFamily="34" charset="0"/>
            </a:endParaRPr>
          </a:p>
        </p:txBody>
      </p:sp>
      <p:sp>
        <p:nvSpPr>
          <p:cNvPr id="30723" name="Content Placeholder 2"/>
          <p:cNvSpPr>
            <a:spLocks noGrp="1"/>
          </p:cNvSpPr>
          <p:nvPr>
            <p:ph idx="1"/>
          </p:nvPr>
        </p:nvSpPr>
        <p:spPr>
          <a:xfrm>
            <a:off x="731838" y="1905000"/>
            <a:ext cx="8689975" cy="4114800"/>
          </a:xfrm>
        </p:spPr>
        <p:txBody>
          <a:bodyPr>
            <a:noAutofit/>
          </a:bodyPr>
          <a:lstStyle/>
          <a:p>
            <a:pPr>
              <a:buFont typeface="Arial" charset="0"/>
              <a:buChar char="•"/>
            </a:pPr>
            <a:r>
              <a:rPr lang="en-US" dirty="0" smtClean="0"/>
              <a:t>Physical quality of life</a:t>
            </a:r>
          </a:p>
          <a:p>
            <a:pPr>
              <a:buFont typeface="Arial" charset="0"/>
              <a:buNone/>
            </a:pPr>
            <a:r>
              <a:rPr lang="en-US" dirty="0" smtClean="0"/>
              <a:t>	Averaging three indicators :Infant mortality - Life expectancy at 1 year of 	age - Literacy rate  	yielding a score on a scale ranging from 0 (worst) to 100 (best)</a:t>
            </a:r>
          </a:p>
          <a:p>
            <a:pPr>
              <a:buFont typeface="Arial" charset="0"/>
              <a:buChar char="•"/>
            </a:pPr>
            <a:endParaRPr lang="en-US" dirty="0" smtClean="0"/>
          </a:p>
          <a:p>
            <a:pPr>
              <a:buFont typeface="Arial" charset="0"/>
              <a:buChar char="•"/>
            </a:pPr>
            <a:r>
              <a:rPr lang="en-US" dirty="0" smtClean="0"/>
              <a:t>Subjective quality of life</a:t>
            </a:r>
          </a:p>
          <a:p>
            <a:pPr lvl="1">
              <a:buFont typeface="Arial" charset="0"/>
              <a:buChar char="•"/>
            </a:pPr>
            <a:r>
              <a:rPr lang="en-US" sz="1700" dirty="0" smtClean="0"/>
              <a:t>Physical 			Pain, fatigue, lack of energy </a:t>
            </a:r>
          </a:p>
          <a:p>
            <a:pPr lvl="1">
              <a:buFont typeface="Arial" charset="0"/>
              <a:buChar char="•"/>
            </a:pPr>
            <a:r>
              <a:rPr lang="en-US" sz="1700" dirty="0" smtClean="0"/>
              <a:t>Psychological 	</a:t>
            </a:r>
            <a:r>
              <a:rPr lang="en-US" sz="1700" dirty="0" smtClean="0"/>
              <a:t>                    </a:t>
            </a:r>
            <a:r>
              <a:rPr lang="en-US" sz="1700" dirty="0" smtClean="0"/>
              <a:t>	Memory, concentration, self esteem </a:t>
            </a:r>
          </a:p>
          <a:p>
            <a:pPr lvl="1">
              <a:buFont typeface="Arial" charset="0"/>
              <a:buChar char="•"/>
            </a:pPr>
            <a:r>
              <a:rPr lang="en-US" sz="1700" dirty="0" smtClean="0"/>
              <a:t>Level of independence 		Mobility, daily activity, working capacity, </a:t>
            </a:r>
          </a:p>
          <a:p>
            <a:pPr lvl="1">
              <a:buFont typeface="Arial" charset="0"/>
              <a:buChar char="•"/>
            </a:pPr>
            <a:r>
              <a:rPr lang="en-US" sz="1700" dirty="0" smtClean="0"/>
              <a:t>Social relation		</a:t>
            </a:r>
            <a:r>
              <a:rPr lang="en-US" sz="1700" dirty="0" smtClean="0"/>
              <a:t>                   Personal </a:t>
            </a:r>
            <a:r>
              <a:rPr lang="en-US" sz="1700" dirty="0" smtClean="0"/>
              <a:t>relations, social support </a:t>
            </a:r>
          </a:p>
          <a:p>
            <a:pPr lvl="1">
              <a:buFont typeface="Arial" charset="0"/>
              <a:buChar char="•"/>
            </a:pPr>
            <a:r>
              <a:rPr lang="en-US" sz="1700" dirty="0" smtClean="0"/>
              <a:t> </a:t>
            </a:r>
            <a:endParaRPr lang="en-US" sz="1700" dirty="0" smtClean="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ChangeArrowheads="1"/>
          </p:cNvSpPr>
          <p:nvPr/>
        </p:nvSpPr>
        <p:spPr bwMode="auto">
          <a:xfrm>
            <a:off x="560388" y="1676400"/>
            <a:ext cx="8964612" cy="2032000"/>
          </a:xfrm>
          <a:prstGeom prst="rect">
            <a:avLst/>
          </a:prstGeom>
          <a:noFill/>
          <a:ln w="9525">
            <a:noFill/>
            <a:miter lim="800000"/>
            <a:headEnd/>
            <a:tailEnd/>
          </a:ln>
        </p:spPr>
        <p:txBody>
          <a:bodyPr>
            <a:spAutoFit/>
          </a:bodyPr>
          <a:lstStyle/>
          <a:p>
            <a:pPr algn="just" eaLnBrk="1" hangingPunct="1">
              <a:lnSpc>
                <a:spcPct val="150000"/>
              </a:lnSpc>
            </a:pPr>
            <a:r>
              <a:rPr lang="en-US" sz="2800"/>
              <a:t>Mortality rate is the number of deaths expressed as per 1000 or per 100 of the population among which the deaths occurred.</a:t>
            </a:r>
          </a:p>
        </p:txBody>
      </p:sp>
      <p:sp>
        <p:nvSpPr>
          <p:cNvPr id="6" name="Title 1"/>
          <p:cNvSpPr>
            <a:spLocks noGrp="1"/>
          </p:cNvSpPr>
          <p:nvPr>
            <p:ph type="title"/>
          </p:nvPr>
        </p:nvSpPr>
        <p:spPr>
          <a:xfrm>
            <a:off x="547688" y="381000"/>
            <a:ext cx="6629400" cy="793750"/>
          </a:xfrm>
        </p:spPr>
        <p:txBody>
          <a:bodyPr/>
          <a:lstStyle/>
          <a:p>
            <a:pPr eaLnBrk="1" hangingPunct="1">
              <a:defRPr/>
            </a:pPr>
            <a:r>
              <a:rPr lang="en-US" dirty="0" smtClean="0">
                <a:latin typeface="+mn-lt"/>
                <a:cs typeface="Arial" panose="020B0604020202020204" pitchFamily="34" charset="0"/>
              </a:rPr>
              <a:t>MORTALITY INDICATORS</a:t>
            </a:r>
            <a:endParaRPr lang="en-US" dirty="0">
              <a:latin typeface="+mn-lt"/>
              <a:cs typeface="Arial" panose="020B0604020202020204" pitchFamily="34" charset="0"/>
            </a:endParaRPr>
          </a:p>
        </p:txBody>
      </p:sp>
      <p:pic>
        <p:nvPicPr>
          <p:cNvPr id="7" name="Picture 2"/>
          <p:cNvPicPr>
            <a:picLocks noChangeAspect="1" noChangeArrowheads="1"/>
          </p:cNvPicPr>
          <p:nvPr/>
        </p:nvPicPr>
        <p:blipFill>
          <a:blip r:embed="rId3"/>
          <a:srcRect/>
          <a:stretch>
            <a:fillRect/>
          </a:stretch>
        </p:blipFill>
        <p:spPr bwMode="auto">
          <a:xfrm>
            <a:off x="238125" y="3857625"/>
            <a:ext cx="9358313" cy="1020763"/>
          </a:xfrm>
          <a:prstGeom prst="rect">
            <a:avLst/>
          </a:prstGeom>
          <a:solidFill>
            <a:srgbClr val="FFFFFF"/>
          </a:solid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Crude Death Rate (CDR)</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Mortality from all causes of death in a given period usually expressed as per 1000 of the estimated mid year population</a:t>
            </a:r>
          </a:p>
        </p:txBody>
      </p:sp>
      <p:sp>
        <p:nvSpPr>
          <p:cNvPr id="26628"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26630" name="TextBox 1"/>
          <p:cNvSpPr txBox="1">
            <a:spLocks noChangeArrowheads="1"/>
          </p:cNvSpPr>
          <p:nvPr/>
        </p:nvSpPr>
        <p:spPr bwMode="auto">
          <a:xfrm>
            <a:off x="608013" y="5715000"/>
            <a:ext cx="9140644" cy="646331"/>
          </a:xfrm>
          <a:prstGeom prst="rect">
            <a:avLst/>
          </a:prstGeom>
          <a:noFill/>
          <a:ln w="9525">
            <a:noFill/>
            <a:miter lim="800000"/>
            <a:headEnd/>
            <a:tailEnd/>
          </a:ln>
        </p:spPr>
        <p:txBody>
          <a:bodyPr wrap="none">
            <a:spAutoFit/>
          </a:bodyPr>
          <a:lstStyle/>
          <a:p>
            <a:r>
              <a:rPr lang="en-US" dirty="0"/>
              <a:t>Mid year population is an adjustment of the size of the population as of 1</a:t>
            </a:r>
            <a:r>
              <a:rPr lang="en-US" baseline="30000" dirty="0"/>
              <a:t>st</a:t>
            </a:r>
            <a:r>
              <a:rPr lang="en-US" dirty="0"/>
              <a:t> of July of the </a:t>
            </a:r>
            <a:endParaRPr lang="en-US" dirty="0" smtClean="0"/>
          </a:p>
          <a:p>
            <a:r>
              <a:rPr lang="en-US" dirty="0" smtClean="0"/>
              <a:t>same </a:t>
            </a:r>
            <a:r>
              <a:rPr lang="en-US" dirty="0"/>
              <a:t>year</a:t>
            </a:r>
          </a:p>
        </p:txBody>
      </p:sp>
      <p:graphicFrame>
        <p:nvGraphicFramePr>
          <p:cNvPr id="188421" name="Object 5"/>
          <p:cNvGraphicFramePr>
            <a:graphicFrameLocks noChangeAspect="1"/>
          </p:cNvGraphicFramePr>
          <p:nvPr/>
        </p:nvGraphicFramePr>
        <p:xfrm>
          <a:off x="633645" y="3707839"/>
          <a:ext cx="8836025" cy="1100137"/>
        </p:xfrm>
        <a:graphic>
          <a:graphicData uri="http://schemas.openxmlformats.org/presentationml/2006/ole">
            <p:oleObj spid="_x0000_s26631" name="Equation" r:id="rId4" imgW="4343400" imgH="736600" progId="Equation.3">
              <p:embed/>
            </p:oleObj>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0"/>
            <a:ext cx="7572375" cy="1143000"/>
          </a:xfrm>
        </p:spPr>
        <p:txBody>
          <a:bodyPr/>
          <a:lstStyle/>
          <a:p>
            <a:pPr eaLnBrk="1" hangingPunct="1">
              <a:defRPr/>
            </a:pPr>
            <a:r>
              <a:rPr lang="en-US" dirty="0" smtClean="0"/>
              <a:t>Age specific mortality rate</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Mortality from all causes of death among a certain age group in a given period and locality usually expressed as per 1000 of the estimated mid year population of the same age group in the same period and locality</a:t>
            </a:r>
          </a:p>
        </p:txBody>
      </p:sp>
      <p:sp>
        <p:nvSpPr>
          <p:cNvPr id="27652"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graphicFrame>
        <p:nvGraphicFramePr>
          <p:cNvPr id="194566" name="Object 6"/>
          <p:cNvGraphicFramePr>
            <a:graphicFrameLocks noChangeAspect="1"/>
          </p:cNvGraphicFramePr>
          <p:nvPr/>
        </p:nvGraphicFramePr>
        <p:xfrm>
          <a:off x="606425" y="3746025"/>
          <a:ext cx="8580438" cy="1787525"/>
        </p:xfrm>
        <a:graphic>
          <a:graphicData uri="http://schemas.openxmlformats.org/presentationml/2006/ole">
            <p:oleObj spid="_x0000_s27654" name="Equation" r:id="rId4" imgW="4267080" imgH="888840" progId="Equation.3">
              <p:embed/>
            </p:oleObj>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769938" y="1676400"/>
            <a:ext cx="8440737" cy="4800600"/>
          </a:xfrm>
        </p:spPr>
        <p:txBody>
          <a:bodyPr>
            <a:normAutofit fontScale="92500"/>
          </a:bodyPr>
          <a:lstStyle/>
          <a:p>
            <a:pPr eaLnBrk="1" hangingPunct="1">
              <a:buFont typeface="Arial" pitchFamily="34" charset="0"/>
              <a:buNone/>
              <a:defRPr/>
            </a:pPr>
            <a:r>
              <a:rPr lang="en-US" sz="2400" dirty="0" smtClean="0">
                <a:cs typeface="Arial" pitchFamily="34" charset="0"/>
              </a:rPr>
              <a:t>Learning objectives</a:t>
            </a:r>
            <a:endParaRPr lang="en-US" sz="2400" dirty="0">
              <a:latin typeface="Arial" pitchFamily="34" charset="0"/>
              <a:cs typeface="Arial" pitchFamily="34" charset="0"/>
            </a:endParaRPr>
          </a:p>
          <a:p>
            <a:pPr marL="514350" indent="-514350" eaLnBrk="1" hangingPunct="1">
              <a:buFont typeface="+mj-lt"/>
              <a:buAutoNum type="arabicPeriod"/>
              <a:defRPr/>
            </a:pPr>
            <a:r>
              <a:rPr lang="en-US" sz="2400" dirty="0" smtClean="0">
                <a:cs typeface="Arial" pitchFamily="34" charset="0"/>
              </a:rPr>
              <a:t>Explain the need to use “indicators” to measure “health” status </a:t>
            </a:r>
            <a:endParaRPr lang="en-US" sz="800" dirty="0" smtClean="0">
              <a:cs typeface="Arial" pitchFamily="34" charset="0"/>
            </a:endParaRPr>
          </a:p>
          <a:p>
            <a:pPr marL="514350" indent="-514350" eaLnBrk="1" hangingPunct="1">
              <a:buFont typeface="+mj-lt"/>
              <a:buAutoNum type="arabicPeriod"/>
              <a:defRPr/>
            </a:pPr>
            <a:r>
              <a:rPr lang="en-US" sz="2400" dirty="0" smtClean="0">
                <a:cs typeface="Arial" pitchFamily="34" charset="0"/>
              </a:rPr>
              <a:t>State the characteristics of health indicators</a:t>
            </a:r>
          </a:p>
          <a:p>
            <a:pPr marL="514350" indent="-514350" eaLnBrk="1" hangingPunct="1">
              <a:buFont typeface="+mj-lt"/>
              <a:buAutoNum type="arabicPeriod"/>
              <a:defRPr/>
            </a:pPr>
            <a:r>
              <a:rPr lang="en-US" sz="2400" dirty="0" smtClean="0">
                <a:cs typeface="Arial" pitchFamily="34" charset="0"/>
              </a:rPr>
              <a:t>List the uses of health indicators</a:t>
            </a:r>
          </a:p>
          <a:p>
            <a:pPr marL="514350" indent="-514350" eaLnBrk="1" hangingPunct="1">
              <a:buFont typeface="+mj-lt"/>
              <a:buAutoNum type="arabicPeriod"/>
              <a:defRPr/>
            </a:pPr>
            <a:r>
              <a:rPr lang="en-US" sz="2400" dirty="0" smtClean="0">
                <a:cs typeface="Arial" pitchFamily="34" charset="0"/>
              </a:rPr>
              <a:t>State with examples the types of health indicators</a:t>
            </a:r>
          </a:p>
          <a:p>
            <a:pPr marL="0" indent="0" eaLnBrk="1" hangingPunct="1">
              <a:buFont typeface="Arial" pitchFamily="34" charset="0"/>
              <a:buNone/>
              <a:defRPr/>
            </a:pPr>
            <a:endParaRPr lang="en-US" sz="2400" dirty="0" smtClean="0">
              <a:cs typeface="Arial" pitchFamily="34" charset="0"/>
            </a:endParaRPr>
          </a:p>
          <a:p>
            <a:pPr marL="0" indent="0" eaLnBrk="1" hangingPunct="1">
              <a:buFont typeface="Arial" pitchFamily="34" charset="0"/>
              <a:buNone/>
              <a:defRPr/>
            </a:pPr>
            <a:r>
              <a:rPr lang="en-US" sz="2400" dirty="0" smtClean="0">
                <a:cs typeface="Arial" pitchFamily="34" charset="0"/>
              </a:rPr>
              <a:t>Performance objectives</a:t>
            </a:r>
          </a:p>
          <a:p>
            <a:pPr marL="514350" indent="-514350">
              <a:buFont typeface="+mj-lt"/>
              <a:buAutoNum type="arabicPeriod"/>
              <a:defRPr/>
            </a:pPr>
            <a:r>
              <a:rPr lang="en-US" sz="2400" dirty="0" smtClean="0">
                <a:cs typeface="Arial" pitchFamily="34" charset="0"/>
              </a:rPr>
              <a:t>Compute indicators of mortality </a:t>
            </a:r>
            <a:endParaRPr lang="en-US" sz="800" dirty="0">
              <a:cs typeface="Arial" pitchFamily="34" charset="0"/>
            </a:endParaRPr>
          </a:p>
          <a:p>
            <a:pPr marL="514350" indent="-514350">
              <a:buFont typeface="+mj-lt"/>
              <a:buAutoNum type="arabicPeriod"/>
              <a:defRPr/>
            </a:pPr>
            <a:r>
              <a:rPr lang="en-US" sz="2400" dirty="0" smtClean="0">
                <a:cs typeface="Arial" pitchFamily="34" charset="0"/>
              </a:rPr>
              <a:t>Interpret the result of the indicator</a:t>
            </a:r>
            <a:endParaRPr lang="en-US" sz="2400" dirty="0">
              <a:cs typeface="Arial" pitchFamily="34" charset="0"/>
            </a:endParaRPr>
          </a:p>
          <a:p>
            <a:pPr marL="0" indent="0" eaLnBrk="1" hangingPunct="1">
              <a:buFont typeface="Arial" pitchFamily="34" charset="0"/>
              <a:buNone/>
              <a:defRPr/>
            </a:pPr>
            <a:endParaRPr lang="en-US" sz="2400" dirty="0">
              <a:cs typeface="Arial" pitchFamily="34" charset="0"/>
            </a:endParaRPr>
          </a:p>
        </p:txBody>
      </p:sp>
      <p:sp>
        <p:nvSpPr>
          <p:cNvPr id="18435" name="Title 1"/>
          <p:cNvSpPr>
            <a:spLocks noGrp="1"/>
          </p:cNvSpPr>
          <p:nvPr>
            <p:ph type="title"/>
          </p:nvPr>
        </p:nvSpPr>
        <p:spPr>
          <a:xfrm>
            <a:off x="769938" y="257175"/>
            <a:ext cx="7429500" cy="690563"/>
          </a:xfrm>
        </p:spPr>
        <p:txBody>
          <a:bodyPr/>
          <a:lstStyle/>
          <a:p>
            <a:pPr>
              <a:defRPr/>
            </a:pPr>
            <a:r>
              <a:rPr lang="en-US" sz="3200" dirty="0" smtClean="0"/>
              <a:t>OBJECTIVES</a:t>
            </a:r>
            <a:endParaRPr lang="en-US" sz="3200" dirty="0">
              <a:solidFill>
                <a:schemeClr val="accent1">
                  <a:lumMod val="50000"/>
                </a:schemeClr>
              </a:solidFill>
              <a:latin typeface="Footlight MT Light" pitchFamily="18" charset="0"/>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Infant mortality rate (IMR)</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Deaths in the first year of life expressed as per 1000 of total live births</a:t>
            </a:r>
          </a:p>
        </p:txBody>
      </p:sp>
      <p:sp>
        <p:nvSpPr>
          <p:cNvPr id="28676"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8" name="TextBox 7"/>
          <p:cNvSpPr txBox="1">
            <a:spLocks noRot="1" noChangeAspect="1" noMove="1" noResize="1" noEditPoints="1" noAdjustHandles="1" noChangeArrowheads="1" noChangeShapeType="1" noTextEdit="1"/>
          </p:cNvSpPr>
          <p:nvPr/>
        </p:nvSpPr>
        <p:spPr>
          <a:xfrm>
            <a:off x="1229037" y="3276215"/>
            <a:ext cx="8551636" cy="671338"/>
          </a:xfrm>
          <a:prstGeom prst="rect">
            <a:avLst/>
          </a:prstGeom>
          <a:blipFill rotWithShape="1">
            <a:blip r:embed="rId3"/>
            <a:stretch>
              <a:fillRect r="-214" b="-901"/>
            </a:stretch>
          </a:blipFill>
        </p:spPr>
        <p:txBody>
          <a:bodyPr/>
          <a:lstStyle/>
          <a:p>
            <a:r>
              <a:rPr lang="en-US">
                <a:noFill/>
              </a:rPr>
              <a:t> </a:t>
            </a:r>
          </a:p>
        </p:txBody>
      </p:sp>
      <p:sp>
        <p:nvSpPr>
          <p:cNvPr id="7" name="TextBox 6"/>
          <p:cNvSpPr txBox="1"/>
          <p:nvPr/>
        </p:nvSpPr>
        <p:spPr>
          <a:xfrm>
            <a:off x="795338" y="5486400"/>
            <a:ext cx="8005762" cy="954088"/>
          </a:xfrm>
          <a:prstGeom prst="rect">
            <a:avLst/>
          </a:prstGeom>
          <a:solidFill>
            <a:schemeClr val="accent2">
              <a:lumMod val="40000"/>
              <a:lumOff val="60000"/>
            </a:schemeClr>
          </a:solidFill>
        </p:spPr>
        <p:txBody>
          <a:bodyPr>
            <a:spAutoFit/>
          </a:bodyPr>
          <a:lstStyle/>
          <a:p>
            <a:pPr algn="ctr">
              <a:defRPr/>
            </a:pPr>
            <a:r>
              <a:rPr lang="en-US" sz="2800" dirty="0">
                <a:latin typeface="Arial" pitchFamily="34" charset="0"/>
                <a:cs typeface="Arial" pitchFamily="34" charset="0"/>
              </a:rPr>
              <a:t>Reflects socioeconomic development and heath services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95300" y="381000"/>
            <a:ext cx="8915400" cy="685800"/>
          </a:xfrm>
        </p:spPr>
        <p:txBody>
          <a:bodyPr/>
          <a:lstStyle/>
          <a:p>
            <a:pPr eaLnBrk="1" hangingPunct="1">
              <a:defRPr/>
            </a:pPr>
            <a:r>
              <a:rPr lang="en-US" sz="3200" dirty="0" smtClean="0"/>
              <a:t>INFANT MORTALITY RATE</a:t>
            </a:r>
            <a:endParaRPr lang="en-US" dirty="0" smtClean="0"/>
          </a:p>
        </p:txBody>
      </p:sp>
      <p:sp>
        <p:nvSpPr>
          <p:cNvPr id="29699" name="Slide Number Placeholder 4"/>
          <p:cNvSpPr>
            <a:spLocks noGrp="1"/>
          </p:cNvSpPr>
          <p:nvPr>
            <p:ph type="sldNum" sz="quarter" idx="12"/>
          </p:nvPr>
        </p:nvSpPr>
        <p:spPr bwMode="auto">
          <a:xfrm>
            <a:off x="8585200" y="6400800"/>
            <a:ext cx="825500" cy="457200"/>
          </a:xfrm>
          <a:noFill/>
          <a:ln>
            <a:miter lim="800000"/>
            <a:headEnd/>
            <a:tailEnd/>
          </a:ln>
        </p:spPr>
        <p:txBody>
          <a:bodyPr anchor="t"/>
          <a:lstStyle/>
          <a:p>
            <a:fld id="{F2099FE1-0B9E-43C3-8D83-BAC7C4839BCE}" type="slidenum">
              <a:rPr lang="en-US" smtClean="0">
                <a:cs typeface="Arial" charset="0"/>
              </a:rPr>
              <a:pPr/>
              <a:t>21</a:t>
            </a:fld>
            <a:endParaRPr lang="en-US" smtClean="0">
              <a:cs typeface="Arial" charset="0"/>
            </a:endParaRPr>
          </a:p>
        </p:txBody>
      </p:sp>
      <p:sp>
        <p:nvSpPr>
          <p:cNvPr id="29700" name="Rectangle 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01" name="Rectangle 4"/>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02" name="Rectangle 6"/>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03" name="Rectangle 8"/>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04" name="Rectangle 10"/>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05" name="Rectangle 1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06" name="Rectangle 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07"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endParaRPr lang="ar-OM"/>
          </a:p>
        </p:txBody>
      </p:sp>
      <p:sp>
        <p:nvSpPr>
          <p:cNvPr id="29708" name="Rectangle 5"/>
          <p:cNvSpPr>
            <a:spLocks noChangeArrowheads="1"/>
          </p:cNvSpPr>
          <p:nvPr/>
        </p:nvSpPr>
        <p:spPr bwMode="auto">
          <a:xfrm>
            <a:off x="0" y="882650"/>
            <a:ext cx="184150" cy="368300"/>
          </a:xfrm>
          <a:prstGeom prst="rect">
            <a:avLst/>
          </a:prstGeom>
          <a:noFill/>
          <a:ln w="9525">
            <a:noFill/>
            <a:miter lim="800000"/>
            <a:headEnd/>
            <a:tailEnd/>
          </a:ln>
        </p:spPr>
        <p:txBody>
          <a:bodyPr wrap="none" anchor="ctr">
            <a:spAutoFit/>
          </a:bodyPr>
          <a:lstStyle/>
          <a:p>
            <a:endParaRPr lang="ar-OM"/>
          </a:p>
        </p:txBody>
      </p:sp>
      <p:sp>
        <p:nvSpPr>
          <p:cNvPr id="29709" name="Rectangle 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10" name="Rectangle 4"/>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11" name="Rectangle 18"/>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12" name="Rectangle 20"/>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13" name="Rectangle 22"/>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endParaRPr lang="ar-OM"/>
          </a:p>
        </p:txBody>
      </p:sp>
      <p:sp>
        <p:nvSpPr>
          <p:cNvPr id="29714" name="Rectangle 2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endParaRPr lang="ar-OM"/>
          </a:p>
        </p:txBody>
      </p:sp>
      <p:sp>
        <p:nvSpPr>
          <p:cNvPr id="29715" name="Rectangle 26"/>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29716" name="Rectangle 28"/>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cxnSp>
        <p:nvCxnSpPr>
          <p:cNvPr id="26" name="Straight Connector 25"/>
          <p:cNvCxnSpPr/>
          <p:nvPr/>
        </p:nvCxnSpPr>
        <p:spPr>
          <a:xfrm rot="5400000">
            <a:off x="2451894" y="26281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641600" y="2438400"/>
            <a:ext cx="6273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8687594" y="2666206"/>
            <a:ext cx="457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20" name="TextBox 33"/>
          <p:cNvSpPr txBox="1">
            <a:spLocks noChangeArrowheads="1"/>
          </p:cNvSpPr>
          <p:nvPr/>
        </p:nvSpPr>
        <p:spPr bwMode="auto">
          <a:xfrm>
            <a:off x="2146300" y="2895600"/>
            <a:ext cx="723900" cy="369888"/>
          </a:xfrm>
          <a:prstGeom prst="rect">
            <a:avLst/>
          </a:prstGeom>
          <a:noFill/>
          <a:ln w="9525">
            <a:noFill/>
            <a:miter lim="800000"/>
            <a:headEnd/>
            <a:tailEnd/>
          </a:ln>
        </p:spPr>
        <p:txBody>
          <a:bodyPr wrap="none">
            <a:spAutoFit/>
          </a:bodyPr>
          <a:lstStyle/>
          <a:p>
            <a:r>
              <a:rPr lang="en-US"/>
              <a:t>Birth </a:t>
            </a:r>
          </a:p>
        </p:txBody>
      </p:sp>
      <p:sp>
        <p:nvSpPr>
          <p:cNvPr id="29721" name="TextBox 34"/>
          <p:cNvSpPr txBox="1">
            <a:spLocks noChangeArrowheads="1"/>
          </p:cNvSpPr>
          <p:nvPr/>
        </p:nvSpPr>
        <p:spPr bwMode="auto">
          <a:xfrm>
            <a:off x="8502650" y="2971800"/>
            <a:ext cx="890588" cy="369888"/>
          </a:xfrm>
          <a:prstGeom prst="rect">
            <a:avLst/>
          </a:prstGeom>
          <a:noFill/>
          <a:ln w="9525">
            <a:noFill/>
            <a:miter lim="800000"/>
            <a:headEnd/>
            <a:tailEnd/>
          </a:ln>
        </p:spPr>
        <p:txBody>
          <a:bodyPr wrap="none">
            <a:spAutoFit/>
          </a:bodyPr>
          <a:lstStyle/>
          <a:p>
            <a:r>
              <a:rPr lang="en-US"/>
              <a:t>1 year </a:t>
            </a:r>
          </a:p>
        </p:txBody>
      </p:sp>
      <p:cxnSp>
        <p:nvCxnSpPr>
          <p:cNvPr id="39" name="Straight Connector 38"/>
          <p:cNvCxnSpPr/>
          <p:nvPr/>
        </p:nvCxnSpPr>
        <p:spPr>
          <a:xfrm>
            <a:off x="825500" y="2438400"/>
            <a:ext cx="18161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635794" y="26281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24" name="TextBox 41"/>
          <p:cNvSpPr txBox="1">
            <a:spLocks noChangeArrowheads="1"/>
          </p:cNvSpPr>
          <p:nvPr/>
        </p:nvSpPr>
        <p:spPr bwMode="auto">
          <a:xfrm>
            <a:off x="577850" y="2895600"/>
            <a:ext cx="1350963" cy="646113"/>
          </a:xfrm>
          <a:prstGeom prst="rect">
            <a:avLst/>
          </a:prstGeom>
          <a:noFill/>
          <a:ln w="9525">
            <a:noFill/>
            <a:miter lim="800000"/>
            <a:headEnd/>
            <a:tailEnd/>
          </a:ln>
        </p:spPr>
        <p:txBody>
          <a:bodyPr wrap="none">
            <a:spAutoFit/>
          </a:bodyPr>
          <a:lstStyle/>
          <a:p>
            <a:r>
              <a:rPr lang="en-US"/>
              <a:t>28</a:t>
            </a:r>
            <a:r>
              <a:rPr lang="en-US" baseline="30000"/>
              <a:t>th</a:t>
            </a:r>
            <a:r>
              <a:rPr lang="en-US"/>
              <a:t> week </a:t>
            </a:r>
          </a:p>
          <a:p>
            <a:r>
              <a:rPr lang="en-US"/>
              <a:t>Pregnancy </a:t>
            </a:r>
          </a:p>
        </p:txBody>
      </p:sp>
      <p:cxnSp>
        <p:nvCxnSpPr>
          <p:cNvPr id="47" name="Straight Connector 46"/>
          <p:cNvCxnSpPr/>
          <p:nvPr/>
        </p:nvCxnSpPr>
        <p:spPr>
          <a:xfrm rot="5400000">
            <a:off x="3937794" y="26281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2947194" y="2628106"/>
            <a:ext cx="381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727" name="TextBox 48"/>
          <p:cNvSpPr txBox="1">
            <a:spLocks noChangeArrowheads="1"/>
          </p:cNvSpPr>
          <p:nvPr/>
        </p:nvSpPr>
        <p:spPr bwMode="auto">
          <a:xfrm>
            <a:off x="2724150" y="2895600"/>
            <a:ext cx="928688" cy="369888"/>
          </a:xfrm>
          <a:prstGeom prst="rect">
            <a:avLst/>
          </a:prstGeom>
          <a:noFill/>
          <a:ln w="9525">
            <a:noFill/>
            <a:miter lim="800000"/>
            <a:headEnd/>
            <a:tailEnd/>
          </a:ln>
        </p:spPr>
        <p:txBody>
          <a:bodyPr wrap="none">
            <a:spAutoFit/>
          </a:bodyPr>
          <a:lstStyle/>
          <a:p>
            <a:r>
              <a:rPr lang="en-US"/>
              <a:t>7 days </a:t>
            </a:r>
          </a:p>
        </p:txBody>
      </p:sp>
      <p:sp>
        <p:nvSpPr>
          <p:cNvPr id="29728" name="TextBox 49"/>
          <p:cNvSpPr txBox="1">
            <a:spLocks noChangeArrowheads="1"/>
          </p:cNvSpPr>
          <p:nvPr/>
        </p:nvSpPr>
        <p:spPr bwMode="auto">
          <a:xfrm>
            <a:off x="3714750" y="2895600"/>
            <a:ext cx="992188" cy="369888"/>
          </a:xfrm>
          <a:prstGeom prst="rect">
            <a:avLst/>
          </a:prstGeom>
          <a:noFill/>
          <a:ln w="9525">
            <a:noFill/>
            <a:miter lim="800000"/>
            <a:headEnd/>
            <a:tailEnd/>
          </a:ln>
        </p:spPr>
        <p:txBody>
          <a:bodyPr wrap="none">
            <a:spAutoFit/>
          </a:bodyPr>
          <a:lstStyle/>
          <a:p>
            <a:r>
              <a:rPr lang="en-US"/>
              <a:t>28 days</a:t>
            </a:r>
          </a:p>
        </p:txBody>
      </p:sp>
      <p:sp>
        <p:nvSpPr>
          <p:cNvPr id="29729" name="TextBox 60"/>
          <p:cNvSpPr txBox="1">
            <a:spLocks noChangeArrowheads="1"/>
          </p:cNvSpPr>
          <p:nvPr/>
        </p:nvSpPr>
        <p:spPr bwMode="auto">
          <a:xfrm>
            <a:off x="3054350" y="4953000"/>
            <a:ext cx="2063750" cy="646113"/>
          </a:xfrm>
          <a:prstGeom prst="rect">
            <a:avLst/>
          </a:prstGeom>
          <a:noFill/>
          <a:ln w="9525">
            <a:noFill/>
            <a:miter lim="800000"/>
            <a:headEnd/>
            <a:tailEnd/>
          </a:ln>
        </p:spPr>
        <p:txBody>
          <a:bodyPr>
            <a:spAutoFit/>
          </a:bodyPr>
          <a:lstStyle/>
          <a:p>
            <a:r>
              <a:rPr lang="en-US"/>
              <a:t>Early neonatal period </a:t>
            </a:r>
          </a:p>
        </p:txBody>
      </p:sp>
      <p:cxnSp>
        <p:nvCxnSpPr>
          <p:cNvPr id="62" name="Straight Connector 61"/>
          <p:cNvCxnSpPr/>
          <p:nvPr/>
        </p:nvCxnSpPr>
        <p:spPr>
          <a:xfrm rot="5400000">
            <a:off x="8280401" y="5219700"/>
            <a:ext cx="1600200" cy="3175"/>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210050" y="6019800"/>
            <a:ext cx="487045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2227262" y="3614738"/>
            <a:ext cx="849313" cy="2063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825500" y="4419600"/>
            <a:ext cx="833755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2876551" y="4762500"/>
            <a:ext cx="685800" cy="3175"/>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825500" y="5105400"/>
            <a:ext cx="239395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736" name="TextBox 74"/>
          <p:cNvSpPr txBox="1">
            <a:spLocks noChangeArrowheads="1"/>
          </p:cNvSpPr>
          <p:nvPr/>
        </p:nvSpPr>
        <p:spPr bwMode="auto">
          <a:xfrm>
            <a:off x="1073150" y="4724400"/>
            <a:ext cx="1878013" cy="369888"/>
          </a:xfrm>
          <a:prstGeom prst="rect">
            <a:avLst/>
          </a:prstGeom>
          <a:noFill/>
          <a:ln w="9525">
            <a:noFill/>
            <a:miter lim="800000"/>
            <a:headEnd/>
            <a:tailEnd/>
          </a:ln>
        </p:spPr>
        <p:txBody>
          <a:bodyPr wrap="none">
            <a:spAutoFit/>
          </a:bodyPr>
          <a:lstStyle/>
          <a:p>
            <a:r>
              <a:rPr lang="en-US"/>
              <a:t>Peri-natal period</a:t>
            </a:r>
          </a:p>
        </p:txBody>
      </p:sp>
      <p:cxnSp>
        <p:nvCxnSpPr>
          <p:cNvPr id="76" name="Straight Connector 75"/>
          <p:cNvCxnSpPr/>
          <p:nvPr/>
        </p:nvCxnSpPr>
        <p:spPr>
          <a:xfrm rot="5400000">
            <a:off x="3409951" y="5219700"/>
            <a:ext cx="1600200" cy="3175"/>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2641600" y="5638800"/>
            <a:ext cx="156845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2032001" y="5029200"/>
            <a:ext cx="1219200" cy="3175"/>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sp>
        <p:nvSpPr>
          <p:cNvPr id="29740" name="TextBox 78"/>
          <p:cNvSpPr txBox="1">
            <a:spLocks noChangeArrowheads="1"/>
          </p:cNvSpPr>
          <p:nvPr/>
        </p:nvSpPr>
        <p:spPr bwMode="auto">
          <a:xfrm>
            <a:off x="4953000" y="5181600"/>
            <a:ext cx="2365375" cy="369888"/>
          </a:xfrm>
          <a:prstGeom prst="rect">
            <a:avLst/>
          </a:prstGeom>
          <a:noFill/>
          <a:ln w="9525">
            <a:noFill/>
            <a:miter lim="800000"/>
            <a:headEnd/>
            <a:tailEnd/>
          </a:ln>
        </p:spPr>
        <p:txBody>
          <a:bodyPr wrap="none">
            <a:spAutoFit/>
          </a:bodyPr>
          <a:lstStyle/>
          <a:p>
            <a:r>
              <a:rPr lang="en-US"/>
              <a:t>Post neonatal period </a:t>
            </a:r>
          </a:p>
        </p:txBody>
      </p:sp>
      <p:cxnSp>
        <p:nvCxnSpPr>
          <p:cNvPr id="92" name="Straight Connector 91"/>
          <p:cNvCxnSpPr/>
          <p:nvPr/>
        </p:nvCxnSpPr>
        <p:spPr>
          <a:xfrm>
            <a:off x="660400" y="3581400"/>
            <a:ext cx="181610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9742" name="TextBox 92"/>
          <p:cNvSpPr txBox="1">
            <a:spLocks noChangeArrowheads="1"/>
          </p:cNvSpPr>
          <p:nvPr/>
        </p:nvSpPr>
        <p:spPr bwMode="auto">
          <a:xfrm>
            <a:off x="660400" y="3657600"/>
            <a:ext cx="1069975" cy="369888"/>
          </a:xfrm>
          <a:prstGeom prst="rect">
            <a:avLst/>
          </a:prstGeom>
          <a:noFill/>
          <a:ln w="9525">
            <a:noFill/>
            <a:miter lim="800000"/>
            <a:headEnd/>
            <a:tailEnd/>
          </a:ln>
        </p:spPr>
        <p:txBody>
          <a:bodyPr wrap="none">
            <a:spAutoFit/>
          </a:bodyPr>
          <a:lstStyle/>
          <a:p>
            <a:r>
              <a:rPr lang="en-US">
                <a:solidFill>
                  <a:srgbClr val="FF0000"/>
                </a:solidFill>
              </a:rPr>
              <a:t>Still birth</a:t>
            </a:r>
          </a:p>
        </p:txBody>
      </p:sp>
      <p:cxnSp>
        <p:nvCxnSpPr>
          <p:cNvPr id="50" name="Straight Connector 49"/>
          <p:cNvCxnSpPr/>
          <p:nvPr/>
        </p:nvCxnSpPr>
        <p:spPr>
          <a:xfrm rot="5400000">
            <a:off x="483394" y="4761706"/>
            <a:ext cx="685800" cy="1588"/>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Neonatal mortality rate</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Deaths in the first 28 days of life expressed as per 1000 of total live births</a:t>
            </a:r>
          </a:p>
        </p:txBody>
      </p:sp>
      <p:sp>
        <p:nvSpPr>
          <p:cNvPr id="30724"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6" name="TextBox 5"/>
          <p:cNvSpPr txBox="1"/>
          <p:nvPr/>
        </p:nvSpPr>
        <p:spPr>
          <a:xfrm>
            <a:off x="795338" y="5486400"/>
            <a:ext cx="8005762" cy="935038"/>
          </a:xfrm>
          <a:prstGeom prst="rect">
            <a:avLst/>
          </a:prstGeom>
          <a:solidFill>
            <a:schemeClr val="accent2">
              <a:lumMod val="40000"/>
              <a:lumOff val="60000"/>
            </a:schemeClr>
          </a:solidFill>
        </p:spPr>
        <p:txBody>
          <a:bodyPr>
            <a:spAutoFit/>
          </a:bodyPr>
          <a:lstStyle/>
          <a:p>
            <a:pPr algn="ctr">
              <a:lnSpc>
                <a:spcPct val="114000"/>
              </a:lnSpc>
              <a:spcBef>
                <a:spcPct val="20000"/>
              </a:spcBef>
              <a:defRPr/>
            </a:pPr>
            <a:r>
              <a:rPr lang="en-US" sz="2400" i="1" dirty="0">
                <a:latin typeface="Arial" pitchFamily="34" charset="0"/>
                <a:cs typeface="Arial" pitchFamily="34" charset="0"/>
              </a:rPr>
              <a:t>Reflects primarily quality of obstetric care and neonatal care as well as maternal nutrition and health status</a:t>
            </a:r>
            <a:endParaRPr lang="en-US" sz="2400" i="1" kern="0" dirty="0">
              <a:latin typeface="Arial" pitchFamily="34" charset="0"/>
              <a:cs typeface="Arial" pitchFamily="34" charset="0"/>
            </a:endParaRPr>
          </a:p>
        </p:txBody>
      </p:sp>
      <p:graphicFrame>
        <p:nvGraphicFramePr>
          <p:cNvPr id="61442" name="Object 2"/>
          <p:cNvGraphicFramePr>
            <a:graphicFrameLocks noChangeAspect="1"/>
          </p:cNvGraphicFramePr>
          <p:nvPr/>
        </p:nvGraphicFramePr>
        <p:xfrm>
          <a:off x="733425" y="2874963"/>
          <a:ext cx="8863013" cy="2238375"/>
        </p:xfrm>
        <a:graphic>
          <a:graphicData uri="http://schemas.openxmlformats.org/presentationml/2006/ole">
            <p:oleObj spid="_x0000_s30727" name="Equation" r:id="rId4" imgW="4114800" imgH="1701720" progId="Equation.3">
              <p:embed/>
            </p:oleObj>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Post neonatal mortality rate</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Deaths between 28 days of life to less than 1 year expressed as per 1000 of total live births</a:t>
            </a:r>
          </a:p>
        </p:txBody>
      </p:sp>
      <p:sp>
        <p:nvSpPr>
          <p:cNvPr id="31748"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6" name="TextBox 5"/>
          <p:cNvSpPr txBox="1"/>
          <p:nvPr/>
        </p:nvSpPr>
        <p:spPr>
          <a:xfrm>
            <a:off x="795338" y="5486400"/>
            <a:ext cx="8005762" cy="935038"/>
          </a:xfrm>
          <a:prstGeom prst="rect">
            <a:avLst/>
          </a:prstGeom>
          <a:solidFill>
            <a:schemeClr val="accent2">
              <a:lumMod val="40000"/>
              <a:lumOff val="60000"/>
            </a:schemeClr>
          </a:solidFill>
        </p:spPr>
        <p:txBody>
          <a:bodyPr>
            <a:spAutoFit/>
          </a:bodyPr>
          <a:lstStyle/>
          <a:p>
            <a:pPr algn="ctr">
              <a:lnSpc>
                <a:spcPct val="114000"/>
              </a:lnSpc>
              <a:spcBef>
                <a:spcPct val="20000"/>
              </a:spcBef>
              <a:defRPr/>
            </a:pPr>
            <a:r>
              <a:rPr lang="en-US" sz="2400" i="1" dirty="0">
                <a:latin typeface="Arial" pitchFamily="34" charset="0"/>
                <a:cs typeface="Arial" pitchFamily="34" charset="0"/>
              </a:rPr>
              <a:t>Reflects infants' health care, nutrition and sanitation of the environment</a:t>
            </a:r>
            <a:endParaRPr lang="en-US" sz="2400" i="1" kern="0" dirty="0">
              <a:latin typeface="Arial" pitchFamily="34" charset="0"/>
              <a:cs typeface="Arial" pitchFamily="34" charset="0"/>
            </a:endParaRPr>
          </a:p>
        </p:txBody>
      </p:sp>
      <p:graphicFrame>
        <p:nvGraphicFramePr>
          <p:cNvPr id="299011" name="Object 3"/>
          <p:cNvGraphicFramePr>
            <a:graphicFrameLocks noChangeAspect="1"/>
          </p:cNvGraphicFramePr>
          <p:nvPr/>
        </p:nvGraphicFramePr>
        <p:xfrm>
          <a:off x="404149" y="2958778"/>
          <a:ext cx="9144000" cy="1928813"/>
        </p:xfrm>
        <a:graphic>
          <a:graphicData uri="http://schemas.openxmlformats.org/presentationml/2006/ole">
            <p:oleObj spid="_x0000_s31751" name="Equation" r:id="rId4" imgW="4800600" imgH="1117600" progId="Equation.3">
              <p:embed/>
            </p:oleObj>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err="1" smtClean="0"/>
              <a:t>Peri</a:t>
            </a:r>
            <a:r>
              <a:rPr lang="en-US" dirty="0" smtClean="0"/>
              <a:t>-natal mortality rate</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Deaths between 28</a:t>
            </a:r>
            <a:r>
              <a:rPr lang="en-US" sz="2800" baseline="30000" smtClean="0"/>
              <a:t>th</a:t>
            </a:r>
            <a:r>
              <a:rPr lang="en-US" sz="2800" smtClean="0"/>
              <a:t> week of gestation to less than 7 days of life expressed as per 1000 of total births (live and still)</a:t>
            </a:r>
          </a:p>
        </p:txBody>
      </p:sp>
      <p:sp>
        <p:nvSpPr>
          <p:cNvPr id="32772"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8" name="TextBox 7"/>
          <p:cNvSpPr txBox="1">
            <a:spLocks noRot="1" noChangeAspect="1" noMove="1" noResize="1" noEditPoints="1" noAdjustHandles="1" noChangeArrowheads="1" noChangeShapeType="1" noTextEdit="1"/>
          </p:cNvSpPr>
          <p:nvPr/>
        </p:nvSpPr>
        <p:spPr>
          <a:xfrm>
            <a:off x="485327" y="3617163"/>
            <a:ext cx="10959539" cy="526554"/>
          </a:xfrm>
          <a:prstGeom prst="rect">
            <a:avLst/>
          </a:prstGeom>
          <a:blipFill rotWithShape="1">
            <a:blip r:embed="rId3"/>
            <a:stretch>
              <a:fillRect b="-4598"/>
            </a:stretch>
          </a:blipFill>
        </p:spPr>
        <p:txBody>
          <a:bodyPr/>
          <a:lstStyle/>
          <a:p>
            <a:r>
              <a:rPr lang="en-US" sz="1600">
                <a:noFill/>
              </a:rPr>
              <a:t> </a:t>
            </a:r>
          </a:p>
        </p:txBody>
      </p:sp>
      <p:sp>
        <p:nvSpPr>
          <p:cNvPr id="7" name="TextBox 6"/>
          <p:cNvSpPr txBox="1"/>
          <p:nvPr/>
        </p:nvSpPr>
        <p:spPr>
          <a:xfrm>
            <a:off x="795338" y="5486400"/>
            <a:ext cx="8005762" cy="935038"/>
          </a:xfrm>
          <a:prstGeom prst="rect">
            <a:avLst/>
          </a:prstGeom>
          <a:solidFill>
            <a:schemeClr val="accent2">
              <a:lumMod val="40000"/>
              <a:lumOff val="60000"/>
            </a:schemeClr>
          </a:solidFill>
        </p:spPr>
        <p:txBody>
          <a:bodyPr>
            <a:spAutoFit/>
          </a:bodyPr>
          <a:lstStyle/>
          <a:p>
            <a:pPr>
              <a:lnSpc>
                <a:spcPct val="114000"/>
              </a:lnSpc>
              <a:spcBef>
                <a:spcPct val="20000"/>
              </a:spcBef>
              <a:defRPr/>
            </a:pPr>
            <a:r>
              <a:rPr lang="en-US" sz="2400" i="1" dirty="0">
                <a:latin typeface="Arial" pitchFamily="34" charset="0"/>
                <a:cs typeface="Arial" pitchFamily="34" charset="0"/>
              </a:rPr>
              <a:t>Reflects maternal health status, quality of maternal care and obstetric services</a:t>
            </a:r>
            <a:endParaRPr lang="en-US" sz="2400" i="1" kern="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Under-5 mortality rate</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Deaths below 5 years expressed as per 1000 of the number of children below the age of 5 years</a:t>
            </a:r>
          </a:p>
        </p:txBody>
      </p:sp>
      <p:sp>
        <p:nvSpPr>
          <p:cNvPr id="33796"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8" name="TextBox 7"/>
          <p:cNvSpPr txBox="1">
            <a:spLocks noRot="1" noChangeAspect="1" noMove="1" noResize="1" noEditPoints="1" noAdjustHandles="1" noChangeArrowheads="1" noChangeShapeType="1" noTextEdit="1"/>
          </p:cNvSpPr>
          <p:nvPr/>
        </p:nvSpPr>
        <p:spPr>
          <a:xfrm>
            <a:off x="485326" y="3617163"/>
            <a:ext cx="10835659" cy="575222"/>
          </a:xfrm>
          <a:prstGeom prst="rect">
            <a:avLst/>
          </a:prstGeom>
          <a:blipFill rotWithShape="1">
            <a:blip r:embed="rId3"/>
            <a:stretch>
              <a:fillRect/>
            </a:stretch>
          </a:blipFill>
        </p:spPr>
        <p:txBody>
          <a:bodyPr/>
          <a:lstStyle/>
          <a:p>
            <a:r>
              <a:rPr lang="en-US">
                <a:noFill/>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Maternal Mortality Ratio (MMR)</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dirty="0" smtClean="0"/>
              <a:t>Deaths due to maternal causes (pregnancy, delivery and </a:t>
            </a:r>
            <a:r>
              <a:rPr lang="en-US" sz="2800" dirty="0" err="1" smtClean="0"/>
              <a:t>puerperium</a:t>
            </a:r>
            <a:r>
              <a:rPr lang="en-US" sz="2800" dirty="0" smtClean="0"/>
              <a:t>) in a given year and locality expressed as per 100 000 live births in the same year and locality</a:t>
            </a:r>
          </a:p>
        </p:txBody>
      </p:sp>
      <p:sp>
        <p:nvSpPr>
          <p:cNvPr id="34820"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8" name="TextBox 7"/>
          <p:cNvSpPr txBox="1">
            <a:spLocks noRot="1" noChangeAspect="1" noMove="1" noResize="1" noEditPoints="1" noAdjustHandles="1" noChangeArrowheads="1" noChangeShapeType="1" noTextEdit="1"/>
          </p:cNvSpPr>
          <p:nvPr/>
        </p:nvSpPr>
        <p:spPr>
          <a:xfrm>
            <a:off x="1229037" y="3652926"/>
            <a:ext cx="7801431" cy="574901"/>
          </a:xfrm>
          <a:prstGeom prst="rect">
            <a:avLst/>
          </a:prstGeom>
          <a:blipFill rotWithShape="1">
            <a:blip r:embed="rId3"/>
            <a:stretch>
              <a:fillRect/>
            </a:stretch>
          </a:blipFill>
        </p:spPr>
        <p:txBody>
          <a:bodyPr/>
          <a:lstStyle/>
          <a:p>
            <a:r>
              <a:rPr lang="en-US">
                <a:noFill/>
              </a:rPr>
              <a:t> </a:t>
            </a:r>
          </a:p>
        </p:txBody>
      </p:sp>
      <p:sp>
        <p:nvSpPr>
          <p:cNvPr id="6" name="TextBox 5"/>
          <p:cNvSpPr txBox="1"/>
          <p:nvPr/>
        </p:nvSpPr>
        <p:spPr>
          <a:xfrm>
            <a:off x="823913" y="5257800"/>
            <a:ext cx="8005762" cy="1355725"/>
          </a:xfrm>
          <a:prstGeom prst="rect">
            <a:avLst/>
          </a:prstGeom>
          <a:solidFill>
            <a:schemeClr val="accent2">
              <a:lumMod val="40000"/>
              <a:lumOff val="60000"/>
            </a:schemeClr>
          </a:solidFill>
        </p:spPr>
        <p:txBody>
          <a:bodyPr>
            <a:spAutoFit/>
          </a:bodyPr>
          <a:lstStyle/>
          <a:p>
            <a:pPr algn="ctr">
              <a:lnSpc>
                <a:spcPct val="114000"/>
              </a:lnSpc>
              <a:spcBef>
                <a:spcPct val="20000"/>
              </a:spcBef>
              <a:defRPr/>
            </a:pPr>
            <a:r>
              <a:rPr lang="en-US" sz="2400" i="1" dirty="0">
                <a:latin typeface="Arial" pitchFamily="34" charset="0"/>
                <a:cs typeface="Arial" pitchFamily="34" charset="0"/>
              </a:rPr>
              <a:t>Reflects the status of maternal health and nutritional status, the quality of antenatal, natal and postnatal care as well as family planning services</a:t>
            </a:r>
            <a:endParaRPr lang="en-US" sz="2400" i="1" kern="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Cause Specific death rate</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Deaths from a certain cause (as accidents, cardiovascular diseases) expressed as per 100 000 of the population among which the deaths occurred </a:t>
            </a:r>
          </a:p>
        </p:txBody>
      </p:sp>
      <p:sp>
        <p:nvSpPr>
          <p:cNvPr id="35844"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8" name="TextBox 7"/>
          <p:cNvSpPr txBox="1">
            <a:spLocks noRot="1" noChangeAspect="1" noMove="1" noResize="1" noEditPoints="1" noAdjustHandles="1" noChangeArrowheads="1" noChangeShapeType="1" noTextEdit="1"/>
          </p:cNvSpPr>
          <p:nvPr/>
        </p:nvSpPr>
        <p:spPr>
          <a:xfrm>
            <a:off x="732509" y="3657601"/>
            <a:ext cx="10416954" cy="574453"/>
          </a:xfrm>
          <a:prstGeom prst="rect">
            <a:avLst/>
          </a:prstGeom>
          <a:blipFill rotWithShape="1">
            <a:blip r:embed="rId3"/>
            <a:stretch>
              <a:fillRect b="-1064"/>
            </a:stretch>
          </a:blipFill>
        </p:spPr>
        <p:txBody>
          <a:bodyPr/>
          <a:lstStyle/>
          <a:p>
            <a:r>
              <a:rPr lang="en-US">
                <a:noFill/>
              </a:rPr>
              <a:t> </a:t>
            </a:r>
          </a:p>
        </p:txBody>
      </p:sp>
      <p:sp>
        <p:nvSpPr>
          <p:cNvPr id="7" name="TextBox 6"/>
          <p:cNvSpPr txBox="1"/>
          <p:nvPr/>
        </p:nvSpPr>
        <p:spPr>
          <a:xfrm>
            <a:off x="823913" y="5257800"/>
            <a:ext cx="8005762" cy="512763"/>
          </a:xfrm>
          <a:prstGeom prst="rect">
            <a:avLst/>
          </a:prstGeom>
          <a:solidFill>
            <a:schemeClr val="accent2">
              <a:lumMod val="40000"/>
              <a:lumOff val="60000"/>
            </a:schemeClr>
          </a:solidFill>
        </p:spPr>
        <p:txBody>
          <a:bodyPr>
            <a:spAutoFit/>
          </a:bodyPr>
          <a:lstStyle/>
          <a:p>
            <a:pPr algn="ctr">
              <a:lnSpc>
                <a:spcPct val="114000"/>
              </a:lnSpc>
              <a:spcBef>
                <a:spcPct val="20000"/>
              </a:spcBef>
              <a:defRPr/>
            </a:pPr>
            <a:r>
              <a:rPr lang="en-US" sz="2400" i="1" dirty="0">
                <a:latin typeface="Arial" pitchFamily="34" charset="0"/>
                <a:cs typeface="Arial" pitchFamily="34" charset="0"/>
              </a:rPr>
              <a:t>Reflects the </a:t>
            </a:r>
            <a:r>
              <a:rPr lang="en-US" sz="2400" i="1" dirty="0">
                <a:latin typeface="Arial" pitchFamily="34" charset="0"/>
                <a:cs typeface="Arial" pitchFamily="34" charset="0"/>
              </a:rPr>
              <a:t>leading causes of mortality</a:t>
            </a:r>
            <a:endParaRPr lang="en-US" sz="2400" i="1" kern="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Proportionate mortality rate</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Deaths from a certain cause (as accidents, cardiovascular diseases) expressed as percentage of the total deaths in the same year and locality</a:t>
            </a:r>
          </a:p>
        </p:txBody>
      </p:sp>
      <p:sp>
        <p:nvSpPr>
          <p:cNvPr id="36868"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8" name="TextBox 7"/>
          <p:cNvSpPr txBox="1">
            <a:spLocks noRot="1" noChangeAspect="1" noMove="1" noResize="1" noEditPoints="1" noAdjustHandles="1" noChangeArrowheads="1" noChangeShapeType="1" noTextEdit="1"/>
          </p:cNvSpPr>
          <p:nvPr/>
        </p:nvSpPr>
        <p:spPr>
          <a:xfrm>
            <a:off x="1042839" y="3657600"/>
            <a:ext cx="10055573" cy="574901"/>
          </a:xfrm>
          <a:prstGeom prst="rect">
            <a:avLst/>
          </a:prstGeom>
          <a:blipFill rotWithShape="1">
            <a:blip r:embed="rId3"/>
            <a:stretch>
              <a:fillRect b="-1064"/>
            </a:stretch>
          </a:blipFill>
        </p:spPr>
        <p:txBody>
          <a:bodyPr/>
          <a:lstStyle/>
          <a:p>
            <a:r>
              <a:rPr lang="en-US">
                <a:noFill/>
              </a:rPr>
              <a:t> </a:t>
            </a:r>
          </a:p>
        </p:txBody>
      </p:sp>
      <p:sp>
        <p:nvSpPr>
          <p:cNvPr id="6" name="TextBox 5"/>
          <p:cNvSpPr txBox="1"/>
          <p:nvPr/>
        </p:nvSpPr>
        <p:spPr>
          <a:xfrm>
            <a:off x="823913" y="5257800"/>
            <a:ext cx="8005762" cy="512763"/>
          </a:xfrm>
          <a:prstGeom prst="rect">
            <a:avLst/>
          </a:prstGeom>
          <a:solidFill>
            <a:schemeClr val="accent2">
              <a:lumMod val="40000"/>
              <a:lumOff val="60000"/>
            </a:schemeClr>
          </a:solidFill>
        </p:spPr>
        <p:txBody>
          <a:bodyPr>
            <a:spAutoFit/>
          </a:bodyPr>
          <a:lstStyle/>
          <a:p>
            <a:pPr algn="ctr">
              <a:lnSpc>
                <a:spcPct val="114000"/>
              </a:lnSpc>
              <a:spcBef>
                <a:spcPct val="20000"/>
              </a:spcBef>
              <a:defRPr/>
            </a:pPr>
            <a:r>
              <a:rPr lang="en-US" sz="2400" i="1" dirty="0">
                <a:latin typeface="Arial" pitchFamily="34" charset="0"/>
                <a:cs typeface="Arial" pitchFamily="34" charset="0"/>
              </a:rPr>
              <a:t>Reflects the </a:t>
            </a:r>
            <a:r>
              <a:rPr lang="en-US" sz="2400" i="1" dirty="0">
                <a:latin typeface="Arial" pitchFamily="34" charset="0"/>
                <a:cs typeface="Arial" pitchFamily="34" charset="0"/>
              </a:rPr>
              <a:t>burden of diseases in the community</a:t>
            </a:r>
            <a:endParaRPr lang="en-US" sz="2400" i="1" kern="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Case fatality rate</a:t>
            </a:r>
          </a:p>
        </p:txBody>
      </p:sp>
      <p:sp>
        <p:nvSpPr>
          <p:cNvPr id="188419" name="Rectangle 3"/>
          <p:cNvSpPr>
            <a:spLocks noGrp="1" noChangeArrowheads="1"/>
          </p:cNvSpPr>
          <p:nvPr>
            <p:ph type="body" idx="1"/>
          </p:nvPr>
        </p:nvSpPr>
        <p:spPr>
          <a:xfrm>
            <a:off x="669925" y="1676400"/>
            <a:ext cx="8507413" cy="1643063"/>
          </a:xfrm>
        </p:spPr>
        <p:txBody>
          <a:bodyPr/>
          <a:lstStyle/>
          <a:p>
            <a:pPr eaLnBrk="1" hangingPunct="1">
              <a:buFont typeface="Wingdings" pitchFamily="2" charset="2"/>
              <a:buNone/>
            </a:pPr>
            <a:r>
              <a:rPr lang="en-US" sz="2800" smtClean="0"/>
              <a:t>Deaths from a certain disease expressed as percentage of the total number of cases of the same disease in the same year and locality</a:t>
            </a:r>
          </a:p>
        </p:txBody>
      </p:sp>
      <p:sp>
        <p:nvSpPr>
          <p:cNvPr id="37892"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sp>
        <p:nvSpPr>
          <p:cNvPr id="8" name="TextBox 7"/>
          <p:cNvSpPr txBox="1">
            <a:spLocks noRot="1" noChangeAspect="1" noMove="1" noResize="1" noEditPoints="1" noAdjustHandles="1" noChangeArrowheads="1" noChangeShapeType="1" noTextEdit="1"/>
          </p:cNvSpPr>
          <p:nvPr/>
        </p:nvSpPr>
        <p:spPr>
          <a:xfrm>
            <a:off x="1042840" y="3657600"/>
            <a:ext cx="10049354" cy="574901"/>
          </a:xfrm>
          <a:prstGeom prst="rect">
            <a:avLst/>
          </a:prstGeom>
          <a:blipFill rotWithShape="1">
            <a:blip r:embed="rId3"/>
            <a:stretch>
              <a:fillRect b="-1064"/>
            </a:stretch>
          </a:blipFill>
        </p:spPr>
        <p:txBody>
          <a:bodyPr/>
          <a:lstStyle/>
          <a:p>
            <a:r>
              <a:rPr lang="en-US">
                <a:noFill/>
              </a:rPr>
              <a:t> </a:t>
            </a:r>
          </a:p>
        </p:txBody>
      </p:sp>
      <p:sp>
        <p:nvSpPr>
          <p:cNvPr id="6" name="TextBox 5"/>
          <p:cNvSpPr txBox="1"/>
          <p:nvPr/>
        </p:nvSpPr>
        <p:spPr>
          <a:xfrm>
            <a:off x="823913" y="5257800"/>
            <a:ext cx="8005762" cy="512763"/>
          </a:xfrm>
          <a:prstGeom prst="rect">
            <a:avLst/>
          </a:prstGeom>
          <a:solidFill>
            <a:schemeClr val="accent2">
              <a:lumMod val="40000"/>
              <a:lumOff val="60000"/>
            </a:schemeClr>
          </a:solidFill>
        </p:spPr>
        <p:txBody>
          <a:bodyPr>
            <a:spAutoFit/>
          </a:bodyPr>
          <a:lstStyle/>
          <a:p>
            <a:pPr algn="ctr">
              <a:lnSpc>
                <a:spcPct val="114000"/>
              </a:lnSpc>
              <a:spcBef>
                <a:spcPct val="20000"/>
              </a:spcBef>
              <a:defRPr/>
            </a:pPr>
            <a:r>
              <a:rPr lang="en-US" sz="2400" i="1" dirty="0">
                <a:latin typeface="Arial" pitchFamily="34" charset="0"/>
                <a:cs typeface="Arial" pitchFamily="34" charset="0"/>
              </a:rPr>
              <a:t>Reflects the </a:t>
            </a:r>
            <a:r>
              <a:rPr lang="en-US" sz="2400" i="1" dirty="0" err="1">
                <a:latin typeface="Arial" pitchFamily="34" charset="0"/>
                <a:cs typeface="Arial" pitchFamily="34" charset="0"/>
              </a:rPr>
              <a:t>virulency</a:t>
            </a:r>
            <a:r>
              <a:rPr lang="en-US" sz="2400" i="1" dirty="0">
                <a:latin typeface="Arial" pitchFamily="34" charset="0"/>
                <a:cs typeface="Arial" pitchFamily="34" charset="0"/>
              </a:rPr>
              <a:t> and pathogenicity of the disease</a:t>
            </a:r>
            <a:endParaRPr lang="en-US" sz="2400" i="1" kern="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795338" y="1600200"/>
            <a:ext cx="8650287" cy="3657600"/>
          </a:xfrm>
        </p:spPr>
        <p:txBody>
          <a:bodyPr>
            <a:normAutofit fontScale="40000" lnSpcReduction="20000"/>
          </a:bodyPr>
          <a:lstStyle/>
          <a:p>
            <a:pPr eaLnBrk="1" hangingPunct="1">
              <a:buFont typeface="Arial" pitchFamily="34" charset="0"/>
              <a:buNone/>
              <a:defRPr/>
            </a:pPr>
            <a:endParaRPr lang="en-US" sz="2400" dirty="0">
              <a:latin typeface="Arial" pitchFamily="34" charset="0"/>
              <a:cs typeface="Arial" pitchFamily="34" charset="0"/>
            </a:endParaRPr>
          </a:p>
          <a:p>
            <a:pPr marL="0" indent="0">
              <a:buFont typeface="Arial" pitchFamily="34" charset="0"/>
              <a:buNone/>
              <a:defRPr/>
            </a:pPr>
            <a:r>
              <a:rPr lang="en-US" sz="2800" dirty="0"/>
              <a:t>Health indicators are </a:t>
            </a:r>
          </a:p>
          <a:p>
            <a:pPr marL="0" indent="0">
              <a:buFont typeface="Arial" pitchFamily="34" charset="0"/>
              <a:buNone/>
              <a:defRPr/>
            </a:pPr>
            <a:endParaRPr lang="en-US" sz="2800" dirty="0"/>
          </a:p>
          <a:p>
            <a:pPr marL="319088" indent="201613">
              <a:buFont typeface="Arial" pitchFamily="34" charset="0"/>
              <a:buChar char="•"/>
              <a:defRPr/>
            </a:pPr>
            <a:r>
              <a:rPr lang="en-US" sz="2800" dirty="0" smtClean="0"/>
              <a:t>Variables </a:t>
            </a:r>
            <a:r>
              <a:rPr lang="en-US" sz="2800" dirty="0"/>
              <a:t>that measure indirectly a status which can not be measured directly</a:t>
            </a:r>
          </a:p>
          <a:p>
            <a:pPr marL="319088" indent="201613">
              <a:buFont typeface="Arial" pitchFamily="34" charset="0"/>
              <a:buChar char="•"/>
              <a:defRPr/>
            </a:pPr>
            <a:endParaRPr lang="en-US" sz="2800" dirty="0"/>
          </a:p>
          <a:p>
            <a:pPr marL="319088" indent="201613">
              <a:buFont typeface="Arial" pitchFamily="34" charset="0"/>
              <a:buChar char="•"/>
              <a:defRPr/>
            </a:pPr>
            <a:r>
              <a:rPr lang="en-US" sz="2800" dirty="0" smtClean="0"/>
              <a:t>They </a:t>
            </a:r>
            <a:r>
              <a:rPr lang="en-US" sz="2800" dirty="0"/>
              <a:t>are a reflection of a given situation</a:t>
            </a:r>
          </a:p>
          <a:p>
            <a:pPr marL="319088" indent="201613">
              <a:buFont typeface="Arial" pitchFamily="34" charset="0"/>
              <a:buChar char="•"/>
              <a:defRPr/>
            </a:pPr>
            <a:endParaRPr lang="en-US" sz="2800" dirty="0"/>
          </a:p>
          <a:p>
            <a:pPr marL="319088" indent="201613">
              <a:buFont typeface="Arial" pitchFamily="34" charset="0"/>
              <a:buChar char="•"/>
              <a:defRPr/>
            </a:pPr>
            <a:r>
              <a:rPr lang="en-US" sz="2800" dirty="0" smtClean="0"/>
              <a:t>They </a:t>
            </a:r>
            <a:r>
              <a:rPr lang="en-US" sz="2800" dirty="0"/>
              <a:t>are used to compare between areas or population group at a certain time</a:t>
            </a:r>
          </a:p>
          <a:p>
            <a:pPr marL="319088" indent="201613">
              <a:buFont typeface="Arial" pitchFamily="34" charset="0"/>
              <a:buChar char="•"/>
              <a:defRPr/>
            </a:pPr>
            <a:endParaRPr lang="en-US" sz="2800" dirty="0"/>
          </a:p>
          <a:p>
            <a:pPr marL="319088" indent="201613">
              <a:buFont typeface="Arial" pitchFamily="34" charset="0"/>
              <a:buChar char="•"/>
              <a:defRPr/>
            </a:pPr>
            <a:r>
              <a:rPr lang="en-US" sz="2800" dirty="0" smtClean="0"/>
              <a:t>They </a:t>
            </a:r>
            <a:r>
              <a:rPr lang="en-US" sz="2800" dirty="0"/>
              <a:t>are used to measure changes over a period of time</a:t>
            </a:r>
          </a:p>
          <a:p>
            <a:pPr marL="0" indent="0">
              <a:buFont typeface="Arial" pitchFamily="34" charset="0"/>
              <a:buNone/>
              <a:defRPr/>
            </a:pPr>
            <a:r>
              <a:rPr lang="en-US" sz="2800" dirty="0"/>
              <a:t> </a:t>
            </a:r>
          </a:p>
        </p:txBody>
      </p:sp>
      <p:sp>
        <p:nvSpPr>
          <p:cNvPr id="18435" name="Title 1"/>
          <p:cNvSpPr>
            <a:spLocks noGrp="1"/>
          </p:cNvSpPr>
          <p:nvPr>
            <p:ph type="title"/>
          </p:nvPr>
        </p:nvSpPr>
        <p:spPr>
          <a:xfrm>
            <a:off x="769938" y="257175"/>
            <a:ext cx="7429500" cy="690563"/>
          </a:xfrm>
        </p:spPr>
        <p:txBody>
          <a:bodyPr/>
          <a:lstStyle/>
          <a:p>
            <a:pPr>
              <a:defRPr/>
            </a:pPr>
            <a:r>
              <a:rPr lang="en-US" sz="3200" dirty="0" smtClean="0"/>
              <a:t>HEALTH INDICATORS</a:t>
            </a:r>
            <a:endParaRPr lang="en-US" sz="3200" dirty="0">
              <a:solidFill>
                <a:schemeClr val="accent1">
                  <a:lumMod val="50000"/>
                </a:schemeClr>
              </a:solidFill>
              <a:latin typeface="Footlight MT Light" pitchFamily="18" charset="0"/>
            </a:endParaRPr>
          </a:p>
        </p:txBody>
      </p:sp>
      <p:sp>
        <p:nvSpPr>
          <p:cNvPr id="4" name="TextBox 3"/>
          <p:cNvSpPr txBox="1"/>
          <p:nvPr/>
        </p:nvSpPr>
        <p:spPr>
          <a:xfrm>
            <a:off x="795338" y="5486400"/>
            <a:ext cx="8005762" cy="954088"/>
          </a:xfrm>
          <a:prstGeom prst="rect">
            <a:avLst/>
          </a:prstGeom>
          <a:solidFill>
            <a:schemeClr val="accent2">
              <a:lumMod val="40000"/>
              <a:lumOff val="60000"/>
            </a:schemeClr>
          </a:solidFill>
        </p:spPr>
        <p:txBody>
          <a:bodyPr>
            <a:spAutoFit/>
          </a:bodyPr>
          <a:lstStyle/>
          <a:p>
            <a:pPr algn="ctr">
              <a:defRPr/>
            </a:pPr>
            <a:r>
              <a:rPr lang="en-US" sz="2800" dirty="0">
                <a:latin typeface="Arial" pitchFamily="34" charset="0"/>
                <a:cs typeface="Arial" pitchFamily="34" charset="0"/>
              </a:rPr>
              <a:t>HEALTH INDICATORS QUANTIFY THE HEALTH OF THE POPULATION</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6575" y="368300"/>
            <a:ext cx="8915400" cy="685800"/>
          </a:xfrm>
        </p:spPr>
        <p:txBody>
          <a:bodyPr/>
          <a:lstStyle/>
          <a:p>
            <a:pPr eaLnBrk="1" hangingPunct="1">
              <a:defRPr/>
            </a:pPr>
            <a:r>
              <a:rPr lang="ar-EG" sz="3200" dirty="0" smtClean="0"/>
              <a:t>LIFE EXPECTANCY</a:t>
            </a:r>
            <a:endParaRPr lang="en-US" dirty="0" smtClean="0"/>
          </a:p>
        </p:txBody>
      </p:sp>
      <p:sp>
        <p:nvSpPr>
          <p:cNvPr id="38915" name="Rectangle 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38916" name="Rectangle 4"/>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38917" name="Rectangle 6"/>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38918" name="Rectangle 8"/>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38919" name="Rectangle 10"/>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38920" name="Rectangle 1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38921" name="Rectangle 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38922"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endParaRPr lang="ar-OM"/>
          </a:p>
        </p:txBody>
      </p:sp>
      <p:sp>
        <p:nvSpPr>
          <p:cNvPr id="38923" name="Rectangle 5"/>
          <p:cNvSpPr>
            <a:spLocks noChangeArrowheads="1"/>
          </p:cNvSpPr>
          <p:nvPr/>
        </p:nvSpPr>
        <p:spPr bwMode="auto">
          <a:xfrm>
            <a:off x="0" y="882650"/>
            <a:ext cx="184150" cy="368300"/>
          </a:xfrm>
          <a:prstGeom prst="rect">
            <a:avLst/>
          </a:prstGeom>
          <a:noFill/>
          <a:ln w="9525">
            <a:noFill/>
            <a:miter lim="800000"/>
            <a:headEnd/>
            <a:tailEnd/>
          </a:ln>
        </p:spPr>
        <p:txBody>
          <a:bodyPr wrap="none" anchor="ctr">
            <a:spAutoFit/>
          </a:bodyPr>
          <a:lstStyle/>
          <a:p>
            <a:endParaRPr lang="ar-OM"/>
          </a:p>
        </p:txBody>
      </p:sp>
      <p:sp>
        <p:nvSpPr>
          <p:cNvPr id="16" name="Rectangle 3"/>
          <p:cNvSpPr txBox="1">
            <a:spLocks noChangeArrowheads="1"/>
          </p:cNvSpPr>
          <p:nvPr/>
        </p:nvSpPr>
        <p:spPr bwMode="auto">
          <a:xfrm>
            <a:off x="660400" y="1828800"/>
            <a:ext cx="8667750" cy="4419600"/>
          </a:xfrm>
          <a:prstGeom prst="rect">
            <a:avLst/>
          </a:prstGeom>
          <a:noFill/>
          <a:ln w="9525">
            <a:noFill/>
            <a:miter lim="800000"/>
            <a:headEnd/>
            <a:tailEnd/>
          </a:ln>
        </p:spPr>
        <p:txBody>
          <a:bodyPr/>
          <a:lstStyle/>
          <a:p>
            <a:pPr>
              <a:defRPr/>
            </a:pPr>
            <a:r>
              <a:rPr lang="en-US" sz="2400" dirty="0">
                <a:latin typeface="+mn-lt"/>
                <a:cs typeface="Arial" pitchFamily="34" charset="0"/>
              </a:rPr>
              <a:t>“</a:t>
            </a:r>
            <a:r>
              <a:rPr lang="ar-EG" sz="2400" dirty="0">
                <a:latin typeface="+mn-lt"/>
                <a:cs typeface="Arial" pitchFamily="34" charset="0"/>
              </a:rPr>
              <a:t>N</a:t>
            </a:r>
            <a:r>
              <a:rPr lang="en-US" sz="2400" dirty="0">
                <a:latin typeface="+mn-lt"/>
                <a:cs typeface="Arial" pitchFamily="34" charset="0"/>
              </a:rPr>
              <a:t>umber of years expected to be lived by those borne into the population if the current age specific mortality rate persists</a:t>
            </a:r>
            <a:r>
              <a:rPr lang="ar-EG" sz="2400" dirty="0">
                <a:latin typeface="+mn-lt"/>
                <a:cs typeface="Arial" pitchFamily="34" charset="0"/>
              </a:rPr>
              <a:t>“</a:t>
            </a:r>
            <a:r>
              <a:rPr lang="en-US" sz="2400" dirty="0">
                <a:latin typeface="+mn-lt"/>
                <a:cs typeface="Arial" pitchFamily="34" charset="0"/>
              </a:rPr>
              <a:t> </a:t>
            </a:r>
            <a:endParaRPr lang="ar-EG" sz="2400" dirty="0">
              <a:latin typeface="+mn-lt"/>
              <a:cs typeface="Arial" pitchFamily="34" charset="0"/>
            </a:endParaRPr>
          </a:p>
          <a:p>
            <a:pPr>
              <a:defRPr/>
            </a:pPr>
            <a:endParaRPr lang="ar-EG" sz="2400" dirty="0">
              <a:latin typeface="+mn-lt"/>
              <a:cs typeface="Arial" pitchFamily="34" charset="0"/>
            </a:endParaRPr>
          </a:p>
          <a:p>
            <a:pPr>
              <a:defRPr/>
            </a:pPr>
            <a:r>
              <a:rPr lang="en-US" sz="2400" dirty="0">
                <a:latin typeface="+mn-lt"/>
                <a:cs typeface="Arial" pitchFamily="34" charset="0"/>
              </a:rPr>
              <a:t>Life expectancy at birth </a:t>
            </a:r>
            <a:endParaRPr lang="ar-EG" sz="2400" dirty="0">
              <a:latin typeface="+mn-lt"/>
              <a:cs typeface="Arial" pitchFamily="34" charset="0"/>
            </a:endParaRPr>
          </a:p>
          <a:p>
            <a:pPr marL="806450" lvl="1" indent="-349250">
              <a:buFont typeface="Arial" pitchFamily="34" charset="0"/>
              <a:buChar char="•"/>
              <a:defRPr/>
            </a:pPr>
            <a:r>
              <a:rPr lang="ar-EG" sz="2400" dirty="0">
                <a:latin typeface="+mn-lt"/>
                <a:cs typeface="Arial" pitchFamily="34" charset="0"/>
              </a:rPr>
              <a:t>Best </a:t>
            </a:r>
            <a:r>
              <a:rPr lang="en-US" sz="2400" dirty="0">
                <a:latin typeface="+mn-lt"/>
                <a:cs typeface="Arial" pitchFamily="34" charset="0"/>
              </a:rPr>
              <a:t>global indicator of health status </a:t>
            </a:r>
            <a:endParaRPr lang="ar-EG" sz="2400" dirty="0">
              <a:latin typeface="+mn-lt"/>
              <a:cs typeface="Arial" pitchFamily="34" charset="0"/>
            </a:endParaRPr>
          </a:p>
          <a:p>
            <a:pPr marL="806450" lvl="1" indent="-349250">
              <a:buFont typeface="Arial" pitchFamily="34" charset="0"/>
              <a:buChar char="•"/>
              <a:defRPr/>
            </a:pPr>
            <a:r>
              <a:rPr lang="ar-EG" sz="2400" dirty="0">
                <a:latin typeface="+mn-lt"/>
                <a:cs typeface="Arial" pitchFamily="34" charset="0"/>
              </a:rPr>
              <a:t>Affected by infant mortality </a:t>
            </a:r>
          </a:p>
          <a:p>
            <a:pPr marL="806450" lvl="1" indent="-349250">
              <a:defRPr/>
            </a:pPr>
            <a:endParaRPr lang="ar-EG" sz="2400" dirty="0">
              <a:latin typeface="+mn-lt"/>
              <a:cs typeface="Arial" pitchFamily="34" charset="0"/>
            </a:endParaRPr>
          </a:p>
          <a:p>
            <a:pPr marL="0" lvl="1">
              <a:defRPr/>
            </a:pPr>
            <a:r>
              <a:rPr lang="ar-EG" sz="2400" dirty="0">
                <a:latin typeface="+mn-lt"/>
                <a:cs typeface="Arial" pitchFamily="34" charset="0"/>
              </a:rPr>
              <a:t>Life </a:t>
            </a:r>
            <a:r>
              <a:rPr lang="en-US" sz="2400" dirty="0">
                <a:latin typeface="+mn-lt"/>
                <a:cs typeface="Arial" pitchFamily="34" charset="0"/>
              </a:rPr>
              <a:t>expectancy at 5 years</a:t>
            </a:r>
            <a:endParaRPr lang="ar-EG" sz="2400" dirty="0">
              <a:latin typeface="+mn-lt"/>
              <a:cs typeface="Arial" pitchFamily="34" charset="0"/>
            </a:endParaRPr>
          </a:p>
          <a:p>
            <a:pPr marL="806450" lvl="1" indent="-349250">
              <a:buFont typeface="Arial" pitchFamily="34" charset="0"/>
              <a:buChar char="•"/>
              <a:defRPr/>
            </a:pPr>
            <a:r>
              <a:rPr lang="ar-EG" sz="2400" dirty="0">
                <a:latin typeface="+mn-lt"/>
                <a:cs typeface="Arial" pitchFamily="34" charset="0"/>
              </a:rPr>
              <a:t>Not affected by infant mortality</a:t>
            </a:r>
            <a:endParaRPr lang="en-US" sz="2400" dirty="0">
              <a:latin typeface="+mn-lt"/>
              <a:cs typeface="Arial" pitchFamily="34" charset="0"/>
            </a:endParaRPr>
          </a:p>
        </p:txBody>
      </p:sp>
      <p:sp>
        <p:nvSpPr>
          <p:cNvPr id="38925" name="Rectangle 2"/>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
        <p:nvSpPr>
          <p:cNvPr id="38926" name="Rectangle 4"/>
          <p:cNvSpPr>
            <a:spLocks noChangeArrowheads="1"/>
          </p:cNvSpPr>
          <p:nvPr/>
        </p:nvSpPr>
        <p:spPr bwMode="auto">
          <a:xfrm>
            <a:off x="0" y="-184150"/>
            <a:ext cx="184150" cy="368300"/>
          </a:xfrm>
          <a:prstGeom prst="rect">
            <a:avLst/>
          </a:prstGeom>
          <a:noFill/>
          <a:ln w="9525">
            <a:noFill/>
            <a:miter lim="800000"/>
            <a:headEnd/>
            <a:tailEnd/>
          </a:ln>
        </p:spPr>
        <p:txBody>
          <a:bodyPr wrap="none" anchor="ctr">
            <a:spAutoFit/>
          </a:bodyPr>
          <a:lstStyle/>
          <a:p>
            <a:endParaRPr lang="ar-OM"/>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ChangeArrowheads="1"/>
          </p:cNvSpPr>
          <p:nvPr/>
        </p:nvSpPr>
        <p:spPr bwMode="auto">
          <a:xfrm>
            <a:off x="714375" y="5514975"/>
            <a:ext cx="9009063" cy="338138"/>
          </a:xfrm>
          <a:prstGeom prst="rect">
            <a:avLst/>
          </a:prstGeom>
          <a:noFill/>
          <a:ln w="9525">
            <a:noFill/>
            <a:miter lim="800000"/>
            <a:headEnd/>
            <a:tailEnd/>
          </a:ln>
        </p:spPr>
        <p:txBody>
          <a:bodyPr>
            <a:spAutoFit/>
          </a:bodyPr>
          <a:lstStyle/>
          <a:p>
            <a:r>
              <a:rPr lang="en-AU" sz="1600"/>
              <a:t>http://www.moh.gov.sa/en/Ministry/Statistics/Indicator/Pages/Indicator-2013-06-19-001.aspx</a:t>
            </a:r>
          </a:p>
        </p:txBody>
      </p:sp>
      <p:pic>
        <p:nvPicPr>
          <p:cNvPr id="39939" name="Picture 2"/>
          <p:cNvPicPr>
            <a:picLocks noChangeAspect="1"/>
          </p:cNvPicPr>
          <p:nvPr/>
        </p:nvPicPr>
        <p:blipFill>
          <a:blip r:embed="rId2"/>
          <a:srcRect/>
          <a:stretch>
            <a:fillRect/>
          </a:stretch>
        </p:blipFill>
        <p:spPr bwMode="auto">
          <a:xfrm>
            <a:off x="0" y="479425"/>
            <a:ext cx="9763125" cy="477202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Application – mortality indicators</a:t>
            </a:r>
            <a:endParaRPr lang="en-US" dirty="0"/>
          </a:p>
        </p:txBody>
      </p:sp>
      <p:sp>
        <p:nvSpPr>
          <p:cNvPr id="3" name="Content Placeholder 2"/>
          <p:cNvSpPr>
            <a:spLocks noGrp="1"/>
          </p:cNvSpPr>
          <p:nvPr>
            <p:ph sz="quarter" idx="1"/>
          </p:nvPr>
        </p:nvSpPr>
        <p:spPr>
          <a:xfrm>
            <a:off x="663575" y="1676400"/>
            <a:ext cx="8832850" cy="4953000"/>
          </a:xfrm>
        </p:spPr>
        <p:txBody>
          <a:bodyPr>
            <a:normAutofit fontScale="85000" lnSpcReduction="20000"/>
          </a:bodyPr>
          <a:lstStyle/>
          <a:p>
            <a:pPr marL="0" indent="0">
              <a:buFont typeface="Arial" pitchFamily="34" charset="0"/>
              <a:buNone/>
              <a:defRPr/>
            </a:pPr>
            <a:r>
              <a:rPr lang="en-US" sz="2800" dirty="0"/>
              <a:t>In the year </a:t>
            </a:r>
            <a:r>
              <a:rPr lang="en-US" sz="2800" dirty="0" smtClean="0"/>
              <a:t>2015 </a:t>
            </a:r>
            <a:r>
              <a:rPr lang="en-US" sz="2800" dirty="0"/>
              <a:t>the following data were provided for a certain village</a:t>
            </a:r>
          </a:p>
          <a:p>
            <a:pPr lvl="1">
              <a:buFont typeface="Arial" pitchFamily="34" charset="0"/>
              <a:buChar char="•"/>
              <a:defRPr/>
            </a:pPr>
            <a:r>
              <a:rPr lang="en-US" sz="2500" dirty="0"/>
              <a:t>Midyear population                                    		</a:t>
            </a:r>
            <a:r>
              <a:rPr lang="en-US" sz="2500" dirty="0" smtClean="0"/>
              <a:t>200,000</a:t>
            </a:r>
            <a:endParaRPr lang="en-US" sz="2500" dirty="0"/>
          </a:p>
          <a:p>
            <a:pPr lvl="1">
              <a:buFont typeface="Arial" pitchFamily="34" charset="0"/>
              <a:buChar char="•"/>
              <a:defRPr/>
            </a:pPr>
            <a:r>
              <a:rPr lang="en-US" sz="2500" dirty="0"/>
              <a:t>Live births                                                    		7500</a:t>
            </a:r>
          </a:p>
          <a:p>
            <a:pPr lvl="1">
              <a:buFont typeface="Arial" pitchFamily="34" charset="0"/>
              <a:buChar char="•"/>
              <a:defRPr/>
            </a:pPr>
            <a:r>
              <a:rPr lang="en-US" sz="2500" dirty="0"/>
              <a:t>Deaths                                                           		3000</a:t>
            </a:r>
          </a:p>
          <a:p>
            <a:pPr lvl="1">
              <a:buFont typeface="Arial" pitchFamily="34" charset="0"/>
              <a:buChar char="•"/>
              <a:defRPr/>
            </a:pPr>
            <a:r>
              <a:rPr lang="en-US" sz="2500" dirty="0"/>
              <a:t>Infant deaths(&lt; one year )                             		750</a:t>
            </a:r>
          </a:p>
          <a:p>
            <a:pPr lvl="1">
              <a:buFont typeface="Arial" pitchFamily="34" charset="0"/>
              <a:buChar char="•"/>
              <a:defRPr/>
            </a:pPr>
            <a:r>
              <a:rPr lang="en-US" sz="2500" dirty="0"/>
              <a:t>Neonatal deaths (0- 28 days )                        		150</a:t>
            </a:r>
          </a:p>
          <a:p>
            <a:pPr lvl="1">
              <a:buFont typeface="Arial" pitchFamily="34" charset="0"/>
              <a:buChar char="•"/>
              <a:defRPr/>
            </a:pPr>
            <a:r>
              <a:rPr lang="en-US" sz="2500" dirty="0"/>
              <a:t>Post neonatal deaths ( 28 days- &lt; one year) 	 	</a:t>
            </a:r>
            <a:r>
              <a:rPr lang="en-US" sz="2500" dirty="0" smtClean="0"/>
              <a:t>600</a:t>
            </a:r>
            <a:endParaRPr lang="en-US" sz="2500" dirty="0"/>
          </a:p>
          <a:p>
            <a:pPr lvl="1">
              <a:buFont typeface="Arial" pitchFamily="34" charset="0"/>
              <a:buChar char="•"/>
              <a:defRPr/>
            </a:pPr>
            <a:r>
              <a:rPr lang="en-US" sz="2500" dirty="0"/>
              <a:t>Maternal deaths                                              		100</a:t>
            </a:r>
          </a:p>
          <a:p>
            <a:pPr>
              <a:buFont typeface="Arial" pitchFamily="34" charset="0"/>
              <a:buChar char="▪"/>
              <a:defRPr/>
            </a:pPr>
            <a:endParaRPr lang="en-US" sz="2800" i="1" dirty="0" smtClean="0"/>
          </a:p>
          <a:p>
            <a:pPr marL="0" indent="0">
              <a:buFont typeface="Arial" pitchFamily="34" charset="0"/>
              <a:buNone/>
              <a:defRPr/>
            </a:pPr>
            <a:r>
              <a:rPr lang="en-US" sz="2800" i="1" dirty="0" smtClean="0"/>
              <a:t>Calculate </a:t>
            </a:r>
            <a:r>
              <a:rPr lang="en-US" sz="2800" i="1" dirty="0"/>
              <a:t>and interpret the following rates </a:t>
            </a:r>
            <a:endParaRPr lang="en-US" sz="2800" dirty="0"/>
          </a:p>
          <a:p>
            <a:pPr marL="365760" lvl="1" indent="0">
              <a:buFont typeface="Arial" pitchFamily="34" charset="0"/>
              <a:buNone/>
              <a:defRPr/>
            </a:pPr>
            <a:r>
              <a:rPr lang="en-US" sz="2500" dirty="0" smtClean="0"/>
              <a:t>	Crude </a:t>
            </a:r>
            <a:r>
              <a:rPr lang="en-US" sz="2500" dirty="0"/>
              <a:t>death </a:t>
            </a:r>
            <a:r>
              <a:rPr lang="en-US" sz="2500" dirty="0" smtClean="0"/>
              <a:t>rate		Infant </a:t>
            </a:r>
            <a:r>
              <a:rPr lang="en-US" sz="2500" dirty="0"/>
              <a:t>mortality </a:t>
            </a:r>
            <a:r>
              <a:rPr lang="en-US" sz="2500" dirty="0" smtClean="0"/>
              <a:t>rate</a:t>
            </a:r>
          </a:p>
          <a:p>
            <a:pPr marL="365760" lvl="1" indent="0">
              <a:buFont typeface="Arial" pitchFamily="34" charset="0"/>
              <a:buNone/>
              <a:defRPr/>
            </a:pPr>
            <a:r>
              <a:rPr lang="en-US" sz="2500" dirty="0"/>
              <a:t>	</a:t>
            </a:r>
            <a:r>
              <a:rPr lang="en-US" sz="2500" dirty="0" smtClean="0"/>
              <a:t>Neonatal </a:t>
            </a:r>
            <a:r>
              <a:rPr lang="en-US" sz="2500" dirty="0"/>
              <a:t>mortality </a:t>
            </a:r>
            <a:r>
              <a:rPr lang="en-US" sz="2500" dirty="0" smtClean="0"/>
              <a:t>rate	Post </a:t>
            </a:r>
            <a:r>
              <a:rPr lang="en-US" sz="2500" dirty="0"/>
              <a:t>neonatal mortality </a:t>
            </a:r>
            <a:r>
              <a:rPr lang="en-US" sz="2500" dirty="0" smtClean="0"/>
              <a:t>rate</a:t>
            </a:r>
          </a:p>
          <a:p>
            <a:pPr marL="365760" lvl="1" indent="0">
              <a:buFont typeface="Arial" pitchFamily="34" charset="0"/>
              <a:buNone/>
              <a:defRPr/>
            </a:pPr>
            <a:r>
              <a:rPr lang="en-US" sz="2500" dirty="0"/>
              <a:t>	</a:t>
            </a:r>
            <a:r>
              <a:rPr lang="en-US" sz="2500" dirty="0" smtClean="0"/>
              <a:t>Maternal </a:t>
            </a:r>
            <a:r>
              <a:rPr lang="en-US" sz="2500" dirty="0"/>
              <a:t>mortality ratio</a:t>
            </a:r>
          </a:p>
          <a:p>
            <a:pPr marL="0" indent="0">
              <a:buFont typeface="Arial" pitchFamily="34" charset="0"/>
              <a:buNone/>
              <a:defRPr/>
            </a:pPr>
            <a:endParaRPr lang="en-US" dirty="0"/>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Application – mortality indicators</a:t>
            </a:r>
            <a:endParaRPr lang="en-US" dirty="0"/>
          </a:p>
        </p:txBody>
      </p:sp>
      <p:sp>
        <p:nvSpPr>
          <p:cNvPr id="41987" name="Content Placeholder 2"/>
          <p:cNvSpPr>
            <a:spLocks noGrp="1"/>
          </p:cNvSpPr>
          <p:nvPr>
            <p:ph sz="quarter" idx="1"/>
          </p:nvPr>
        </p:nvSpPr>
        <p:spPr>
          <a:xfrm>
            <a:off x="663575" y="1752600"/>
            <a:ext cx="8832850" cy="4343400"/>
          </a:xfrm>
        </p:spPr>
        <p:txBody>
          <a:bodyPr/>
          <a:lstStyle/>
          <a:p>
            <a:pPr marL="0" indent="0" algn="just">
              <a:buFont typeface="Arial" charset="0"/>
              <a:buNone/>
            </a:pPr>
            <a:r>
              <a:rPr lang="en-US" sz="2800" smtClean="0"/>
              <a:t>In village x, the estimated midyear population for the year 2015 was 200 000. In the same year 7500 births and 3000 deaths were recorded. 100 died from maternal causes. Number of deaths below the age of 1year was 750 of whom 150 died in the first 28 days. </a:t>
            </a:r>
          </a:p>
          <a:p>
            <a:pPr marL="0" indent="0" algn="just">
              <a:buFont typeface="Arial" charset="0"/>
              <a:buNone/>
            </a:pPr>
            <a:endParaRPr lang="en-US" sz="2800" smtClean="0"/>
          </a:p>
          <a:p>
            <a:pPr marL="0" indent="0" algn="just">
              <a:buFont typeface="Arial" charset="0"/>
              <a:buNone/>
            </a:pPr>
            <a:r>
              <a:rPr lang="en-US" sz="2800" smtClean="0"/>
              <a:t>Calculate all possible indicators of mortality and indicate what these indicators reflect. </a:t>
            </a:r>
          </a:p>
          <a:p>
            <a:pPr marL="0" indent="0">
              <a:buFont typeface="Arial" charset="0"/>
              <a:buNone/>
            </a:pPr>
            <a:endParaRPr lang="en-US" smtClean="0"/>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Application – mortality indicators</a:t>
            </a:r>
            <a:endParaRPr lang="en-US" dirty="0"/>
          </a:p>
        </p:txBody>
      </p:sp>
      <p:sp>
        <p:nvSpPr>
          <p:cNvPr id="43011" name="Content Placeholder 2"/>
          <p:cNvSpPr>
            <a:spLocks noGrp="1"/>
          </p:cNvSpPr>
          <p:nvPr>
            <p:ph sz="quarter" idx="1"/>
          </p:nvPr>
        </p:nvSpPr>
        <p:spPr>
          <a:xfrm>
            <a:off x="663575" y="1752600"/>
            <a:ext cx="8832850" cy="4343400"/>
          </a:xfrm>
        </p:spPr>
        <p:txBody>
          <a:bodyPr/>
          <a:lstStyle/>
          <a:p>
            <a:pPr marL="0" indent="0">
              <a:buFont typeface="Arial" charset="0"/>
              <a:buNone/>
            </a:pPr>
            <a:r>
              <a:rPr lang="en-US" sz="2800" smtClean="0"/>
              <a:t>Data of city (A) during the year 2014 shows that the midyear population was 100,000 individuals (45,000 males and 55,000 females). Number of deaths from all causes was 1000 (600 males and 400 females). There were 50 cases (40 males and 10 females) of lung cancer of which 45 died (36 males and 9 females). Calculate all possible indicators of mortality and indicate what these indicators reflect.</a:t>
            </a:r>
          </a:p>
          <a:p>
            <a:pPr marL="0" indent="0">
              <a:buFont typeface="Arial" charset="0"/>
              <a:buNone/>
            </a:pPr>
            <a:endParaRPr lang="en-US" smtClean="0"/>
          </a:p>
        </p:txBody>
      </p:sp>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body" idx="1"/>
          </p:nvPr>
        </p:nvSpPr>
        <p:spPr>
          <a:xfrm>
            <a:off x="1042988" y="1905000"/>
            <a:ext cx="7669212" cy="4457700"/>
          </a:xfrm>
        </p:spPr>
        <p:txBody>
          <a:bodyPr/>
          <a:lstStyle/>
          <a:p>
            <a:pPr marL="457200" indent="-457200" eaLnBrk="1" hangingPunct="1">
              <a:buFont typeface="Arial" pitchFamily="34" charset="0"/>
              <a:buChar char="▪"/>
              <a:defRPr/>
            </a:pPr>
            <a:r>
              <a:rPr lang="en-US" sz="1800" dirty="0" smtClean="0">
                <a:solidFill>
                  <a:schemeClr val="accent1">
                    <a:lumMod val="50000"/>
                  </a:schemeClr>
                </a:solidFill>
                <a:latin typeface="Arial" pitchFamily="34" charset="0"/>
                <a:cs typeface="Arial" pitchFamily="34" charset="0"/>
              </a:rPr>
              <a:t>Last JM, editor. Dictionary of epidemiology. 4th ed. New York: Oxford University Press; 2001</a:t>
            </a:r>
          </a:p>
          <a:p>
            <a:pPr marL="457200" indent="-457200" eaLnBrk="1" hangingPunct="1">
              <a:buFont typeface="Arial" pitchFamily="34" charset="0"/>
              <a:buChar char="▪"/>
              <a:defRPr/>
            </a:pPr>
            <a:r>
              <a:rPr lang="en-US" sz="1800" dirty="0" smtClean="0">
                <a:solidFill>
                  <a:schemeClr val="accent1">
                    <a:lumMod val="50000"/>
                  </a:schemeClr>
                </a:solidFill>
                <a:latin typeface="Arial" pitchFamily="34" charset="0"/>
                <a:cs typeface="Arial" pitchFamily="34" charset="0"/>
              </a:rPr>
              <a:t>Principles of EPIDEMIOLOGY in Public Health Practice </a:t>
            </a:r>
            <a:r>
              <a:rPr lang="en-US" sz="1800" i="1" dirty="0" smtClean="0">
                <a:solidFill>
                  <a:schemeClr val="accent1">
                    <a:lumMod val="50000"/>
                  </a:schemeClr>
                </a:solidFill>
                <a:latin typeface="Arial" pitchFamily="34" charset="0"/>
                <a:cs typeface="Arial" pitchFamily="34" charset="0"/>
              </a:rPr>
              <a:t>Third Edition </a:t>
            </a:r>
            <a:r>
              <a:rPr lang="en-US" sz="1800" dirty="0" smtClean="0">
                <a:solidFill>
                  <a:schemeClr val="accent1">
                    <a:lumMod val="50000"/>
                  </a:schemeClr>
                </a:solidFill>
                <a:latin typeface="Arial" pitchFamily="34" charset="0"/>
                <a:cs typeface="Arial" pitchFamily="34" charset="0"/>
              </a:rPr>
              <a:t>An Introduction to Applied Epidemiology and Biostatistics. Centers for Disease Control and Prevention (CDC)</a:t>
            </a:r>
          </a:p>
          <a:p>
            <a:pPr marL="457200" indent="-457200" eaLnBrk="1" hangingPunct="1">
              <a:buFont typeface="Arial" pitchFamily="34" charset="0"/>
              <a:buChar char="▪"/>
              <a:defRPr/>
            </a:pPr>
            <a:r>
              <a:rPr lang="en-US" sz="1800" dirty="0" smtClean="0">
                <a:solidFill>
                  <a:schemeClr val="accent1">
                    <a:lumMod val="50000"/>
                  </a:schemeClr>
                </a:solidFill>
                <a:latin typeface="Arial" pitchFamily="34" charset="0"/>
                <a:cs typeface="Arial" pitchFamily="34" charset="0"/>
              </a:rPr>
              <a:t>Quality of Life indicators by European Commission </a:t>
            </a:r>
            <a:r>
              <a:rPr lang="en-US" sz="1800" dirty="0" smtClean="0">
                <a:solidFill>
                  <a:schemeClr val="accent1">
                    <a:lumMod val="50000"/>
                  </a:schemeClr>
                </a:solidFill>
                <a:latin typeface="Arial" pitchFamily="34" charset="0"/>
                <a:cs typeface="Arial" pitchFamily="34" charset="0"/>
                <a:hlinkClick r:id="rId2"/>
              </a:rPr>
              <a:t>http://epp.eurostat.ec.europa.eu/portal/page/portal/quality_life/introduction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buFont typeface="Arial" pitchFamily="34" charset="0"/>
              <a:buChar char="▪"/>
              <a:defRPr/>
            </a:pPr>
            <a:r>
              <a:rPr lang="en-US" sz="1800" dirty="0" smtClean="0">
                <a:solidFill>
                  <a:schemeClr val="accent1">
                    <a:lumMod val="50000"/>
                  </a:schemeClr>
                </a:solidFill>
                <a:latin typeface="Arial" pitchFamily="34" charset="0"/>
                <a:cs typeface="Arial" pitchFamily="34" charset="0"/>
              </a:rPr>
              <a:t>WHO </a:t>
            </a:r>
            <a:r>
              <a:rPr lang="en-US" sz="1800" dirty="0" smtClean="0">
                <a:solidFill>
                  <a:schemeClr val="accent1">
                    <a:lumMod val="50000"/>
                  </a:schemeClr>
                </a:solidFill>
                <a:latin typeface="Arial" pitchFamily="34" charset="0"/>
                <a:cs typeface="Arial" pitchFamily="34" charset="0"/>
                <a:hlinkClick r:id="rId3"/>
              </a:rPr>
              <a:t>http://www.who.int/ceh/publications/cehframework/en/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buFont typeface="Arial" pitchFamily="34" charset="0"/>
              <a:buChar char="▪"/>
              <a:defRPr/>
            </a:pPr>
            <a:r>
              <a:rPr lang="en-US" sz="1800" dirty="0" smtClean="0">
                <a:solidFill>
                  <a:schemeClr val="accent1">
                    <a:lumMod val="50000"/>
                  </a:schemeClr>
                </a:solidFill>
                <a:latin typeface="Arial" pitchFamily="34" charset="0"/>
                <a:cs typeface="Arial" pitchFamily="34" charset="0"/>
              </a:rPr>
              <a:t>World Bank World Development Indicators </a:t>
            </a:r>
            <a:r>
              <a:rPr lang="en-US" sz="1800" dirty="0" smtClean="0">
                <a:solidFill>
                  <a:schemeClr val="accent1">
                    <a:lumMod val="50000"/>
                  </a:schemeClr>
                </a:solidFill>
                <a:latin typeface="Arial" pitchFamily="34" charset="0"/>
                <a:cs typeface="Arial" pitchFamily="34" charset="0"/>
                <a:hlinkClick r:id="rId4"/>
              </a:rPr>
              <a:t>http://databank.worldbank.org/data/views/variableselection/selectvariables.aspx?source=world-development-indicators</a:t>
            </a:r>
            <a:endParaRPr lang="en-US" sz="1800" dirty="0" smtClean="0">
              <a:solidFill>
                <a:schemeClr val="accent1">
                  <a:lumMod val="50000"/>
                </a:schemeClr>
              </a:solidFill>
              <a:latin typeface="Arial" pitchFamily="34" charset="0"/>
              <a:cs typeface="Arial" pitchFamily="34" charset="0"/>
            </a:endParaRPr>
          </a:p>
          <a:p>
            <a:pPr marL="457200" indent="-457200" eaLnBrk="1" hangingPunct="1">
              <a:buFont typeface="Arial" pitchFamily="34" charset="0"/>
              <a:buChar char="▪"/>
              <a:defRPr/>
            </a:pPr>
            <a:endParaRPr lang="en-US" sz="1800" dirty="0" smtClean="0">
              <a:solidFill>
                <a:schemeClr val="accent1">
                  <a:lumMod val="50000"/>
                </a:schemeClr>
              </a:solidFill>
              <a:latin typeface="Arial" pitchFamily="34" charset="0"/>
              <a:cs typeface="Arial" pitchFamily="34" charset="0"/>
            </a:endParaRPr>
          </a:p>
          <a:p>
            <a:pPr marL="457200" indent="-457200" eaLnBrk="1" hangingPunct="1">
              <a:buFont typeface="Arial" pitchFamily="34" charset="0"/>
              <a:buChar char="▪"/>
              <a:defRPr/>
            </a:pPr>
            <a:endParaRPr lang="en-AU" sz="2400" dirty="0" smtClean="0">
              <a:solidFill>
                <a:schemeClr val="accent1">
                  <a:lumMod val="50000"/>
                </a:schemeClr>
              </a:solidFill>
              <a:latin typeface="Arial" pitchFamily="34" charset="0"/>
              <a:cs typeface="Arial" pitchFamily="34" charset="0"/>
            </a:endParaRPr>
          </a:p>
          <a:p>
            <a:pPr marL="457200" indent="-457200" eaLnBrk="1" hangingPunct="1">
              <a:buFont typeface="Arial" pitchFamily="34" charset="0"/>
              <a:buChar char="▪"/>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buFont typeface="Arial" pitchFamily="34" charset="0"/>
              <a:buChar char="▪"/>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buFont typeface="Arial" pitchFamily="34" charset="0"/>
              <a:buChar char="▪"/>
              <a:defRPr/>
            </a:pPr>
            <a:endParaRPr lang="en-US" sz="2400" dirty="0" smtClean="0">
              <a:solidFill>
                <a:schemeClr val="accent1">
                  <a:lumMod val="50000"/>
                </a:schemeClr>
              </a:solidFill>
              <a:latin typeface="Arial" pitchFamily="34" charset="0"/>
              <a:cs typeface="Arial" pitchFamily="34" charset="0"/>
            </a:endParaRPr>
          </a:p>
          <a:p>
            <a:pPr marL="457200" indent="-457200">
              <a:spcBef>
                <a:spcPct val="0"/>
              </a:spcBef>
              <a:buFont typeface="Calibri" pitchFamily="34" charset="0"/>
              <a:buAutoNum type="arabicPeriod"/>
              <a:defRPr/>
            </a:pPr>
            <a:endParaRPr lang="en-US" sz="2400" dirty="0" smtClean="0">
              <a:solidFill>
                <a:schemeClr val="accent1">
                  <a:lumMod val="50000"/>
                </a:schemeClr>
              </a:solidFill>
              <a:latin typeface="Arial" pitchFamily="34" charset="0"/>
              <a:cs typeface="Arial" pitchFamily="34" charset="0"/>
            </a:endParaRPr>
          </a:p>
        </p:txBody>
      </p:sp>
      <p:sp>
        <p:nvSpPr>
          <p:cNvPr id="59395" name="Title 1"/>
          <p:cNvSpPr>
            <a:spLocks noGrp="1"/>
          </p:cNvSpPr>
          <p:nvPr>
            <p:ph type="title"/>
          </p:nvPr>
        </p:nvSpPr>
        <p:spPr>
          <a:xfrm>
            <a:off x="1271588" y="252413"/>
            <a:ext cx="4781550" cy="838200"/>
          </a:xfrm>
        </p:spPr>
        <p:txBody>
          <a:bodyPr/>
          <a:lstStyle/>
          <a:p>
            <a:pPr eaLnBrk="1" hangingPunct="1">
              <a:defRPr/>
            </a:pPr>
            <a:r>
              <a:rPr lang="en-US" sz="3200" dirty="0">
                <a:latin typeface="Arial" panose="020B0604020202020204" pitchFamily="34" charset="0"/>
                <a:cs typeface="Arial" panose="020B0604020202020204" pitchFamily="34" charset="0"/>
              </a:rPr>
              <a:t>References</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731838" y="1278678"/>
            <a:ext cx="8651875" cy="4953000"/>
          </a:xfrm>
        </p:spPr>
        <p:txBody>
          <a:bodyPr>
            <a:normAutofit fontScale="25000" lnSpcReduction="20000"/>
          </a:bodyPr>
          <a:lstStyle/>
          <a:p>
            <a:pPr eaLnBrk="1" hangingPunct="1">
              <a:buFont typeface="Arial" pitchFamily="34" charset="0"/>
              <a:buNone/>
              <a:defRPr/>
            </a:pPr>
            <a:endParaRPr lang="en-US" sz="2400" dirty="0">
              <a:latin typeface="Arial" pitchFamily="34" charset="0"/>
              <a:cs typeface="Arial" pitchFamily="34" charset="0"/>
            </a:endParaRPr>
          </a:p>
          <a:p>
            <a:pPr marL="0" indent="0">
              <a:buFont typeface="Arial" pitchFamily="34" charset="0"/>
              <a:buNone/>
              <a:defRPr/>
            </a:pPr>
            <a:r>
              <a:rPr lang="en-US" sz="7200" dirty="0"/>
              <a:t>Health indicators </a:t>
            </a:r>
            <a:r>
              <a:rPr lang="en-US" sz="7200" dirty="0" smtClean="0"/>
              <a:t>should be</a:t>
            </a:r>
            <a:endParaRPr lang="en-US" sz="7200" dirty="0"/>
          </a:p>
          <a:p>
            <a:pPr marL="0" indent="0">
              <a:buFont typeface="Arial" pitchFamily="34" charset="0"/>
              <a:buNone/>
              <a:defRPr/>
            </a:pPr>
            <a:endParaRPr lang="en-US" sz="2800" dirty="0"/>
          </a:p>
          <a:p>
            <a:pPr>
              <a:buFont typeface="Arial" pitchFamily="34" charset="0"/>
              <a:buChar char="•"/>
              <a:defRPr/>
            </a:pPr>
            <a:r>
              <a:rPr lang="en-US" sz="7200" b="1" dirty="0">
                <a:solidFill>
                  <a:schemeClr val="tx2"/>
                </a:solidFill>
                <a:cs typeface="Arial" pitchFamily="34" charset="0"/>
              </a:rPr>
              <a:t>Valid</a:t>
            </a:r>
            <a:r>
              <a:rPr lang="en-US" sz="7200" dirty="0">
                <a:solidFill>
                  <a:schemeClr val="tx2"/>
                </a:solidFill>
                <a:cs typeface="Arial" pitchFamily="34" charset="0"/>
              </a:rPr>
              <a:t> 	</a:t>
            </a:r>
            <a:r>
              <a:rPr lang="en-US" sz="7200" dirty="0" smtClean="0">
                <a:solidFill>
                  <a:schemeClr val="tx2"/>
                </a:solidFill>
                <a:cs typeface="Arial" pitchFamily="34" charset="0"/>
              </a:rPr>
              <a:t>	</a:t>
            </a:r>
            <a:r>
              <a:rPr lang="ar-SA" sz="7200" dirty="0" smtClean="0">
                <a:solidFill>
                  <a:schemeClr val="tx2"/>
                </a:solidFill>
                <a:cs typeface="Arial" pitchFamily="34" charset="0"/>
              </a:rPr>
              <a:t>               </a:t>
            </a:r>
            <a:r>
              <a:rPr lang="en-US" sz="7200" dirty="0" smtClean="0">
                <a:cs typeface="Arial" pitchFamily="34" charset="0"/>
              </a:rPr>
              <a:t>Corresponds </a:t>
            </a:r>
            <a:r>
              <a:rPr lang="en-US" sz="7200" dirty="0" smtClean="0">
                <a:cs typeface="Arial" pitchFamily="34" charset="0"/>
              </a:rPr>
              <a:t>to the actual status</a:t>
            </a:r>
          </a:p>
          <a:p>
            <a:pPr marL="0" indent="0">
              <a:buFont typeface="Arial" pitchFamily="34" charset="0"/>
              <a:buNone/>
              <a:defRPr/>
            </a:pPr>
            <a:r>
              <a:rPr lang="en-US" sz="7200" dirty="0" smtClean="0">
                <a:cs typeface="Arial" pitchFamily="34" charset="0"/>
              </a:rPr>
              <a:t>			Measures </a:t>
            </a:r>
            <a:r>
              <a:rPr lang="en-US" sz="7200" dirty="0">
                <a:cs typeface="Arial" pitchFamily="34" charset="0"/>
              </a:rPr>
              <a:t>what it is supposed to </a:t>
            </a:r>
            <a:r>
              <a:rPr lang="en-US" sz="7200" dirty="0" smtClean="0">
                <a:cs typeface="Arial" pitchFamily="34" charset="0"/>
              </a:rPr>
              <a:t>measure</a:t>
            </a:r>
            <a:endParaRPr lang="en-US" sz="7200" dirty="0">
              <a:cs typeface="Arial" pitchFamily="34" charset="0"/>
            </a:endParaRPr>
          </a:p>
          <a:p>
            <a:pPr>
              <a:buFont typeface="Arial" pitchFamily="34" charset="0"/>
              <a:buChar char="•"/>
              <a:defRPr/>
            </a:pPr>
            <a:endParaRPr lang="en-US" sz="7200" b="1" dirty="0">
              <a:solidFill>
                <a:srgbClr val="92D050"/>
              </a:solidFill>
              <a:cs typeface="Arial" pitchFamily="34" charset="0"/>
            </a:endParaRPr>
          </a:p>
          <a:p>
            <a:pPr>
              <a:buFont typeface="Arial" pitchFamily="34" charset="0"/>
              <a:buChar char="•"/>
              <a:defRPr/>
            </a:pPr>
            <a:r>
              <a:rPr lang="en-US" sz="7200" b="1" dirty="0">
                <a:solidFill>
                  <a:schemeClr val="tx2"/>
                </a:solidFill>
                <a:cs typeface="Arial" pitchFamily="34" charset="0"/>
              </a:rPr>
              <a:t>Reliable</a:t>
            </a:r>
            <a:r>
              <a:rPr lang="en-US" sz="7200" b="1" dirty="0">
                <a:solidFill>
                  <a:srgbClr val="92D050"/>
                </a:solidFill>
                <a:cs typeface="Arial" pitchFamily="34" charset="0"/>
              </a:rPr>
              <a:t> </a:t>
            </a:r>
            <a:r>
              <a:rPr lang="en-US" sz="7200" b="1" dirty="0" smtClean="0">
                <a:solidFill>
                  <a:srgbClr val="92D050"/>
                </a:solidFill>
                <a:cs typeface="Arial" pitchFamily="34" charset="0"/>
              </a:rPr>
              <a:t>		</a:t>
            </a:r>
            <a:r>
              <a:rPr lang="en-US" sz="7200" dirty="0" smtClean="0">
                <a:cs typeface="Arial" pitchFamily="34" charset="0"/>
              </a:rPr>
              <a:t>Precise, Reproducible</a:t>
            </a:r>
            <a:r>
              <a:rPr lang="en-US" sz="7200" dirty="0" smtClean="0">
                <a:solidFill>
                  <a:srgbClr val="92D050"/>
                </a:solidFill>
                <a:cs typeface="Arial" pitchFamily="34" charset="0"/>
              </a:rPr>
              <a:t> </a:t>
            </a:r>
          </a:p>
          <a:p>
            <a:pPr marL="0" indent="0">
              <a:buFont typeface="Arial" pitchFamily="34" charset="0"/>
              <a:buNone/>
              <a:defRPr/>
            </a:pPr>
            <a:r>
              <a:rPr lang="en-US" sz="7200" dirty="0" smtClean="0">
                <a:cs typeface="Arial" pitchFamily="34" charset="0"/>
              </a:rPr>
              <a:t>			Give the same results on repeated measurement by different 			</a:t>
            </a:r>
            <a:r>
              <a:rPr lang="en-US" sz="7200" dirty="0" smtClean="0">
                <a:cs typeface="Arial" pitchFamily="34" charset="0"/>
              </a:rPr>
              <a:t>individuals</a:t>
            </a:r>
            <a:endParaRPr lang="en-US" sz="7200" dirty="0">
              <a:cs typeface="Arial" pitchFamily="34" charset="0"/>
            </a:endParaRPr>
          </a:p>
          <a:p>
            <a:pPr>
              <a:buFont typeface="Arial" pitchFamily="34" charset="0"/>
              <a:buChar char="•"/>
              <a:defRPr/>
            </a:pPr>
            <a:endParaRPr lang="en-US" sz="7200" b="1" dirty="0">
              <a:solidFill>
                <a:srgbClr val="92D050"/>
              </a:solidFill>
              <a:cs typeface="Arial" pitchFamily="34" charset="0"/>
            </a:endParaRPr>
          </a:p>
          <a:p>
            <a:pPr>
              <a:buFont typeface="Arial" pitchFamily="34" charset="0"/>
              <a:buChar char="•"/>
              <a:defRPr/>
            </a:pPr>
            <a:r>
              <a:rPr lang="en-US" sz="7200" b="1" dirty="0">
                <a:solidFill>
                  <a:schemeClr val="tx2"/>
                </a:solidFill>
                <a:cs typeface="Arial" pitchFamily="34" charset="0"/>
              </a:rPr>
              <a:t>Sensitive</a:t>
            </a:r>
            <a:r>
              <a:rPr lang="en-US" sz="7200" b="1" dirty="0">
                <a:solidFill>
                  <a:srgbClr val="92D050"/>
                </a:solidFill>
                <a:cs typeface="Arial" pitchFamily="34" charset="0"/>
              </a:rPr>
              <a:t> </a:t>
            </a:r>
            <a:r>
              <a:rPr lang="en-US" sz="7200" b="1" dirty="0" smtClean="0">
                <a:solidFill>
                  <a:srgbClr val="92D050"/>
                </a:solidFill>
                <a:cs typeface="Arial" pitchFamily="34" charset="0"/>
              </a:rPr>
              <a:t>		</a:t>
            </a:r>
            <a:r>
              <a:rPr lang="en-US" sz="7200" dirty="0" smtClean="0">
                <a:cs typeface="Arial" pitchFamily="34" charset="0"/>
              </a:rPr>
              <a:t>Reflects the smallest change in the health </a:t>
            </a:r>
            <a:r>
              <a:rPr lang="en-US" sz="7200" dirty="0" smtClean="0">
                <a:cs typeface="Arial" pitchFamily="34" charset="0"/>
              </a:rPr>
              <a:t>of population</a:t>
            </a:r>
            <a:endParaRPr lang="en-US" sz="7200" dirty="0" smtClean="0">
              <a:cs typeface="Arial" pitchFamily="34" charset="0"/>
            </a:endParaRPr>
          </a:p>
          <a:p>
            <a:pPr>
              <a:buFont typeface="Arial" pitchFamily="34" charset="0"/>
              <a:buChar char="•"/>
              <a:defRPr/>
            </a:pPr>
            <a:endParaRPr lang="en-US" sz="7200" dirty="0">
              <a:cs typeface="Arial" pitchFamily="34" charset="0"/>
            </a:endParaRPr>
          </a:p>
          <a:p>
            <a:pPr>
              <a:buFont typeface="Arial" pitchFamily="34" charset="0"/>
              <a:buChar char="•"/>
              <a:defRPr/>
            </a:pPr>
            <a:r>
              <a:rPr lang="en-US" sz="7200" b="1" dirty="0">
                <a:solidFill>
                  <a:schemeClr val="tx2"/>
                </a:solidFill>
                <a:cs typeface="Arial" pitchFamily="34" charset="0"/>
              </a:rPr>
              <a:t>Specific</a:t>
            </a:r>
            <a:r>
              <a:rPr lang="en-US" sz="7200" dirty="0">
                <a:solidFill>
                  <a:srgbClr val="92D050"/>
                </a:solidFill>
                <a:cs typeface="Arial" pitchFamily="34" charset="0"/>
              </a:rPr>
              <a:t> </a:t>
            </a:r>
            <a:r>
              <a:rPr lang="en-US" sz="7200" dirty="0" smtClean="0">
                <a:solidFill>
                  <a:srgbClr val="92D050"/>
                </a:solidFill>
                <a:cs typeface="Arial" pitchFamily="34" charset="0"/>
              </a:rPr>
              <a:t>		</a:t>
            </a:r>
            <a:r>
              <a:rPr lang="en-US" sz="7200" dirty="0" smtClean="0">
                <a:cs typeface="Arial" pitchFamily="34" charset="0"/>
              </a:rPr>
              <a:t>Reflects changes only in the situation concerned </a:t>
            </a:r>
          </a:p>
        </p:txBody>
      </p:sp>
      <p:sp>
        <p:nvSpPr>
          <p:cNvPr id="18435" name="Title 1"/>
          <p:cNvSpPr>
            <a:spLocks noGrp="1"/>
          </p:cNvSpPr>
          <p:nvPr>
            <p:ph type="title"/>
          </p:nvPr>
        </p:nvSpPr>
        <p:spPr>
          <a:xfrm>
            <a:off x="546100" y="304800"/>
            <a:ext cx="7429500" cy="690563"/>
          </a:xfrm>
        </p:spPr>
        <p:txBody>
          <a:bodyPr>
            <a:normAutofit/>
          </a:bodyPr>
          <a:lstStyle/>
          <a:p>
            <a:pPr>
              <a:defRPr/>
            </a:pPr>
            <a:r>
              <a:rPr lang="en-US" sz="3200" dirty="0" smtClean="0"/>
              <a:t>CHARACTERISTICS OF HEALTH INDICATORS</a:t>
            </a:r>
            <a:endParaRPr lang="en-US" sz="3200" dirty="0">
              <a:solidFill>
                <a:schemeClr val="accent1">
                  <a:lumMod val="50000"/>
                </a:schemeClr>
              </a:solidFill>
              <a:latin typeface="Footlight MT Light" pitchFamily="18"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525463" y="152400"/>
            <a:ext cx="6757987" cy="838200"/>
          </a:xfrm>
        </p:spPr>
        <p:txBody>
          <a:bodyPr/>
          <a:lstStyle/>
          <a:p>
            <a:pPr eaLnBrk="1" hangingPunct="1">
              <a:defRPr/>
            </a:pPr>
            <a:r>
              <a:rPr lang="en-US" sz="3200" dirty="0">
                <a:latin typeface="+mn-lt"/>
                <a:cs typeface="Arial" panose="020B0604020202020204" pitchFamily="34" charset="0"/>
              </a:rPr>
              <a:t>Uses of Health Indicators</a:t>
            </a:r>
            <a:endParaRPr lang="en-GB" sz="3200" dirty="0">
              <a:latin typeface="+mn-lt"/>
              <a:cs typeface="Arial" panose="020B0604020202020204" pitchFamily="34" charset="0"/>
            </a:endParaRPr>
          </a:p>
        </p:txBody>
      </p:sp>
      <p:sp>
        <p:nvSpPr>
          <p:cNvPr id="29699" name="Rectangle 3"/>
          <p:cNvSpPr>
            <a:spLocks noGrp="1"/>
          </p:cNvSpPr>
          <p:nvPr>
            <p:ph type="body" idx="1"/>
          </p:nvPr>
        </p:nvSpPr>
        <p:spPr>
          <a:xfrm>
            <a:off x="669925" y="1828800"/>
            <a:ext cx="8686800" cy="4114800"/>
          </a:xfrm>
        </p:spPr>
        <p:txBody>
          <a:bodyPr>
            <a:normAutofit fontScale="92500"/>
          </a:bodyPr>
          <a:lstStyle/>
          <a:p>
            <a:pPr>
              <a:buFont typeface="Arial" pitchFamily="34" charset="0"/>
              <a:buChar char="•"/>
              <a:defRPr/>
            </a:pPr>
            <a:r>
              <a:rPr lang="en-US" sz="2400" dirty="0" smtClean="0"/>
              <a:t>Reflect the health status of a given population </a:t>
            </a:r>
          </a:p>
          <a:p>
            <a:pPr>
              <a:buFont typeface="Arial" pitchFamily="34" charset="0"/>
              <a:buChar char="•"/>
              <a:defRPr/>
            </a:pPr>
            <a:r>
              <a:rPr lang="en-US" sz="2400" dirty="0" smtClean="0"/>
              <a:t>Reflect </a:t>
            </a:r>
            <a:r>
              <a:rPr lang="en-US" sz="2400" dirty="0"/>
              <a:t>changes in the health </a:t>
            </a:r>
            <a:r>
              <a:rPr lang="en-US" sz="2400" dirty="0" smtClean="0"/>
              <a:t>profile of the same population </a:t>
            </a:r>
            <a:r>
              <a:rPr lang="en-US" sz="2400" dirty="0"/>
              <a:t>over </a:t>
            </a:r>
            <a:r>
              <a:rPr lang="en-US" sz="2400" dirty="0" smtClean="0"/>
              <a:t>time</a:t>
            </a:r>
            <a:endParaRPr lang="en-US" sz="2400" dirty="0"/>
          </a:p>
          <a:p>
            <a:pPr>
              <a:buFont typeface="Arial" pitchFamily="34" charset="0"/>
              <a:buChar char="•"/>
              <a:defRPr/>
            </a:pPr>
            <a:r>
              <a:rPr lang="en-US" sz="2400" dirty="0"/>
              <a:t>Provide international comparison </a:t>
            </a:r>
          </a:p>
          <a:p>
            <a:pPr>
              <a:buFont typeface="Arial" pitchFamily="34" charset="0"/>
              <a:buChar char="•"/>
              <a:defRPr/>
            </a:pPr>
            <a:r>
              <a:rPr lang="en-US" sz="2400" dirty="0" smtClean="0"/>
              <a:t>Delimit areas of health priority </a:t>
            </a:r>
            <a:endParaRPr lang="en-US" sz="2400" dirty="0"/>
          </a:p>
          <a:p>
            <a:pPr>
              <a:buFont typeface="Arial" pitchFamily="34" charset="0"/>
              <a:buChar char="•"/>
              <a:defRPr/>
            </a:pPr>
            <a:r>
              <a:rPr lang="en-US" sz="2400" dirty="0" smtClean="0"/>
              <a:t>Diagnosis of community needs </a:t>
            </a:r>
          </a:p>
          <a:p>
            <a:pPr>
              <a:buFont typeface="Arial" pitchFamily="34" charset="0"/>
              <a:buChar char="•"/>
              <a:defRPr/>
            </a:pPr>
            <a:r>
              <a:rPr lang="en-US" sz="2400" dirty="0" smtClean="0"/>
              <a:t>Allow evaluation </a:t>
            </a:r>
            <a:r>
              <a:rPr lang="en-US" sz="2400" dirty="0"/>
              <a:t>of health services and </a:t>
            </a:r>
            <a:r>
              <a:rPr lang="en-US" sz="2400" dirty="0" smtClean="0"/>
              <a:t>specific interventions</a:t>
            </a:r>
            <a:endParaRPr lang="en-US" sz="2400" dirty="0"/>
          </a:p>
          <a:p>
            <a:pPr>
              <a:buFont typeface="Arial" pitchFamily="34" charset="0"/>
              <a:buChar char="•"/>
              <a:defRPr/>
            </a:pPr>
            <a:r>
              <a:rPr lang="en-US" sz="2400" dirty="0" smtClean="0"/>
              <a:t>Chart progress towards specific targets </a:t>
            </a:r>
          </a:p>
          <a:p>
            <a:pPr>
              <a:buFont typeface="Arial" pitchFamily="34" charset="0"/>
              <a:buChar char="•"/>
              <a:defRPr/>
            </a:pPr>
            <a:r>
              <a:rPr lang="en-US" sz="2400" dirty="0" smtClean="0"/>
              <a:t>Allow future projection of the health status of the population</a:t>
            </a:r>
            <a:endParaRPr lang="en-US" sz="2400" dirty="0" smtClean="0">
              <a:latin typeface="Arial" pitchFamily="34" charset="0"/>
              <a:cs typeface="Arial"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9699">
                                            <p:txEl>
                                              <p:pRg st="4" end="4"/>
                                            </p:txEl>
                                          </p:spTgt>
                                        </p:tgtEl>
                                        <p:attrNameLst>
                                          <p:attrName>style.visibility</p:attrName>
                                        </p:attrNameLst>
                                      </p:cBhvr>
                                      <p:to>
                                        <p:strVal val="visible"/>
                                      </p:to>
                                    </p:set>
                                    <p:anim calcmode="lin" valueType="num">
                                      <p:cBhvr additive="base">
                                        <p:cTn id="31"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9699">
                                            <p:txEl>
                                              <p:pRg st="5" end="5"/>
                                            </p:txEl>
                                          </p:spTgt>
                                        </p:tgtEl>
                                        <p:attrNameLst>
                                          <p:attrName>style.visibility</p:attrName>
                                        </p:attrNameLst>
                                      </p:cBhvr>
                                      <p:to>
                                        <p:strVal val="visible"/>
                                      </p:to>
                                    </p:set>
                                    <p:anim calcmode="lin" valueType="num">
                                      <p:cBhvr additive="base">
                                        <p:cTn id="37" dur="500" fill="hold"/>
                                        <p:tgtEl>
                                          <p:spTgt spid="296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96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9699">
                                            <p:txEl>
                                              <p:pRg st="6" end="6"/>
                                            </p:txEl>
                                          </p:spTgt>
                                        </p:tgtEl>
                                        <p:attrNameLst>
                                          <p:attrName>style.visibility</p:attrName>
                                        </p:attrNameLst>
                                      </p:cBhvr>
                                      <p:to>
                                        <p:strVal val="visible"/>
                                      </p:to>
                                    </p:set>
                                    <p:anim calcmode="lin" valueType="num">
                                      <p:cBhvr additive="base">
                                        <p:cTn id="43" dur="500" fill="hold"/>
                                        <p:tgtEl>
                                          <p:spTgt spid="296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96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9699">
                                            <p:txEl>
                                              <p:pRg st="7" end="7"/>
                                            </p:txEl>
                                          </p:spTgt>
                                        </p:tgtEl>
                                        <p:attrNameLst>
                                          <p:attrName>style.visibility</p:attrName>
                                        </p:attrNameLst>
                                      </p:cBhvr>
                                      <p:to>
                                        <p:strVal val="visible"/>
                                      </p:to>
                                    </p:set>
                                    <p:anim calcmode="lin" valueType="num">
                                      <p:cBhvr additive="base">
                                        <p:cTn id="49" dur="500" fill="hold"/>
                                        <p:tgtEl>
                                          <p:spTgt spid="2969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96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lstStyle/>
          <a:p>
            <a:pPr eaLnBrk="1" hangingPunct="1">
              <a:defRPr/>
            </a:pPr>
            <a:r>
              <a:rPr lang="en-US" dirty="0" smtClean="0">
                <a:latin typeface="+mn-lt"/>
                <a:cs typeface="Arial" panose="020B0604020202020204" pitchFamily="34" charset="0"/>
              </a:rPr>
              <a:t>TYPES OF HEALTH INDICATORS</a:t>
            </a:r>
            <a:endParaRPr lang="en-US" dirty="0">
              <a:latin typeface="+mn-lt"/>
              <a:cs typeface="Arial" panose="020B0604020202020204" pitchFamily="34" charset="0"/>
            </a:endParaRPr>
          </a:p>
        </p:txBody>
      </p:sp>
      <p:sp>
        <p:nvSpPr>
          <p:cNvPr id="30723" name="Content Placeholder 2"/>
          <p:cNvSpPr>
            <a:spLocks noGrp="1"/>
          </p:cNvSpPr>
          <p:nvPr>
            <p:ph idx="1"/>
          </p:nvPr>
        </p:nvSpPr>
        <p:spPr>
          <a:xfrm>
            <a:off x="1047750" y="1752600"/>
            <a:ext cx="7924800" cy="4633913"/>
          </a:xfrm>
        </p:spPr>
        <p:txBody>
          <a:bodyPr>
            <a:normAutofit fontScale="85000" lnSpcReduction="20000"/>
          </a:bodyPr>
          <a:lstStyle/>
          <a:p>
            <a:pPr marL="457200" indent="-457200" eaLnBrk="1" hangingPunct="1">
              <a:lnSpc>
                <a:spcPct val="100000"/>
              </a:lnSpc>
              <a:buFont typeface="Calibri Light" pitchFamily="34" charset="0"/>
              <a:buAutoNum type="arabicPeriod"/>
              <a:defRPr/>
            </a:pPr>
            <a:r>
              <a:rPr lang="en-US" sz="2400" dirty="0" smtClean="0">
                <a:cs typeface="Arial" pitchFamily="34" charset="0"/>
              </a:rPr>
              <a:t>Mortality indicators</a:t>
            </a:r>
          </a:p>
          <a:p>
            <a:pPr marL="457200" indent="-457200" eaLnBrk="1" hangingPunct="1">
              <a:lnSpc>
                <a:spcPct val="100000"/>
              </a:lnSpc>
              <a:buFont typeface="Calibri Light" pitchFamily="34" charset="0"/>
              <a:buAutoNum type="arabicPeriod"/>
              <a:defRPr/>
            </a:pPr>
            <a:r>
              <a:rPr lang="en-US" sz="2400" dirty="0" smtClean="0">
                <a:cs typeface="Arial" pitchFamily="34" charset="0"/>
              </a:rPr>
              <a:t>Morbidity indicators</a:t>
            </a:r>
          </a:p>
          <a:p>
            <a:pPr marL="457200" indent="-457200" eaLnBrk="1" hangingPunct="1">
              <a:lnSpc>
                <a:spcPct val="100000"/>
              </a:lnSpc>
              <a:buFont typeface="Calibri Light" pitchFamily="34" charset="0"/>
              <a:buAutoNum type="arabicPeriod"/>
              <a:defRPr/>
            </a:pPr>
            <a:r>
              <a:rPr lang="en-US" sz="2400" dirty="0" smtClean="0">
                <a:cs typeface="Arial" pitchFamily="34" charset="0"/>
              </a:rPr>
              <a:t>Disability indicators</a:t>
            </a:r>
          </a:p>
          <a:p>
            <a:pPr marL="457200" indent="-457200" eaLnBrk="1" hangingPunct="1">
              <a:lnSpc>
                <a:spcPct val="100000"/>
              </a:lnSpc>
              <a:buFont typeface="Calibri Light" pitchFamily="34" charset="0"/>
              <a:buAutoNum type="arabicPeriod"/>
              <a:defRPr/>
            </a:pPr>
            <a:r>
              <a:rPr lang="en-US" sz="2400" dirty="0" smtClean="0">
                <a:cs typeface="Arial" pitchFamily="34" charset="0"/>
              </a:rPr>
              <a:t>Nutrition indicators</a:t>
            </a:r>
          </a:p>
          <a:p>
            <a:pPr marL="457200" indent="-457200" eaLnBrk="1" hangingPunct="1">
              <a:lnSpc>
                <a:spcPct val="100000"/>
              </a:lnSpc>
              <a:buFont typeface="Calibri Light" pitchFamily="34" charset="0"/>
              <a:buAutoNum type="arabicPeriod"/>
              <a:defRPr/>
            </a:pPr>
            <a:r>
              <a:rPr lang="en-US" sz="2400" dirty="0" smtClean="0">
                <a:cs typeface="Arial" pitchFamily="34" charset="0"/>
              </a:rPr>
              <a:t>Healthcare delivery indicators</a:t>
            </a:r>
          </a:p>
          <a:p>
            <a:pPr marL="457200" indent="-457200" eaLnBrk="1" hangingPunct="1">
              <a:lnSpc>
                <a:spcPct val="100000"/>
              </a:lnSpc>
              <a:buFont typeface="Calibri Light" pitchFamily="34" charset="0"/>
              <a:buAutoNum type="arabicPeriod"/>
              <a:defRPr/>
            </a:pPr>
            <a:r>
              <a:rPr lang="en-US" sz="2400" dirty="0" smtClean="0">
                <a:cs typeface="Arial" pitchFamily="34" charset="0"/>
              </a:rPr>
              <a:t>Healthcare utilization indicators</a:t>
            </a:r>
          </a:p>
          <a:p>
            <a:pPr marL="457200" indent="-457200" eaLnBrk="1" hangingPunct="1">
              <a:lnSpc>
                <a:spcPct val="100000"/>
              </a:lnSpc>
              <a:buFont typeface="Calibri Light" pitchFamily="34" charset="0"/>
              <a:buAutoNum type="arabicPeriod"/>
              <a:defRPr/>
            </a:pPr>
            <a:r>
              <a:rPr lang="en-US" sz="2400" dirty="0" smtClean="0">
                <a:cs typeface="Arial" pitchFamily="34" charset="0"/>
              </a:rPr>
              <a:t>Social and mental health indicators</a:t>
            </a:r>
          </a:p>
          <a:p>
            <a:pPr marL="457200" indent="-457200" eaLnBrk="1" hangingPunct="1">
              <a:lnSpc>
                <a:spcPct val="100000"/>
              </a:lnSpc>
              <a:buFont typeface="Calibri Light" pitchFamily="34" charset="0"/>
              <a:buAutoNum type="arabicPeriod"/>
              <a:defRPr/>
            </a:pPr>
            <a:r>
              <a:rPr lang="en-US" sz="2400" dirty="0" smtClean="0">
                <a:cs typeface="Arial" pitchFamily="34" charset="0"/>
              </a:rPr>
              <a:t>Socioeconomic indicators</a:t>
            </a:r>
          </a:p>
          <a:p>
            <a:pPr marL="457200" indent="-457200" eaLnBrk="1" hangingPunct="1">
              <a:lnSpc>
                <a:spcPct val="100000"/>
              </a:lnSpc>
              <a:buFont typeface="Calibri Light" pitchFamily="34" charset="0"/>
              <a:buAutoNum type="arabicPeriod"/>
              <a:defRPr/>
            </a:pPr>
            <a:r>
              <a:rPr lang="en-US" sz="2400" dirty="0" smtClean="0">
                <a:cs typeface="Arial" pitchFamily="34" charset="0"/>
              </a:rPr>
              <a:t>Environmental indicators</a:t>
            </a:r>
          </a:p>
          <a:p>
            <a:pPr marL="457200" indent="-457200" eaLnBrk="1" hangingPunct="1">
              <a:lnSpc>
                <a:spcPct val="100000"/>
              </a:lnSpc>
              <a:buFont typeface="Calibri Light" pitchFamily="34" charset="0"/>
              <a:buAutoNum type="arabicPeriod"/>
              <a:defRPr/>
            </a:pPr>
            <a:r>
              <a:rPr lang="en-US" sz="2400" dirty="0" smtClean="0">
                <a:cs typeface="Arial" pitchFamily="34" charset="0"/>
              </a:rPr>
              <a:t>Quality of life indicators</a:t>
            </a:r>
          </a:p>
          <a:p>
            <a:pPr marL="0" indent="0" eaLnBrk="1" hangingPunct="1">
              <a:lnSpc>
                <a:spcPct val="100000"/>
              </a:lnSpc>
              <a:buFont typeface="Arial" pitchFamily="34" charset="0"/>
              <a:buNone/>
              <a:defRPr/>
            </a:pPr>
            <a:endParaRPr lang="en-US" b="1" dirty="0" smtClean="0">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lstStyle/>
          <a:p>
            <a:pPr eaLnBrk="1" hangingPunct="1">
              <a:defRPr/>
            </a:pPr>
            <a:r>
              <a:rPr lang="en-US" dirty="0" smtClean="0">
                <a:latin typeface="+mn-lt"/>
                <a:cs typeface="Arial" panose="020B0604020202020204" pitchFamily="34" charset="0"/>
              </a:rPr>
              <a:t>MORBIDITY INDICATORS</a:t>
            </a:r>
            <a:endParaRPr lang="en-US" dirty="0">
              <a:latin typeface="+mn-lt"/>
              <a:cs typeface="Arial" panose="020B0604020202020204" pitchFamily="34" charset="0"/>
            </a:endParaRPr>
          </a:p>
        </p:txBody>
      </p:sp>
      <p:sp>
        <p:nvSpPr>
          <p:cNvPr id="30723" name="Content Placeholder 2"/>
          <p:cNvSpPr>
            <a:spLocks noGrp="1"/>
          </p:cNvSpPr>
          <p:nvPr>
            <p:ph idx="1"/>
          </p:nvPr>
        </p:nvSpPr>
        <p:spPr>
          <a:xfrm>
            <a:off x="731838" y="1752600"/>
            <a:ext cx="8442325" cy="4633913"/>
          </a:xfrm>
        </p:spPr>
        <p:txBody>
          <a:bodyPr>
            <a:normAutofit/>
          </a:bodyPr>
          <a:lstStyle/>
          <a:p>
            <a:pPr>
              <a:buFont typeface="Arial" pitchFamily="34" charset="0"/>
              <a:buChar char="•"/>
              <a:defRPr/>
            </a:pPr>
            <a:r>
              <a:rPr lang="en-US" sz="2400" dirty="0"/>
              <a:t>Incidence </a:t>
            </a:r>
            <a:r>
              <a:rPr lang="en-US" sz="2400" dirty="0" smtClean="0"/>
              <a:t>rate</a:t>
            </a:r>
            <a:r>
              <a:rPr lang="en-US" sz="2400" dirty="0"/>
              <a:t> </a:t>
            </a:r>
          </a:p>
          <a:p>
            <a:pPr>
              <a:buFont typeface="Arial" pitchFamily="34" charset="0"/>
              <a:buChar char="•"/>
              <a:defRPr/>
            </a:pPr>
            <a:r>
              <a:rPr lang="en-US" sz="2400" dirty="0"/>
              <a:t>Prevalence </a:t>
            </a:r>
            <a:r>
              <a:rPr lang="en-US" sz="2400" dirty="0" smtClean="0"/>
              <a:t>rate</a:t>
            </a:r>
            <a:endParaRPr lang="en-US" sz="2400" dirty="0"/>
          </a:p>
          <a:p>
            <a:pPr>
              <a:buFont typeface="Arial" pitchFamily="34" charset="0"/>
              <a:buChar char="•"/>
              <a:defRPr/>
            </a:pPr>
            <a:r>
              <a:rPr lang="en-US" sz="2400" dirty="0"/>
              <a:t>Attendance to out-patient clinics or health </a:t>
            </a:r>
            <a:r>
              <a:rPr lang="en-US" sz="2400" dirty="0" smtClean="0"/>
              <a:t>centers</a:t>
            </a:r>
            <a:endParaRPr lang="en-US" sz="2400" dirty="0"/>
          </a:p>
          <a:p>
            <a:pPr>
              <a:buFont typeface="Arial" pitchFamily="34" charset="0"/>
              <a:buChar char="•"/>
              <a:defRPr/>
            </a:pPr>
            <a:r>
              <a:rPr lang="en-US" sz="2400" dirty="0"/>
              <a:t>Admission – re-admission – discharge </a:t>
            </a:r>
            <a:r>
              <a:rPr lang="en-US" sz="2400" dirty="0" smtClean="0"/>
              <a:t>rate</a:t>
            </a:r>
            <a:endParaRPr lang="en-US" sz="2400" dirty="0"/>
          </a:p>
          <a:p>
            <a:pPr>
              <a:buFont typeface="Arial" pitchFamily="34" charset="0"/>
              <a:buChar char="•"/>
              <a:defRPr/>
            </a:pPr>
            <a:r>
              <a:rPr lang="en-US" sz="2400" dirty="0"/>
              <a:t>Length of hospital </a:t>
            </a:r>
            <a:r>
              <a:rPr lang="en-US" sz="2400" dirty="0" smtClean="0"/>
              <a:t>stay</a:t>
            </a:r>
            <a:endParaRPr lang="en-US" sz="2400" dirty="0"/>
          </a:p>
          <a:p>
            <a:pPr>
              <a:buFont typeface="Arial" pitchFamily="34" charset="0"/>
              <a:buChar char="•"/>
              <a:defRPr/>
            </a:pPr>
            <a:r>
              <a:rPr lang="en-US" sz="2400" dirty="0"/>
              <a:t>Spells of sickness or absence from school or work</a:t>
            </a:r>
          </a:p>
          <a:p>
            <a:pPr marL="0" indent="0" eaLnBrk="1" hangingPunct="1">
              <a:lnSpc>
                <a:spcPct val="100000"/>
              </a:lnSpc>
              <a:buFont typeface="Arial" pitchFamily="34" charset="0"/>
              <a:buNone/>
              <a:defRPr/>
            </a:pPr>
            <a:endParaRPr lang="en-US" b="1" dirty="0" smtClean="0">
              <a:latin typeface="Arial" pitchFamily="34" charset="0"/>
              <a:cs typeface="Arial" pitchFamily="34" charset="0"/>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lstStyle/>
          <a:p>
            <a:pPr eaLnBrk="1" hangingPunct="1">
              <a:defRPr/>
            </a:pPr>
            <a:r>
              <a:rPr lang="en-US" dirty="0" smtClean="0">
                <a:latin typeface="+mn-lt"/>
                <a:cs typeface="Arial" panose="020B0604020202020204" pitchFamily="34" charset="0"/>
              </a:rPr>
              <a:t>MORTALITY INDICATORS</a:t>
            </a:r>
            <a:endParaRPr lang="en-US" dirty="0">
              <a:latin typeface="+mn-lt"/>
              <a:cs typeface="Arial" panose="020B0604020202020204" pitchFamily="34" charset="0"/>
            </a:endParaRPr>
          </a:p>
        </p:txBody>
      </p:sp>
      <p:sp>
        <p:nvSpPr>
          <p:cNvPr id="30723" name="Content Placeholder 2"/>
          <p:cNvSpPr>
            <a:spLocks noGrp="1"/>
          </p:cNvSpPr>
          <p:nvPr>
            <p:ph idx="1"/>
          </p:nvPr>
        </p:nvSpPr>
        <p:spPr>
          <a:xfrm>
            <a:off x="731838" y="1676400"/>
            <a:ext cx="8442325" cy="4800600"/>
          </a:xfrm>
        </p:spPr>
        <p:txBody>
          <a:bodyPr>
            <a:normAutofit fontScale="92500" lnSpcReduction="10000"/>
          </a:bodyPr>
          <a:lstStyle/>
          <a:p>
            <a:pPr>
              <a:buFont typeface="Arial" pitchFamily="34" charset="0"/>
              <a:buChar char="•"/>
              <a:defRPr/>
            </a:pPr>
            <a:r>
              <a:rPr lang="en-US" sz="2400" dirty="0"/>
              <a:t>Crude death </a:t>
            </a:r>
            <a:r>
              <a:rPr lang="en-US" sz="2400" dirty="0" smtClean="0"/>
              <a:t>rate</a:t>
            </a:r>
            <a:endParaRPr lang="en-US" sz="2400" dirty="0"/>
          </a:p>
          <a:p>
            <a:pPr>
              <a:buFont typeface="Arial" pitchFamily="34" charset="0"/>
              <a:buChar char="•"/>
              <a:defRPr/>
            </a:pPr>
            <a:r>
              <a:rPr lang="en-US" sz="2400" dirty="0" smtClean="0"/>
              <a:t>Age specific mortality rate</a:t>
            </a:r>
          </a:p>
          <a:p>
            <a:pPr lvl="1">
              <a:buFont typeface="Arial" pitchFamily="34" charset="0"/>
              <a:buChar char="•"/>
              <a:defRPr/>
            </a:pPr>
            <a:r>
              <a:rPr lang="en-US" sz="2100" dirty="0" smtClean="0"/>
              <a:t>Infant </a:t>
            </a:r>
            <a:r>
              <a:rPr lang="en-US" sz="2100" dirty="0"/>
              <a:t>mortality </a:t>
            </a:r>
            <a:r>
              <a:rPr lang="en-US" sz="2100" dirty="0" smtClean="0"/>
              <a:t>rate</a:t>
            </a:r>
            <a:endParaRPr lang="en-US" sz="2100" dirty="0"/>
          </a:p>
          <a:p>
            <a:pPr lvl="1">
              <a:buFont typeface="Arial" pitchFamily="34" charset="0"/>
              <a:buChar char="•"/>
              <a:defRPr/>
            </a:pPr>
            <a:r>
              <a:rPr lang="en-US" sz="2100" dirty="0"/>
              <a:t>Perinatal mortality rate</a:t>
            </a:r>
          </a:p>
          <a:p>
            <a:pPr lvl="1">
              <a:buFont typeface="Arial" pitchFamily="34" charset="0"/>
              <a:buChar char="•"/>
              <a:defRPr/>
            </a:pPr>
            <a:r>
              <a:rPr lang="en-US" sz="2100" dirty="0"/>
              <a:t>Neonatal mortality rate</a:t>
            </a:r>
          </a:p>
          <a:p>
            <a:pPr lvl="1">
              <a:buFont typeface="Arial" pitchFamily="34" charset="0"/>
              <a:buChar char="•"/>
              <a:defRPr/>
            </a:pPr>
            <a:r>
              <a:rPr lang="en-US" sz="2100" dirty="0"/>
              <a:t>Post-neonatal mortality </a:t>
            </a:r>
            <a:r>
              <a:rPr lang="en-US" sz="2100" dirty="0" smtClean="0"/>
              <a:t>rate</a:t>
            </a:r>
            <a:r>
              <a:rPr lang="en-US" sz="2100" dirty="0"/>
              <a:t> </a:t>
            </a:r>
          </a:p>
          <a:p>
            <a:pPr>
              <a:buFont typeface="Arial" pitchFamily="34" charset="0"/>
              <a:buChar char="•"/>
              <a:defRPr/>
            </a:pPr>
            <a:r>
              <a:rPr lang="en-US" sz="2400" dirty="0"/>
              <a:t>Mortality rate of children below 5 years of age</a:t>
            </a:r>
          </a:p>
          <a:p>
            <a:pPr>
              <a:buFont typeface="Arial" pitchFamily="34" charset="0"/>
              <a:buChar char="•"/>
              <a:defRPr/>
            </a:pPr>
            <a:r>
              <a:rPr lang="en-US" sz="2400" dirty="0" smtClean="0"/>
              <a:t>Maternal </a:t>
            </a:r>
            <a:r>
              <a:rPr lang="en-US" sz="2400" dirty="0"/>
              <a:t>mortality </a:t>
            </a:r>
            <a:r>
              <a:rPr lang="en-US" sz="2400" dirty="0" smtClean="0"/>
              <a:t>rate and ratio</a:t>
            </a:r>
            <a:endParaRPr lang="en-US" sz="2400" dirty="0"/>
          </a:p>
          <a:p>
            <a:pPr>
              <a:buFont typeface="Arial" pitchFamily="34" charset="0"/>
              <a:buChar char="•"/>
              <a:defRPr/>
            </a:pPr>
            <a:r>
              <a:rPr lang="en-US" sz="2400" dirty="0" smtClean="0"/>
              <a:t>Cause </a:t>
            </a:r>
            <a:r>
              <a:rPr lang="en-US" sz="2400" dirty="0"/>
              <a:t>specific mortality </a:t>
            </a:r>
            <a:r>
              <a:rPr lang="en-US" sz="2400" dirty="0" smtClean="0"/>
              <a:t>rate</a:t>
            </a:r>
            <a:endParaRPr lang="en-US" sz="2400" dirty="0"/>
          </a:p>
          <a:p>
            <a:pPr>
              <a:buFont typeface="Arial" pitchFamily="34" charset="0"/>
              <a:buChar char="•"/>
              <a:defRPr/>
            </a:pPr>
            <a:r>
              <a:rPr lang="en-US" sz="2400" dirty="0"/>
              <a:t>Proportionate mortality </a:t>
            </a:r>
            <a:r>
              <a:rPr lang="en-US" sz="2400" dirty="0" smtClean="0"/>
              <a:t>rate</a:t>
            </a:r>
            <a:endParaRPr lang="en-US" sz="2400" dirty="0"/>
          </a:p>
          <a:p>
            <a:pPr>
              <a:buFont typeface="Arial" pitchFamily="34" charset="0"/>
              <a:buChar char="•"/>
              <a:defRPr/>
            </a:pPr>
            <a:r>
              <a:rPr lang="en-US" sz="2400" dirty="0" smtClean="0"/>
              <a:t>Life </a:t>
            </a:r>
            <a:r>
              <a:rPr lang="en-US" sz="2400" dirty="0"/>
              <a:t>expectancy</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69925" y="381000"/>
            <a:ext cx="6629400" cy="793750"/>
          </a:xfrm>
        </p:spPr>
        <p:txBody>
          <a:bodyPr/>
          <a:lstStyle/>
          <a:p>
            <a:pPr eaLnBrk="1" hangingPunct="1">
              <a:defRPr/>
            </a:pPr>
            <a:r>
              <a:rPr lang="en-US" dirty="0" smtClean="0">
                <a:latin typeface="+mn-lt"/>
                <a:cs typeface="Arial" panose="020B0604020202020204" pitchFamily="34" charset="0"/>
              </a:rPr>
              <a:t>DISABILITY INDICATORS</a:t>
            </a:r>
            <a:endParaRPr lang="en-US" dirty="0">
              <a:latin typeface="+mn-lt"/>
              <a:cs typeface="Arial" panose="020B0604020202020204" pitchFamily="34" charset="0"/>
            </a:endParaRPr>
          </a:p>
        </p:txBody>
      </p:sp>
      <p:sp>
        <p:nvSpPr>
          <p:cNvPr id="30723" name="Content Placeholder 2"/>
          <p:cNvSpPr>
            <a:spLocks noGrp="1"/>
          </p:cNvSpPr>
          <p:nvPr>
            <p:ph idx="1"/>
          </p:nvPr>
        </p:nvSpPr>
        <p:spPr>
          <a:xfrm>
            <a:off x="669925" y="1600200"/>
            <a:ext cx="8440738" cy="5029200"/>
          </a:xfrm>
        </p:spPr>
        <p:txBody>
          <a:bodyPr>
            <a:noAutofit/>
          </a:bodyPr>
          <a:lstStyle/>
          <a:p>
            <a:pPr>
              <a:buFont typeface="Arial" pitchFamily="34" charset="0"/>
              <a:buChar char="•"/>
              <a:defRPr/>
            </a:pPr>
            <a:r>
              <a:rPr lang="en-US" sz="1800" b="1" dirty="0"/>
              <a:t>Event-type </a:t>
            </a:r>
            <a:r>
              <a:rPr lang="en-US" sz="1800" b="1" dirty="0" smtClean="0"/>
              <a:t>indicators</a:t>
            </a:r>
            <a:endParaRPr lang="en-US" sz="1800" b="1" dirty="0"/>
          </a:p>
          <a:p>
            <a:pPr lvl="1">
              <a:buFont typeface="Arial" pitchFamily="34" charset="0"/>
              <a:buChar char="•"/>
              <a:defRPr/>
            </a:pPr>
            <a:r>
              <a:rPr lang="en-US" dirty="0"/>
              <a:t>Number of days of restricted activities</a:t>
            </a:r>
          </a:p>
          <a:p>
            <a:pPr lvl="1">
              <a:buFont typeface="Arial" pitchFamily="34" charset="0"/>
              <a:buChar char="•"/>
              <a:defRPr/>
            </a:pPr>
            <a:r>
              <a:rPr lang="en-US" dirty="0"/>
              <a:t>Number of days confined to bed</a:t>
            </a:r>
          </a:p>
          <a:p>
            <a:pPr lvl="1">
              <a:buFont typeface="Arial" pitchFamily="34" charset="0"/>
              <a:buChar char="•"/>
              <a:defRPr/>
            </a:pPr>
            <a:r>
              <a:rPr lang="en-US" dirty="0"/>
              <a:t>Number of days lost from </a:t>
            </a:r>
            <a:r>
              <a:rPr lang="en-US" dirty="0" smtClean="0"/>
              <a:t>work</a:t>
            </a:r>
            <a:endParaRPr lang="en-US" sz="1800" dirty="0"/>
          </a:p>
          <a:p>
            <a:pPr>
              <a:buFont typeface="Arial" pitchFamily="34" charset="0"/>
              <a:buChar char="•"/>
              <a:defRPr/>
            </a:pPr>
            <a:r>
              <a:rPr lang="en-US" sz="1800" b="1" dirty="0"/>
              <a:t>Person-type </a:t>
            </a:r>
            <a:r>
              <a:rPr lang="en-US" sz="1800" b="1" dirty="0" smtClean="0"/>
              <a:t>indicators</a:t>
            </a:r>
            <a:r>
              <a:rPr lang="en-US" sz="1800" b="1" dirty="0"/>
              <a:t> </a:t>
            </a:r>
          </a:p>
          <a:p>
            <a:pPr lvl="1">
              <a:buFont typeface="Arial" pitchFamily="34" charset="0"/>
              <a:buChar char="•"/>
              <a:defRPr/>
            </a:pPr>
            <a:r>
              <a:rPr lang="en-US" dirty="0"/>
              <a:t>Limitation of mobility</a:t>
            </a:r>
          </a:p>
          <a:p>
            <a:pPr lvl="1">
              <a:buFont typeface="Arial" pitchFamily="34" charset="0"/>
              <a:buChar char="•"/>
              <a:defRPr/>
            </a:pPr>
            <a:r>
              <a:rPr lang="en-US" dirty="0"/>
              <a:t>Confined to bed</a:t>
            </a:r>
          </a:p>
          <a:p>
            <a:pPr lvl="1">
              <a:buFont typeface="Arial" pitchFamily="34" charset="0"/>
              <a:buChar char="•"/>
              <a:defRPr/>
            </a:pPr>
            <a:r>
              <a:rPr lang="en-US" dirty="0"/>
              <a:t>Confined to house</a:t>
            </a:r>
          </a:p>
          <a:p>
            <a:pPr lvl="1">
              <a:buFont typeface="Arial" pitchFamily="34" charset="0"/>
              <a:buChar char="•"/>
              <a:defRPr/>
            </a:pPr>
            <a:r>
              <a:rPr lang="en-US" dirty="0"/>
              <a:t>Getting around with </a:t>
            </a:r>
            <a:r>
              <a:rPr lang="en-US" dirty="0" smtClean="0"/>
              <a:t>aids</a:t>
            </a:r>
            <a:endParaRPr lang="en-US" sz="1800" dirty="0"/>
          </a:p>
          <a:p>
            <a:pPr>
              <a:buFont typeface="Arial" pitchFamily="34" charset="0"/>
              <a:buChar char="•"/>
              <a:defRPr/>
            </a:pPr>
            <a:r>
              <a:rPr lang="en-US" sz="1800" b="1" dirty="0"/>
              <a:t>Limitation of activities</a:t>
            </a:r>
          </a:p>
          <a:p>
            <a:pPr lvl="1">
              <a:buFont typeface="Arial" pitchFamily="34" charset="0"/>
              <a:buChar char="•"/>
              <a:defRPr/>
            </a:pPr>
            <a:r>
              <a:rPr lang="en-US" dirty="0"/>
              <a:t>Limitation of basic activities (toilet – bathing)</a:t>
            </a:r>
          </a:p>
          <a:p>
            <a:pPr lvl="1">
              <a:buFont typeface="Arial" pitchFamily="34" charset="0"/>
              <a:buChar char="•"/>
              <a:defRPr/>
            </a:pPr>
            <a:r>
              <a:rPr lang="en-US" dirty="0"/>
              <a:t>Limitation of major activities (house work or work)</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S10292239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15_4109default" id="{E728D685-11FC-4812-BA85-57AC6F9C9F40}" vid="{BC4E008B-95FF-4815-904E-143A8EDFC1D4}"/>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TS102922391</Template>
  <TotalTime>0</TotalTime>
  <Words>1344</Words>
  <Application>Microsoft Office PowerPoint</Application>
  <PresentationFormat>A4 Paper (210x297 mm)</PresentationFormat>
  <Paragraphs>263</Paragraphs>
  <Slides>35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4" baseType="lpstr">
      <vt:lpstr>Arial</vt:lpstr>
      <vt:lpstr>Calibri Light</vt:lpstr>
      <vt:lpstr>Calibri</vt:lpstr>
      <vt:lpstr>Footlight MT Light</vt:lpstr>
      <vt:lpstr>Wingdings</vt:lpstr>
      <vt:lpstr>Tahoma</vt:lpstr>
      <vt:lpstr>TS102922391</vt:lpstr>
      <vt:lpstr>Equation</vt:lpstr>
      <vt:lpstr>Microsoft Equation 3.0</vt:lpstr>
      <vt:lpstr>Slide 1</vt:lpstr>
      <vt:lpstr>OBJECTIVES</vt:lpstr>
      <vt:lpstr>HEALTH INDICATORS</vt:lpstr>
      <vt:lpstr>CHARACTERISTICS OF HEALTH INDICATORS</vt:lpstr>
      <vt:lpstr>Uses of Health Indicators</vt:lpstr>
      <vt:lpstr>TYPES OF HEALTH INDICATORS</vt:lpstr>
      <vt:lpstr>MORBIDITY INDICATORS</vt:lpstr>
      <vt:lpstr>MORTALITY INDICATORS</vt:lpstr>
      <vt:lpstr>DISABILITY INDICATORS</vt:lpstr>
      <vt:lpstr>HEALTHCARE DELIVERY INDICATORS</vt:lpstr>
      <vt:lpstr>HEALTHCARE UTILIZATION INDICATORS</vt:lpstr>
      <vt:lpstr>NUTRITION INDICATORS</vt:lpstr>
      <vt:lpstr>SOCIOECONOMIC INDICATORS</vt:lpstr>
      <vt:lpstr>SOCIAL AND MENTAL INDICATORS</vt:lpstr>
      <vt:lpstr>ENVIRONMENTAL INDICATORS</vt:lpstr>
      <vt:lpstr>QUALITY OF LIFE INDICATORS</vt:lpstr>
      <vt:lpstr>MORTALITY INDICATORS</vt:lpstr>
      <vt:lpstr>Crude Death Rate (CDR)</vt:lpstr>
      <vt:lpstr>Age specific mortality rate</vt:lpstr>
      <vt:lpstr>Infant mortality rate (IMR)</vt:lpstr>
      <vt:lpstr>INFANT MORTALITY RATE</vt:lpstr>
      <vt:lpstr>Neonatal mortality rate</vt:lpstr>
      <vt:lpstr>Post neonatal mortality rate</vt:lpstr>
      <vt:lpstr>Peri-natal mortality rate</vt:lpstr>
      <vt:lpstr>Under-5 mortality rate</vt:lpstr>
      <vt:lpstr>Maternal Mortality Ratio (MMR)</vt:lpstr>
      <vt:lpstr>Cause Specific death rate</vt:lpstr>
      <vt:lpstr>Proportionate mortality rate</vt:lpstr>
      <vt:lpstr>Case fatality rate</vt:lpstr>
      <vt:lpstr>LIFE EXPECTANCY</vt:lpstr>
      <vt:lpstr>Slide 31</vt:lpstr>
      <vt:lpstr>Application – mortality indicators</vt:lpstr>
      <vt:lpstr>Application – mortality indicators</vt:lpstr>
      <vt:lpstr>Application – mortality indicators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2013-09-02T10:26:50Z</dcterms:created>
  <dcterms:modified xsi:type="dcterms:W3CDTF">2015-09-06T17:59:16Z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TC029223919991</vt:lpwstr>
  </property>
</Properties>
</file>