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58" r:id="rId4"/>
    <p:sldId id="271" r:id="rId5"/>
    <p:sldId id="259" r:id="rId6"/>
    <p:sldId id="261" r:id="rId7"/>
    <p:sldId id="262" r:id="rId8"/>
    <p:sldId id="264" r:id="rId9"/>
    <p:sldId id="278" r:id="rId10"/>
    <p:sldId id="284" r:id="rId11"/>
    <p:sldId id="270" r:id="rId12"/>
    <p:sldId id="268" r:id="rId13"/>
    <p:sldId id="279" r:id="rId14"/>
    <p:sldId id="269" r:id="rId15"/>
    <p:sldId id="272" r:id="rId16"/>
    <p:sldId id="273" r:id="rId17"/>
    <p:sldId id="280" r:id="rId18"/>
    <p:sldId id="274" r:id="rId19"/>
    <p:sldId id="275" r:id="rId20"/>
    <p:sldId id="277" r:id="rId21"/>
    <p:sldId id="281" r:id="rId22"/>
    <p:sldId id="282" r:id="rId23"/>
    <p:sldId id="276" r:id="rId24"/>
    <p:sldId id="283" r:id="rId25"/>
    <p:sldId id="285" r:id="rId26"/>
  </p:sldIdLst>
  <p:sldSz cx="923607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3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7355" autoAdjust="0"/>
  </p:normalViewPr>
  <p:slideViewPr>
    <p:cSldViewPr>
      <p:cViewPr>
        <p:scale>
          <a:sx n="55" d="100"/>
          <a:sy n="55" d="100"/>
        </p:scale>
        <p:origin x="3228" y="1602"/>
      </p:cViewPr>
      <p:guideLst>
        <p:guide orient="horz" pos="2160"/>
        <p:guide pos="2909"/>
      </p:guideLst>
    </p:cSldViewPr>
  </p:slideViewPr>
  <p:outlineViewPr>
    <p:cViewPr>
      <p:scale>
        <a:sx n="33" d="100"/>
        <a:sy n="33" d="100"/>
      </p:scale>
      <p:origin x="0" y="16068"/>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324676-B8E6-49FA-9DF8-D69D51E680F9}" type="doc">
      <dgm:prSet loTypeId="urn:microsoft.com/office/officeart/2005/8/layout/cycle1" loCatId="cycle" qsTypeId="urn:microsoft.com/office/officeart/2005/8/quickstyle/simple1" qsCatId="simple" csTypeId="urn:microsoft.com/office/officeart/2005/8/colors/colorful1#1" csCatId="colorful" phldr="1"/>
      <dgm:spPr/>
      <dgm:t>
        <a:bodyPr/>
        <a:lstStyle/>
        <a:p>
          <a:endParaRPr lang="en-US"/>
        </a:p>
      </dgm:t>
    </dgm:pt>
    <dgm:pt modelId="{ABC714B4-17E8-45D3-A40F-923CE5C0FAA4}">
      <dgm:prSet phldrT="[Text]"/>
      <dgm:spPr/>
      <dgm:t>
        <a:bodyPr/>
        <a:lstStyle/>
        <a:p>
          <a:r>
            <a:rPr lang="en-US" dirty="0" smtClean="0"/>
            <a:t>Agent</a:t>
          </a:r>
          <a:endParaRPr lang="en-US" dirty="0"/>
        </a:p>
      </dgm:t>
    </dgm:pt>
    <dgm:pt modelId="{C6A27D07-249B-4668-9BE8-2DC56760CA58}" type="parTrans" cxnId="{45D04C97-B5CB-4E12-91FC-7CD880C7A934}">
      <dgm:prSet/>
      <dgm:spPr/>
      <dgm:t>
        <a:bodyPr/>
        <a:lstStyle/>
        <a:p>
          <a:endParaRPr lang="en-US"/>
        </a:p>
      </dgm:t>
    </dgm:pt>
    <dgm:pt modelId="{FA53874F-B6B0-4F7A-97CB-746C194F52AD}" type="sibTrans" cxnId="{45D04C97-B5CB-4E12-91FC-7CD880C7A934}">
      <dgm:prSet/>
      <dgm:spPr/>
      <dgm:t>
        <a:bodyPr/>
        <a:lstStyle/>
        <a:p>
          <a:endParaRPr lang="en-US"/>
        </a:p>
      </dgm:t>
    </dgm:pt>
    <dgm:pt modelId="{3CC16AD4-A0E2-4817-BB60-350D7855637D}">
      <dgm:prSet phldrT="[Text]"/>
      <dgm:spPr/>
      <dgm:t>
        <a:bodyPr/>
        <a:lstStyle/>
        <a:p>
          <a:r>
            <a:rPr lang="en-US" dirty="0" smtClean="0"/>
            <a:t>Reservoir</a:t>
          </a:r>
          <a:endParaRPr lang="en-US" dirty="0"/>
        </a:p>
      </dgm:t>
    </dgm:pt>
    <dgm:pt modelId="{64BD77BA-21D9-4688-886F-4013D61809C4}" type="parTrans" cxnId="{FC31BDC5-1680-4476-BEDD-1B396105A7BE}">
      <dgm:prSet/>
      <dgm:spPr/>
      <dgm:t>
        <a:bodyPr/>
        <a:lstStyle/>
        <a:p>
          <a:endParaRPr lang="en-US"/>
        </a:p>
      </dgm:t>
    </dgm:pt>
    <dgm:pt modelId="{5D1073EE-1897-4858-8972-FE7D52A7206D}" type="sibTrans" cxnId="{FC31BDC5-1680-4476-BEDD-1B396105A7BE}">
      <dgm:prSet/>
      <dgm:spPr/>
      <dgm:t>
        <a:bodyPr/>
        <a:lstStyle/>
        <a:p>
          <a:endParaRPr lang="en-US"/>
        </a:p>
      </dgm:t>
    </dgm:pt>
    <dgm:pt modelId="{0C2001BB-C1AE-484D-B7F0-6CE480F424B3}">
      <dgm:prSet phldrT="[Text]"/>
      <dgm:spPr/>
      <dgm:t>
        <a:bodyPr/>
        <a:lstStyle/>
        <a:p>
          <a:r>
            <a:rPr lang="en-US" dirty="0" smtClean="0"/>
            <a:t>Transmission </a:t>
          </a:r>
          <a:endParaRPr lang="en-US" dirty="0"/>
        </a:p>
      </dgm:t>
    </dgm:pt>
    <dgm:pt modelId="{FE2373C3-DD31-43EE-8B00-ECA93E50D618}" type="parTrans" cxnId="{1A739D14-3E9B-4E2C-9E3A-35E07C718B83}">
      <dgm:prSet/>
      <dgm:spPr/>
      <dgm:t>
        <a:bodyPr/>
        <a:lstStyle/>
        <a:p>
          <a:endParaRPr lang="en-US"/>
        </a:p>
      </dgm:t>
    </dgm:pt>
    <dgm:pt modelId="{8B83338D-4B90-4AC3-8813-5CDE3640B0A4}" type="sibTrans" cxnId="{1A739D14-3E9B-4E2C-9E3A-35E07C718B83}">
      <dgm:prSet/>
      <dgm:spPr/>
      <dgm:t>
        <a:bodyPr/>
        <a:lstStyle/>
        <a:p>
          <a:endParaRPr lang="en-US"/>
        </a:p>
      </dgm:t>
    </dgm:pt>
    <dgm:pt modelId="{2B699505-F8E6-4834-9627-C0F59051274C}">
      <dgm:prSet phldrT="[Text]"/>
      <dgm:spPr/>
      <dgm:t>
        <a:bodyPr/>
        <a:lstStyle/>
        <a:p>
          <a:r>
            <a:rPr lang="en-US" dirty="0" smtClean="0"/>
            <a:t>Susceptible host </a:t>
          </a:r>
          <a:endParaRPr lang="en-US" dirty="0"/>
        </a:p>
      </dgm:t>
    </dgm:pt>
    <dgm:pt modelId="{2D203ACD-D775-41CF-B7F5-ACF63A24BE7B}" type="parTrans" cxnId="{CF358177-6B96-48A1-AEC6-155D1918FC8F}">
      <dgm:prSet/>
      <dgm:spPr/>
      <dgm:t>
        <a:bodyPr/>
        <a:lstStyle/>
        <a:p>
          <a:endParaRPr lang="en-US"/>
        </a:p>
      </dgm:t>
    </dgm:pt>
    <dgm:pt modelId="{D259D5CF-C852-4F9A-8868-CADBAA9306A4}" type="sibTrans" cxnId="{CF358177-6B96-48A1-AEC6-155D1918FC8F}">
      <dgm:prSet/>
      <dgm:spPr/>
      <dgm:t>
        <a:bodyPr/>
        <a:lstStyle/>
        <a:p>
          <a:endParaRPr lang="en-US"/>
        </a:p>
      </dgm:t>
    </dgm:pt>
    <dgm:pt modelId="{5BF432F7-9B12-4D5A-A3BA-0CC00F3D5402}" type="pres">
      <dgm:prSet presAssocID="{18324676-B8E6-49FA-9DF8-D69D51E680F9}" presName="cycle" presStyleCnt="0">
        <dgm:presLayoutVars>
          <dgm:dir/>
          <dgm:resizeHandles val="exact"/>
        </dgm:presLayoutVars>
      </dgm:prSet>
      <dgm:spPr/>
      <dgm:t>
        <a:bodyPr/>
        <a:lstStyle/>
        <a:p>
          <a:endParaRPr lang="en-US"/>
        </a:p>
      </dgm:t>
    </dgm:pt>
    <dgm:pt modelId="{2CF523F6-3ABD-4114-8C86-C3E7F8EFA3FB}" type="pres">
      <dgm:prSet presAssocID="{ABC714B4-17E8-45D3-A40F-923CE5C0FAA4}" presName="dummy" presStyleCnt="0"/>
      <dgm:spPr/>
    </dgm:pt>
    <dgm:pt modelId="{195B8389-358D-4844-BD42-ABA648858E2B}" type="pres">
      <dgm:prSet presAssocID="{ABC714B4-17E8-45D3-A40F-923CE5C0FAA4}" presName="node" presStyleLbl="revTx" presStyleIdx="0" presStyleCnt="4">
        <dgm:presLayoutVars>
          <dgm:bulletEnabled val="1"/>
        </dgm:presLayoutVars>
      </dgm:prSet>
      <dgm:spPr/>
      <dgm:t>
        <a:bodyPr/>
        <a:lstStyle/>
        <a:p>
          <a:endParaRPr lang="en-US"/>
        </a:p>
      </dgm:t>
    </dgm:pt>
    <dgm:pt modelId="{06F761CD-D6C7-4BDE-AFE9-7E0D51CB34EB}" type="pres">
      <dgm:prSet presAssocID="{FA53874F-B6B0-4F7A-97CB-746C194F52AD}" presName="sibTrans" presStyleLbl="node1" presStyleIdx="0" presStyleCnt="4"/>
      <dgm:spPr/>
      <dgm:t>
        <a:bodyPr/>
        <a:lstStyle/>
        <a:p>
          <a:endParaRPr lang="en-US"/>
        </a:p>
      </dgm:t>
    </dgm:pt>
    <dgm:pt modelId="{D6A1A4C0-5F4A-471A-AF8E-CEAE1798D1BC}" type="pres">
      <dgm:prSet presAssocID="{3CC16AD4-A0E2-4817-BB60-350D7855637D}" presName="dummy" presStyleCnt="0"/>
      <dgm:spPr/>
    </dgm:pt>
    <dgm:pt modelId="{B267A9ED-39E3-405B-A624-9E3152774077}" type="pres">
      <dgm:prSet presAssocID="{3CC16AD4-A0E2-4817-BB60-350D7855637D}" presName="node" presStyleLbl="revTx" presStyleIdx="1" presStyleCnt="4">
        <dgm:presLayoutVars>
          <dgm:bulletEnabled val="1"/>
        </dgm:presLayoutVars>
      </dgm:prSet>
      <dgm:spPr/>
      <dgm:t>
        <a:bodyPr/>
        <a:lstStyle/>
        <a:p>
          <a:endParaRPr lang="en-US"/>
        </a:p>
      </dgm:t>
    </dgm:pt>
    <dgm:pt modelId="{D60BCB0D-8C20-4283-B7B1-84BAFEAB8D20}" type="pres">
      <dgm:prSet presAssocID="{5D1073EE-1897-4858-8972-FE7D52A7206D}" presName="sibTrans" presStyleLbl="node1" presStyleIdx="1" presStyleCnt="4"/>
      <dgm:spPr/>
      <dgm:t>
        <a:bodyPr/>
        <a:lstStyle/>
        <a:p>
          <a:endParaRPr lang="en-US"/>
        </a:p>
      </dgm:t>
    </dgm:pt>
    <dgm:pt modelId="{C24DAAAF-4A85-4A78-B412-BB74862AE7A4}" type="pres">
      <dgm:prSet presAssocID="{0C2001BB-C1AE-484D-B7F0-6CE480F424B3}" presName="dummy" presStyleCnt="0"/>
      <dgm:spPr/>
    </dgm:pt>
    <dgm:pt modelId="{AB0991B2-67DA-4353-966F-2B219BE8DD73}" type="pres">
      <dgm:prSet presAssocID="{0C2001BB-C1AE-484D-B7F0-6CE480F424B3}" presName="node" presStyleLbl="revTx" presStyleIdx="2" presStyleCnt="4">
        <dgm:presLayoutVars>
          <dgm:bulletEnabled val="1"/>
        </dgm:presLayoutVars>
      </dgm:prSet>
      <dgm:spPr/>
      <dgm:t>
        <a:bodyPr/>
        <a:lstStyle/>
        <a:p>
          <a:endParaRPr lang="en-US"/>
        </a:p>
      </dgm:t>
    </dgm:pt>
    <dgm:pt modelId="{282A79FF-3C6C-42A0-BDF9-422BE5FCF57F}" type="pres">
      <dgm:prSet presAssocID="{8B83338D-4B90-4AC3-8813-5CDE3640B0A4}" presName="sibTrans" presStyleLbl="node1" presStyleIdx="2" presStyleCnt="4"/>
      <dgm:spPr/>
      <dgm:t>
        <a:bodyPr/>
        <a:lstStyle/>
        <a:p>
          <a:endParaRPr lang="en-US"/>
        </a:p>
      </dgm:t>
    </dgm:pt>
    <dgm:pt modelId="{54364F25-0AEA-4C56-B6A4-DECB6A25F27A}" type="pres">
      <dgm:prSet presAssocID="{2B699505-F8E6-4834-9627-C0F59051274C}" presName="dummy" presStyleCnt="0"/>
      <dgm:spPr/>
    </dgm:pt>
    <dgm:pt modelId="{ACFA313D-8A1E-4A15-8BFE-B6B19DECC307}" type="pres">
      <dgm:prSet presAssocID="{2B699505-F8E6-4834-9627-C0F59051274C}" presName="node" presStyleLbl="revTx" presStyleIdx="3" presStyleCnt="4">
        <dgm:presLayoutVars>
          <dgm:bulletEnabled val="1"/>
        </dgm:presLayoutVars>
      </dgm:prSet>
      <dgm:spPr/>
      <dgm:t>
        <a:bodyPr/>
        <a:lstStyle/>
        <a:p>
          <a:endParaRPr lang="en-US"/>
        </a:p>
      </dgm:t>
    </dgm:pt>
    <dgm:pt modelId="{5C3ABC67-8D66-4FDA-8BD4-BF4DC6D34EBD}" type="pres">
      <dgm:prSet presAssocID="{D259D5CF-C852-4F9A-8868-CADBAA9306A4}" presName="sibTrans" presStyleLbl="node1" presStyleIdx="3" presStyleCnt="4" custLinFactNeighborX="-500" custLinFactNeighborY="7"/>
      <dgm:spPr/>
      <dgm:t>
        <a:bodyPr/>
        <a:lstStyle/>
        <a:p>
          <a:endParaRPr lang="en-US"/>
        </a:p>
      </dgm:t>
    </dgm:pt>
  </dgm:ptLst>
  <dgm:cxnLst>
    <dgm:cxn modelId="{1A739D14-3E9B-4E2C-9E3A-35E07C718B83}" srcId="{18324676-B8E6-49FA-9DF8-D69D51E680F9}" destId="{0C2001BB-C1AE-484D-B7F0-6CE480F424B3}" srcOrd="2" destOrd="0" parTransId="{FE2373C3-DD31-43EE-8B00-ECA93E50D618}" sibTransId="{8B83338D-4B90-4AC3-8813-5CDE3640B0A4}"/>
    <dgm:cxn modelId="{237AB6C9-F7AD-49E6-85F8-07419F040605}" type="presOf" srcId="{2B699505-F8E6-4834-9627-C0F59051274C}" destId="{ACFA313D-8A1E-4A15-8BFE-B6B19DECC307}" srcOrd="0" destOrd="0" presId="urn:microsoft.com/office/officeart/2005/8/layout/cycle1"/>
    <dgm:cxn modelId="{C4819412-9DAC-457E-BD80-A5527056FA7B}" type="presOf" srcId="{18324676-B8E6-49FA-9DF8-D69D51E680F9}" destId="{5BF432F7-9B12-4D5A-A3BA-0CC00F3D5402}" srcOrd="0" destOrd="0" presId="urn:microsoft.com/office/officeart/2005/8/layout/cycle1"/>
    <dgm:cxn modelId="{CF358177-6B96-48A1-AEC6-155D1918FC8F}" srcId="{18324676-B8E6-49FA-9DF8-D69D51E680F9}" destId="{2B699505-F8E6-4834-9627-C0F59051274C}" srcOrd="3" destOrd="0" parTransId="{2D203ACD-D775-41CF-B7F5-ACF63A24BE7B}" sibTransId="{D259D5CF-C852-4F9A-8868-CADBAA9306A4}"/>
    <dgm:cxn modelId="{93B0507F-7EE4-4050-8ABD-E53165F08432}" type="presOf" srcId="{ABC714B4-17E8-45D3-A40F-923CE5C0FAA4}" destId="{195B8389-358D-4844-BD42-ABA648858E2B}" srcOrd="0" destOrd="0" presId="urn:microsoft.com/office/officeart/2005/8/layout/cycle1"/>
    <dgm:cxn modelId="{494B7D50-ED31-4DAB-B3D7-83D47C11FADA}" type="presOf" srcId="{D259D5CF-C852-4F9A-8868-CADBAA9306A4}" destId="{5C3ABC67-8D66-4FDA-8BD4-BF4DC6D34EBD}" srcOrd="0" destOrd="0" presId="urn:microsoft.com/office/officeart/2005/8/layout/cycle1"/>
    <dgm:cxn modelId="{67F68323-24F4-4798-8678-21666129A36D}" type="presOf" srcId="{FA53874F-B6B0-4F7A-97CB-746C194F52AD}" destId="{06F761CD-D6C7-4BDE-AFE9-7E0D51CB34EB}" srcOrd="0" destOrd="0" presId="urn:microsoft.com/office/officeart/2005/8/layout/cycle1"/>
    <dgm:cxn modelId="{F449ADB0-3EDE-44BE-87B0-CCD5F932E1F8}" type="presOf" srcId="{5D1073EE-1897-4858-8972-FE7D52A7206D}" destId="{D60BCB0D-8C20-4283-B7B1-84BAFEAB8D20}" srcOrd="0" destOrd="0" presId="urn:microsoft.com/office/officeart/2005/8/layout/cycle1"/>
    <dgm:cxn modelId="{FC31BDC5-1680-4476-BEDD-1B396105A7BE}" srcId="{18324676-B8E6-49FA-9DF8-D69D51E680F9}" destId="{3CC16AD4-A0E2-4817-BB60-350D7855637D}" srcOrd="1" destOrd="0" parTransId="{64BD77BA-21D9-4688-886F-4013D61809C4}" sibTransId="{5D1073EE-1897-4858-8972-FE7D52A7206D}"/>
    <dgm:cxn modelId="{45D04C97-B5CB-4E12-91FC-7CD880C7A934}" srcId="{18324676-B8E6-49FA-9DF8-D69D51E680F9}" destId="{ABC714B4-17E8-45D3-A40F-923CE5C0FAA4}" srcOrd="0" destOrd="0" parTransId="{C6A27D07-249B-4668-9BE8-2DC56760CA58}" sibTransId="{FA53874F-B6B0-4F7A-97CB-746C194F52AD}"/>
    <dgm:cxn modelId="{9B5A641A-935C-4884-8F72-081A2293658B}" type="presOf" srcId="{0C2001BB-C1AE-484D-B7F0-6CE480F424B3}" destId="{AB0991B2-67DA-4353-966F-2B219BE8DD73}" srcOrd="0" destOrd="0" presId="urn:microsoft.com/office/officeart/2005/8/layout/cycle1"/>
    <dgm:cxn modelId="{497AAA4C-284B-482D-AA57-2EE66C72F1E1}" type="presOf" srcId="{8B83338D-4B90-4AC3-8813-5CDE3640B0A4}" destId="{282A79FF-3C6C-42A0-BDF9-422BE5FCF57F}" srcOrd="0" destOrd="0" presId="urn:microsoft.com/office/officeart/2005/8/layout/cycle1"/>
    <dgm:cxn modelId="{AAA4C86B-3358-4993-9BC0-EE8BFE47BD19}" type="presOf" srcId="{3CC16AD4-A0E2-4817-BB60-350D7855637D}" destId="{B267A9ED-39E3-405B-A624-9E3152774077}" srcOrd="0" destOrd="0" presId="urn:microsoft.com/office/officeart/2005/8/layout/cycle1"/>
    <dgm:cxn modelId="{721BA81B-0C7B-4D6A-956D-B075976993EF}" type="presParOf" srcId="{5BF432F7-9B12-4D5A-A3BA-0CC00F3D5402}" destId="{2CF523F6-3ABD-4114-8C86-C3E7F8EFA3FB}" srcOrd="0" destOrd="0" presId="urn:microsoft.com/office/officeart/2005/8/layout/cycle1"/>
    <dgm:cxn modelId="{E83C42A0-056E-48DE-92C2-BDB6931C8F5E}" type="presParOf" srcId="{5BF432F7-9B12-4D5A-A3BA-0CC00F3D5402}" destId="{195B8389-358D-4844-BD42-ABA648858E2B}" srcOrd="1" destOrd="0" presId="urn:microsoft.com/office/officeart/2005/8/layout/cycle1"/>
    <dgm:cxn modelId="{37EF85E3-7A23-402B-9828-DF551EDD6DFD}" type="presParOf" srcId="{5BF432F7-9B12-4D5A-A3BA-0CC00F3D5402}" destId="{06F761CD-D6C7-4BDE-AFE9-7E0D51CB34EB}" srcOrd="2" destOrd="0" presId="urn:microsoft.com/office/officeart/2005/8/layout/cycle1"/>
    <dgm:cxn modelId="{6042B171-F045-4C1D-9A67-535AE07FCB44}" type="presParOf" srcId="{5BF432F7-9B12-4D5A-A3BA-0CC00F3D5402}" destId="{D6A1A4C0-5F4A-471A-AF8E-CEAE1798D1BC}" srcOrd="3" destOrd="0" presId="urn:microsoft.com/office/officeart/2005/8/layout/cycle1"/>
    <dgm:cxn modelId="{923F064D-CAA7-4993-8A4B-56447F87FFE7}" type="presParOf" srcId="{5BF432F7-9B12-4D5A-A3BA-0CC00F3D5402}" destId="{B267A9ED-39E3-405B-A624-9E3152774077}" srcOrd="4" destOrd="0" presId="urn:microsoft.com/office/officeart/2005/8/layout/cycle1"/>
    <dgm:cxn modelId="{009CE1A3-66E0-41B7-8B14-064E45794ADC}" type="presParOf" srcId="{5BF432F7-9B12-4D5A-A3BA-0CC00F3D5402}" destId="{D60BCB0D-8C20-4283-B7B1-84BAFEAB8D20}" srcOrd="5" destOrd="0" presId="urn:microsoft.com/office/officeart/2005/8/layout/cycle1"/>
    <dgm:cxn modelId="{88D46D14-9A46-4FA7-9913-1988A3D67CEA}" type="presParOf" srcId="{5BF432F7-9B12-4D5A-A3BA-0CC00F3D5402}" destId="{C24DAAAF-4A85-4A78-B412-BB74862AE7A4}" srcOrd="6" destOrd="0" presId="urn:microsoft.com/office/officeart/2005/8/layout/cycle1"/>
    <dgm:cxn modelId="{E0A7B319-80A9-4403-B9C9-C3E9E5BC0807}" type="presParOf" srcId="{5BF432F7-9B12-4D5A-A3BA-0CC00F3D5402}" destId="{AB0991B2-67DA-4353-966F-2B219BE8DD73}" srcOrd="7" destOrd="0" presId="urn:microsoft.com/office/officeart/2005/8/layout/cycle1"/>
    <dgm:cxn modelId="{969E785A-9E7E-46FE-8EBA-3185D09A8049}" type="presParOf" srcId="{5BF432F7-9B12-4D5A-A3BA-0CC00F3D5402}" destId="{282A79FF-3C6C-42A0-BDF9-422BE5FCF57F}" srcOrd="8" destOrd="0" presId="urn:microsoft.com/office/officeart/2005/8/layout/cycle1"/>
    <dgm:cxn modelId="{BC43D622-05BA-4A61-9AB8-F72A6AC6A4F2}" type="presParOf" srcId="{5BF432F7-9B12-4D5A-A3BA-0CC00F3D5402}" destId="{54364F25-0AEA-4C56-B6A4-DECB6A25F27A}" srcOrd="9" destOrd="0" presId="urn:microsoft.com/office/officeart/2005/8/layout/cycle1"/>
    <dgm:cxn modelId="{966906D2-AFF7-4639-9C7A-32C73E061508}" type="presParOf" srcId="{5BF432F7-9B12-4D5A-A3BA-0CC00F3D5402}" destId="{ACFA313D-8A1E-4A15-8BFE-B6B19DECC307}" srcOrd="10" destOrd="0" presId="urn:microsoft.com/office/officeart/2005/8/layout/cycle1"/>
    <dgm:cxn modelId="{E35CFD34-916A-4277-A5A6-2188CC1E47A2}" type="presParOf" srcId="{5BF432F7-9B12-4D5A-A3BA-0CC00F3D5402}" destId="{5C3ABC67-8D66-4FDA-8BD4-BF4DC6D34EBD}"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324676-B8E6-49FA-9DF8-D69D51E680F9}" type="doc">
      <dgm:prSet loTypeId="urn:microsoft.com/office/officeart/2005/8/layout/cycle1" loCatId="cycle" qsTypeId="urn:microsoft.com/office/officeart/2005/8/quickstyle/simple1" qsCatId="simple" csTypeId="urn:microsoft.com/office/officeart/2005/8/colors/colorful1#1" csCatId="colorful" phldr="1"/>
      <dgm:spPr/>
      <dgm:t>
        <a:bodyPr/>
        <a:lstStyle/>
        <a:p>
          <a:endParaRPr lang="en-US"/>
        </a:p>
      </dgm:t>
    </dgm:pt>
    <dgm:pt modelId="{ABC714B4-17E8-45D3-A40F-923CE5C0FAA4}">
      <dgm:prSet phldrT="[Text]"/>
      <dgm:spPr/>
      <dgm:t>
        <a:bodyPr/>
        <a:lstStyle/>
        <a:p>
          <a:r>
            <a:rPr lang="en-US" dirty="0" smtClean="0"/>
            <a:t>Agent</a:t>
          </a:r>
          <a:endParaRPr lang="en-US" dirty="0"/>
        </a:p>
      </dgm:t>
    </dgm:pt>
    <dgm:pt modelId="{C6A27D07-249B-4668-9BE8-2DC56760CA58}" type="parTrans" cxnId="{45D04C97-B5CB-4E12-91FC-7CD880C7A934}">
      <dgm:prSet/>
      <dgm:spPr/>
      <dgm:t>
        <a:bodyPr/>
        <a:lstStyle/>
        <a:p>
          <a:endParaRPr lang="en-US"/>
        </a:p>
      </dgm:t>
    </dgm:pt>
    <dgm:pt modelId="{FA53874F-B6B0-4F7A-97CB-746C194F52AD}" type="sibTrans" cxnId="{45D04C97-B5CB-4E12-91FC-7CD880C7A934}">
      <dgm:prSet/>
      <dgm:spPr/>
      <dgm:t>
        <a:bodyPr/>
        <a:lstStyle/>
        <a:p>
          <a:endParaRPr lang="en-US"/>
        </a:p>
      </dgm:t>
    </dgm:pt>
    <dgm:pt modelId="{3CC16AD4-A0E2-4817-BB60-350D7855637D}">
      <dgm:prSet phldrT="[Text]"/>
      <dgm:spPr/>
      <dgm:t>
        <a:bodyPr/>
        <a:lstStyle/>
        <a:p>
          <a:r>
            <a:rPr lang="en-US" dirty="0" smtClean="0"/>
            <a:t>Reservoir</a:t>
          </a:r>
          <a:endParaRPr lang="en-US" dirty="0"/>
        </a:p>
      </dgm:t>
    </dgm:pt>
    <dgm:pt modelId="{64BD77BA-21D9-4688-886F-4013D61809C4}" type="parTrans" cxnId="{FC31BDC5-1680-4476-BEDD-1B396105A7BE}">
      <dgm:prSet/>
      <dgm:spPr/>
      <dgm:t>
        <a:bodyPr/>
        <a:lstStyle/>
        <a:p>
          <a:endParaRPr lang="en-US"/>
        </a:p>
      </dgm:t>
    </dgm:pt>
    <dgm:pt modelId="{5D1073EE-1897-4858-8972-FE7D52A7206D}" type="sibTrans" cxnId="{FC31BDC5-1680-4476-BEDD-1B396105A7BE}">
      <dgm:prSet/>
      <dgm:spPr/>
      <dgm:t>
        <a:bodyPr/>
        <a:lstStyle/>
        <a:p>
          <a:endParaRPr lang="en-US"/>
        </a:p>
      </dgm:t>
    </dgm:pt>
    <dgm:pt modelId="{0C2001BB-C1AE-484D-B7F0-6CE480F424B3}">
      <dgm:prSet phldrT="[Text]"/>
      <dgm:spPr/>
      <dgm:t>
        <a:bodyPr/>
        <a:lstStyle/>
        <a:p>
          <a:r>
            <a:rPr lang="en-US" dirty="0" smtClean="0"/>
            <a:t>Transmission </a:t>
          </a:r>
          <a:endParaRPr lang="en-US" dirty="0"/>
        </a:p>
      </dgm:t>
    </dgm:pt>
    <dgm:pt modelId="{FE2373C3-DD31-43EE-8B00-ECA93E50D618}" type="parTrans" cxnId="{1A739D14-3E9B-4E2C-9E3A-35E07C718B83}">
      <dgm:prSet/>
      <dgm:spPr/>
      <dgm:t>
        <a:bodyPr/>
        <a:lstStyle/>
        <a:p>
          <a:endParaRPr lang="en-US"/>
        </a:p>
      </dgm:t>
    </dgm:pt>
    <dgm:pt modelId="{8B83338D-4B90-4AC3-8813-5CDE3640B0A4}" type="sibTrans" cxnId="{1A739D14-3E9B-4E2C-9E3A-35E07C718B83}">
      <dgm:prSet/>
      <dgm:spPr/>
      <dgm:t>
        <a:bodyPr/>
        <a:lstStyle/>
        <a:p>
          <a:endParaRPr lang="en-US"/>
        </a:p>
      </dgm:t>
    </dgm:pt>
    <dgm:pt modelId="{2B699505-F8E6-4834-9627-C0F59051274C}">
      <dgm:prSet phldrT="[Text]"/>
      <dgm:spPr/>
      <dgm:t>
        <a:bodyPr/>
        <a:lstStyle/>
        <a:p>
          <a:r>
            <a:rPr lang="en-US" dirty="0" smtClean="0"/>
            <a:t>Susceptible host </a:t>
          </a:r>
          <a:endParaRPr lang="en-US" dirty="0"/>
        </a:p>
      </dgm:t>
    </dgm:pt>
    <dgm:pt modelId="{2D203ACD-D775-41CF-B7F5-ACF63A24BE7B}" type="parTrans" cxnId="{CF358177-6B96-48A1-AEC6-155D1918FC8F}">
      <dgm:prSet/>
      <dgm:spPr/>
      <dgm:t>
        <a:bodyPr/>
        <a:lstStyle/>
        <a:p>
          <a:endParaRPr lang="en-US"/>
        </a:p>
      </dgm:t>
    </dgm:pt>
    <dgm:pt modelId="{D259D5CF-C852-4F9A-8868-CADBAA9306A4}" type="sibTrans" cxnId="{CF358177-6B96-48A1-AEC6-155D1918FC8F}">
      <dgm:prSet/>
      <dgm:spPr/>
      <dgm:t>
        <a:bodyPr/>
        <a:lstStyle/>
        <a:p>
          <a:endParaRPr lang="en-US"/>
        </a:p>
      </dgm:t>
    </dgm:pt>
    <dgm:pt modelId="{5BF432F7-9B12-4D5A-A3BA-0CC00F3D5402}" type="pres">
      <dgm:prSet presAssocID="{18324676-B8E6-49FA-9DF8-D69D51E680F9}" presName="cycle" presStyleCnt="0">
        <dgm:presLayoutVars>
          <dgm:dir/>
          <dgm:resizeHandles val="exact"/>
        </dgm:presLayoutVars>
      </dgm:prSet>
      <dgm:spPr/>
      <dgm:t>
        <a:bodyPr/>
        <a:lstStyle/>
        <a:p>
          <a:endParaRPr lang="en-US"/>
        </a:p>
      </dgm:t>
    </dgm:pt>
    <dgm:pt modelId="{2CF523F6-3ABD-4114-8C86-C3E7F8EFA3FB}" type="pres">
      <dgm:prSet presAssocID="{ABC714B4-17E8-45D3-A40F-923CE5C0FAA4}" presName="dummy" presStyleCnt="0"/>
      <dgm:spPr/>
    </dgm:pt>
    <dgm:pt modelId="{195B8389-358D-4844-BD42-ABA648858E2B}" type="pres">
      <dgm:prSet presAssocID="{ABC714B4-17E8-45D3-A40F-923CE5C0FAA4}" presName="node" presStyleLbl="revTx" presStyleIdx="0" presStyleCnt="4">
        <dgm:presLayoutVars>
          <dgm:bulletEnabled val="1"/>
        </dgm:presLayoutVars>
      </dgm:prSet>
      <dgm:spPr/>
      <dgm:t>
        <a:bodyPr/>
        <a:lstStyle/>
        <a:p>
          <a:endParaRPr lang="en-US"/>
        </a:p>
      </dgm:t>
    </dgm:pt>
    <dgm:pt modelId="{06F761CD-D6C7-4BDE-AFE9-7E0D51CB34EB}" type="pres">
      <dgm:prSet presAssocID="{FA53874F-B6B0-4F7A-97CB-746C194F52AD}" presName="sibTrans" presStyleLbl="node1" presStyleIdx="0" presStyleCnt="4"/>
      <dgm:spPr/>
      <dgm:t>
        <a:bodyPr/>
        <a:lstStyle/>
        <a:p>
          <a:endParaRPr lang="en-US"/>
        </a:p>
      </dgm:t>
    </dgm:pt>
    <dgm:pt modelId="{D6A1A4C0-5F4A-471A-AF8E-CEAE1798D1BC}" type="pres">
      <dgm:prSet presAssocID="{3CC16AD4-A0E2-4817-BB60-350D7855637D}" presName="dummy" presStyleCnt="0"/>
      <dgm:spPr/>
    </dgm:pt>
    <dgm:pt modelId="{B267A9ED-39E3-405B-A624-9E3152774077}" type="pres">
      <dgm:prSet presAssocID="{3CC16AD4-A0E2-4817-BB60-350D7855637D}" presName="node" presStyleLbl="revTx" presStyleIdx="1" presStyleCnt="4">
        <dgm:presLayoutVars>
          <dgm:bulletEnabled val="1"/>
        </dgm:presLayoutVars>
      </dgm:prSet>
      <dgm:spPr/>
      <dgm:t>
        <a:bodyPr/>
        <a:lstStyle/>
        <a:p>
          <a:endParaRPr lang="en-US"/>
        </a:p>
      </dgm:t>
    </dgm:pt>
    <dgm:pt modelId="{D60BCB0D-8C20-4283-B7B1-84BAFEAB8D20}" type="pres">
      <dgm:prSet presAssocID="{5D1073EE-1897-4858-8972-FE7D52A7206D}" presName="sibTrans" presStyleLbl="node1" presStyleIdx="1" presStyleCnt="4"/>
      <dgm:spPr/>
      <dgm:t>
        <a:bodyPr/>
        <a:lstStyle/>
        <a:p>
          <a:endParaRPr lang="en-US"/>
        </a:p>
      </dgm:t>
    </dgm:pt>
    <dgm:pt modelId="{C24DAAAF-4A85-4A78-B412-BB74862AE7A4}" type="pres">
      <dgm:prSet presAssocID="{0C2001BB-C1AE-484D-B7F0-6CE480F424B3}" presName="dummy" presStyleCnt="0"/>
      <dgm:spPr/>
    </dgm:pt>
    <dgm:pt modelId="{AB0991B2-67DA-4353-966F-2B219BE8DD73}" type="pres">
      <dgm:prSet presAssocID="{0C2001BB-C1AE-484D-B7F0-6CE480F424B3}" presName="node" presStyleLbl="revTx" presStyleIdx="2" presStyleCnt="4">
        <dgm:presLayoutVars>
          <dgm:bulletEnabled val="1"/>
        </dgm:presLayoutVars>
      </dgm:prSet>
      <dgm:spPr/>
      <dgm:t>
        <a:bodyPr/>
        <a:lstStyle/>
        <a:p>
          <a:endParaRPr lang="en-US"/>
        </a:p>
      </dgm:t>
    </dgm:pt>
    <dgm:pt modelId="{282A79FF-3C6C-42A0-BDF9-422BE5FCF57F}" type="pres">
      <dgm:prSet presAssocID="{8B83338D-4B90-4AC3-8813-5CDE3640B0A4}" presName="sibTrans" presStyleLbl="node1" presStyleIdx="2" presStyleCnt="4"/>
      <dgm:spPr/>
      <dgm:t>
        <a:bodyPr/>
        <a:lstStyle/>
        <a:p>
          <a:endParaRPr lang="en-US"/>
        </a:p>
      </dgm:t>
    </dgm:pt>
    <dgm:pt modelId="{54364F25-0AEA-4C56-B6A4-DECB6A25F27A}" type="pres">
      <dgm:prSet presAssocID="{2B699505-F8E6-4834-9627-C0F59051274C}" presName="dummy" presStyleCnt="0"/>
      <dgm:spPr/>
    </dgm:pt>
    <dgm:pt modelId="{ACFA313D-8A1E-4A15-8BFE-B6B19DECC307}" type="pres">
      <dgm:prSet presAssocID="{2B699505-F8E6-4834-9627-C0F59051274C}" presName="node" presStyleLbl="revTx" presStyleIdx="3" presStyleCnt="4">
        <dgm:presLayoutVars>
          <dgm:bulletEnabled val="1"/>
        </dgm:presLayoutVars>
      </dgm:prSet>
      <dgm:spPr/>
      <dgm:t>
        <a:bodyPr/>
        <a:lstStyle/>
        <a:p>
          <a:endParaRPr lang="en-US"/>
        </a:p>
      </dgm:t>
    </dgm:pt>
    <dgm:pt modelId="{5C3ABC67-8D66-4FDA-8BD4-BF4DC6D34EBD}" type="pres">
      <dgm:prSet presAssocID="{D259D5CF-C852-4F9A-8868-CADBAA9306A4}" presName="sibTrans" presStyleLbl="node1" presStyleIdx="3" presStyleCnt="4" custLinFactNeighborX="-500" custLinFactNeighborY="7"/>
      <dgm:spPr/>
      <dgm:t>
        <a:bodyPr/>
        <a:lstStyle/>
        <a:p>
          <a:endParaRPr lang="en-US"/>
        </a:p>
      </dgm:t>
    </dgm:pt>
  </dgm:ptLst>
  <dgm:cxnLst>
    <dgm:cxn modelId="{3050F482-82FB-4FB1-81B9-3F45D750F58C}" type="presOf" srcId="{8B83338D-4B90-4AC3-8813-5CDE3640B0A4}" destId="{282A79FF-3C6C-42A0-BDF9-422BE5FCF57F}" srcOrd="0" destOrd="0" presId="urn:microsoft.com/office/officeart/2005/8/layout/cycle1"/>
    <dgm:cxn modelId="{77902D19-D8FF-4E5E-9705-A1F7E3ADAF4F}" type="presOf" srcId="{18324676-B8E6-49FA-9DF8-D69D51E680F9}" destId="{5BF432F7-9B12-4D5A-A3BA-0CC00F3D5402}" srcOrd="0" destOrd="0" presId="urn:microsoft.com/office/officeart/2005/8/layout/cycle1"/>
    <dgm:cxn modelId="{CF358177-6B96-48A1-AEC6-155D1918FC8F}" srcId="{18324676-B8E6-49FA-9DF8-D69D51E680F9}" destId="{2B699505-F8E6-4834-9627-C0F59051274C}" srcOrd="3" destOrd="0" parTransId="{2D203ACD-D775-41CF-B7F5-ACF63A24BE7B}" sibTransId="{D259D5CF-C852-4F9A-8868-CADBAA9306A4}"/>
    <dgm:cxn modelId="{AF9B7C49-2E5B-499E-B1EE-F70642E20E5F}" type="presOf" srcId="{0C2001BB-C1AE-484D-B7F0-6CE480F424B3}" destId="{AB0991B2-67DA-4353-966F-2B219BE8DD73}" srcOrd="0" destOrd="0" presId="urn:microsoft.com/office/officeart/2005/8/layout/cycle1"/>
    <dgm:cxn modelId="{B0B15D46-ADD3-46CC-A439-729F0BA14887}" type="presOf" srcId="{5D1073EE-1897-4858-8972-FE7D52A7206D}" destId="{D60BCB0D-8C20-4283-B7B1-84BAFEAB8D20}" srcOrd="0" destOrd="0" presId="urn:microsoft.com/office/officeart/2005/8/layout/cycle1"/>
    <dgm:cxn modelId="{FC31BDC5-1680-4476-BEDD-1B396105A7BE}" srcId="{18324676-B8E6-49FA-9DF8-D69D51E680F9}" destId="{3CC16AD4-A0E2-4817-BB60-350D7855637D}" srcOrd="1" destOrd="0" parTransId="{64BD77BA-21D9-4688-886F-4013D61809C4}" sibTransId="{5D1073EE-1897-4858-8972-FE7D52A7206D}"/>
    <dgm:cxn modelId="{6E978F99-5F56-4BBC-A8E4-5E570F5EE626}" type="presOf" srcId="{3CC16AD4-A0E2-4817-BB60-350D7855637D}" destId="{B267A9ED-39E3-405B-A624-9E3152774077}" srcOrd="0" destOrd="0" presId="urn:microsoft.com/office/officeart/2005/8/layout/cycle1"/>
    <dgm:cxn modelId="{51431AF7-5E3E-4ACF-9C18-3B7CE78F4442}" type="presOf" srcId="{2B699505-F8E6-4834-9627-C0F59051274C}" destId="{ACFA313D-8A1E-4A15-8BFE-B6B19DECC307}" srcOrd="0" destOrd="0" presId="urn:microsoft.com/office/officeart/2005/8/layout/cycle1"/>
    <dgm:cxn modelId="{64485A18-89BD-4BFD-8006-2441CF30C872}" type="presOf" srcId="{FA53874F-B6B0-4F7A-97CB-746C194F52AD}" destId="{06F761CD-D6C7-4BDE-AFE9-7E0D51CB34EB}" srcOrd="0" destOrd="0" presId="urn:microsoft.com/office/officeart/2005/8/layout/cycle1"/>
    <dgm:cxn modelId="{45D04C97-B5CB-4E12-91FC-7CD880C7A934}" srcId="{18324676-B8E6-49FA-9DF8-D69D51E680F9}" destId="{ABC714B4-17E8-45D3-A40F-923CE5C0FAA4}" srcOrd="0" destOrd="0" parTransId="{C6A27D07-249B-4668-9BE8-2DC56760CA58}" sibTransId="{FA53874F-B6B0-4F7A-97CB-746C194F52AD}"/>
    <dgm:cxn modelId="{BEB568E1-2E05-40C9-828C-7CABE1BD73EF}" type="presOf" srcId="{ABC714B4-17E8-45D3-A40F-923CE5C0FAA4}" destId="{195B8389-358D-4844-BD42-ABA648858E2B}" srcOrd="0" destOrd="0" presId="urn:microsoft.com/office/officeart/2005/8/layout/cycle1"/>
    <dgm:cxn modelId="{1A739D14-3E9B-4E2C-9E3A-35E07C718B83}" srcId="{18324676-B8E6-49FA-9DF8-D69D51E680F9}" destId="{0C2001BB-C1AE-484D-B7F0-6CE480F424B3}" srcOrd="2" destOrd="0" parTransId="{FE2373C3-DD31-43EE-8B00-ECA93E50D618}" sibTransId="{8B83338D-4B90-4AC3-8813-5CDE3640B0A4}"/>
    <dgm:cxn modelId="{234438D1-FF8B-4C40-8A91-62B353923CE2}" type="presOf" srcId="{D259D5CF-C852-4F9A-8868-CADBAA9306A4}" destId="{5C3ABC67-8D66-4FDA-8BD4-BF4DC6D34EBD}" srcOrd="0" destOrd="0" presId="urn:microsoft.com/office/officeart/2005/8/layout/cycle1"/>
    <dgm:cxn modelId="{1BEFF4CA-D266-4A6E-B827-B62F4E641116}" type="presParOf" srcId="{5BF432F7-9B12-4D5A-A3BA-0CC00F3D5402}" destId="{2CF523F6-3ABD-4114-8C86-C3E7F8EFA3FB}" srcOrd="0" destOrd="0" presId="urn:microsoft.com/office/officeart/2005/8/layout/cycle1"/>
    <dgm:cxn modelId="{9A7CABB6-F0DB-4DB0-8991-7C0C99CDBC1C}" type="presParOf" srcId="{5BF432F7-9B12-4D5A-A3BA-0CC00F3D5402}" destId="{195B8389-358D-4844-BD42-ABA648858E2B}" srcOrd="1" destOrd="0" presId="urn:microsoft.com/office/officeart/2005/8/layout/cycle1"/>
    <dgm:cxn modelId="{42E67509-05DD-46D1-83FD-9A07113BE1A3}" type="presParOf" srcId="{5BF432F7-9B12-4D5A-A3BA-0CC00F3D5402}" destId="{06F761CD-D6C7-4BDE-AFE9-7E0D51CB34EB}" srcOrd="2" destOrd="0" presId="urn:microsoft.com/office/officeart/2005/8/layout/cycle1"/>
    <dgm:cxn modelId="{9BC7658A-6C6E-4792-A0EE-E37FE95290DE}" type="presParOf" srcId="{5BF432F7-9B12-4D5A-A3BA-0CC00F3D5402}" destId="{D6A1A4C0-5F4A-471A-AF8E-CEAE1798D1BC}" srcOrd="3" destOrd="0" presId="urn:microsoft.com/office/officeart/2005/8/layout/cycle1"/>
    <dgm:cxn modelId="{302A5794-C561-4BF1-AA2A-7A1F1A6F4A3E}" type="presParOf" srcId="{5BF432F7-9B12-4D5A-A3BA-0CC00F3D5402}" destId="{B267A9ED-39E3-405B-A624-9E3152774077}" srcOrd="4" destOrd="0" presId="urn:microsoft.com/office/officeart/2005/8/layout/cycle1"/>
    <dgm:cxn modelId="{4203CD2E-D0C4-4910-928C-F2047EF9E8AC}" type="presParOf" srcId="{5BF432F7-9B12-4D5A-A3BA-0CC00F3D5402}" destId="{D60BCB0D-8C20-4283-B7B1-84BAFEAB8D20}" srcOrd="5" destOrd="0" presId="urn:microsoft.com/office/officeart/2005/8/layout/cycle1"/>
    <dgm:cxn modelId="{C3BDE777-02E5-411F-95E5-B516C616F77F}" type="presParOf" srcId="{5BF432F7-9B12-4D5A-A3BA-0CC00F3D5402}" destId="{C24DAAAF-4A85-4A78-B412-BB74862AE7A4}" srcOrd="6" destOrd="0" presId="urn:microsoft.com/office/officeart/2005/8/layout/cycle1"/>
    <dgm:cxn modelId="{3AFCDEFE-07E6-453D-8918-8D8EE465E51A}" type="presParOf" srcId="{5BF432F7-9B12-4D5A-A3BA-0CC00F3D5402}" destId="{AB0991B2-67DA-4353-966F-2B219BE8DD73}" srcOrd="7" destOrd="0" presId="urn:microsoft.com/office/officeart/2005/8/layout/cycle1"/>
    <dgm:cxn modelId="{7E4C8D8E-067C-473B-A933-D1BFB8552233}" type="presParOf" srcId="{5BF432F7-9B12-4D5A-A3BA-0CC00F3D5402}" destId="{282A79FF-3C6C-42A0-BDF9-422BE5FCF57F}" srcOrd="8" destOrd="0" presId="urn:microsoft.com/office/officeart/2005/8/layout/cycle1"/>
    <dgm:cxn modelId="{CE907F21-6E63-4A21-8C52-2DDF15730E98}" type="presParOf" srcId="{5BF432F7-9B12-4D5A-A3BA-0CC00F3D5402}" destId="{54364F25-0AEA-4C56-B6A4-DECB6A25F27A}" srcOrd="9" destOrd="0" presId="urn:microsoft.com/office/officeart/2005/8/layout/cycle1"/>
    <dgm:cxn modelId="{DE94466F-96C5-4338-B398-F31FA6252B33}" type="presParOf" srcId="{5BF432F7-9B12-4D5A-A3BA-0CC00F3D5402}" destId="{ACFA313D-8A1E-4A15-8BFE-B6B19DECC307}" srcOrd="10" destOrd="0" presId="urn:microsoft.com/office/officeart/2005/8/layout/cycle1"/>
    <dgm:cxn modelId="{40705DA9-DD7D-4261-AF55-39677BA3ABDA}" type="presParOf" srcId="{5BF432F7-9B12-4D5A-A3BA-0CC00F3D5402}" destId="{5C3ABC67-8D66-4FDA-8BD4-BF4DC6D34EBD}"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B8389-358D-4844-BD42-ABA648858E2B}">
      <dsp:nvSpPr>
        <dsp:cNvPr id="0" name=""/>
        <dsp:cNvSpPr/>
      </dsp:nvSpPr>
      <dsp:spPr>
        <a:xfrm>
          <a:off x="2405490" y="62745"/>
          <a:ext cx="987308" cy="987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Agent</a:t>
          </a:r>
          <a:endParaRPr lang="en-US" sz="1400" kern="1200" dirty="0"/>
        </a:p>
      </dsp:txBody>
      <dsp:txXfrm>
        <a:off x="2405490" y="62745"/>
        <a:ext cx="987308" cy="987308"/>
      </dsp:txXfrm>
    </dsp:sp>
    <dsp:sp modelId="{06F761CD-D6C7-4BDE-AFE9-7E0D51CB34EB}">
      <dsp:nvSpPr>
        <dsp:cNvPr id="0" name=""/>
        <dsp:cNvSpPr/>
      </dsp:nvSpPr>
      <dsp:spPr>
        <a:xfrm>
          <a:off x="667525" y="730"/>
          <a:ext cx="2787289" cy="2787289"/>
        </a:xfrm>
        <a:prstGeom prst="circularArrow">
          <a:avLst>
            <a:gd name="adj1" fmla="val 6907"/>
            <a:gd name="adj2" fmla="val 465764"/>
            <a:gd name="adj3" fmla="val 547680"/>
            <a:gd name="adj4" fmla="val 20586556"/>
            <a:gd name="adj5" fmla="val 8058"/>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67A9ED-39E3-405B-A624-9E3152774077}">
      <dsp:nvSpPr>
        <dsp:cNvPr id="0" name=""/>
        <dsp:cNvSpPr/>
      </dsp:nvSpPr>
      <dsp:spPr>
        <a:xfrm>
          <a:off x="2405490" y="1738695"/>
          <a:ext cx="987308" cy="987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Reservoir</a:t>
          </a:r>
          <a:endParaRPr lang="en-US" sz="1400" kern="1200" dirty="0"/>
        </a:p>
      </dsp:txBody>
      <dsp:txXfrm>
        <a:off x="2405490" y="1738695"/>
        <a:ext cx="987308" cy="987308"/>
      </dsp:txXfrm>
    </dsp:sp>
    <dsp:sp modelId="{D60BCB0D-8C20-4283-B7B1-84BAFEAB8D20}">
      <dsp:nvSpPr>
        <dsp:cNvPr id="0" name=""/>
        <dsp:cNvSpPr/>
      </dsp:nvSpPr>
      <dsp:spPr>
        <a:xfrm>
          <a:off x="667525" y="730"/>
          <a:ext cx="2787289" cy="2787289"/>
        </a:xfrm>
        <a:prstGeom prst="circularArrow">
          <a:avLst>
            <a:gd name="adj1" fmla="val 6907"/>
            <a:gd name="adj2" fmla="val 465764"/>
            <a:gd name="adj3" fmla="val 5947680"/>
            <a:gd name="adj4" fmla="val 4386556"/>
            <a:gd name="adj5" fmla="val 8058"/>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0991B2-67DA-4353-966F-2B219BE8DD73}">
      <dsp:nvSpPr>
        <dsp:cNvPr id="0" name=""/>
        <dsp:cNvSpPr/>
      </dsp:nvSpPr>
      <dsp:spPr>
        <a:xfrm>
          <a:off x="729540" y="1738695"/>
          <a:ext cx="987308" cy="987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Transmission </a:t>
          </a:r>
          <a:endParaRPr lang="en-US" sz="1400" kern="1200" dirty="0"/>
        </a:p>
      </dsp:txBody>
      <dsp:txXfrm>
        <a:off x="729540" y="1738695"/>
        <a:ext cx="987308" cy="987308"/>
      </dsp:txXfrm>
    </dsp:sp>
    <dsp:sp modelId="{282A79FF-3C6C-42A0-BDF9-422BE5FCF57F}">
      <dsp:nvSpPr>
        <dsp:cNvPr id="0" name=""/>
        <dsp:cNvSpPr/>
      </dsp:nvSpPr>
      <dsp:spPr>
        <a:xfrm>
          <a:off x="667525" y="730"/>
          <a:ext cx="2787289" cy="2787289"/>
        </a:xfrm>
        <a:prstGeom prst="circularArrow">
          <a:avLst>
            <a:gd name="adj1" fmla="val 6907"/>
            <a:gd name="adj2" fmla="val 465764"/>
            <a:gd name="adj3" fmla="val 11347680"/>
            <a:gd name="adj4" fmla="val 9786556"/>
            <a:gd name="adj5" fmla="val 8058"/>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FA313D-8A1E-4A15-8BFE-B6B19DECC307}">
      <dsp:nvSpPr>
        <dsp:cNvPr id="0" name=""/>
        <dsp:cNvSpPr/>
      </dsp:nvSpPr>
      <dsp:spPr>
        <a:xfrm>
          <a:off x="729540" y="62745"/>
          <a:ext cx="987308" cy="987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Susceptible host </a:t>
          </a:r>
          <a:endParaRPr lang="en-US" sz="1400" kern="1200" dirty="0"/>
        </a:p>
      </dsp:txBody>
      <dsp:txXfrm>
        <a:off x="729540" y="62745"/>
        <a:ext cx="987308" cy="987308"/>
      </dsp:txXfrm>
    </dsp:sp>
    <dsp:sp modelId="{5C3ABC67-8D66-4FDA-8BD4-BF4DC6D34EBD}">
      <dsp:nvSpPr>
        <dsp:cNvPr id="0" name=""/>
        <dsp:cNvSpPr/>
      </dsp:nvSpPr>
      <dsp:spPr>
        <a:xfrm>
          <a:off x="653588" y="925"/>
          <a:ext cx="2787289" cy="2787289"/>
        </a:xfrm>
        <a:prstGeom prst="circularArrow">
          <a:avLst>
            <a:gd name="adj1" fmla="val 6907"/>
            <a:gd name="adj2" fmla="val 465764"/>
            <a:gd name="adj3" fmla="val 16747680"/>
            <a:gd name="adj4" fmla="val 15186556"/>
            <a:gd name="adj5" fmla="val 8058"/>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B8389-358D-4844-BD42-ABA648858E2B}">
      <dsp:nvSpPr>
        <dsp:cNvPr id="0" name=""/>
        <dsp:cNvSpPr/>
      </dsp:nvSpPr>
      <dsp:spPr>
        <a:xfrm>
          <a:off x="2614023" y="84108"/>
          <a:ext cx="1354939" cy="1354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Agent</a:t>
          </a:r>
          <a:endParaRPr lang="en-US" sz="1900" kern="1200" dirty="0"/>
        </a:p>
      </dsp:txBody>
      <dsp:txXfrm>
        <a:off x="2614023" y="84108"/>
        <a:ext cx="1354939" cy="1354939"/>
      </dsp:txXfrm>
    </dsp:sp>
    <dsp:sp modelId="{06F761CD-D6C7-4BDE-AFE9-7E0D51CB34EB}">
      <dsp:nvSpPr>
        <dsp:cNvPr id="0" name=""/>
        <dsp:cNvSpPr/>
      </dsp:nvSpPr>
      <dsp:spPr>
        <a:xfrm>
          <a:off x="228063" y="-1144"/>
          <a:ext cx="3826152" cy="3826152"/>
        </a:xfrm>
        <a:prstGeom prst="circularArrow">
          <a:avLst>
            <a:gd name="adj1" fmla="val 6905"/>
            <a:gd name="adj2" fmla="val 465621"/>
            <a:gd name="adj3" fmla="val 548281"/>
            <a:gd name="adj4" fmla="val 20586097"/>
            <a:gd name="adj5" fmla="val 8056"/>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67A9ED-39E3-405B-A624-9E3152774077}">
      <dsp:nvSpPr>
        <dsp:cNvPr id="0" name=""/>
        <dsp:cNvSpPr/>
      </dsp:nvSpPr>
      <dsp:spPr>
        <a:xfrm>
          <a:off x="2614023" y="2384815"/>
          <a:ext cx="1354939" cy="1354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Reservoir</a:t>
          </a:r>
          <a:endParaRPr lang="en-US" sz="1900" kern="1200" dirty="0"/>
        </a:p>
      </dsp:txBody>
      <dsp:txXfrm>
        <a:off x="2614023" y="2384815"/>
        <a:ext cx="1354939" cy="1354939"/>
      </dsp:txXfrm>
    </dsp:sp>
    <dsp:sp modelId="{D60BCB0D-8C20-4283-B7B1-84BAFEAB8D20}">
      <dsp:nvSpPr>
        <dsp:cNvPr id="0" name=""/>
        <dsp:cNvSpPr/>
      </dsp:nvSpPr>
      <dsp:spPr>
        <a:xfrm>
          <a:off x="228063" y="-1144"/>
          <a:ext cx="3826152" cy="3826152"/>
        </a:xfrm>
        <a:prstGeom prst="circularArrow">
          <a:avLst>
            <a:gd name="adj1" fmla="val 6905"/>
            <a:gd name="adj2" fmla="val 465621"/>
            <a:gd name="adj3" fmla="val 5948281"/>
            <a:gd name="adj4" fmla="val 4386097"/>
            <a:gd name="adj5" fmla="val 8056"/>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0991B2-67DA-4353-966F-2B219BE8DD73}">
      <dsp:nvSpPr>
        <dsp:cNvPr id="0" name=""/>
        <dsp:cNvSpPr/>
      </dsp:nvSpPr>
      <dsp:spPr>
        <a:xfrm>
          <a:off x="313316" y="2384815"/>
          <a:ext cx="1354939" cy="1354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Transmission </a:t>
          </a:r>
          <a:endParaRPr lang="en-US" sz="1900" kern="1200" dirty="0"/>
        </a:p>
      </dsp:txBody>
      <dsp:txXfrm>
        <a:off x="313316" y="2384815"/>
        <a:ext cx="1354939" cy="1354939"/>
      </dsp:txXfrm>
    </dsp:sp>
    <dsp:sp modelId="{282A79FF-3C6C-42A0-BDF9-422BE5FCF57F}">
      <dsp:nvSpPr>
        <dsp:cNvPr id="0" name=""/>
        <dsp:cNvSpPr/>
      </dsp:nvSpPr>
      <dsp:spPr>
        <a:xfrm>
          <a:off x="228063" y="-1144"/>
          <a:ext cx="3826152" cy="3826152"/>
        </a:xfrm>
        <a:prstGeom prst="circularArrow">
          <a:avLst>
            <a:gd name="adj1" fmla="val 6905"/>
            <a:gd name="adj2" fmla="val 465621"/>
            <a:gd name="adj3" fmla="val 11348281"/>
            <a:gd name="adj4" fmla="val 9786097"/>
            <a:gd name="adj5" fmla="val 8056"/>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FA313D-8A1E-4A15-8BFE-B6B19DECC307}">
      <dsp:nvSpPr>
        <dsp:cNvPr id="0" name=""/>
        <dsp:cNvSpPr/>
      </dsp:nvSpPr>
      <dsp:spPr>
        <a:xfrm>
          <a:off x="313316" y="84108"/>
          <a:ext cx="1354939" cy="1354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Susceptible host </a:t>
          </a:r>
          <a:endParaRPr lang="en-US" sz="1900" kern="1200" dirty="0"/>
        </a:p>
      </dsp:txBody>
      <dsp:txXfrm>
        <a:off x="313316" y="84108"/>
        <a:ext cx="1354939" cy="1354939"/>
      </dsp:txXfrm>
    </dsp:sp>
    <dsp:sp modelId="{5C3ABC67-8D66-4FDA-8BD4-BF4DC6D34EBD}">
      <dsp:nvSpPr>
        <dsp:cNvPr id="0" name=""/>
        <dsp:cNvSpPr/>
      </dsp:nvSpPr>
      <dsp:spPr>
        <a:xfrm>
          <a:off x="208932" y="-877"/>
          <a:ext cx="3826152" cy="3826152"/>
        </a:xfrm>
        <a:prstGeom prst="circularArrow">
          <a:avLst>
            <a:gd name="adj1" fmla="val 6905"/>
            <a:gd name="adj2" fmla="val 465621"/>
            <a:gd name="adj3" fmla="val 16748281"/>
            <a:gd name="adj4" fmla="val 15186097"/>
            <a:gd name="adj5" fmla="val 8056"/>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A3006-3836-4610-86E0-C82160751BB1}" type="datetimeFigureOut">
              <a:rPr lang="en-US" smtClean="0"/>
              <a:pPr/>
              <a:t>9/15/2015</a:t>
            </a:fld>
            <a:endParaRPr lang="en-US"/>
          </a:p>
        </p:txBody>
      </p:sp>
      <p:sp>
        <p:nvSpPr>
          <p:cNvPr id="4" name="Slide Image Placeholder 3"/>
          <p:cNvSpPr>
            <a:spLocks noGrp="1" noRot="1" noChangeAspect="1"/>
          </p:cNvSpPr>
          <p:nvPr>
            <p:ph type="sldImg" idx="2"/>
          </p:nvPr>
        </p:nvSpPr>
        <p:spPr>
          <a:xfrm>
            <a:off x="1119188" y="685800"/>
            <a:ext cx="46196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99831-AD2A-46B0-8972-538FC78A8B9F}" type="slidenum">
              <a:rPr lang="en-US" smtClean="0"/>
              <a:pPr/>
              <a:t>‹#›</a:t>
            </a:fld>
            <a:endParaRPr lang="en-US"/>
          </a:p>
        </p:txBody>
      </p:sp>
    </p:spTree>
    <p:extLst>
      <p:ext uri="{BB962C8B-B14F-4D97-AF65-F5344CB8AC3E}">
        <p14:creationId xmlns:p14="http://schemas.microsoft.com/office/powerpoint/2010/main" val="63720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FA5D78-A71A-4FC1-BAD6-9491D215D292}" type="slidenum">
              <a:rPr lang="en-US" smtClean="0"/>
              <a:pPr eaLnBrk="1" hangingPunct="1"/>
              <a:t>1</a:t>
            </a:fld>
            <a:endParaRPr lang="en-US" smtClean="0"/>
          </a:p>
        </p:txBody>
      </p:sp>
    </p:spTree>
    <p:extLst>
      <p:ext uri="{BB962C8B-B14F-4D97-AF65-F5344CB8AC3E}">
        <p14:creationId xmlns:p14="http://schemas.microsoft.com/office/powerpoint/2010/main" val="1937221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12</a:t>
            </a:fld>
            <a:endParaRPr lang="en-US" smtClean="0"/>
          </a:p>
        </p:txBody>
      </p:sp>
    </p:spTree>
    <p:extLst>
      <p:ext uri="{BB962C8B-B14F-4D97-AF65-F5344CB8AC3E}">
        <p14:creationId xmlns:p14="http://schemas.microsoft.com/office/powerpoint/2010/main" val="4220366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14</a:t>
            </a:fld>
            <a:endParaRPr lang="en-US" smtClean="0"/>
          </a:p>
        </p:txBody>
      </p:sp>
    </p:spTree>
    <p:extLst>
      <p:ext uri="{BB962C8B-B14F-4D97-AF65-F5344CB8AC3E}">
        <p14:creationId xmlns:p14="http://schemas.microsoft.com/office/powerpoint/2010/main" val="4088866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FA5D78-A71A-4FC1-BAD6-9491D215D292}" type="slidenum">
              <a:rPr lang="en-US" smtClean="0"/>
              <a:pPr eaLnBrk="1" hangingPunct="1"/>
              <a:t>15</a:t>
            </a:fld>
            <a:endParaRPr lang="en-US" smtClean="0"/>
          </a:p>
        </p:txBody>
      </p:sp>
    </p:spTree>
    <p:extLst>
      <p:ext uri="{BB962C8B-B14F-4D97-AF65-F5344CB8AC3E}">
        <p14:creationId xmlns:p14="http://schemas.microsoft.com/office/powerpoint/2010/main" val="1246856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16</a:t>
            </a:fld>
            <a:endParaRPr lang="en-US" smtClean="0"/>
          </a:p>
        </p:txBody>
      </p:sp>
    </p:spTree>
    <p:extLst>
      <p:ext uri="{BB962C8B-B14F-4D97-AF65-F5344CB8AC3E}">
        <p14:creationId xmlns:p14="http://schemas.microsoft.com/office/powerpoint/2010/main" val="2137056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18</a:t>
            </a:fld>
            <a:endParaRPr lang="en-US" smtClean="0"/>
          </a:p>
        </p:txBody>
      </p:sp>
    </p:spTree>
    <p:extLst>
      <p:ext uri="{BB962C8B-B14F-4D97-AF65-F5344CB8AC3E}">
        <p14:creationId xmlns:p14="http://schemas.microsoft.com/office/powerpoint/2010/main" val="3980571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19</a:t>
            </a:fld>
            <a:endParaRPr lang="en-US" smtClean="0"/>
          </a:p>
        </p:txBody>
      </p:sp>
    </p:spTree>
    <p:extLst>
      <p:ext uri="{BB962C8B-B14F-4D97-AF65-F5344CB8AC3E}">
        <p14:creationId xmlns:p14="http://schemas.microsoft.com/office/powerpoint/2010/main" val="4220557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20</a:t>
            </a:fld>
            <a:endParaRPr lang="en-US" smtClean="0"/>
          </a:p>
        </p:txBody>
      </p:sp>
    </p:spTree>
    <p:extLst>
      <p:ext uri="{BB962C8B-B14F-4D97-AF65-F5344CB8AC3E}">
        <p14:creationId xmlns:p14="http://schemas.microsoft.com/office/powerpoint/2010/main" val="407535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23</a:t>
            </a:fld>
            <a:endParaRPr lang="en-US" smtClean="0"/>
          </a:p>
        </p:txBody>
      </p:sp>
    </p:spTree>
    <p:extLst>
      <p:ext uri="{BB962C8B-B14F-4D97-AF65-F5344CB8AC3E}">
        <p14:creationId xmlns:p14="http://schemas.microsoft.com/office/powerpoint/2010/main" val="977161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C1AC72-8F9B-43EE-95FB-ED56730F6FC3}" type="slidenum">
              <a:rPr lang="en-US" smtClean="0"/>
              <a:pPr eaLnBrk="1" hangingPunct="1"/>
              <a:t>2</a:t>
            </a:fld>
            <a:endParaRPr lang="en-US" smtClean="0"/>
          </a:p>
        </p:txBody>
      </p:sp>
    </p:spTree>
    <p:extLst>
      <p:ext uri="{BB962C8B-B14F-4D97-AF65-F5344CB8AC3E}">
        <p14:creationId xmlns:p14="http://schemas.microsoft.com/office/powerpoint/2010/main" val="3592018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3</a:t>
            </a:fld>
            <a:endParaRPr lang="en-US" smtClean="0"/>
          </a:p>
        </p:txBody>
      </p:sp>
    </p:spTree>
    <p:extLst>
      <p:ext uri="{BB962C8B-B14F-4D97-AF65-F5344CB8AC3E}">
        <p14:creationId xmlns:p14="http://schemas.microsoft.com/office/powerpoint/2010/main" val="3239383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FA5D78-A71A-4FC1-BAD6-9491D215D292}" type="slidenum">
              <a:rPr lang="en-US" smtClean="0"/>
              <a:pPr eaLnBrk="1" hangingPunct="1"/>
              <a:t>4</a:t>
            </a:fld>
            <a:endParaRPr lang="en-US" smtClean="0"/>
          </a:p>
        </p:txBody>
      </p:sp>
    </p:spTree>
    <p:extLst>
      <p:ext uri="{BB962C8B-B14F-4D97-AF65-F5344CB8AC3E}">
        <p14:creationId xmlns:p14="http://schemas.microsoft.com/office/powerpoint/2010/main" val="3688807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5</a:t>
            </a:fld>
            <a:endParaRPr lang="en-US" smtClean="0"/>
          </a:p>
        </p:txBody>
      </p:sp>
    </p:spTree>
    <p:extLst>
      <p:ext uri="{BB962C8B-B14F-4D97-AF65-F5344CB8AC3E}">
        <p14:creationId xmlns:p14="http://schemas.microsoft.com/office/powerpoint/2010/main" val="27905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6</a:t>
            </a:fld>
            <a:endParaRPr lang="en-US" smtClean="0"/>
          </a:p>
        </p:txBody>
      </p:sp>
    </p:spTree>
    <p:extLst>
      <p:ext uri="{BB962C8B-B14F-4D97-AF65-F5344CB8AC3E}">
        <p14:creationId xmlns:p14="http://schemas.microsoft.com/office/powerpoint/2010/main" val="285320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7</a:t>
            </a:fld>
            <a:endParaRPr lang="en-US" smtClean="0"/>
          </a:p>
        </p:txBody>
      </p:sp>
    </p:spTree>
    <p:extLst>
      <p:ext uri="{BB962C8B-B14F-4D97-AF65-F5344CB8AC3E}">
        <p14:creationId xmlns:p14="http://schemas.microsoft.com/office/powerpoint/2010/main" val="2994705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8</a:t>
            </a:fld>
            <a:endParaRPr lang="en-US" smtClean="0"/>
          </a:p>
        </p:txBody>
      </p:sp>
    </p:spTree>
    <p:extLst>
      <p:ext uri="{BB962C8B-B14F-4D97-AF65-F5344CB8AC3E}">
        <p14:creationId xmlns:p14="http://schemas.microsoft.com/office/powerpoint/2010/main" val="1771379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19188" y="685800"/>
            <a:ext cx="46196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D77E8-A4B8-4F75-B47D-24E451225531}" type="slidenum">
              <a:rPr lang="en-US" smtClean="0"/>
              <a:pPr eaLnBrk="1" hangingPunct="1"/>
              <a:t>11</a:t>
            </a:fld>
            <a:endParaRPr lang="en-US" smtClean="0"/>
          </a:p>
        </p:txBody>
      </p:sp>
    </p:spTree>
    <p:extLst>
      <p:ext uri="{BB962C8B-B14F-4D97-AF65-F5344CB8AC3E}">
        <p14:creationId xmlns:p14="http://schemas.microsoft.com/office/powerpoint/2010/main" val="414899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2706" y="2130431"/>
            <a:ext cx="7850664"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85413" y="3886200"/>
            <a:ext cx="646525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lgn="ctr" eaLnBrk="1" latinLnBrk="0" hangingPunct="1"/>
            <a:fld id="{23A271A1-F6D6-438B-A432-4747EE7ECD40}" type="datetimeFigureOut">
              <a:rPr lang="en-US" smtClean="0"/>
              <a:pPr algn="ctr" eaLnBrk="1" latinLnBrk="0" hangingPunct="1"/>
              <a:t>9/15/2015</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2170111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extLst>
      <p:ext uri="{BB962C8B-B14F-4D97-AF65-F5344CB8AC3E}">
        <p14:creationId xmlns:p14="http://schemas.microsoft.com/office/powerpoint/2010/main" val="268324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07361" y="274644"/>
            <a:ext cx="276280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4135" y="274644"/>
            <a:ext cx="813929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spTree>
    <p:extLst>
      <p:ext uri="{BB962C8B-B14F-4D97-AF65-F5344CB8AC3E}">
        <p14:creationId xmlns:p14="http://schemas.microsoft.com/office/powerpoint/2010/main" val="32923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DF15B85-3023-403F-B90D-459199E367AD}" type="slidenum">
              <a:rPr lang="en-US" smtClean="0"/>
              <a:pPr/>
              <a:t>‹#›</a:t>
            </a:fld>
            <a:endParaRPr lang="en-US"/>
          </a:p>
        </p:txBody>
      </p:sp>
    </p:spTree>
    <p:extLst>
      <p:ext uri="{BB962C8B-B14F-4D97-AF65-F5344CB8AC3E}">
        <p14:creationId xmlns:p14="http://schemas.microsoft.com/office/powerpoint/2010/main" val="2297090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586" y="4406906"/>
            <a:ext cx="7850664"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9586" y="2906713"/>
            <a:ext cx="785066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DF15B85-3023-403F-B90D-459199E367AD}" type="slidenum">
              <a:rPr lang="en-US" smtClean="0"/>
              <a:pPr/>
              <a:t>‹#›</a:t>
            </a:fld>
            <a:endParaRPr lang="en-US"/>
          </a:p>
        </p:txBody>
      </p:sp>
    </p:spTree>
    <p:extLst>
      <p:ext uri="{BB962C8B-B14F-4D97-AF65-F5344CB8AC3E}">
        <p14:creationId xmlns:p14="http://schemas.microsoft.com/office/powerpoint/2010/main" val="224493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4135" y="1600206"/>
            <a:ext cx="545024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18316" y="1600206"/>
            <a:ext cx="54518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extLst>
      <p:ext uri="{BB962C8B-B14F-4D97-AF65-F5344CB8AC3E}">
        <p14:creationId xmlns:p14="http://schemas.microsoft.com/office/powerpoint/2010/main" val="164653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1804" y="274638"/>
            <a:ext cx="8312467"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61805" y="1535113"/>
            <a:ext cx="408087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1805" y="2174875"/>
            <a:ext cx="4080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91801" y="1535113"/>
            <a:ext cx="408247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91801" y="2174875"/>
            <a:ext cx="40824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extLst>
      <p:ext uri="{BB962C8B-B14F-4D97-AF65-F5344CB8AC3E}">
        <p14:creationId xmlns:p14="http://schemas.microsoft.com/office/powerpoint/2010/main" val="3063499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372203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297040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1807" y="273050"/>
            <a:ext cx="303860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611049" y="273056"/>
            <a:ext cx="516322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1807" y="1435103"/>
            <a:ext cx="303860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207038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0336" y="4800600"/>
            <a:ext cx="554164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10336" y="612775"/>
            <a:ext cx="554164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10336" y="5367338"/>
            <a:ext cx="554164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9/15/2015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Tree>
    <p:extLst>
      <p:ext uri="{BB962C8B-B14F-4D97-AF65-F5344CB8AC3E}">
        <p14:creationId xmlns:p14="http://schemas.microsoft.com/office/powerpoint/2010/main" val="1426967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1804" y="274638"/>
            <a:ext cx="8312467"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61804" y="1600206"/>
            <a:ext cx="8312467"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61804" y="6356356"/>
            <a:ext cx="2155084"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23A271A1-F6D6-438B-A432-4747EE7ECD40}" type="datetimeFigureOut">
              <a:rPr lang="en-US" smtClean="0"/>
              <a:pPr eaLnBrk="1" latinLnBrk="0" hangingPunct="1"/>
              <a:t>9/15/2015</a:t>
            </a:fld>
            <a:endParaRPr lang="en-US" sz="1400" dirty="0">
              <a:solidFill>
                <a:schemeClr val="tx2"/>
              </a:solidFill>
            </a:endParaRPr>
          </a:p>
        </p:txBody>
      </p:sp>
      <p:sp>
        <p:nvSpPr>
          <p:cNvPr id="5" name="Footer Placeholder 4"/>
          <p:cNvSpPr>
            <a:spLocks noGrp="1"/>
          </p:cNvSpPr>
          <p:nvPr>
            <p:ph type="ftr" sz="quarter" idx="3"/>
          </p:nvPr>
        </p:nvSpPr>
        <p:spPr>
          <a:xfrm>
            <a:off x="3155661" y="6356356"/>
            <a:ext cx="292475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400" dirty="0">
              <a:solidFill>
                <a:schemeClr val="tx2"/>
              </a:solidFill>
            </a:endParaRPr>
          </a:p>
        </p:txBody>
      </p:sp>
      <p:sp>
        <p:nvSpPr>
          <p:cNvPr id="6" name="Slide Number Placeholder 5"/>
          <p:cNvSpPr>
            <a:spLocks noGrp="1"/>
          </p:cNvSpPr>
          <p:nvPr>
            <p:ph type="sldNum" sz="quarter" idx="4"/>
          </p:nvPr>
        </p:nvSpPr>
        <p:spPr>
          <a:xfrm>
            <a:off x="6619187" y="6356356"/>
            <a:ext cx="2155084"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21100256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3.jpeg"/><Relationship Id="rId4" Type="http://schemas.openxmlformats.org/officeDocument/2006/relationships/diagramLayout" Target="../diagrams/layout2.xml"/><Relationship Id="rId9" Type="http://schemas.openxmlformats.org/officeDocument/2006/relationships/image" Target="../media/image2.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3.jpeg"/><Relationship Id="rId4" Type="http://schemas.openxmlformats.org/officeDocument/2006/relationships/diagramLayout" Target="../diagrams/layout1.xml"/><Relationship Id="rId9"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p:txBody>
          <a:bodyPr>
            <a:normAutofit fontScale="90000"/>
          </a:bodyPr>
          <a:lstStyle/>
          <a:p>
            <a:pPr algn="l" eaLnBrk="1" hangingPunct="1"/>
            <a:r>
              <a:rPr lang="en-US" b="1" dirty="0" smtClean="0">
                <a:solidFill>
                  <a:schemeClr val="accent4"/>
                </a:solidFill>
              </a:rPr>
              <a:t>Chain of infection and prevention of communicable diseases</a:t>
            </a:r>
          </a:p>
        </p:txBody>
      </p:sp>
    </p:spTree>
    <p:extLst>
      <p:ext uri="{BB962C8B-B14F-4D97-AF65-F5344CB8AC3E}">
        <p14:creationId xmlns:p14="http://schemas.microsoft.com/office/powerpoint/2010/main" val="189513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a:t>9/10/2010</a:t>
            </a:r>
          </a:p>
        </p:txBody>
      </p:sp>
      <p:sp>
        <p:nvSpPr>
          <p:cNvPr id="4" name="Footer Placeholder 3"/>
          <p:cNvSpPr>
            <a:spLocks noGrp="1"/>
          </p:cNvSpPr>
          <p:nvPr>
            <p:ph type="ftr" sz="quarter" idx="11"/>
          </p:nvPr>
        </p:nvSpPr>
        <p:spPr/>
        <p:txBody>
          <a:bodyPr/>
          <a:lstStyle/>
          <a:p>
            <a:pPr>
              <a:defRPr/>
            </a:pPr>
            <a:r>
              <a:rPr lang="en-US"/>
              <a:t>Dr. Salwa Tayel</a:t>
            </a:r>
          </a:p>
        </p:txBody>
      </p:sp>
      <p:sp>
        <p:nvSpPr>
          <p:cNvPr id="5" name="Slide Number Placeholder 4"/>
          <p:cNvSpPr>
            <a:spLocks noGrp="1"/>
          </p:cNvSpPr>
          <p:nvPr>
            <p:ph type="sldNum" sz="quarter" idx="12"/>
          </p:nvPr>
        </p:nvSpPr>
        <p:spPr/>
        <p:txBody>
          <a:bodyPr/>
          <a:lstStyle/>
          <a:p>
            <a:pPr>
              <a:defRPr/>
            </a:pPr>
            <a:fld id="{E1B9C02C-8BEB-44F4-A1CE-3AF7B0CFC7F9}" type="slidenum">
              <a:rPr lang="ar-SA"/>
              <a:pPr>
                <a:defRPr/>
              </a:pPr>
              <a:t>10</a:t>
            </a:fld>
            <a:endParaRPr lang="en-US"/>
          </a:p>
        </p:txBody>
      </p:sp>
      <p:sp>
        <p:nvSpPr>
          <p:cNvPr id="264195" name="Rectangle 3"/>
          <p:cNvSpPr>
            <a:spLocks noGrp="1" noChangeArrowheads="1"/>
          </p:cNvSpPr>
          <p:nvPr>
            <p:ph type="body" idx="4294967295"/>
          </p:nvPr>
        </p:nvSpPr>
        <p:spPr>
          <a:xfrm>
            <a:off x="230902" y="228600"/>
            <a:ext cx="8697304" cy="5791200"/>
          </a:xfrm>
        </p:spPr>
        <p:txBody>
          <a:bodyPr>
            <a:normAutofit lnSpcReduction="10000"/>
          </a:bodyPr>
          <a:lstStyle/>
          <a:p>
            <a:pPr eaLnBrk="1" hangingPunct="1">
              <a:lnSpc>
                <a:spcPct val="130000"/>
              </a:lnSpc>
              <a:defRPr/>
            </a:pPr>
            <a:r>
              <a:rPr lang="en-US" b="1" dirty="0" smtClean="0"/>
              <a:t>Contamination:</a:t>
            </a:r>
          </a:p>
          <a:p>
            <a:pPr eaLnBrk="1" hangingPunct="1">
              <a:lnSpc>
                <a:spcPct val="130000"/>
              </a:lnSpc>
              <a:buFont typeface="Wingdings" pitchFamily="2" charset="2"/>
              <a:buNone/>
              <a:defRPr/>
            </a:pPr>
            <a:r>
              <a:rPr lang="en-US" dirty="0" smtClean="0">
                <a:effectLst/>
              </a:rPr>
              <a:t>The presence of living infectious agents on the exterior surface of the body or on the clothes or articles of the person or on any inanimate object in the environment including water and food.</a:t>
            </a:r>
          </a:p>
          <a:p>
            <a:pPr eaLnBrk="1" hangingPunct="1">
              <a:lnSpc>
                <a:spcPct val="130000"/>
              </a:lnSpc>
              <a:defRPr/>
            </a:pPr>
            <a:r>
              <a:rPr lang="en-US" b="1" dirty="0" smtClean="0"/>
              <a:t>Contagious diseases</a:t>
            </a:r>
          </a:p>
          <a:p>
            <a:pPr>
              <a:lnSpc>
                <a:spcPct val="130000"/>
              </a:lnSpc>
              <a:spcBef>
                <a:spcPct val="0"/>
              </a:spcBef>
              <a:buClrTx/>
              <a:buSzTx/>
              <a:buFontTx/>
              <a:buNone/>
              <a:defRPr/>
            </a:pPr>
            <a:r>
              <a:rPr lang="en-US" dirty="0" smtClean="0">
                <a:effectLst/>
              </a:rPr>
              <a:t>A disease that is capable of being transmitted from one person to another by contact or close proximity. e.g. scabies, trachoma and leprosy.</a:t>
            </a: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animEffect transition="in" filter="dissolve">
                                      <p:cBhvr>
                                        <p:cTn id="7" dur="500"/>
                                        <p:tgtEl>
                                          <p:spTgt spid="264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4195">
                                            <p:txEl>
                                              <p:pRg st="1" end="1"/>
                                            </p:txEl>
                                          </p:spTgt>
                                        </p:tgtEl>
                                        <p:attrNameLst>
                                          <p:attrName>style.visibility</p:attrName>
                                        </p:attrNameLst>
                                      </p:cBhvr>
                                      <p:to>
                                        <p:strVal val="visible"/>
                                      </p:to>
                                    </p:set>
                                    <p:animEffect transition="in" filter="dissolve">
                                      <p:cBhvr>
                                        <p:cTn id="12" dur="500"/>
                                        <p:tgtEl>
                                          <p:spTgt spid="264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4195">
                                            <p:txEl>
                                              <p:pRg st="2" end="2"/>
                                            </p:txEl>
                                          </p:spTgt>
                                        </p:tgtEl>
                                        <p:attrNameLst>
                                          <p:attrName>style.visibility</p:attrName>
                                        </p:attrNameLst>
                                      </p:cBhvr>
                                      <p:to>
                                        <p:strVal val="visible"/>
                                      </p:to>
                                    </p:set>
                                    <p:animEffect transition="in" filter="dissolve">
                                      <p:cBhvr>
                                        <p:cTn id="17" dur="500"/>
                                        <p:tgtEl>
                                          <p:spTgt spid="264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4195">
                                            <p:txEl>
                                              <p:pRg st="3" end="3"/>
                                            </p:txEl>
                                          </p:spTgt>
                                        </p:tgtEl>
                                        <p:attrNameLst>
                                          <p:attrName>style.visibility</p:attrName>
                                        </p:attrNameLst>
                                      </p:cBhvr>
                                      <p:to>
                                        <p:strVal val="visible"/>
                                      </p:to>
                                    </p:set>
                                    <p:animEffect transition="in" filter="dissolve">
                                      <p:cBhvr>
                                        <p:cTn id="22" dur="500"/>
                                        <p:tgtEl>
                                          <p:spTgt spid="264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INCUBATION PERIOD</a:t>
            </a:r>
          </a:p>
        </p:txBody>
      </p:sp>
      <p:sp>
        <p:nvSpPr>
          <p:cNvPr id="6" name="Rectangle 3"/>
          <p:cNvSpPr txBox="1">
            <a:spLocks noChangeArrowheads="1"/>
          </p:cNvSpPr>
          <p:nvPr/>
        </p:nvSpPr>
        <p:spPr bwMode="auto">
          <a:xfrm>
            <a:off x="393627" y="1285860"/>
            <a:ext cx="8506689" cy="5286412"/>
          </a:xfrm>
          <a:prstGeom prst="rect">
            <a:avLst/>
          </a:prstGeom>
          <a:noFill/>
          <a:ln w="9525">
            <a:noFill/>
            <a:miter lim="800000"/>
            <a:headEnd/>
            <a:tailEnd/>
          </a:ln>
        </p:spPr>
        <p:txBody>
          <a:bodyPr/>
          <a:lstStyle/>
          <a:p>
            <a:pPr lvl="0" algn="justLow" fontAlgn="base" hangingPunct="0">
              <a:spcAft>
                <a:spcPts val="1200"/>
              </a:spcAft>
            </a:pPr>
            <a:r>
              <a:rPr lang="en-US" sz="3200" b="1" dirty="0" smtClean="0"/>
              <a:t>It is the period between the entry of the organism and the appearance of the first symptom of the disease </a:t>
            </a:r>
          </a:p>
          <a:p>
            <a:pPr lvl="0" algn="justLow" fontAlgn="base" hangingPunct="0">
              <a:spcAft>
                <a:spcPts val="1200"/>
              </a:spcAft>
            </a:pPr>
            <a:endParaRPr lang="en-US" sz="3200" dirty="0" smtClean="0"/>
          </a:p>
          <a:p>
            <a:pPr>
              <a:spcAft>
                <a:spcPts val="600"/>
              </a:spcAft>
            </a:pPr>
            <a:r>
              <a:rPr lang="en-US" sz="3200" dirty="0"/>
              <a:t>Knowledge of the incubation period is important for</a:t>
            </a:r>
          </a:p>
          <a:p>
            <a:pPr marL="342900" lvl="0" indent="-342900" fontAlgn="base" hangingPunct="0">
              <a:spcAft>
                <a:spcPts val="600"/>
              </a:spcAft>
              <a:buClr>
                <a:schemeClr val="accent2"/>
              </a:buClr>
              <a:buFont typeface="Arial" pitchFamily="34" charset="0"/>
              <a:buChar char="•"/>
            </a:pPr>
            <a:r>
              <a:rPr lang="en-US" sz="3200" dirty="0"/>
              <a:t> Surveillance and </a:t>
            </a:r>
            <a:r>
              <a:rPr lang="en-US" sz="3200" b="1" dirty="0"/>
              <a:t>quarantine in some diseases</a:t>
            </a:r>
          </a:p>
          <a:p>
            <a:pPr marL="342900" lvl="0" indent="-342900" fontAlgn="base" hangingPunct="0">
              <a:spcAft>
                <a:spcPts val="600"/>
              </a:spcAft>
              <a:buClr>
                <a:schemeClr val="accent2"/>
              </a:buClr>
              <a:buFont typeface="Arial" pitchFamily="34" charset="0"/>
              <a:buChar char="•"/>
            </a:pPr>
            <a:r>
              <a:rPr lang="en-US" sz="3200" dirty="0"/>
              <a:t> Application of </a:t>
            </a:r>
            <a:r>
              <a:rPr lang="en-US" sz="3200" b="1" dirty="0"/>
              <a:t>preventive measures </a:t>
            </a:r>
            <a:r>
              <a:rPr lang="en-US" sz="3200" dirty="0" smtClean="0"/>
              <a:t>to </a:t>
            </a:r>
            <a:r>
              <a:rPr lang="en-US" sz="3200" dirty="0"/>
              <a:t>abort or modify the attack. </a:t>
            </a:r>
            <a:endParaRPr lang="en-US" sz="3200" dirty="0" smtClean="0"/>
          </a:p>
          <a:p>
            <a:pPr marL="342900" lvl="0" indent="-342900" fontAlgn="base" hangingPunct="0">
              <a:spcAft>
                <a:spcPts val="600"/>
              </a:spcAft>
              <a:buClr>
                <a:schemeClr val="accent2"/>
              </a:buClr>
              <a:buFont typeface="Arial" pitchFamily="34" charset="0"/>
              <a:buChar char="•"/>
            </a:pPr>
            <a:r>
              <a:rPr lang="en-US" sz="3200" b="1" dirty="0" smtClean="0"/>
              <a:t>Identification </a:t>
            </a:r>
            <a:r>
              <a:rPr lang="en-US" sz="3200" b="1" dirty="0"/>
              <a:t>of the source of </a:t>
            </a:r>
            <a:r>
              <a:rPr lang="en-US" sz="3200" b="1" dirty="0" smtClean="0"/>
              <a:t>infection</a:t>
            </a:r>
            <a:endParaRPr lang="en-US" sz="3200" b="1" dirty="0"/>
          </a:p>
        </p:txBody>
      </p:sp>
    </p:spTree>
    <p:extLst>
      <p:ext uri="{BB962C8B-B14F-4D97-AF65-F5344CB8AC3E}">
        <p14:creationId xmlns:p14="http://schemas.microsoft.com/office/powerpoint/2010/main" val="245562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SUSCEPTIBLE HOST AND IMMUNITY</a:t>
            </a:r>
          </a:p>
        </p:txBody>
      </p:sp>
      <p:sp>
        <p:nvSpPr>
          <p:cNvPr id="6" name="Rectangle 3"/>
          <p:cNvSpPr txBox="1">
            <a:spLocks noChangeArrowheads="1"/>
          </p:cNvSpPr>
          <p:nvPr/>
        </p:nvSpPr>
        <p:spPr bwMode="auto">
          <a:xfrm>
            <a:off x="625102" y="1371600"/>
            <a:ext cx="8275214" cy="4953000"/>
          </a:xfrm>
          <a:prstGeom prst="rect">
            <a:avLst/>
          </a:prstGeom>
          <a:noFill/>
          <a:ln w="9525">
            <a:noFill/>
            <a:miter lim="800000"/>
            <a:headEnd/>
            <a:tailEnd/>
          </a:ln>
        </p:spPr>
        <p:txBody>
          <a:bodyPr/>
          <a:lstStyle/>
          <a:p>
            <a:r>
              <a:rPr lang="en-US" sz="3200" b="1" dirty="0" smtClean="0"/>
              <a:t>A </a:t>
            </a:r>
            <a:r>
              <a:rPr lang="en-US" sz="3200" b="1" dirty="0"/>
              <a:t>person or other living animal, </a:t>
            </a:r>
            <a:r>
              <a:rPr lang="en-US" sz="3200" b="1" dirty="0" smtClean="0"/>
              <a:t>that </a:t>
            </a:r>
            <a:r>
              <a:rPr lang="en-US" sz="3200" b="1" dirty="0"/>
              <a:t>afford subsistence or lodgment to an infectious agent under natural condition. Susceptibility to infection is universal but susceptibility to disease depends </a:t>
            </a:r>
            <a:r>
              <a:rPr lang="en-US" sz="3200" b="1" dirty="0" smtClean="0"/>
              <a:t>immunity </a:t>
            </a:r>
            <a:r>
              <a:rPr lang="en-US" sz="3200" b="1" dirty="0"/>
              <a:t>and resistance. </a:t>
            </a:r>
            <a:endParaRPr lang="en-US" sz="3200" b="1" dirty="0" smtClean="0"/>
          </a:p>
          <a:p>
            <a:endParaRPr lang="en-US" sz="3200" b="1" dirty="0"/>
          </a:p>
          <a:p>
            <a:r>
              <a:rPr lang="en-US" sz="3200" b="1" dirty="0" smtClean="0"/>
              <a:t>Natural resistance of the body offered by skin, gastric acidity</a:t>
            </a:r>
          </a:p>
          <a:p>
            <a:endParaRPr lang="en-US" sz="2400" dirty="0" smtClean="0"/>
          </a:p>
          <a:p>
            <a:endParaRPr lang="en-US" sz="2000" dirty="0"/>
          </a:p>
        </p:txBody>
      </p:sp>
    </p:spTree>
    <p:extLst>
      <p:ext uri="{BB962C8B-B14F-4D97-AF65-F5344CB8AC3E}">
        <p14:creationId xmlns:p14="http://schemas.microsoft.com/office/powerpoint/2010/main" val="3680465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804" y="428604"/>
            <a:ext cx="8312467" cy="5697565"/>
          </a:xfrm>
        </p:spPr>
        <p:txBody>
          <a:bodyPr>
            <a:normAutofit lnSpcReduction="10000"/>
          </a:bodyPr>
          <a:lstStyle/>
          <a:p>
            <a:pPr algn="ctr">
              <a:spcAft>
                <a:spcPts val="600"/>
              </a:spcAft>
            </a:pPr>
            <a:r>
              <a:rPr lang="en-US" b="1" dirty="0" smtClean="0"/>
              <a:t>Immunity </a:t>
            </a:r>
          </a:p>
          <a:p>
            <a:pPr>
              <a:spcAft>
                <a:spcPts val="600"/>
              </a:spcAft>
              <a:buNone/>
            </a:pPr>
            <a:r>
              <a:rPr lang="en-US" b="1" dirty="0" smtClean="0"/>
              <a:t>Acquired immunity </a:t>
            </a:r>
          </a:p>
          <a:p>
            <a:pPr>
              <a:spcAft>
                <a:spcPts val="300"/>
              </a:spcAft>
              <a:buNone/>
            </a:pPr>
            <a:r>
              <a:rPr lang="en-US" b="1" dirty="0" smtClean="0"/>
              <a:t>A: Passive: </a:t>
            </a:r>
          </a:p>
          <a:p>
            <a:pPr>
              <a:spcAft>
                <a:spcPts val="300"/>
              </a:spcAft>
            </a:pPr>
            <a:r>
              <a:rPr lang="en-US" b="1" dirty="0" smtClean="0"/>
              <a:t>Natural through transferred antibodies from mother to infant.</a:t>
            </a:r>
          </a:p>
          <a:p>
            <a:pPr>
              <a:spcAft>
                <a:spcPts val="300"/>
              </a:spcAft>
            </a:pPr>
            <a:r>
              <a:rPr lang="en-US" b="1" dirty="0" smtClean="0"/>
              <a:t>Artificial by administration of immunoglobulin or anti-sera</a:t>
            </a:r>
          </a:p>
          <a:p>
            <a:pPr>
              <a:spcAft>
                <a:spcPts val="300"/>
              </a:spcAft>
              <a:buNone/>
            </a:pPr>
            <a:r>
              <a:rPr lang="en-US" b="1" dirty="0" smtClean="0"/>
              <a:t>B: Active: </a:t>
            </a:r>
          </a:p>
          <a:p>
            <a:pPr>
              <a:spcAft>
                <a:spcPts val="300"/>
              </a:spcAft>
            </a:pPr>
            <a:r>
              <a:rPr lang="en-US" b="1" dirty="0" smtClean="0"/>
              <a:t>Natural: post infection immunity</a:t>
            </a:r>
          </a:p>
          <a:p>
            <a:pPr>
              <a:spcAft>
                <a:spcPts val="300"/>
              </a:spcAft>
            </a:pPr>
            <a:r>
              <a:rPr lang="en-US" b="1" dirty="0" smtClean="0"/>
              <a:t> Artificial: following vaccination</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3200" b="1" dirty="0" smtClean="0"/>
              <a:t>HERD IMMUNITY</a:t>
            </a:r>
          </a:p>
        </p:txBody>
      </p:sp>
      <p:sp>
        <p:nvSpPr>
          <p:cNvPr id="6" name="Rectangle 3"/>
          <p:cNvSpPr txBox="1">
            <a:spLocks noChangeArrowheads="1"/>
          </p:cNvSpPr>
          <p:nvPr/>
        </p:nvSpPr>
        <p:spPr bwMode="auto">
          <a:xfrm>
            <a:off x="594359" y="1905000"/>
            <a:ext cx="8159477" cy="3886200"/>
          </a:xfrm>
          <a:prstGeom prst="rect">
            <a:avLst/>
          </a:prstGeom>
          <a:noFill/>
          <a:ln w="9525">
            <a:noFill/>
            <a:miter lim="800000"/>
            <a:headEnd/>
            <a:tailEnd/>
          </a:ln>
        </p:spPr>
        <p:txBody>
          <a:bodyPr/>
          <a:lstStyle/>
          <a:p>
            <a:pPr marL="342900" indent="-342900" algn="justLow">
              <a:spcAft>
                <a:spcPts val="1200"/>
              </a:spcAft>
              <a:buClr>
                <a:schemeClr val="accent2"/>
              </a:buClr>
              <a:buFont typeface="Arial" pitchFamily="34" charset="0"/>
              <a:buChar char="•"/>
            </a:pPr>
            <a:r>
              <a:rPr lang="en-US" sz="2800" b="1" dirty="0" smtClean="0"/>
              <a:t>State </a:t>
            </a:r>
            <a:r>
              <a:rPr lang="en-US" sz="2800" b="1" dirty="0"/>
              <a:t>of immunity within the </a:t>
            </a:r>
            <a:r>
              <a:rPr lang="en-US" sz="2800" b="1" dirty="0" smtClean="0"/>
              <a:t>community</a:t>
            </a:r>
          </a:p>
          <a:p>
            <a:pPr marL="342900" indent="-342900" algn="justLow">
              <a:spcAft>
                <a:spcPts val="1200"/>
              </a:spcAft>
              <a:buClr>
                <a:schemeClr val="accent2"/>
              </a:buClr>
              <a:buFont typeface="Arial" pitchFamily="34" charset="0"/>
              <a:buChar char="•"/>
            </a:pPr>
            <a:r>
              <a:rPr lang="en-US" sz="2800" b="1" dirty="0" smtClean="0"/>
              <a:t>It is </a:t>
            </a:r>
            <a:r>
              <a:rPr lang="en-US" sz="2800" b="1" dirty="0"/>
              <a:t>the factor that decides the epidemiologic pattern of any infectious disease among that </a:t>
            </a:r>
            <a:r>
              <a:rPr lang="en-US" sz="2800" b="1" dirty="0" smtClean="0"/>
              <a:t>community</a:t>
            </a:r>
          </a:p>
          <a:p>
            <a:pPr marL="342900" indent="-342900" algn="justLow">
              <a:spcAft>
                <a:spcPts val="1200"/>
              </a:spcAft>
              <a:buClr>
                <a:schemeClr val="accent2"/>
              </a:buClr>
              <a:buFont typeface="Arial" pitchFamily="34" charset="0"/>
              <a:buChar char="•"/>
            </a:pPr>
            <a:r>
              <a:rPr lang="en-US" sz="2800" b="1" dirty="0" smtClean="0"/>
              <a:t>The </a:t>
            </a:r>
            <a:r>
              <a:rPr lang="en-US" sz="2800" b="1" dirty="0"/>
              <a:t>level of susceptibility increases as new infants are born, an epidemic will develop after accumulation of </a:t>
            </a:r>
            <a:r>
              <a:rPr lang="en-US" sz="2800" b="1" dirty="0" smtClean="0"/>
              <a:t>susceptible</a:t>
            </a:r>
          </a:p>
          <a:p>
            <a:pPr marL="342900" indent="-342900" algn="justLow">
              <a:spcAft>
                <a:spcPts val="1200"/>
              </a:spcAft>
              <a:buClr>
                <a:schemeClr val="accent2"/>
              </a:buClr>
              <a:buFont typeface="Arial" pitchFamily="34" charset="0"/>
              <a:buChar char="•"/>
            </a:pPr>
            <a:r>
              <a:rPr lang="en-US" sz="2800" b="1" dirty="0" smtClean="0"/>
              <a:t>It could </a:t>
            </a:r>
            <a:r>
              <a:rPr lang="en-US" sz="2800" b="1" dirty="0"/>
              <a:t>be produced artificially by immunization, or naturally after </a:t>
            </a:r>
            <a:r>
              <a:rPr lang="en-US" sz="2800" b="1" dirty="0" smtClean="0"/>
              <a:t>infection</a:t>
            </a:r>
            <a:endParaRPr lang="en-US" sz="2800" b="1" dirty="0"/>
          </a:p>
          <a:p>
            <a:endParaRPr lang="en-US" sz="2000" dirty="0"/>
          </a:p>
        </p:txBody>
      </p:sp>
    </p:spTree>
    <p:extLst>
      <p:ext uri="{BB962C8B-B14F-4D97-AF65-F5344CB8AC3E}">
        <p14:creationId xmlns:p14="http://schemas.microsoft.com/office/powerpoint/2010/main" val="965624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p:txBody>
          <a:bodyPr>
            <a:normAutofit/>
          </a:bodyPr>
          <a:lstStyle/>
          <a:p>
            <a:pPr algn="l" eaLnBrk="1" hangingPunct="1"/>
            <a:r>
              <a:rPr lang="en-US" b="1" dirty="0" smtClean="0">
                <a:solidFill>
                  <a:schemeClr val="accent4"/>
                </a:solidFill>
              </a:rPr>
              <a:t>Prevention and control of communicable diseases</a:t>
            </a:r>
          </a:p>
        </p:txBody>
      </p:sp>
    </p:spTree>
    <p:extLst>
      <p:ext uri="{BB962C8B-B14F-4D97-AF65-F5344CB8AC3E}">
        <p14:creationId xmlns:p14="http://schemas.microsoft.com/office/powerpoint/2010/main" val="1520831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DEFINITION</a:t>
            </a:r>
          </a:p>
        </p:txBody>
      </p:sp>
      <p:sp>
        <p:nvSpPr>
          <p:cNvPr id="6" name="Rectangle 3"/>
          <p:cNvSpPr txBox="1">
            <a:spLocks noChangeArrowheads="1"/>
          </p:cNvSpPr>
          <p:nvPr/>
        </p:nvSpPr>
        <p:spPr bwMode="auto">
          <a:xfrm>
            <a:off x="594359" y="1600200"/>
            <a:ext cx="8159477" cy="4876800"/>
          </a:xfrm>
          <a:prstGeom prst="rect">
            <a:avLst/>
          </a:prstGeom>
          <a:noFill/>
          <a:ln w="9525">
            <a:noFill/>
            <a:miter lim="800000"/>
            <a:headEnd/>
            <a:tailEnd/>
          </a:ln>
        </p:spPr>
        <p:txBody>
          <a:bodyPr/>
          <a:lstStyle/>
          <a:p>
            <a:pPr algn="justLow">
              <a:spcAft>
                <a:spcPts val="600"/>
              </a:spcAft>
              <a:buClr>
                <a:schemeClr val="accent2"/>
              </a:buClr>
            </a:pPr>
            <a:r>
              <a:rPr lang="en-US" sz="2800" b="1" dirty="0" smtClean="0"/>
              <a:t>Control</a:t>
            </a:r>
          </a:p>
          <a:p>
            <a:pPr algn="justLow">
              <a:buClr>
                <a:schemeClr val="accent2"/>
              </a:buClr>
            </a:pPr>
            <a:r>
              <a:rPr lang="en-US" sz="2800" b="1" dirty="0" smtClean="0"/>
              <a:t>Activities </a:t>
            </a:r>
            <a:r>
              <a:rPr lang="en-US" sz="2800" b="1" dirty="0"/>
              <a:t>conducted to bring a disease or a health problem at a very low level till it becomes no longer a public health </a:t>
            </a:r>
            <a:r>
              <a:rPr lang="en-US" sz="2800" b="1" dirty="0" smtClean="0"/>
              <a:t>problem</a:t>
            </a:r>
          </a:p>
          <a:p>
            <a:pPr algn="justLow">
              <a:buClr>
                <a:schemeClr val="accent2"/>
              </a:buClr>
            </a:pPr>
            <a:endParaRPr lang="en-US" sz="2800" b="1" dirty="0" smtClean="0"/>
          </a:p>
          <a:p>
            <a:pPr algn="justLow">
              <a:spcAft>
                <a:spcPts val="600"/>
              </a:spcAft>
              <a:buClr>
                <a:schemeClr val="accent2"/>
              </a:buClr>
            </a:pPr>
            <a:r>
              <a:rPr lang="en-US" sz="2800" b="1" dirty="0" smtClean="0"/>
              <a:t>Elimination </a:t>
            </a:r>
          </a:p>
          <a:p>
            <a:pPr algn="justLow">
              <a:buClr>
                <a:schemeClr val="accent2"/>
              </a:buClr>
            </a:pPr>
            <a:r>
              <a:rPr lang="en-US" sz="2800" b="1" dirty="0"/>
              <a:t>Termination of all modes of transmission to a reduction of the incidence of the disease to the zero in a confined or specific geographic locality as a result of deliberate efforts yet, continued intervention methods are required</a:t>
            </a:r>
            <a:endParaRPr lang="en-US" sz="2800" b="1" dirty="0" smtClean="0"/>
          </a:p>
          <a:p>
            <a:pPr algn="justLow">
              <a:buClr>
                <a:schemeClr val="accent2"/>
              </a:buClr>
            </a:pPr>
            <a:endParaRPr lang="en-US" sz="2800" b="1" dirty="0" smtClean="0"/>
          </a:p>
          <a:p>
            <a:endParaRPr lang="en-US" sz="2800" b="1" dirty="0"/>
          </a:p>
        </p:txBody>
      </p:sp>
    </p:spTree>
    <p:extLst>
      <p:ext uri="{BB962C8B-B14F-4D97-AF65-F5344CB8AC3E}">
        <p14:creationId xmlns:p14="http://schemas.microsoft.com/office/powerpoint/2010/main" val="2280984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804" y="714356"/>
            <a:ext cx="8312467" cy="5411813"/>
          </a:xfrm>
        </p:spPr>
        <p:txBody>
          <a:bodyPr/>
          <a:lstStyle/>
          <a:p>
            <a:pPr algn="justLow">
              <a:spcAft>
                <a:spcPts val="600"/>
              </a:spcAft>
              <a:buClr>
                <a:schemeClr val="accent2"/>
              </a:buClr>
              <a:buNone/>
            </a:pPr>
            <a:r>
              <a:rPr lang="en-US" b="1" dirty="0" smtClean="0"/>
              <a:t>Eradication </a:t>
            </a:r>
          </a:p>
          <a:p>
            <a:pPr algn="justLow">
              <a:spcAft>
                <a:spcPts val="1200"/>
              </a:spcAft>
              <a:buClr>
                <a:schemeClr val="accent2"/>
              </a:buClr>
            </a:pPr>
            <a:r>
              <a:rPr lang="en-US" b="1" dirty="0" smtClean="0"/>
              <a:t>Termination of all modes of transmission of infection by extermination of the infectious agent</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a:xfrm>
            <a:off x="625102" y="228600"/>
            <a:ext cx="8235501" cy="990600"/>
          </a:xfrm>
        </p:spPr>
        <p:txBody>
          <a:bodyPr>
            <a:normAutofit/>
          </a:bodyPr>
          <a:lstStyle/>
          <a:p>
            <a:pPr eaLnBrk="1" hangingPunct="1"/>
            <a:r>
              <a:rPr lang="en-US" sz="2800" b="1" dirty="0" smtClean="0"/>
              <a:t>PREVENTION AND CONTROL OF COMMUNICABLE DISEASES </a:t>
            </a:r>
          </a:p>
        </p:txBody>
      </p:sp>
      <p:graphicFrame>
        <p:nvGraphicFramePr>
          <p:cNvPr id="4" name="Diagram 3"/>
          <p:cNvGraphicFramePr/>
          <p:nvPr>
            <p:extLst>
              <p:ext uri="{D42A27DB-BD31-4B8C-83A1-F6EECF244321}">
                <p14:modId xmlns:p14="http://schemas.microsoft.com/office/powerpoint/2010/main" val="132907906"/>
              </p:ext>
            </p:extLst>
          </p:nvPr>
        </p:nvGraphicFramePr>
        <p:xfrm>
          <a:off x="2013949" y="1828801"/>
          <a:ext cx="4282279" cy="3823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http://www.sdnhm.org/exhibits/epidemic/teachers/images/microbes.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57132" y="2095499"/>
            <a:ext cx="376146"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www.saulwordsworth.com/blog/wp-content/uploads/2009/10/sick-man.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42127" y="4516569"/>
            <a:ext cx="58230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http://static-p3.fotolia.com/jpg/00/12/24/50/400_F_12245059_1pv91rkshzOwmqXFfa4AzXX1maPBYPaP.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166335" y="1985961"/>
            <a:ext cx="517201"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791988" y="4899949"/>
            <a:ext cx="1377621" cy="369332"/>
          </a:xfrm>
          <a:prstGeom prst="rect">
            <a:avLst/>
          </a:prstGeom>
          <a:noFill/>
        </p:spPr>
        <p:txBody>
          <a:bodyPr wrap="none" rtlCol="0">
            <a:spAutoFit/>
          </a:bodyPr>
          <a:lstStyle/>
          <a:p>
            <a:r>
              <a:rPr lang="en-US" dirty="0" smtClean="0"/>
              <a:t>Portal of exit</a:t>
            </a:r>
            <a:endParaRPr lang="en-US" dirty="0"/>
          </a:p>
        </p:txBody>
      </p:sp>
      <p:sp>
        <p:nvSpPr>
          <p:cNvPr id="9" name="TextBox 8"/>
          <p:cNvSpPr txBox="1"/>
          <p:nvPr/>
        </p:nvSpPr>
        <p:spPr>
          <a:xfrm>
            <a:off x="574990" y="3178096"/>
            <a:ext cx="2146742" cy="369332"/>
          </a:xfrm>
          <a:prstGeom prst="rect">
            <a:avLst/>
          </a:prstGeom>
          <a:noFill/>
        </p:spPr>
        <p:txBody>
          <a:bodyPr wrap="none" rtlCol="0">
            <a:spAutoFit/>
          </a:bodyPr>
          <a:lstStyle/>
          <a:p>
            <a:r>
              <a:rPr lang="en-US" dirty="0" smtClean="0"/>
              <a:t>Portal of entry (inlet)</a:t>
            </a:r>
            <a:endParaRPr lang="en-US" dirty="0"/>
          </a:p>
        </p:txBody>
      </p:sp>
      <p:sp>
        <p:nvSpPr>
          <p:cNvPr id="11" name="Shape 10"/>
          <p:cNvSpPr/>
          <p:nvPr/>
        </p:nvSpPr>
        <p:spPr>
          <a:xfrm rot="2932696">
            <a:off x="6047250" y="4655387"/>
            <a:ext cx="821919" cy="341227"/>
          </a:xfrm>
          <a:prstGeom prst="swooshArrow">
            <a:avLst>
              <a:gd name="adj1" fmla="val 16310"/>
              <a:gd name="adj2" fmla="val 31370"/>
            </a:avLst>
          </a:prstGeom>
          <a:solidFill>
            <a:srgbClr val="00B0F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Shape 11"/>
          <p:cNvSpPr/>
          <p:nvPr/>
        </p:nvSpPr>
        <p:spPr>
          <a:xfrm rot="21011398">
            <a:off x="1517638" y="2691210"/>
            <a:ext cx="624191" cy="449320"/>
          </a:xfrm>
          <a:prstGeom prst="swooshArrow">
            <a:avLst>
              <a:gd name="adj1" fmla="val 16310"/>
              <a:gd name="adj2" fmla="val 31370"/>
            </a:avLst>
          </a:prstGeom>
          <a:solidFill>
            <a:srgbClr val="00B0F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 name="TextBox 2"/>
          <p:cNvSpPr txBox="1"/>
          <p:nvPr/>
        </p:nvSpPr>
        <p:spPr>
          <a:xfrm>
            <a:off x="2361161" y="6248401"/>
            <a:ext cx="5786264" cy="461665"/>
          </a:xfrm>
          <a:prstGeom prst="rect">
            <a:avLst/>
          </a:prstGeom>
          <a:solidFill>
            <a:schemeClr val="accent2">
              <a:lumMod val="20000"/>
              <a:lumOff val="80000"/>
            </a:schemeClr>
          </a:solidFill>
        </p:spPr>
        <p:txBody>
          <a:bodyPr wrap="none" rtlCol="0">
            <a:spAutoFit/>
          </a:bodyPr>
          <a:lstStyle/>
          <a:p>
            <a:r>
              <a:rPr lang="en-US" sz="2400" dirty="0" smtClean="0"/>
              <a:t>BREAKING THE CYCLE AT ITS WEAKEST POINT</a:t>
            </a:r>
            <a:endParaRPr lang="en-US" sz="2400" dirty="0"/>
          </a:p>
        </p:txBody>
      </p:sp>
    </p:spTree>
    <p:extLst>
      <p:ext uri="{BB962C8B-B14F-4D97-AF65-F5344CB8AC3E}">
        <p14:creationId xmlns:p14="http://schemas.microsoft.com/office/powerpoint/2010/main" val="4192741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MEASURES FOR THE PREVENTION OF COMUNICABLE DISEASES </a:t>
            </a:r>
          </a:p>
        </p:txBody>
      </p:sp>
      <p:sp>
        <p:nvSpPr>
          <p:cNvPr id="6" name="Rectangle 3"/>
          <p:cNvSpPr txBox="1">
            <a:spLocks noChangeArrowheads="1"/>
          </p:cNvSpPr>
          <p:nvPr/>
        </p:nvSpPr>
        <p:spPr bwMode="auto">
          <a:xfrm>
            <a:off x="594359" y="1600200"/>
            <a:ext cx="8159477" cy="4876800"/>
          </a:xfrm>
          <a:prstGeom prst="rect">
            <a:avLst/>
          </a:prstGeom>
          <a:noFill/>
          <a:ln w="9525">
            <a:noFill/>
            <a:miter lim="800000"/>
            <a:headEnd/>
            <a:tailEnd/>
          </a:ln>
        </p:spPr>
        <p:txBody>
          <a:bodyPr/>
          <a:lstStyle/>
          <a:p>
            <a:pPr lvl="0"/>
            <a:r>
              <a:rPr lang="en-US" sz="3200" b="1" dirty="0"/>
              <a:t>Measures applied to disease </a:t>
            </a:r>
            <a:r>
              <a:rPr lang="en-US" sz="3200" b="1" dirty="0" smtClean="0"/>
              <a:t>agents:</a:t>
            </a:r>
          </a:p>
          <a:p>
            <a:pPr lvl="0"/>
            <a:r>
              <a:rPr lang="en-US" sz="3200" b="1" dirty="0" smtClean="0"/>
              <a:t> </a:t>
            </a:r>
          </a:p>
          <a:p>
            <a:pPr lvl="0"/>
            <a:r>
              <a:rPr lang="en-US" sz="3200" dirty="0" smtClean="0"/>
              <a:t>Sterilization </a:t>
            </a:r>
          </a:p>
          <a:p>
            <a:pPr lvl="0"/>
            <a:endParaRPr lang="en-US" sz="3200" dirty="0" smtClean="0"/>
          </a:p>
          <a:p>
            <a:pPr lvl="0"/>
            <a:r>
              <a:rPr lang="en-US" sz="3200" dirty="0" smtClean="0"/>
              <a:t>disinfection</a:t>
            </a:r>
            <a:endParaRPr lang="en-US" sz="3200" dirty="0"/>
          </a:p>
          <a:p>
            <a:pPr lvl="0"/>
            <a:endParaRPr lang="en-US" sz="2400" b="1" dirty="0" smtClean="0"/>
          </a:p>
          <a:p>
            <a:endParaRPr lang="en-US" sz="2000" dirty="0"/>
          </a:p>
        </p:txBody>
      </p:sp>
    </p:spTree>
    <p:extLst>
      <p:ext uri="{BB962C8B-B14F-4D97-AF65-F5344CB8AC3E}">
        <p14:creationId xmlns:p14="http://schemas.microsoft.com/office/powerpoint/2010/main" val="586597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normAutofit/>
          </a:bodyPr>
          <a:lstStyle/>
          <a:p>
            <a:pPr eaLnBrk="1" hangingPunct="1"/>
            <a:r>
              <a:rPr lang="en-US" sz="2800" b="1" dirty="0" smtClean="0"/>
              <a:t>LEARNING OBJECTIVES</a:t>
            </a:r>
          </a:p>
        </p:txBody>
      </p:sp>
      <p:sp>
        <p:nvSpPr>
          <p:cNvPr id="36867" name="Content Placeholder 4"/>
          <p:cNvSpPr>
            <a:spLocks noGrp="1"/>
          </p:cNvSpPr>
          <p:nvPr>
            <p:ph idx="1"/>
          </p:nvPr>
        </p:nvSpPr>
        <p:spPr>
          <a:xfrm>
            <a:off x="461804" y="1676400"/>
            <a:ext cx="8312467" cy="4953000"/>
          </a:xfrm>
        </p:spPr>
        <p:txBody>
          <a:bodyPr>
            <a:normAutofit fontScale="55000" lnSpcReduction="20000"/>
          </a:bodyPr>
          <a:lstStyle/>
          <a:p>
            <a:pPr>
              <a:lnSpc>
                <a:spcPct val="140000"/>
              </a:lnSpc>
              <a:spcBef>
                <a:spcPts val="0"/>
              </a:spcBef>
              <a:buFont typeface="Arial" pitchFamily="34" charset="0"/>
              <a:buChar char="•"/>
            </a:pPr>
            <a:r>
              <a:rPr lang="en-US" dirty="0" smtClean="0"/>
              <a:t>Define communicable disease, control, elimination and eradication</a:t>
            </a:r>
            <a:endParaRPr lang="en-US" b="1" dirty="0"/>
          </a:p>
          <a:p>
            <a:pPr>
              <a:lnSpc>
                <a:spcPct val="140000"/>
              </a:lnSpc>
              <a:spcBef>
                <a:spcPts val="0"/>
              </a:spcBef>
              <a:buFont typeface="Arial" pitchFamily="34" charset="0"/>
              <a:buChar char="•"/>
            </a:pPr>
            <a:r>
              <a:rPr lang="en-US" dirty="0" smtClean="0"/>
              <a:t>Draw the cycle of infection and identify its elements</a:t>
            </a:r>
          </a:p>
          <a:p>
            <a:pPr>
              <a:lnSpc>
                <a:spcPct val="140000"/>
              </a:lnSpc>
              <a:spcBef>
                <a:spcPts val="0"/>
              </a:spcBef>
              <a:buFont typeface="Arial" pitchFamily="34" charset="0"/>
              <a:buChar char="•"/>
            </a:pPr>
            <a:r>
              <a:rPr lang="en-US" dirty="0" smtClean="0"/>
              <a:t>Give examples of different types of microbiological agents associated with diseases in men</a:t>
            </a:r>
          </a:p>
          <a:p>
            <a:pPr lvl="0">
              <a:lnSpc>
                <a:spcPct val="140000"/>
              </a:lnSpc>
              <a:spcBef>
                <a:spcPts val="0"/>
              </a:spcBef>
              <a:buFont typeface="Arial" pitchFamily="34" charset="0"/>
              <a:buChar char="•"/>
            </a:pPr>
            <a:r>
              <a:rPr lang="en-US" dirty="0"/>
              <a:t>List the three types of reservoir of infection</a:t>
            </a:r>
            <a:endParaRPr lang="en-US" b="1" dirty="0"/>
          </a:p>
          <a:p>
            <a:pPr lvl="0">
              <a:lnSpc>
                <a:spcPct val="140000"/>
              </a:lnSpc>
              <a:spcBef>
                <a:spcPts val="0"/>
              </a:spcBef>
              <a:buFont typeface="Arial" pitchFamily="34" charset="0"/>
              <a:buChar char="•"/>
            </a:pPr>
            <a:r>
              <a:rPr lang="en-US" dirty="0"/>
              <a:t>Classify carriers and to explain their public health importance in disease transmission </a:t>
            </a:r>
            <a:endParaRPr lang="en-US" b="1" dirty="0"/>
          </a:p>
          <a:p>
            <a:pPr lvl="0">
              <a:lnSpc>
                <a:spcPct val="140000"/>
              </a:lnSpc>
              <a:spcBef>
                <a:spcPts val="0"/>
              </a:spcBef>
              <a:buFont typeface="Arial" pitchFamily="34" charset="0"/>
              <a:buChar char="•"/>
            </a:pPr>
            <a:r>
              <a:rPr lang="en-US" dirty="0"/>
              <a:t>Illustrate with examples the different modes of transmission of communicable diseases</a:t>
            </a:r>
            <a:endParaRPr lang="en-US" b="1" dirty="0"/>
          </a:p>
          <a:p>
            <a:pPr lvl="0">
              <a:lnSpc>
                <a:spcPct val="140000"/>
              </a:lnSpc>
              <a:spcBef>
                <a:spcPts val="0"/>
              </a:spcBef>
              <a:buFont typeface="Arial" pitchFamily="34" charset="0"/>
              <a:buChar char="•"/>
            </a:pPr>
            <a:r>
              <a:rPr lang="en-US" dirty="0"/>
              <a:t>Define </a:t>
            </a:r>
            <a:r>
              <a:rPr lang="en-US" dirty="0" smtClean="0"/>
              <a:t>incubation </a:t>
            </a:r>
            <a:r>
              <a:rPr lang="en-US" dirty="0"/>
              <a:t>period and state the importance of the knowledge of the intrinsic incubation period</a:t>
            </a:r>
            <a:endParaRPr lang="en-US" b="1" dirty="0"/>
          </a:p>
          <a:p>
            <a:pPr lvl="0">
              <a:lnSpc>
                <a:spcPct val="140000"/>
              </a:lnSpc>
              <a:spcBef>
                <a:spcPts val="0"/>
              </a:spcBef>
              <a:buFont typeface="Arial" pitchFamily="34" charset="0"/>
              <a:buChar char="•"/>
            </a:pPr>
            <a:r>
              <a:rPr lang="en-US" dirty="0"/>
              <a:t>Classify and differentiate between the types of immunity </a:t>
            </a:r>
            <a:r>
              <a:rPr lang="en-US" dirty="0" smtClean="0"/>
              <a:t> </a:t>
            </a:r>
            <a:endParaRPr lang="en-US" b="1" dirty="0"/>
          </a:p>
          <a:p>
            <a:pPr lvl="0">
              <a:lnSpc>
                <a:spcPct val="140000"/>
              </a:lnSpc>
              <a:spcBef>
                <a:spcPts val="0"/>
              </a:spcBef>
              <a:buFont typeface="Arial" pitchFamily="34" charset="0"/>
              <a:buChar char="•"/>
            </a:pPr>
            <a:r>
              <a:rPr lang="en-US" dirty="0"/>
              <a:t>Outline the measures for the </a:t>
            </a:r>
            <a:r>
              <a:rPr lang="en-US" dirty="0" smtClean="0"/>
              <a:t>prevention and control </a:t>
            </a:r>
            <a:r>
              <a:rPr lang="en-US" dirty="0"/>
              <a:t>of communicable diseases </a:t>
            </a:r>
            <a:endParaRPr lang="en-US" b="1" dirty="0"/>
          </a:p>
          <a:p>
            <a:pPr>
              <a:lnSpc>
                <a:spcPct val="130000"/>
              </a:lnSpc>
              <a:buFont typeface="Arial" pitchFamily="34" charset="0"/>
              <a:buChar char="•"/>
            </a:pPr>
            <a:endParaRPr lang="en-US" dirty="0" smtClean="0"/>
          </a:p>
        </p:txBody>
      </p:sp>
    </p:spTree>
    <p:extLst>
      <p:ext uri="{BB962C8B-B14F-4D97-AF65-F5344CB8AC3E}">
        <p14:creationId xmlns:p14="http://schemas.microsoft.com/office/powerpoint/2010/main" val="55243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MEASURES FOR THE PREVENTION OF COMUNICABLE DISEASES </a:t>
            </a:r>
          </a:p>
        </p:txBody>
      </p:sp>
      <p:sp>
        <p:nvSpPr>
          <p:cNvPr id="6" name="Rectangle 3"/>
          <p:cNvSpPr txBox="1">
            <a:spLocks noChangeArrowheads="1"/>
          </p:cNvSpPr>
          <p:nvPr/>
        </p:nvSpPr>
        <p:spPr bwMode="auto">
          <a:xfrm>
            <a:off x="594359" y="1447800"/>
            <a:ext cx="8159477" cy="4876800"/>
          </a:xfrm>
          <a:prstGeom prst="rect">
            <a:avLst/>
          </a:prstGeom>
          <a:noFill/>
          <a:ln w="9525">
            <a:noFill/>
            <a:miter lim="800000"/>
            <a:headEnd/>
            <a:tailEnd/>
          </a:ln>
        </p:spPr>
        <p:txBody>
          <a:bodyPr/>
          <a:lstStyle/>
          <a:p>
            <a:pPr lvl="0">
              <a:spcAft>
                <a:spcPts val="600"/>
              </a:spcAft>
            </a:pPr>
            <a:r>
              <a:rPr lang="en-US" sz="2400" b="1" dirty="0" smtClean="0"/>
              <a:t>Measures </a:t>
            </a:r>
            <a:r>
              <a:rPr lang="en-US" sz="2400" b="1" dirty="0"/>
              <a:t>applied  to reservoir of </a:t>
            </a:r>
            <a:r>
              <a:rPr lang="en-US" sz="2400" b="1" dirty="0" smtClean="0"/>
              <a:t>infection</a:t>
            </a:r>
            <a:endParaRPr lang="en-US" sz="2400" dirty="0"/>
          </a:p>
          <a:p>
            <a:pPr marL="342900" lvl="0" indent="-342900">
              <a:lnSpc>
                <a:spcPct val="130000"/>
              </a:lnSpc>
              <a:spcAft>
                <a:spcPts val="600"/>
              </a:spcAft>
              <a:buClr>
                <a:schemeClr val="accent2"/>
              </a:buClr>
              <a:buFont typeface="Arial" pitchFamily="34" charset="0"/>
              <a:buChar char="•"/>
            </a:pPr>
            <a:r>
              <a:rPr lang="en-US" sz="2400" b="1" dirty="0" smtClean="0"/>
              <a:t>Cases: Case finding</a:t>
            </a:r>
            <a:r>
              <a:rPr lang="en-US" sz="2400" b="1" dirty="0"/>
              <a:t>, reporting to the local health authority in order to apply the appropriate control measures for contact and the environment, </a:t>
            </a:r>
            <a:endParaRPr lang="en-US" sz="2400" b="1" dirty="0" smtClean="0"/>
          </a:p>
          <a:p>
            <a:pPr marL="342900" lvl="0" indent="-342900">
              <a:lnSpc>
                <a:spcPct val="130000"/>
              </a:lnSpc>
              <a:spcAft>
                <a:spcPts val="600"/>
              </a:spcAft>
              <a:buClr>
                <a:schemeClr val="accent2"/>
              </a:buClr>
              <a:buFont typeface="Arial" pitchFamily="34" charset="0"/>
              <a:buChar char="•"/>
            </a:pPr>
            <a:endParaRPr lang="en-US" sz="2400" b="1" dirty="0" smtClean="0"/>
          </a:p>
          <a:p>
            <a:pPr marL="342900" lvl="0" indent="-342900">
              <a:lnSpc>
                <a:spcPct val="130000"/>
              </a:lnSpc>
              <a:spcAft>
                <a:spcPts val="600"/>
              </a:spcAft>
              <a:buClr>
                <a:schemeClr val="accent2"/>
              </a:buClr>
              <a:buFont typeface="Arial" pitchFamily="34" charset="0"/>
              <a:buChar char="•"/>
            </a:pPr>
            <a:r>
              <a:rPr lang="en-US" sz="2400" b="1" dirty="0" smtClean="0"/>
              <a:t>Isolation </a:t>
            </a:r>
            <a:r>
              <a:rPr lang="en-US" sz="2400" b="1" dirty="0" smtClean="0"/>
              <a:t>(strict </a:t>
            </a:r>
            <a:r>
              <a:rPr lang="en-US" sz="2400" b="1" dirty="0"/>
              <a:t>isolation or discharge/body fluid </a:t>
            </a:r>
            <a:r>
              <a:rPr lang="en-US" sz="2400" b="1" dirty="0" smtClean="0"/>
              <a:t>isolation) </a:t>
            </a:r>
            <a:r>
              <a:rPr lang="en-US" sz="2400" b="1" dirty="0"/>
              <a:t>for the whole period of communicability and treatment. </a:t>
            </a:r>
          </a:p>
          <a:p>
            <a:pPr lvl="0">
              <a:lnSpc>
                <a:spcPct val="130000"/>
              </a:lnSpc>
              <a:spcAft>
                <a:spcPts val="600"/>
              </a:spcAft>
              <a:buClr>
                <a:schemeClr val="accent2"/>
              </a:buClr>
            </a:pPr>
            <a:r>
              <a:rPr lang="en-US" sz="2400" b="1" dirty="0" smtClean="0"/>
              <a:t>.</a:t>
            </a:r>
            <a:endParaRPr lang="en-US" sz="2400" b="1" dirty="0"/>
          </a:p>
          <a:p>
            <a:endParaRPr lang="en-US" sz="2000" dirty="0"/>
          </a:p>
        </p:txBody>
      </p:sp>
    </p:spTree>
    <p:extLst>
      <p:ext uri="{BB962C8B-B14F-4D97-AF65-F5344CB8AC3E}">
        <p14:creationId xmlns:p14="http://schemas.microsoft.com/office/powerpoint/2010/main" val="3296970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Carriers:  Identification of carriers in the community, </a:t>
            </a:r>
            <a:endParaRPr lang="en-US" dirty="0" smtClean="0"/>
          </a:p>
          <a:p>
            <a:r>
              <a:rPr lang="en-US" dirty="0" smtClean="0"/>
              <a:t>T</a:t>
            </a:r>
            <a:r>
              <a:rPr lang="en-US" dirty="0" smtClean="0"/>
              <a:t>reatment </a:t>
            </a:r>
            <a:r>
              <a:rPr lang="en-US" dirty="0" smtClean="0"/>
              <a:t>and exclusion from work till the organism is eliminated especially if food handlers or working with children. </a:t>
            </a:r>
            <a:endParaRPr lang="en-US" dirty="0" smtClean="0"/>
          </a:p>
          <a:p>
            <a:r>
              <a:rPr lang="en-US" dirty="0" smtClean="0"/>
              <a:t>Its </a:t>
            </a:r>
            <a:r>
              <a:rPr lang="en-US" dirty="0" smtClean="0"/>
              <a:t>cost effectiveness depends on the proportion of </a:t>
            </a:r>
            <a:r>
              <a:rPr lang="en-US" dirty="0" smtClean="0"/>
              <a:t>carriers </a:t>
            </a:r>
            <a:r>
              <a:rPr lang="en-US" dirty="0" smtClean="0"/>
              <a:t>in the community as well as the sensitivity of their occupation</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804" y="714356"/>
            <a:ext cx="8312467" cy="5411813"/>
          </a:xfrm>
        </p:spPr>
        <p:txBody>
          <a:bodyPr/>
          <a:lstStyle/>
          <a:p>
            <a:pPr lvl="0">
              <a:lnSpc>
                <a:spcPct val="130000"/>
              </a:lnSpc>
              <a:spcAft>
                <a:spcPts val="600"/>
              </a:spcAft>
              <a:buClr>
                <a:schemeClr val="accent2"/>
              </a:buClr>
              <a:buNone/>
            </a:pPr>
            <a:r>
              <a:rPr lang="en-US" b="1" dirty="0" smtClean="0"/>
              <a:t>Animal reservoir: </a:t>
            </a:r>
          </a:p>
          <a:p>
            <a:pPr lvl="0">
              <a:lnSpc>
                <a:spcPct val="130000"/>
              </a:lnSpc>
              <a:spcAft>
                <a:spcPts val="600"/>
              </a:spcAft>
              <a:buClr>
                <a:schemeClr val="accent2"/>
              </a:buClr>
            </a:pPr>
            <a:r>
              <a:rPr lang="en-US" b="1" dirty="0" smtClean="0"/>
              <a:t>Wild animal.</a:t>
            </a:r>
          </a:p>
          <a:p>
            <a:pPr lvl="0">
              <a:lnSpc>
                <a:spcPct val="130000"/>
              </a:lnSpc>
              <a:spcAft>
                <a:spcPts val="600"/>
              </a:spcAft>
              <a:buClr>
                <a:schemeClr val="accent2"/>
              </a:buClr>
            </a:pPr>
            <a:r>
              <a:rPr lang="en-US" b="1" dirty="0" smtClean="0"/>
              <a:t>Domestic animal</a:t>
            </a:r>
          </a:p>
          <a:p>
            <a:pPr lvl="0">
              <a:lnSpc>
                <a:spcPct val="130000"/>
              </a:lnSpc>
              <a:spcAft>
                <a:spcPts val="600"/>
              </a:spcAft>
              <a:buClr>
                <a:schemeClr val="accent2"/>
              </a:buClr>
              <a:buNone/>
            </a:pPr>
            <a:r>
              <a:rPr lang="en-US" b="1" dirty="0" smtClean="0"/>
              <a:t>    Adequate animal husbandry, immunization (if vaccine is available), treatment of infected animals and killing if treatment is not feasible. </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MEASURES FOR THE PREVENTION OF COMUNICABLE DISEASES </a:t>
            </a:r>
          </a:p>
        </p:txBody>
      </p:sp>
      <p:sp>
        <p:nvSpPr>
          <p:cNvPr id="6" name="Rectangle 3"/>
          <p:cNvSpPr txBox="1">
            <a:spLocks noChangeArrowheads="1"/>
          </p:cNvSpPr>
          <p:nvPr/>
        </p:nvSpPr>
        <p:spPr bwMode="auto">
          <a:xfrm>
            <a:off x="474633" y="1357298"/>
            <a:ext cx="8572560" cy="4648200"/>
          </a:xfrm>
          <a:prstGeom prst="rect">
            <a:avLst/>
          </a:prstGeom>
          <a:noFill/>
          <a:ln w="9525">
            <a:noFill/>
            <a:miter lim="800000"/>
            <a:headEnd/>
            <a:tailEnd/>
          </a:ln>
        </p:spPr>
        <p:txBody>
          <a:bodyPr/>
          <a:lstStyle/>
          <a:p>
            <a:pPr lvl="0"/>
            <a:r>
              <a:rPr lang="en-US" sz="3200" b="1" dirty="0" smtClean="0"/>
              <a:t>Measures </a:t>
            </a:r>
            <a:r>
              <a:rPr lang="en-US" sz="3200" b="1" dirty="0"/>
              <a:t>applied to </a:t>
            </a:r>
            <a:r>
              <a:rPr lang="en-US" sz="3200" b="1" dirty="0" smtClean="0"/>
              <a:t>contact: </a:t>
            </a:r>
          </a:p>
          <a:p>
            <a:pPr lvl="0">
              <a:buFont typeface="Arial" pitchFamily="34" charset="0"/>
              <a:buChar char="•"/>
            </a:pPr>
            <a:r>
              <a:rPr lang="en-US" sz="3200" b="1" dirty="0" smtClean="0"/>
              <a:t>Enlistment.</a:t>
            </a:r>
          </a:p>
          <a:p>
            <a:pPr lvl="0">
              <a:buFont typeface="Arial" pitchFamily="34" charset="0"/>
              <a:buChar char="•"/>
            </a:pPr>
            <a:endParaRPr lang="en-US" sz="3200" b="1" dirty="0" smtClean="0"/>
          </a:p>
          <a:p>
            <a:pPr lvl="0">
              <a:buFont typeface="Arial" pitchFamily="34" charset="0"/>
              <a:buChar char="•"/>
            </a:pPr>
            <a:r>
              <a:rPr lang="en-US" sz="3200" b="1" dirty="0" smtClean="0"/>
              <a:t>Surveillance </a:t>
            </a:r>
            <a:r>
              <a:rPr lang="en-US" sz="3200" b="1" dirty="0"/>
              <a:t>for the longest incubation period </a:t>
            </a:r>
            <a:r>
              <a:rPr lang="en-US" sz="3200" b="1" dirty="0" smtClean="0"/>
              <a:t>   of   </a:t>
            </a:r>
            <a:r>
              <a:rPr lang="en-US" sz="3200" b="1" dirty="0"/>
              <a:t>the </a:t>
            </a:r>
            <a:r>
              <a:rPr lang="en-US" sz="3200" b="1" dirty="0" smtClean="0"/>
              <a:t>disease.</a:t>
            </a:r>
          </a:p>
          <a:p>
            <a:pPr lvl="0">
              <a:buFont typeface="Arial" pitchFamily="34" charset="0"/>
              <a:buChar char="•"/>
            </a:pPr>
            <a:endParaRPr lang="en-US" sz="3200" b="1" dirty="0" smtClean="0"/>
          </a:p>
          <a:p>
            <a:pPr lvl="0">
              <a:buFont typeface="Arial" pitchFamily="34" charset="0"/>
              <a:buChar char="•"/>
            </a:pPr>
            <a:r>
              <a:rPr lang="en-US" sz="3200" b="1" dirty="0" smtClean="0"/>
              <a:t> Isolation </a:t>
            </a:r>
            <a:r>
              <a:rPr lang="en-US" sz="3200" b="1" dirty="0"/>
              <a:t>(if indicated</a:t>
            </a:r>
            <a:r>
              <a:rPr lang="en-US" sz="3200" b="1" dirty="0" smtClean="0"/>
              <a:t>).</a:t>
            </a:r>
          </a:p>
          <a:p>
            <a:pPr lvl="0"/>
            <a:r>
              <a:rPr lang="en-US" sz="3200" b="1" dirty="0" smtClean="0"/>
              <a:t> </a:t>
            </a:r>
          </a:p>
          <a:p>
            <a:pPr lvl="0">
              <a:buFont typeface="Arial" pitchFamily="34" charset="0"/>
              <a:buChar char="•"/>
            </a:pPr>
            <a:r>
              <a:rPr lang="en-US" sz="3200" b="1" dirty="0" smtClean="0"/>
              <a:t> Increase </a:t>
            </a:r>
            <a:r>
              <a:rPr lang="en-US" sz="3200" b="1" dirty="0"/>
              <a:t>resistance by </a:t>
            </a:r>
            <a:r>
              <a:rPr lang="en-US" sz="3200" b="1" dirty="0" smtClean="0"/>
              <a:t>immunization. </a:t>
            </a:r>
          </a:p>
          <a:p>
            <a:pPr lvl="0">
              <a:buFont typeface="Arial" pitchFamily="34" charset="0"/>
              <a:buChar char="•"/>
            </a:pPr>
            <a:endParaRPr lang="en-US" sz="3200" b="1" dirty="0" smtClean="0"/>
          </a:p>
          <a:p>
            <a:pPr lvl="0">
              <a:buFont typeface="Arial" pitchFamily="34" charset="0"/>
              <a:buChar char="•"/>
            </a:pPr>
            <a:r>
              <a:rPr lang="en-US" sz="3200" b="1" dirty="0" smtClean="0"/>
              <a:t>Chemoprophylaxis</a:t>
            </a:r>
            <a:r>
              <a:rPr lang="en-US" sz="2400" b="1" dirty="0"/>
              <a:t>. </a:t>
            </a:r>
          </a:p>
          <a:p>
            <a:pPr lvl="0"/>
            <a:endParaRPr lang="en-US" sz="2400" b="1" dirty="0" smtClean="0"/>
          </a:p>
          <a:p>
            <a:r>
              <a:rPr lang="ar-EG" sz="2400" dirty="0"/>
              <a:t/>
            </a:r>
            <a:br>
              <a:rPr lang="ar-EG" sz="2400" dirty="0"/>
            </a:br>
            <a:r>
              <a:rPr lang="ar-EG" sz="2400" dirty="0"/>
              <a:t> </a:t>
            </a:r>
            <a:endParaRPr lang="en-US" sz="2400" dirty="0"/>
          </a:p>
          <a:p>
            <a:endParaRPr lang="en-US" sz="2000" dirty="0"/>
          </a:p>
        </p:txBody>
      </p:sp>
    </p:spTree>
    <p:extLst>
      <p:ext uri="{BB962C8B-B14F-4D97-AF65-F5344CB8AC3E}">
        <p14:creationId xmlns:p14="http://schemas.microsoft.com/office/powerpoint/2010/main" val="1579925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804" y="714356"/>
            <a:ext cx="8312467" cy="5411813"/>
          </a:xfrm>
        </p:spPr>
        <p:txBody>
          <a:bodyPr/>
          <a:lstStyle/>
          <a:p>
            <a:pPr lvl="0"/>
            <a:r>
              <a:rPr lang="en-US" b="1" dirty="0" smtClean="0"/>
              <a:t>Measures applied to the host: </a:t>
            </a:r>
          </a:p>
          <a:p>
            <a:pPr lvl="0">
              <a:buNone/>
            </a:pPr>
            <a:r>
              <a:rPr lang="en-US" b="1" dirty="0" smtClean="0"/>
              <a:t>    </a:t>
            </a:r>
            <a:r>
              <a:rPr lang="en-US" dirty="0" smtClean="0"/>
              <a:t>Health education, adequate personal hygiene, </a:t>
            </a:r>
            <a:r>
              <a:rPr lang="en-US" b="1" dirty="0" smtClean="0"/>
              <a:t>s</a:t>
            </a:r>
            <a:r>
              <a:rPr lang="en-US" dirty="0" smtClean="0"/>
              <a:t>ound nutrition, </a:t>
            </a:r>
            <a:r>
              <a:rPr lang="en-US" b="1" dirty="0" smtClean="0"/>
              <a:t>i</a:t>
            </a:r>
            <a:r>
              <a:rPr lang="en-US" dirty="0" smtClean="0"/>
              <a:t>mmunization and chemoprophylaxis. </a:t>
            </a:r>
          </a:p>
          <a:p>
            <a:pPr lvl="0"/>
            <a:endParaRPr lang="en-US" dirty="0" smtClean="0"/>
          </a:p>
          <a:p>
            <a:pPr lvl="0"/>
            <a:r>
              <a:rPr lang="en-US" b="1" dirty="0" smtClean="0"/>
              <a:t>Measures applied to the environment: </a:t>
            </a:r>
            <a:r>
              <a:rPr lang="en-US" dirty="0" smtClean="0"/>
              <a:t>sanitation (water/food/sewage/refuse)</a:t>
            </a:r>
            <a:r>
              <a:rPr lang="ar-EG" dirty="0" smtClean="0"/>
              <a:t>		</a:t>
            </a:r>
            <a:endParaRPr lang="en-US" dirty="0" smtClean="0"/>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549" y="2564904"/>
            <a:ext cx="7850664" cy="1362075"/>
          </a:xfrm>
        </p:spPr>
        <p:txBody>
          <a:bodyPr/>
          <a:lstStyle/>
          <a:p>
            <a:pPr algn="ctr"/>
            <a:r>
              <a:rPr lang="en-US" dirty="0" smtClean="0"/>
              <a:t>Thank you</a:t>
            </a:r>
            <a:endParaRPr lang="ar-SA" dirty="0"/>
          </a:p>
        </p:txBody>
      </p:sp>
    </p:spTree>
    <p:extLst>
      <p:ext uri="{BB962C8B-B14F-4D97-AF65-F5344CB8AC3E}">
        <p14:creationId xmlns:p14="http://schemas.microsoft.com/office/powerpoint/2010/main" val="232134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COMMUNICABLE DISEASES</a:t>
            </a:r>
          </a:p>
        </p:txBody>
      </p:sp>
      <p:sp>
        <p:nvSpPr>
          <p:cNvPr id="6" name="Rectangle 3"/>
          <p:cNvSpPr txBox="1">
            <a:spLocks noChangeArrowheads="1"/>
          </p:cNvSpPr>
          <p:nvPr/>
        </p:nvSpPr>
        <p:spPr bwMode="auto">
          <a:xfrm>
            <a:off x="923607" y="1981200"/>
            <a:ext cx="7619762" cy="3505200"/>
          </a:xfrm>
          <a:prstGeom prst="rect">
            <a:avLst/>
          </a:prstGeom>
          <a:noFill/>
          <a:ln w="9525">
            <a:noFill/>
            <a:miter lim="800000"/>
            <a:headEnd/>
            <a:tailEnd/>
          </a:ln>
        </p:spPr>
        <p:txBody>
          <a:bodyPr/>
          <a:lstStyle/>
          <a:p>
            <a:pPr marL="1371600" lvl="2" indent="-1196975" algn="justLow">
              <a:lnSpc>
                <a:spcPct val="150000"/>
              </a:lnSpc>
              <a:spcBef>
                <a:spcPts val="600"/>
              </a:spcBef>
              <a:buClr>
                <a:srgbClr val="BCBCBC"/>
              </a:buClr>
              <a:buSzPct val="76000"/>
              <a:defRPr/>
            </a:pPr>
            <a:endParaRPr lang="en-US" sz="2400" b="1" dirty="0">
              <a:solidFill>
                <a:srgbClr val="373D54"/>
              </a:solidFill>
            </a:endParaRPr>
          </a:p>
          <a:p>
            <a:pPr algn="justLow">
              <a:lnSpc>
                <a:spcPct val="150000"/>
              </a:lnSpc>
              <a:spcBef>
                <a:spcPts val="600"/>
              </a:spcBef>
            </a:pPr>
            <a:r>
              <a:rPr lang="en-US" sz="2400" dirty="0"/>
              <a:t>A</a:t>
            </a:r>
            <a:r>
              <a:rPr lang="en-US" sz="2400" dirty="0" smtClean="0"/>
              <a:t>n </a:t>
            </a:r>
            <a:r>
              <a:rPr lang="en-US" sz="2400" dirty="0"/>
              <a:t>illness caused by an infectious agent or its toxic product which can be transmitted directly or indirectly or through vector from the reservoir to a susceptible host.</a:t>
            </a:r>
          </a:p>
        </p:txBody>
      </p:sp>
      <p:sp>
        <p:nvSpPr>
          <p:cNvPr id="2" name="TextBox 1"/>
          <p:cNvSpPr txBox="1"/>
          <p:nvPr/>
        </p:nvSpPr>
        <p:spPr>
          <a:xfrm>
            <a:off x="3807877" y="5638800"/>
            <a:ext cx="4735848" cy="369332"/>
          </a:xfrm>
          <a:prstGeom prst="rect">
            <a:avLst/>
          </a:prstGeom>
          <a:noFill/>
        </p:spPr>
        <p:txBody>
          <a:bodyPr wrap="none" rtlCol="0">
            <a:spAutoFit/>
          </a:bodyPr>
          <a:lstStyle/>
          <a:p>
            <a:r>
              <a:rPr lang="en-US" dirty="0" smtClean="0"/>
              <a:t>Control of Communicable Diseases in Men, 2013</a:t>
            </a:r>
            <a:endParaRPr lang="en-US" dirty="0"/>
          </a:p>
        </p:txBody>
      </p:sp>
    </p:spTree>
    <p:extLst>
      <p:ext uri="{BB962C8B-B14F-4D97-AF65-F5344CB8AC3E}">
        <p14:creationId xmlns:p14="http://schemas.microsoft.com/office/powerpoint/2010/main" val="3750883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p:txBody>
          <a:bodyPr>
            <a:normAutofit/>
          </a:bodyPr>
          <a:lstStyle/>
          <a:p>
            <a:pPr algn="l" eaLnBrk="1" hangingPunct="1"/>
            <a:r>
              <a:rPr lang="en-US" b="1" dirty="0" smtClean="0">
                <a:solidFill>
                  <a:schemeClr val="accent4"/>
                </a:solidFill>
              </a:rPr>
              <a:t>Chain of infection</a:t>
            </a:r>
          </a:p>
        </p:txBody>
      </p:sp>
    </p:spTree>
    <p:extLst>
      <p:ext uri="{BB962C8B-B14F-4D97-AF65-F5344CB8AC3E}">
        <p14:creationId xmlns:p14="http://schemas.microsoft.com/office/powerpoint/2010/main" val="344982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PRE-REQUISITES FOR THE TRANSMISSION OF COMMUNICABLE DISEASES</a:t>
            </a:r>
          </a:p>
        </p:txBody>
      </p:sp>
      <p:sp>
        <p:nvSpPr>
          <p:cNvPr id="6" name="Rectangle 3"/>
          <p:cNvSpPr txBox="1">
            <a:spLocks noChangeArrowheads="1"/>
          </p:cNvSpPr>
          <p:nvPr/>
        </p:nvSpPr>
        <p:spPr bwMode="auto">
          <a:xfrm>
            <a:off x="923607" y="1905000"/>
            <a:ext cx="7619762" cy="3505200"/>
          </a:xfrm>
          <a:prstGeom prst="rect">
            <a:avLst/>
          </a:prstGeom>
          <a:noFill/>
          <a:ln w="9525">
            <a:noFill/>
            <a:miter lim="800000"/>
            <a:headEnd/>
            <a:tailEnd/>
          </a:ln>
        </p:spPr>
        <p:txBody>
          <a:bodyPr/>
          <a:lstStyle/>
          <a:p>
            <a:pPr marL="457200" indent="-457200">
              <a:lnSpc>
                <a:spcPct val="120000"/>
              </a:lnSpc>
              <a:spcAft>
                <a:spcPts val="1200"/>
              </a:spcAft>
              <a:buClr>
                <a:schemeClr val="tx1"/>
              </a:buClr>
              <a:buSzPct val="110000"/>
              <a:defRPr/>
            </a:pPr>
            <a:r>
              <a:rPr lang="en-US" sz="2400" dirty="0" smtClean="0"/>
              <a:t>The six pre-requisites for the transmission of communicable diseases are</a:t>
            </a:r>
            <a:endParaRPr lang="en-US" sz="2400" dirty="0"/>
          </a:p>
          <a:p>
            <a:pPr marL="457200" indent="-457200">
              <a:lnSpc>
                <a:spcPct val="120000"/>
              </a:lnSpc>
              <a:buClr>
                <a:schemeClr val="tx1"/>
              </a:buClr>
              <a:buSzPct val="110000"/>
              <a:buFontTx/>
              <a:buAutoNum type="arabicPeriod"/>
              <a:defRPr/>
            </a:pPr>
            <a:r>
              <a:rPr lang="en-US" sz="2400" dirty="0"/>
              <a:t>Presence of microbiological </a:t>
            </a:r>
            <a:r>
              <a:rPr lang="en-US" sz="2400" dirty="0" smtClean="0"/>
              <a:t>agent</a:t>
            </a:r>
            <a:endParaRPr lang="en-US" sz="2400" dirty="0"/>
          </a:p>
          <a:p>
            <a:pPr marL="457200" indent="-457200">
              <a:lnSpc>
                <a:spcPct val="120000"/>
              </a:lnSpc>
              <a:buClr>
                <a:schemeClr val="tx1"/>
              </a:buClr>
              <a:buSzPct val="110000"/>
              <a:buFontTx/>
              <a:buAutoNum type="arabicPeriod"/>
              <a:defRPr/>
            </a:pPr>
            <a:r>
              <a:rPr lang="en-US" sz="2400" dirty="0"/>
              <a:t>Presence of </a:t>
            </a:r>
            <a:r>
              <a:rPr lang="en-US" sz="2400" dirty="0" smtClean="0"/>
              <a:t>reservoir of infection </a:t>
            </a:r>
            <a:endParaRPr lang="en-US" sz="2400" dirty="0"/>
          </a:p>
          <a:p>
            <a:pPr marL="457200" indent="-457200">
              <a:lnSpc>
                <a:spcPct val="120000"/>
              </a:lnSpc>
              <a:buClr>
                <a:schemeClr val="tx1"/>
              </a:buClr>
              <a:buSzPct val="110000"/>
              <a:buFontTx/>
              <a:buAutoNum type="arabicPeriod"/>
              <a:defRPr/>
            </a:pPr>
            <a:r>
              <a:rPr lang="en-US" sz="2400" dirty="0"/>
              <a:t>Portal of </a:t>
            </a:r>
            <a:r>
              <a:rPr lang="en-US" sz="2400" dirty="0" smtClean="0"/>
              <a:t>exit through which the microbiological agent leaves the reservoir</a:t>
            </a:r>
            <a:endParaRPr lang="en-US" sz="2400" dirty="0"/>
          </a:p>
          <a:p>
            <a:pPr marL="457200" indent="-457200">
              <a:lnSpc>
                <a:spcPct val="120000"/>
              </a:lnSpc>
              <a:buClr>
                <a:schemeClr val="tx1"/>
              </a:buClr>
              <a:buSzPct val="110000"/>
              <a:buFontTx/>
              <a:buAutoNum type="arabicPeriod"/>
              <a:defRPr/>
            </a:pPr>
            <a:r>
              <a:rPr lang="en-US" sz="2400" dirty="0"/>
              <a:t>Mode of </a:t>
            </a:r>
            <a:r>
              <a:rPr lang="en-US" sz="2400" dirty="0" smtClean="0"/>
              <a:t>transmission </a:t>
            </a:r>
            <a:endParaRPr lang="en-US" sz="2400" dirty="0"/>
          </a:p>
          <a:p>
            <a:pPr marL="457200" indent="-457200">
              <a:lnSpc>
                <a:spcPct val="120000"/>
              </a:lnSpc>
              <a:buClr>
                <a:schemeClr val="tx1"/>
              </a:buClr>
              <a:buSzPct val="110000"/>
              <a:buFontTx/>
              <a:buAutoNum type="arabicPeriod"/>
              <a:defRPr/>
            </a:pPr>
            <a:r>
              <a:rPr lang="en-US" sz="2400" dirty="0"/>
              <a:t>Portal of entry (inlet</a:t>
            </a:r>
            <a:r>
              <a:rPr lang="en-US" sz="2400" dirty="0" smtClean="0"/>
              <a:t>) </a:t>
            </a:r>
            <a:r>
              <a:rPr lang="en-US" sz="2400" dirty="0"/>
              <a:t>through which the microbiological </a:t>
            </a:r>
            <a:r>
              <a:rPr lang="en-US" sz="2400" dirty="0" smtClean="0"/>
              <a:t>enters the host</a:t>
            </a:r>
            <a:endParaRPr lang="en-US" sz="2400" dirty="0"/>
          </a:p>
          <a:p>
            <a:pPr marL="457200" indent="-457200">
              <a:lnSpc>
                <a:spcPct val="120000"/>
              </a:lnSpc>
              <a:buClr>
                <a:schemeClr val="tx1"/>
              </a:buClr>
              <a:buSzPct val="110000"/>
              <a:buFontTx/>
              <a:buAutoNum type="arabicPeriod"/>
              <a:defRPr/>
            </a:pPr>
            <a:r>
              <a:rPr lang="en-US" sz="2400" dirty="0"/>
              <a:t>Presence of susceptible </a:t>
            </a:r>
            <a:r>
              <a:rPr lang="en-US" sz="2400" dirty="0" smtClean="0"/>
              <a:t>host</a:t>
            </a:r>
            <a:endParaRPr lang="en-US" sz="2400" dirty="0"/>
          </a:p>
        </p:txBody>
      </p:sp>
    </p:spTree>
    <p:extLst>
      <p:ext uri="{BB962C8B-B14F-4D97-AF65-F5344CB8AC3E}">
        <p14:creationId xmlns:p14="http://schemas.microsoft.com/office/powerpoint/2010/main" val="2146446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a:xfrm>
            <a:off x="625102" y="228600"/>
            <a:ext cx="8235501" cy="990600"/>
          </a:xfrm>
        </p:spPr>
        <p:txBody>
          <a:bodyPr>
            <a:normAutofit/>
          </a:bodyPr>
          <a:lstStyle/>
          <a:p>
            <a:pPr eaLnBrk="1" hangingPunct="1"/>
            <a:r>
              <a:rPr lang="en-US" sz="2800" b="1" dirty="0" smtClean="0"/>
              <a:t>PRE-REQUISITES FOR THE TRANSMISSION OF COMMUNICABLE DISEASES</a:t>
            </a:r>
          </a:p>
        </p:txBody>
      </p:sp>
      <p:graphicFrame>
        <p:nvGraphicFramePr>
          <p:cNvPr id="4" name="Diagram 3"/>
          <p:cNvGraphicFramePr/>
          <p:nvPr>
            <p:extLst>
              <p:ext uri="{D42A27DB-BD31-4B8C-83A1-F6EECF244321}">
                <p14:modId xmlns:p14="http://schemas.microsoft.com/office/powerpoint/2010/main" val="433360644"/>
              </p:ext>
            </p:extLst>
          </p:nvPr>
        </p:nvGraphicFramePr>
        <p:xfrm>
          <a:off x="2636837" y="1828800"/>
          <a:ext cx="4122340" cy="278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http://www.sdnhm.org/exhibits/epidemic/teachers/images/microbes.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35906" y="1344611"/>
            <a:ext cx="376146"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www.saulwordsworth.com/blog/wp-content/uploads/2009/10/sick-man.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60365" y="3527425"/>
            <a:ext cx="58230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http://static-p3.fotolia.com/jpg/00/12/24/50/400_F_12245059_1pv91rkshzOwmqXFfa4AzXX1maPBYPaP.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475037" y="1238249"/>
            <a:ext cx="517201"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641117" y="4821919"/>
            <a:ext cx="1377621" cy="369332"/>
          </a:xfrm>
          <a:prstGeom prst="rect">
            <a:avLst/>
          </a:prstGeom>
          <a:noFill/>
        </p:spPr>
        <p:txBody>
          <a:bodyPr wrap="none" rtlCol="0">
            <a:spAutoFit/>
          </a:bodyPr>
          <a:lstStyle/>
          <a:p>
            <a:r>
              <a:rPr lang="en-US" dirty="0" smtClean="0"/>
              <a:t>Portal of exit</a:t>
            </a:r>
            <a:endParaRPr lang="en-US" dirty="0"/>
          </a:p>
        </p:txBody>
      </p:sp>
      <p:sp>
        <p:nvSpPr>
          <p:cNvPr id="9" name="TextBox 8"/>
          <p:cNvSpPr txBox="1"/>
          <p:nvPr/>
        </p:nvSpPr>
        <p:spPr>
          <a:xfrm>
            <a:off x="1112837" y="2011726"/>
            <a:ext cx="1712841" cy="307777"/>
          </a:xfrm>
          <a:prstGeom prst="rect">
            <a:avLst/>
          </a:prstGeom>
          <a:noFill/>
        </p:spPr>
        <p:txBody>
          <a:bodyPr wrap="none" rtlCol="0">
            <a:spAutoFit/>
          </a:bodyPr>
          <a:lstStyle/>
          <a:p>
            <a:r>
              <a:rPr lang="en-US" sz="1400" dirty="0" smtClean="0"/>
              <a:t>Portal of entry (inlet)</a:t>
            </a:r>
            <a:endParaRPr lang="en-US" sz="1400" dirty="0"/>
          </a:p>
        </p:txBody>
      </p:sp>
      <p:sp>
        <p:nvSpPr>
          <p:cNvPr id="11" name="Shape 10"/>
          <p:cNvSpPr/>
          <p:nvPr/>
        </p:nvSpPr>
        <p:spPr>
          <a:xfrm rot="2932696">
            <a:off x="5948203" y="4324574"/>
            <a:ext cx="821919" cy="341227"/>
          </a:xfrm>
          <a:prstGeom prst="swooshArrow">
            <a:avLst>
              <a:gd name="adj1" fmla="val 16310"/>
              <a:gd name="adj2" fmla="val 31370"/>
            </a:avLst>
          </a:prstGeom>
          <a:solidFill>
            <a:srgbClr val="00B0F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Shape 11"/>
          <p:cNvSpPr/>
          <p:nvPr/>
        </p:nvSpPr>
        <p:spPr>
          <a:xfrm rot="21011398">
            <a:off x="1980177" y="1495670"/>
            <a:ext cx="624191" cy="449320"/>
          </a:xfrm>
          <a:prstGeom prst="swooshArrow">
            <a:avLst>
              <a:gd name="adj1" fmla="val 16310"/>
              <a:gd name="adj2" fmla="val 31370"/>
            </a:avLst>
          </a:prstGeom>
          <a:solidFill>
            <a:srgbClr val="00B0F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3" name="Text Box 10"/>
          <p:cNvSpPr txBox="1">
            <a:spLocks noChangeArrowheads="1"/>
          </p:cNvSpPr>
          <p:nvPr/>
        </p:nvSpPr>
        <p:spPr bwMode="auto">
          <a:xfrm>
            <a:off x="6757961" y="1356835"/>
            <a:ext cx="1359913"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b="1" dirty="0" smtClean="0">
                <a:solidFill>
                  <a:srgbClr val="4A3A34"/>
                </a:solidFill>
                <a:latin typeface="Book Antiqua" pitchFamily="18" charset="0"/>
              </a:rPr>
              <a:t>Types of agent</a:t>
            </a:r>
            <a:endParaRPr lang="en-US" sz="1800" b="1" dirty="0">
              <a:solidFill>
                <a:srgbClr val="4A3A34"/>
              </a:solidFill>
              <a:latin typeface="Book Antiqua" pitchFamily="18" charset="0"/>
            </a:endParaRPr>
          </a:p>
          <a:p>
            <a:r>
              <a:rPr lang="en-US" sz="1800" b="1" dirty="0">
                <a:solidFill>
                  <a:srgbClr val="4A3A34"/>
                </a:solidFill>
                <a:latin typeface="Book Antiqua" pitchFamily="18" charset="0"/>
              </a:rPr>
              <a:t>        -Virus </a:t>
            </a:r>
          </a:p>
          <a:p>
            <a:pPr algn="ctr">
              <a:buFontTx/>
              <a:buChar char="-"/>
            </a:pPr>
            <a:r>
              <a:rPr lang="en-US" sz="1800" b="1" dirty="0">
                <a:solidFill>
                  <a:srgbClr val="4A3A34"/>
                </a:solidFill>
                <a:latin typeface="Book Antiqua" pitchFamily="18" charset="0"/>
              </a:rPr>
              <a:t> Bacteria</a:t>
            </a:r>
          </a:p>
          <a:p>
            <a:pPr algn="ctr">
              <a:buFontTx/>
              <a:buChar char="-"/>
            </a:pPr>
            <a:r>
              <a:rPr lang="en-US" sz="1800" b="1" dirty="0">
                <a:solidFill>
                  <a:srgbClr val="4A3A34"/>
                </a:solidFill>
                <a:latin typeface="Book Antiqua" pitchFamily="18" charset="0"/>
              </a:rPr>
              <a:t> Parasite  </a:t>
            </a:r>
          </a:p>
        </p:txBody>
      </p:sp>
      <p:sp>
        <p:nvSpPr>
          <p:cNvPr id="17" name="Rectangle 32"/>
          <p:cNvSpPr>
            <a:spLocks noChangeArrowheads="1"/>
          </p:cNvSpPr>
          <p:nvPr/>
        </p:nvSpPr>
        <p:spPr bwMode="auto">
          <a:xfrm>
            <a:off x="7208837" y="2930400"/>
            <a:ext cx="1388847" cy="2286000"/>
          </a:xfrm>
          <a:prstGeom prst="rect">
            <a:avLst/>
          </a:prstGeom>
          <a:solidFill>
            <a:schemeClr val="bg1"/>
          </a:solidFill>
          <a:ln w="9525">
            <a:noFill/>
            <a:miter lim="800000"/>
            <a:headEnd/>
            <a:tailEnd/>
          </a:ln>
        </p:spPr>
        <p:txBody>
          <a:bodyPr wrap="none" anchor="ctr"/>
          <a:lstStyle/>
          <a:p>
            <a:endParaRPr lang="en-US" sz="1600" b="1" u="sng" dirty="0">
              <a:solidFill>
                <a:srgbClr val="4A3A34"/>
              </a:solidFill>
              <a:latin typeface="Book Antiqua" pitchFamily="18" charset="0"/>
            </a:endParaRPr>
          </a:p>
          <a:p>
            <a:endParaRPr lang="en-US" sz="1600" b="1" u="sng" dirty="0">
              <a:solidFill>
                <a:srgbClr val="4A3A34"/>
              </a:solidFill>
              <a:latin typeface="Book Antiqua" pitchFamily="18" charset="0"/>
            </a:endParaRPr>
          </a:p>
          <a:p>
            <a:r>
              <a:rPr lang="en-US" sz="1600" b="1" dirty="0" smtClean="0">
                <a:solidFill>
                  <a:srgbClr val="4A3A34"/>
                </a:solidFill>
                <a:latin typeface="Book Antiqua" pitchFamily="18" charset="0"/>
              </a:rPr>
              <a:t>Types of reservoir</a:t>
            </a:r>
            <a:endParaRPr lang="en-US" sz="1600" b="1" dirty="0">
              <a:solidFill>
                <a:srgbClr val="4A3A34"/>
              </a:solidFill>
              <a:latin typeface="Book Antiqua" pitchFamily="18" charset="0"/>
            </a:endParaRPr>
          </a:p>
          <a:p>
            <a:r>
              <a:rPr lang="en-US" sz="1600" b="1" dirty="0">
                <a:solidFill>
                  <a:srgbClr val="4A3A34"/>
                </a:solidFill>
                <a:latin typeface="Book Antiqua" pitchFamily="18" charset="0"/>
              </a:rPr>
              <a:t>Man</a:t>
            </a:r>
          </a:p>
          <a:p>
            <a:r>
              <a:rPr lang="en-US" sz="1600" b="1" dirty="0">
                <a:solidFill>
                  <a:srgbClr val="4A3A34"/>
                </a:solidFill>
                <a:latin typeface="Book Antiqua" pitchFamily="18" charset="0"/>
              </a:rPr>
              <a:t>- Case</a:t>
            </a:r>
          </a:p>
          <a:p>
            <a:pPr>
              <a:buFontTx/>
              <a:buChar char="-"/>
            </a:pPr>
            <a:r>
              <a:rPr lang="en-US" sz="1600" b="1" dirty="0">
                <a:solidFill>
                  <a:srgbClr val="4A3A34"/>
                </a:solidFill>
                <a:latin typeface="Book Antiqua" pitchFamily="18" charset="0"/>
              </a:rPr>
              <a:t>Carrier</a:t>
            </a:r>
          </a:p>
          <a:p>
            <a:endParaRPr lang="en-US" sz="1100" b="1" dirty="0">
              <a:solidFill>
                <a:srgbClr val="4A3A34"/>
              </a:solidFill>
              <a:latin typeface="Book Antiqua" pitchFamily="18" charset="0"/>
            </a:endParaRPr>
          </a:p>
          <a:p>
            <a:r>
              <a:rPr lang="en-US" sz="1600" b="1" dirty="0">
                <a:solidFill>
                  <a:srgbClr val="4A3A34"/>
                </a:solidFill>
                <a:latin typeface="Book Antiqua" pitchFamily="18" charset="0"/>
              </a:rPr>
              <a:t>Animal reservoir</a:t>
            </a:r>
          </a:p>
          <a:p>
            <a:endParaRPr lang="en-US" sz="1200" b="1" dirty="0">
              <a:solidFill>
                <a:srgbClr val="4A3A34"/>
              </a:solidFill>
              <a:latin typeface="Book Antiqua" pitchFamily="18" charset="0"/>
            </a:endParaRPr>
          </a:p>
          <a:p>
            <a:r>
              <a:rPr lang="en-US" sz="1600" b="1" dirty="0">
                <a:solidFill>
                  <a:srgbClr val="4A3A34"/>
                </a:solidFill>
                <a:latin typeface="Book Antiqua" pitchFamily="18" charset="0"/>
              </a:rPr>
              <a:t>Inanimate (soil)</a:t>
            </a:r>
          </a:p>
          <a:p>
            <a:endParaRPr lang="en-US" dirty="0">
              <a:solidFill>
                <a:srgbClr val="4A3A34"/>
              </a:solidFill>
            </a:endParaRPr>
          </a:p>
          <a:p>
            <a:endParaRPr lang="en-US" dirty="0">
              <a:solidFill>
                <a:srgbClr val="4A3A34"/>
              </a:solidFill>
            </a:endParaRPr>
          </a:p>
        </p:txBody>
      </p:sp>
      <p:sp>
        <p:nvSpPr>
          <p:cNvPr id="18" name="Rectangle 32"/>
          <p:cNvSpPr>
            <a:spLocks noChangeArrowheads="1"/>
          </p:cNvSpPr>
          <p:nvPr/>
        </p:nvSpPr>
        <p:spPr bwMode="auto">
          <a:xfrm>
            <a:off x="5184728" y="5216400"/>
            <a:ext cx="2290398" cy="1331425"/>
          </a:xfrm>
          <a:prstGeom prst="rect">
            <a:avLst/>
          </a:prstGeom>
          <a:solidFill>
            <a:schemeClr val="bg1"/>
          </a:solidFill>
          <a:ln w="9525">
            <a:noFill/>
            <a:miter lim="800000"/>
            <a:headEnd/>
            <a:tailEnd/>
          </a:ln>
        </p:spPr>
        <p:txBody>
          <a:bodyPr wrap="none" anchor="ctr"/>
          <a:lstStyle/>
          <a:p>
            <a:r>
              <a:rPr lang="en-US" sz="1600" b="1" dirty="0" smtClean="0">
                <a:solidFill>
                  <a:srgbClr val="4A3A34"/>
                </a:solidFill>
                <a:latin typeface="Book Antiqua" pitchFamily="18" charset="0"/>
              </a:rPr>
              <a:t>Portal of exit: </a:t>
            </a:r>
          </a:p>
          <a:p>
            <a:r>
              <a:rPr lang="en-US" sz="1600" b="1" dirty="0" smtClean="0">
                <a:solidFill>
                  <a:srgbClr val="4A3A34"/>
                </a:solidFill>
                <a:latin typeface="Book Antiqua" pitchFamily="18" charset="0"/>
              </a:rPr>
              <a:t>Skin&amp; mucous membrane</a:t>
            </a:r>
          </a:p>
          <a:p>
            <a:r>
              <a:rPr lang="en-US" sz="1600" b="1" dirty="0" smtClean="0">
                <a:solidFill>
                  <a:srgbClr val="4A3A34"/>
                </a:solidFill>
                <a:latin typeface="Book Antiqua" pitchFamily="18" charset="0"/>
              </a:rPr>
              <a:t>Respiratory tract</a:t>
            </a:r>
          </a:p>
          <a:p>
            <a:r>
              <a:rPr lang="en-US" sz="1600" b="1" dirty="0" smtClean="0">
                <a:solidFill>
                  <a:srgbClr val="4A3A34"/>
                </a:solidFill>
                <a:latin typeface="Book Antiqua" pitchFamily="18" charset="0"/>
              </a:rPr>
              <a:t>Gastrointestinal tract</a:t>
            </a:r>
          </a:p>
          <a:p>
            <a:r>
              <a:rPr lang="en-US" sz="1600" b="1" dirty="0" smtClean="0">
                <a:solidFill>
                  <a:srgbClr val="4A3A34"/>
                </a:solidFill>
                <a:latin typeface="Book Antiqua" pitchFamily="18" charset="0"/>
              </a:rPr>
              <a:t>Genitourinary tract</a:t>
            </a:r>
            <a:endParaRPr lang="en-US" dirty="0">
              <a:solidFill>
                <a:srgbClr val="4A3A34"/>
              </a:solidFill>
            </a:endParaRPr>
          </a:p>
        </p:txBody>
      </p:sp>
      <p:sp>
        <p:nvSpPr>
          <p:cNvPr id="19" name="Rectangle 32"/>
          <p:cNvSpPr>
            <a:spLocks noChangeArrowheads="1"/>
          </p:cNvSpPr>
          <p:nvPr/>
        </p:nvSpPr>
        <p:spPr bwMode="auto">
          <a:xfrm>
            <a:off x="535280" y="2319503"/>
            <a:ext cx="2290398" cy="1331425"/>
          </a:xfrm>
          <a:prstGeom prst="rect">
            <a:avLst/>
          </a:prstGeom>
          <a:solidFill>
            <a:schemeClr val="bg1"/>
          </a:solidFill>
          <a:ln w="9525">
            <a:noFill/>
            <a:miter lim="800000"/>
            <a:headEnd/>
            <a:tailEnd/>
          </a:ln>
        </p:spPr>
        <p:txBody>
          <a:bodyPr wrap="none" anchor="ctr"/>
          <a:lstStyle/>
          <a:p>
            <a:r>
              <a:rPr lang="en-US" sz="1600" b="1" dirty="0" smtClean="0">
                <a:solidFill>
                  <a:srgbClr val="4A3A34"/>
                </a:solidFill>
                <a:latin typeface="Book Antiqua" pitchFamily="18" charset="0"/>
              </a:rPr>
              <a:t>Portal of </a:t>
            </a:r>
            <a:r>
              <a:rPr lang="en-US" sz="1600" b="1" dirty="0" err="1" smtClean="0">
                <a:solidFill>
                  <a:srgbClr val="4A3A34"/>
                </a:solidFill>
                <a:latin typeface="Book Antiqua" pitchFamily="18" charset="0"/>
              </a:rPr>
              <a:t>entryt</a:t>
            </a:r>
            <a:r>
              <a:rPr lang="en-US" sz="1600" b="1" dirty="0" smtClean="0">
                <a:solidFill>
                  <a:srgbClr val="4A3A34"/>
                </a:solidFill>
                <a:latin typeface="Book Antiqua" pitchFamily="18" charset="0"/>
              </a:rPr>
              <a:t>: </a:t>
            </a:r>
          </a:p>
          <a:p>
            <a:r>
              <a:rPr lang="en-US" sz="1600" b="1" dirty="0" smtClean="0">
                <a:solidFill>
                  <a:srgbClr val="4A3A34"/>
                </a:solidFill>
                <a:latin typeface="Book Antiqua" pitchFamily="18" charset="0"/>
              </a:rPr>
              <a:t>Skin&amp; mucous membrane</a:t>
            </a:r>
          </a:p>
          <a:p>
            <a:r>
              <a:rPr lang="en-US" sz="1600" b="1" dirty="0" smtClean="0">
                <a:solidFill>
                  <a:srgbClr val="4A3A34"/>
                </a:solidFill>
                <a:latin typeface="Book Antiqua" pitchFamily="18" charset="0"/>
              </a:rPr>
              <a:t>Respiratory tract</a:t>
            </a:r>
          </a:p>
          <a:p>
            <a:r>
              <a:rPr lang="en-US" sz="1600" b="1" dirty="0" smtClean="0">
                <a:solidFill>
                  <a:srgbClr val="4A3A34"/>
                </a:solidFill>
                <a:latin typeface="Book Antiqua" pitchFamily="18" charset="0"/>
              </a:rPr>
              <a:t>Gastrointestinal tract</a:t>
            </a:r>
          </a:p>
          <a:p>
            <a:r>
              <a:rPr lang="en-US" sz="1600" b="1" dirty="0" smtClean="0">
                <a:solidFill>
                  <a:srgbClr val="4A3A34"/>
                </a:solidFill>
                <a:latin typeface="Book Antiqua" pitchFamily="18" charset="0"/>
              </a:rPr>
              <a:t>Genitourinary tract</a:t>
            </a:r>
            <a:endParaRPr lang="en-US" dirty="0">
              <a:solidFill>
                <a:srgbClr val="4A3A34"/>
              </a:solidFill>
            </a:endParaRPr>
          </a:p>
        </p:txBody>
      </p:sp>
      <p:sp>
        <p:nvSpPr>
          <p:cNvPr id="20" name="Text Box 40"/>
          <p:cNvSpPr txBox="1">
            <a:spLocks noChangeArrowheads="1"/>
          </p:cNvSpPr>
          <p:nvPr/>
        </p:nvSpPr>
        <p:spPr bwMode="auto">
          <a:xfrm>
            <a:off x="535280" y="4157128"/>
            <a:ext cx="2646157" cy="2685351"/>
          </a:xfrm>
          <a:prstGeom prst="rect">
            <a:avLst/>
          </a:prstGeom>
          <a:noFill/>
          <a:ln w="9525">
            <a:noFill/>
            <a:miter lim="800000"/>
            <a:headEnd/>
            <a:tailEnd/>
          </a:ln>
          <a:effectLst/>
        </p:spPr>
        <p:txBody>
          <a:bodyPr wrap="square">
            <a:spAutoFit/>
          </a:bodyPr>
          <a:lstStyle/>
          <a:p>
            <a:pPr>
              <a:defRPr/>
            </a:pPr>
            <a:endParaRPr lang="en-US" sz="1100" b="1" dirty="0">
              <a:solidFill>
                <a:srgbClr val="4A3A34"/>
              </a:solidFill>
            </a:endParaRPr>
          </a:p>
          <a:p>
            <a:pPr>
              <a:defRPr/>
            </a:pPr>
            <a:r>
              <a:rPr lang="en-US" b="1" dirty="0" smtClean="0">
                <a:solidFill>
                  <a:srgbClr val="4A3A34"/>
                </a:solidFill>
              </a:rPr>
              <a:t>Modes of transmission </a:t>
            </a:r>
          </a:p>
          <a:p>
            <a:pPr>
              <a:defRPr/>
            </a:pPr>
            <a:r>
              <a:rPr lang="en-US" sz="1600" b="1" dirty="0" smtClean="0">
                <a:solidFill>
                  <a:srgbClr val="4A3A34"/>
                </a:solidFill>
              </a:rPr>
              <a:t>Contact: 	  </a:t>
            </a:r>
            <a:r>
              <a:rPr lang="en-US" sz="1600" b="1" dirty="0" smtClean="0">
                <a:solidFill>
                  <a:srgbClr val="4A3A34"/>
                </a:solidFill>
                <a:latin typeface="Book Antiqua" pitchFamily="18" charset="0"/>
              </a:rPr>
              <a:t>Direct </a:t>
            </a:r>
            <a:endParaRPr lang="en-US" sz="1600" b="1" dirty="0">
              <a:solidFill>
                <a:srgbClr val="4A3A34"/>
              </a:solidFill>
              <a:latin typeface="Book Antiqua" pitchFamily="18" charset="0"/>
            </a:endParaRPr>
          </a:p>
          <a:p>
            <a:pPr>
              <a:defRPr/>
            </a:pPr>
            <a:r>
              <a:rPr lang="en-US" sz="1600" b="1" dirty="0" smtClean="0">
                <a:solidFill>
                  <a:srgbClr val="4A3A34"/>
                </a:solidFill>
                <a:latin typeface="Book Antiqua" pitchFamily="18" charset="0"/>
              </a:rPr>
              <a:t>	  Indirect</a:t>
            </a:r>
            <a:endParaRPr lang="en-US" sz="1600" b="1" dirty="0">
              <a:solidFill>
                <a:srgbClr val="4A3A34"/>
              </a:solidFill>
              <a:latin typeface="Book Antiqua" pitchFamily="18" charset="0"/>
            </a:endParaRPr>
          </a:p>
          <a:p>
            <a:pPr>
              <a:defRPr/>
            </a:pPr>
            <a:r>
              <a:rPr lang="en-US" sz="1600" b="1" dirty="0" smtClean="0">
                <a:solidFill>
                  <a:srgbClr val="4A3A34"/>
                </a:solidFill>
                <a:latin typeface="Book Antiqua" pitchFamily="18" charset="0"/>
              </a:rPr>
              <a:t>	 Droplet </a:t>
            </a:r>
            <a:r>
              <a:rPr lang="en-US" sz="1600" b="1" dirty="0">
                <a:solidFill>
                  <a:srgbClr val="4A3A34"/>
                </a:solidFill>
                <a:latin typeface="Book Antiqua" pitchFamily="18" charset="0"/>
              </a:rPr>
              <a:t>contact</a:t>
            </a:r>
          </a:p>
          <a:p>
            <a:pPr>
              <a:buFontTx/>
              <a:buChar char="-"/>
              <a:defRPr/>
            </a:pPr>
            <a:endParaRPr lang="en-US" sz="800" b="1" dirty="0">
              <a:solidFill>
                <a:srgbClr val="4A3A34"/>
              </a:solidFill>
              <a:latin typeface="Book Antiqua" pitchFamily="18" charset="0"/>
            </a:endParaRPr>
          </a:p>
          <a:p>
            <a:pPr>
              <a:defRPr/>
            </a:pPr>
            <a:r>
              <a:rPr lang="en-US" sz="1600" b="1" dirty="0">
                <a:solidFill>
                  <a:srgbClr val="4A3A34"/>
                </a:solidFill>
                <a:latin typeface="Book Antiqua" pitchFamily="18" charset="0"/>
              </a:rPr>
              <a:t>Common vehicle</a:t>
            </a:r>
          </a:p>
          <a:p>
            <a:pPr>
              <a:defRPr/>
            </a:pPr>
            <a:endParaRPr lang="en-US" sz="900" b="1" dirty="0">
              <a:solidFill>
                <a:srgbClr val="4A3A34"/>
              </a:solidFill>
              <a:latin typeface="Book Antiqua" pitchFamily="18" charset="0"/>
            </a:endParaRPr>
          </a:p>
          <a:p>
            <a:pPr>
              <a:defRPr/>
            </a:pPr>
            <a:r>
              <a:rPr lang="en-US" sz="1600" b="1" dirty="0">
                <a:solidFill>
                  <a:srgbClr val="4A3A34"/>
                </a:solidFill>
                <a:latin typeface="Book Antiqua" pitchFamily="18" charset="0"/>
              </a:rPr>
              <a:t>Vector transmission</a:t>
            </a:r>
          </a:p>
          <a:p>
            <a:pPr>
              <a:defRPr/>
            </a:pPr>
            <a:endParaRPr lang="en-US" sz="1050" b="1" dirty="0">
              <a:solidFill>
                <a:srgbClr val="4A3A34"/>
              </a:solidFill>
              <a:latin typeface="Book Antiqua" pitchFamily="18" charset="0"/>
            </a:endParaRPr>
          </a:p>
          <a:p>
            <a:pPr>
              <a:defRPr/>
            </a:pPr>
            <a:r>
              <a:rPr lang="en-US" sz="1600" b="1" dirty="0">
                <a:solidFill>
                  <a:srgbClr val="4A3A34"/>
                </a:solidFill>
                <a:latin typeface="Book Antiqua" pitchFamily="18" charset="0"/>
              </a:rPr>
              <a:t>Air </a:t>
            </a:r>
            <a:r>
              <a:rPr lang="en-US" sz="1600" b="1" dirty="0" smtClean="0">
                <a:solidFill>
                  <a:srgbClr val="4A3A34"/>
                </a:solidFill>
                <a:latin typeface="Book Antiqua" pitchFamily="18" charset="0"/>
              </a:rPr>
              <a:t>born: </a:t>
            </a:r>
            <a:r>
              <a:rPr lang="en-US" sz="1600" b="1" dirty="0">
                <a:solidFill>
                  <a:srgbClr val="4A3A34"/>
                </a:solidFill>
                <a:latin typeface="Book Antiqua" pitchFamily="18" charset="0"/>
              </a:rPr>
              <a:t> </a:t>
            </a:r>
            <a:r>
              <a:rPr lang="en-US" sz="1600" b="1" dirty="0" smtClean="0">
                <a:solidFill>
                  <a:srgbClr val="4A3A34"/>
                </a:solidFill>
                <a:latin typeface="Book Antiqua" pitchFamily="18" charset="0"/>
              </a:rPr>
              <a:t>  Droplet nuclei</a:t>
            </a:r>
          </a:p>
          <a:p>
            <a:pPr>
              <a:defRPr/>
            </a:pPr>
            <a:r>
              <a:rPr lang="en-US" sz="1600" b="1" dirty="0">
                <a:solidFill>
                  <a:srgbClr val="4A3A34"/>
                </a:solidFill>
                <a:latin typeface="Book Antiqua" pitchFamily="18" charset="0"/>
              </a:rPr>
              <a:t>	 </a:t>
            </a:r>
            <a:r>
              <a:rPr lang="en-US" sz="1600" b="1" dirty="0" smtClean="0">
                <a:solidFill>
                  <a:srgbClr val="4A3A34"/>
                </a:solidFill>
                <a:latin typeface="Book Antiqua" pitchFamily="18" charset="0"/>
              </a:rPr>
              <a:t>  Dust </a:t>
            </a:r>
            <a:endParaRPr lang="en-US" sz="1600" b="1" dirty="0">
              <a:solidFill>
                <a:srgbClr val="4A3A34"/>
              </a:solidFill>
              <a:latin typeface="Book Antiqua" pitchFamily="18" charset="0"/>
            </a:endParaRPr>
          </a:p>
        </p:txBody>
      </p:sp>
    </p:spTree>
    <p:extLst>
      <p:ext uri="{BB962C8B-B14F-4D97-AF65-F5344CB8AC3E}">
        <p14:creationId xmlns:p14="http://schemas.microsoft.com/office/powerpoint/2010/main" val="658968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MECHANISM OF DISEASE PRODUCTION IN RELATION TO THE AGENT (PATHOGENICITY)</a:t>
            </a:r>
          </a:p>
        </p:txBody>
      </p:sp>
      <p:sp>
        <p:nvSpPr>
          <p:cNvPr id="6" name="Rectangle 3"/>
          <p:cNvSpPr txBox="1">
            <a:spLocks noChangeArrowheads="1"/>
          </p:cNvSpPr>
          <p:nvPr/>
        </p:nvSpPr>
        <p:spPr bwMode="auto">
          <a:xfrm>
            <a:off x="625102" y="1752600"/>
            <a:ext cx="7918267" cy="3733800"/>
          </a:xfrm>
          <a:prstGeom prst="rect">
            <a:avLst/>
          </a:prstGeom>
          <a:noFill/>
          <a:ln w="9525">
            <a:noFill/>
            <a:miter lim="800000"/>
            <a:headEnd/>
            <a:tailEnd/>
          </a:ln>
        </p:spPr>
        <p:txBody>
          <a:bodyPr/>
          <a:lstStyle/>
          <a:p>
            <a:pPr marL="0" lvl="1"/>
            <a:r>
              <a:rPr lang="en-US" sz="2400" dirty="0" smtClean="0"/>
              <a:t>Mechanism </a:t>
            </a:r>
            <a:r>
              <a:rPr lang="en-US" sz="2400" dirty="0"/>
              <a:t>of disease production (pathogenesis</a:t>
            </a:r>
            <a:r>
              <a:rPr lang="en-US" sz="2400" dirty="0" smtClean="0"/>
              <a:t>)</a:t>
            </a:r>
          </a:p>
          <a:p>
            <a:pPr lvl="1"/>
            <a:endParaRPr lang="en-US" sz="2400" dirty="0"/>
          </a:p>
          <a:p>
            <a:pPr lvl="0" fontAlgn="base" hangingPunct="0"/>
            <a:r>
              <a:rPr lang="en-US" sz="2400" dirty="0" smtClean="0"/>
              <a:t>Invasiveness 	ability </a:t>
            </a:r>
            <a:r>
              <a:rPr lang="en-US" sz="2400" dirty="0"/>
              <a:t>of the organisms to invade the tissues and </a:t>
            </a:r>
            <a:r>
              <a:rPr lang="en-US" sz="2400" dirty="0" smtClean="0"/>
              <a:t>multiply</a:t>
            </a:r>
            <a:endParaRPr lang="en-US" sz="2400" dirty="0"/>
          </a:p>
          <a:p>
            <a:pPr lvl="0" fontAlgn="base" hangingPunct="0"/>
            <a:endParaRPr lang="en-US" sz="2400" dirty="0"/>
          </a:p>
          <a:p>
            <a:pPr lvl="0" fontAlgn="base" hangingPunct="0"/>
            <a:r>
              <a:rPr lang="en-US" sz="2400" dirty="0" err="1" smtClean="0"/>
              <a:t>Toxigenicity</a:t>
            </a:r>
            <a:r>
              <a:rPr lang="en-US" sz="2400" dirty="0" smtClean="0"/>
              <a:t> 	ability </a:t>
            </a:r>
            <a:r>
              <a:rPr lang="en-US" sz="2400" dirty="0"/>
              <a:t>of the organism to produce </a:t>
            </a:r>
            <a:r>
              <a:rPr lang="en-US" sz="2400" dirty="0" smtClean="0"/>
              <a:t>toxins</a:t>
            </a:r>
          </a:p>
          <a:p>
            <a:pPr lvl="0" fontAlgn="base" hangingPunct="0"/>
            <a:endParaRPr lang="en-US" sz="2400" dirty="0" smtClean="0"/>
          </a:p>
          <a:p>
            <a:pPr lvl="0" fontAlgn="base" hangingPunct="0"/>
            <a:r>
              <a:rPr lang="en-US" sz="2400" dirty="0" smtClean="0"/>
              <a:t>Exotoxins (released by living organisms): Heat labile; highly immunogenic  and converted to antigen or toxoid by formalin, heat and acid. </a:t>
            </a:r>
          </a:p>
          <a:p>
            <a:pPr lvl="0" fontAlgn="base" hangingPunct="0"/>
            <a:endParaRPr lang="en-US" sz="2400" dirty="0"/>
          </a:p>
          <a:p>
            <a:pPr lvl="0" fontAlgn="base" hangingPunct="0"/>
            <a:r>
              <a:rPr lang="en-US" sz="2400" dirty="0" smtClean="0"/>
              <a:t>Endotoxins (released after disintegration of the organism): Heat stable, poorly immunogenic and not converted to toxoid. </a:t>
            </a:r>
            <a:endParaRPr lang="en-US" sz="4400" dirty="0"/>
          </a:p>
        </p:txBody>
      </p:sp>
    </p:spTree>
    <p:extLst>
      <p:ext uri="{BB962C8B-B14F-4D97-AF65-F5344CB8AC3E}">
        <p14:creationId xmlns:p14="http://schemas.microsoft.com/office/powerpoint/2010/main" val="1632032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normAutofit/>
          </a:bodyPr>
          <a:lstStyle/>
          <a:p>
            <a:pPr eaLnBrk="1" hangingPunct="1"/>
            <a:r>
              <a:rPr lang="en-US" sz="2800" b="1" dirty="0" smtClean="0"/>
              <a:t>AGENT FACTORS RELATED TO DEVELOPMENT OF A DISEASE</a:t>
            </a:r>
          </a:p>
        </p:txBody>
      </p:sp>
      <p:sp>
        <p:nvSpPr>
          <p:cNvPr id="6" name="Rectangle 3"/>
          <p:cNvSpPr txBox="1">
            <a:spLocks noChangeArrowheads="1"/>
          </p:cNvSpPr>
          <p:nvPr/>
        </p:nvSpPr>
        <p:spPr bwMode="auto">
          <a:xfrm>
            <a:off x="393627" y="1371600"/>
            <a:ext cx="8506689" cy="4953000"/>
          </a:xfrm>
          <a:prstGeom prst="rect">
            <a:avLst/>
          </a:prstGeom>
          <a:noFill/>
          <a:ln w="9525">
            <a:noFill/>
            <a:miter lim="800000"/>
            <a:headEnd/>
            <a:tailEnd/>
          </a:ln>
        </p:spPr>
        <p:txBody>
          <a:bodyPr/>
          <a:lstStyle/>
          <a:p>
            <a:pPr lvl="0" algn="justLow" fontAlgn="base" hangingPunct="0">
              <a:spcAft>
                <a:spcPts val="1200"/>
              </a:spcAft>
            </a:pPr>
            <a:r>
              <a:rPr lang="en-US" sz="2800" b="1" dirty="0" smtClean="0"/>
              <a:t>Pathogenicity:  </a:t>
            </a:r>
            <a:r>
              <a:rPr lang="en-US" sz="2800" dirty="0" smtClean="0"/>
              <a:t>Ability </a:t>
            </a:r>
            <a:r>
              <a:rPr lang="en-US" sz="2800" dirty="0"/>
              <a:t>of the organism to produce specific clinical </a:t>
            </a:r>
            <a:r>
              <a:rPr lang="en-US" sz="2800" dirty="0" smtClean="0"/>
              <a:t>illness</a:t>
            </a:r>
          </a:p>
          <a:p>
            <a:pPr lvl="0" algn="justLow" fontAlgn="base" hangingPunct="0">
              <a:spcAft>
                <a:spcPts val="1200"/>
              </a:spcAft>
            </a:pPr>
            <a:r>
              <a:rPr lang="en-US" sz="2800" b="1" dirty="0" smtClean="0"/>
              <a:t>Virulence: </a:t>
            </a:r>
            <a:r>
              <a:rPr lang="en-US" sz="2800" dirty="0" smtClean="0"/>
              <a:t>Ability to </a:t>
            </a:r>
            <a:r>
              <a:rPr lang="en-US" sz="2800" dirty="0"/>
              <a:t>produce severe pathological </a:t>
            </a:r>
            <a:r>
              <a:rPr lang="en-US" sz="2800" dirty="0" smtClean="0"/>
              <a:t>reaction. Measured by the ratio of clinical to subclinical disease and case fatality rate </a:t>
            </a:r>
            <a:endParaRPr lang="en-US" sz="2800" dirty="0"/>
          </a:p>
          <a:p>
            <a:pPr algn="justLow" fontAlgn="base" hangingPunct="0">
              <a:spcAft>
                <a:spcPts val="1200"/>
              </a:spcAft>
            </a:pPr>
            <a:r>
              <a:rPr lang="en-US" sz="2800" b="1" dirty="0"/>
              <a:t>Dose of infection (inoculum</a:t>
            </a:r>
            <a:r>
              <a:rPr lang="en-US" sz="2800" b="1" dirty="0" smtClean="0"/>
              <a:t>): </a:t>
            </a:r>
            <a:r>
              <a:rPr lang="en-US" sz="2800" dirty="0" smtClean="0"/>
              <a:t> high probability of severe disease with higher dose </a:t>
            </a:r>
            <a:r>
              <a:rPr lang="en-US" sz="2800" dirty="0"/>
              <a:t>of </a:t>
            </a:r>
            <a:r>
              <a:rPr lang="en-US" sz="2800" dirty="0" smtClean="0"/>
              <a:t>infection</a:t>
            </a:r>
            <a:endParaRPr lang="en-US" sz="2800" dirty="0"/>
          </a:p>
          <a:p>
            <a:pPr algn="justLow" fontAlgn="base" hangingPunct="0">
              <a:spcAft>
                <a:spcPts val="1200"/>
              </a:spcAft>
            </a:pPr>
            <a:r>
              <a:rPr lang="en-US" sz="2800" b="1" dirty="0"/>
              <a:t>Viability of the organism </a:t>
            </a:r>
            <a:r>
              <a:rPr lang="en-US" sz="2800" b="1" dirty="0" smtClean="0"/>
              <a:t>(resistance): </a:t>
            </a:r>
            <a:r>
              <a:rPr lang="en-US" sz="2800" dirty="0"/>
              <a:t>A</a:t>
            </a:r>
            <a:r>
              <a:rPr lang="en-US" sz="2800" dirty="0" smtClean="0"/>
              <a:t>bility </a:t>
            </a:r>
            <a:r>
              <a:rPr lang="en-US" sz="2800" dirty="0"/>
              <a:t>of the organism to live outside the body</a:t>
            </a:r>
          </a:p>
          <a:p>
            <a:pPr lvl="0" fontAlgn="base" hangingPunct="0"/>
            <a:endParaRPr lang="en-US" dirty="0"/>
          </a:p>
        </p:txBody>
      </p:sp>
    </p:spTree>
    <p:extLst>
      <p:ext uri="{BB962C8B-B14F-4D97-AF65-F5344CB8AC3E}">
        <p14:creationId xmlns:p14="http://schemas.microsoft.com/office/powerpoint/2010/main" val="2331835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804" y="642918"/>
            <a:ext cx="8312467" cy="5483251"/>
          </a:xfrm>
        </p:spPr>
        <p:txBody>
          <a:bodyPr>
            <a:normAutofit fontScale="92500" lnSpcReduction="20000"/>
          </a:bodyPr>
          <a:lstStyle/>
          <a:p>
            <a:pPr algn="justLow" fontAlgn="base" hangingPunct="0">
              <a:spcAft>
                <a:spcPts val="1200"/>
              </a:spcAft>
            </a:pPr>
            <a:r>
              <a:rPr lang="en-US" b="1" dirty="0" smtClean="0"/>
              <a:t>Spore formation: </a:t>
            </a:r>
            <a:r>
              <a:rPr lang="en-US" dirty="0" smtClean="0"/>
              <a:t> Maintain viability for a long period in unfavorable environmental conditions</a:t>
            </a:r>
          </a:p>
          <a:p>
            <a:pPr lvl="0" algn="justLow" fontAlgn="base" hangingPunct="0">
              <a:spcAft>
                <a:spcPts val="1200"/>
              </a:spcAft>
            </a:pPr>
            <a:r>
              <a:rPr lang="en-US" b="1" dirty="0" smtClean="0"/>
              <a:t>Antigenic power of the organism: </a:t>
            </a:r>
            <a:r>
              <a:rPr lang="en-US" dirty="0" smtClean="0"/>
              <a:t>Ability to stimulate the immune system to produce antibodies or antitoxin with subsequent immunity. Measured by the second attack frequency </a:t>
            </a:r>
          </a:p>
          <a:p>
            <a:pPr lvl="0" algn="justLow" fontAlgn="base" hangingPunct="0">
              <a:spcAft>
                <a:spcPts val="1200"/>
              </a:spcAft>
            </a:pPr>
            <a:r>
              <a:rPr lang="en-US" b="1" dirty="0" smtClean="0"/>
              <a:t>Ease of communicability</a:t>
            </a:r>
            <a:r>
              <a:rPr lang="en-US" dirty="0" smtClean="0"/>
              <a:t> is measured by the secondary attack rate, which is the number of secondary cases, occurring within the range of incubation period following exposure to a primary case expressed as a percentage of susceptible.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8631</TotalTime>
  <Words>1077</Words>
  <Application>Microsoft Office PowerPoint</Application>
  <PresentationFormat>Custom</PresentationFormat>
  <Paragraphs>187</Paragraphs>
  <Slides>25</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Book Antiqua</vt:lpstr>
      <vt:lpstr>Calibri</vt:lpstr>
      <vt:lpstr>Times New Roman</vt:lpstr>
      <vt:lpstr>Wingdings</vt:lpstr>
      <vt:lpstr>Office Theme</vt:lpstr>
      <vt:lpstr>Chain of infection and prevention of communicable diseases</vt:lpstr>
      <vt:lpstr>LEARNING OBJECTIVES</vt:lpstr>
      <vt:lpstr>COMMUNICABLE DISEASES</vt:lpstr>
      <vt:lpstr>Chain of infection</vt:lpstr>
      <vt:lpstr>PRE-REQUISITES FOR THE TRANSMISSION OF COMMUNICABLE DISEASES</vt:lpstr>
      <vt:lpstr>PRE-REQUISITES FOR THE TRANSMISSION OF COMMUNICABLE DISEASES</vt:lpstr>
      <vt:lpstr>MECHANISM OF DISEASE PRODUCTION IN RELATION TO THE AGENT (PATHOGENICITY)</vt:lpstr>
      <vt:lpstr>AGENT FACTORS RELATED TO DEVELOPMENT OF A DISEASE</vt:lpstr>
      <vt:lpstr>PowerPoint Presentation</vt:lpstr>
      <vt:lpstr>PowerPoint Presentation</vt:lpstr>
      <vt:lpstr>INCUBATION PERIOD</vt:lpstr>
      <vt:lpstr>SUSCEPTIBLE HOST AND IMMUNITY</vt:lpstr>
      <vt:lpstr>PowerPoint Presentation</vt:lpstr>
      <vt:lpstr>HERD IMMUNITY</vt:lpstr>
      <vt:lpstr>Prevention and control of communicable diseases</vt:lpstr>
      <vt:lpstr>DEFINITION</vt:lpstr>
      <vt:lpstr>PowerPoint Presentation</vt:lpstr>
      <vt:lpstr>PREVENTION AND CONTROL OF COMMUNICABLE DISEASES </vt:lpstr>
      <vt:lpstr>MEASURES FOR THE PREVENTION OF COMUNICABLE DISEASES </vt:lpstr>
      <vt:lpstr>MEASURES FOR THE PREVENTION OF COMUNICABLE DISEASES </vt:lpstr>
      <vt:lpstr>PowerPoint Presentation</vt:lpstr>
      <vt:lpstr>PowerPoint Presentation</vt:lpstr>
      <vt:lpstr>MEASURES FOR THE PREVENTION OF COMUNICABLE DISEASES </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 M. Youssef</dc:creator>
  <cp:lastModifiedBy>ASHRY</cp:lastModifiedBy>
  <cp:revision>267</cp:revision>
  <dcterms:created xsi:type="dcterms:W3CDTF">2014-09-07T16:52:42Z</dcterms:created>
  <dcterms:modified xsi:type="dcterms:W3CDTF">2015-09-15T09:16:32Z</dcterms:modified>
</cp:coreProperties>
</file>