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278" r:id="rId3"/>
    <p:sldId id="257" r:id="rId4"/>
    <p:sldId id="258" r:id="rId5"/>
    <p:sldId id="259" r:id="rId6"/>
    <p:sldId id="267" r:id="rId7"/>
    <p:sldId id="268" r:id="rId8"/>
    <p:sldId id="263" r:id="rId9"/>
    <p:sldId id="264" r:id="rId10"/>
    <p:sldId id="265" r:id="rId11"/>
    <p:sldId id="266" r:id="rId12"/>
    <p:sldId id="262" r:id="rId13"/>
    <p:sldId id="270" r:id="rId14"/>
    <p:sldId id="271" r:id="rId15"/>
    <p:sldId id="272" r:id="rId16"/>
    <p:sldId id="274" r:id="rId17"/>
    <p:sldId id="273" r:id="rId18"/>
    <p:sldId id="275" r:id="rId19"/>
    <p:sldId id="269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08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96DF7E-7F6F-428F-A910-06C77E907D7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75CCA5-A9FD-44EC-89DB-A9B4FD5077E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34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C4C8C-4320-4035-B9D5-2A1187C6A004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22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8888A-95B6-4DF3-9BB2-E77948301107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FF43D-AF10-46C1-8FA0-2062C33AAD99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EE851-6979-419B-98E7-EBE5AF372AF1}" type="slidenum">
              <a:rPr lang="ar-SA" smtClean="0"/>
              <a:pPr/>
              <a:t>34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All vaccines are thermo-sensitive and need to be properly stored and distributed within an efficient cold chain system.</a:t>
            </a:r>
          </a:p>
          <a:p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The stability of vaccines varies considerably (Galazka </a:t>
            </a:r>
            <a:r>
              <a:rPr lang="en-US" sz="1000" i="1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. 1998):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Diphtheria and tetanus toxoids and hepatitis B vaccine showing the highest thermostability,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Freeze-dried measles, yellow fever and BCG vaccines occupying the middle position and</a:t>
            </a:r>
          </a:p>
          <a:p>
            <a:pPr lvl="1"/>
            <a:r>
              <a:rPr lang="en-US" smtClean="0">
                <a:latin typeface="Times New Roman" pitchFamily="18" charset="0"/>
                <a:cs typeface="Times New Roman" pitchFamily="18" charset="0"/>
              </a:rPr>
              <a:t>Oral poliomyelitis vaccine being the most fragile.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07B7-4A91-4288-BAA0-C36C2CD143E3}" type="datetimeFigureOut">
              <a:rPr lang="ar-SA" smtClean="0"/>
              <a:pPr/>
              <a:t>21/12/1436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C5F1-FC57-4198-9A66-716D1164092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Principles of Immunization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43738" cy="1752600"/>
          </a:xfrm>
        </p:spPr>
        <p:txBody>
          <a:bodyPr/>
          <a:lstStyle/>
          <a:p>
            <a:r>
              <a:rPr lang="en-US" dirty="0" err="1" smtClean="0"/>
              <a:t>Ashry</a:t>
            </a:r>
            <a:r>
              <a:rPr lang="en-US" dirty="0" smtClean="0"/>
              <a:t> Gad Mohamed &amp; Dr. </a:t>
            </a:r>
            <a:r>
              <a:rPr lang="en-US" dirty="0" err="1" smtClean="0"/>
              <a:t>Salwa</a:t>
            </a:r>
            <a:r>
              <a:rPr lang="en-US" dirty="0" smtClean="0"/>
              <a:t> </a:t>
            </a:r>
            <a:r>
              <a:rPr lang="en-US" dirty="0" err="1" smtClean="0"/>
              <a:t>Tayel</a:t>
            </a:r>
            <a:endParaRPr lang="en-US" dirty="0" smtClean="0"/>
          </a:p>
          <a:p>
            <a:r>
              <a:rPr lang="en-US" dirty="0" smtClean="0"/>
              <a:t>Family &amp; Community Department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Homologous human </a:t>
            </a:r>
            <a:r>
              <a:rPr lang="en-US" sz="3200" b="1" dirty="0" err="1" smtClean="0"/>
              <a:t>hyperimmune</a:t>
            </a:r>
            <a:r>
              <a:rPr lang="en-US" sz="3200" b="1" dirty="0" smtClean="0"/>
              <a:t> globulins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Antibody </a:t>
            </a:r>
            <a:r>
              <a:rPr lang="en-US" dirty="0"/>
              <a:t>products that contain high titers of specific antibody. </a:t>
            </a:r>
            <a:endParaRPr lang="en-US" dirty="0" smtClean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products are made from the donated plasma of humans with high levels of the antibody of interest. </a:t>
            </a:r>
            <a:endParaRPr lang="en-US" dirty="0" smtClean="0"/>
          </a:p>
          <a:p>
            <a:pPr algn="l" rtl="0"/>
            <a:r>
              <a:rPr lang="en-US" dirty="0" smtClean="0"/>
              <a:t>However</a:t>
            </a:r>
            <a:r>
              <a:rPr lang="en-US" dirty="0"/>
              <a:t>, since </a:t>
            </a:r>
            <a:r>
              <a:rPr lang="en-US" dirty="0" err="1"/>
              <a:t>hyperimmune</a:t>
            </a:r>
            <a:r>
              <a:rPr lang="en-US" dirty="0"/>
              <a:t> globulins are from humans, they also contain other antibodies in lesser quantities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/>
              <a:t>Hyperimmune</a:t>
            </a:r>
            <a:r>
              <a:rPr lang="en-US" dirty="0"/>
              <a:t> globulins are used for </a:t>
            </a:r>
            <a:r>
              <a:rPr lang="en-US" dirty="0" err="1"/>
              <a:t>postexposure</a:t>
            </a:r>
            <a:r>
              <a:rPr lang="en-US" dirty="0"/>
              <a:t> prophylaxis for several diseases, including hepatitis B, rabies, tetanus, and </a:t>
            </a:r>
            <a:r>
              <a:rPr lang="en-US" dirty="0" err="1"/>
              <a:t>varicella</a:t>
            </a:r>
            <a:r>
              <a:rPr lang="en-US" dirty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Heterologous</a:t>
            </a:r>
            <a:r>
              <a:rPr lang="en-US" dirty="0" smtClean="0"/>
              <a:t> </a:t>
            </a:r>
            <a:r>
              <a:rPr lang="en-US" dirty="0" err="1" smtClean="0"/>
              <a:t>hyperimmune</a:t>
            </a:r>
            <a:r>
              <a:rPr lang="en-US" dirty="0" smtClean="0"/>
              <a:t> serum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Known </a:t>
            </a:r>
            <a:r>
              <a:rPr lang="en-US" dirty="0"/>
              <a:t>as antitoxin. </a:t>
            </a:r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product is produced in animals, usually horses (equine), and contains antibodies against only one antigen. </a:t>
            </a:r>
            <a:endParaRPr lang="en-US" dirty="0" smtClean="0"/>
          </a:p>
          <a:p>
            <a:pPr algn="l" rtl="0"/>
            <a:r>
              <a:rPr lang="en-US" dirty="0" smtClean="0"/>
              <a:t>Antitoxin </a:t>
            </a:r>
            <a:r>
              <a:rPr lang="en-US" dirty="0"/>
              <a:t>is available for treatment of botulism and diphtheria. A problem with this product is serum sickness, an immune reaction to the horse protein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Produced </a:t>
            </a:r>
            <a:r>
              <a:rPr lang="en-US" dirty="0"/>
              <a:t>from a single clone of B cells, so these products contain antibody to only one antigen or closely related group of antigens. </a:t>
            </a:r>
            <a:endParaRPr lang="en-US" dirty="0" smtClean="0"/>
          </a:p>
          <a:p>
            <a:pPr algn="l" rtl="0"/>
            <a:r>
              <a:rPr lang="en-US" dirty="0" smtClean="0"/>
              <a:t>Monoclonal </a:t>
            </a:r>
            <a:r>
              <a:rPr lang="en-US" dirty="0"/>
              <a:t>antibody products have many </a:t>
            </a:r>
            <a:r>
              <a:rPr lang="en-US" dirty="0" smtClean="0"/>
              <a:t>applications including:</a:t>
            </a:r>
          </a:p>
          <a:p>
            <a:pPr algn="l" rtl="0">
              <a:buNone/>
            </a:pPr>
            <a:r>
              <a:rPr lang="en-US" dirty="0" smtClean="0"/>
              <a:t> 1. Diagnosis </a:t>
            </a:r>
            <a:r>
              <a:rPr lang="en-US" dirty="0"/>
              <a:t>of certain types of cancer (colorectal, prostate, ovarian, breast</a:t>
            </a:r>
            <a:r>
              <a:rPr lang="en-US" dirty="0" smtClean="0"/>
              <a:t>).</a:t>
            </a:r>
          </a:p>
          <a:p>
            <a:pPr algn="l" rtl="0">
              <a:buNone/>
            </a:pPr>
            <a:r>
              <a:rPr lang="en-US" dirty="0" smtClean="0"/>
              <a:t>2. Treatment </a:t>
            </a:r>
            <a:r>
              <a:rPr lang="en-US" dirty="0"/>
              <a:t>of cancer (B-cell chronic lymphocytic leukemia, non-Hodgkin lymphoma</a:t>
            </a:r>
            <a:r>
              <a:rPr lang="en-US" dirty="0" smtClean="0"/>
              <a:t>).</a:t>
            </a:r>
          </a:p>
          <a:p>
            <a:pPr algn="l" rtl="0">
              <a:buNone/>
            </a:pPr>
            <a:r>
              <a:rPr lang="en-US" dirty="0" smtClean="0"/>
              <a:t>3. Prevention </a:t>
            </a:r>
            <a:r>
              <a:rPr lang="en-US" dirty="0"/>
              <a:t>of transplant </a:t>
            </a:r>
            <a:r>
              <a:rPr lang="en-US" dirty="0" smtClean="0"/>
              <a:t>rejection.</a:t>
            </a:r>
          </a:p>
          <a:p>
            <a:pPr algn="l" rtl="0">
              <a:buNone/>
            </a:pPr>
            <a:r>
              <a:rPr lang="en-US" dirty="0" smtClean="0"/>
              <a:t>4. Treatment </a:t>
            </a:r>
            <a:r>
              <a:rPr lang="en-US" dirty="0"/>
              <a:t>of autoimmune diseases (</a:t>
            </a:r>
            <a:r>
              <a:rPr lang="en-US" dirty="0" err="1"/>
              <a:t>Crohn’s</a:t>
            </a:r>
            <a:r>
              <a:rPr lang="en-US" dirty="0"/>
              <a:t> disease, rheumatoid arthritis) and infectious </a:t>
            </a:r>
            <a:r>
              <a:rPr lang="en-US" dirty="0" smtClean="0"/>
              <a:t>diseases e.g. </a:t>
            </a:r>
            <a:r>
              <a:rPr lang="en-US" dirty="0"/>
              <a:t>respiratory </a:t>
            </a:r>
            <a:r>
              <a:rPr lang="en-US" dirty="0" err="1" smtClean="0"/>
              <a:t>syncytial</a:t>
            </a:r>
            <a:r>
              <a:rPr lang="en-US" dirty="0" smtClean="0"/>
              <a:t> </a:t>
            </a:r>
            <a:r>
              <a:rPr lang="en-US" dirty="0"/>
              <a:t>virus (RSV</a:t>
            </a:r>
            <a:r>
              <a:rPr lang="en-US" dirty="0" smtClean="0"/>
              <a:t>).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r>
              <a:rPr lang="en-US" b="1" dirty="0"/>
              <a:t>Active Immunity </a:t>
            </a:r>
          </a:p>
          <a:p>
            <a:pPr algn="l" rtl="0"/>
            <a:r>
              <a:rPr lang="en-US" dirty="0"/>
              <a:t>Immune system produces antigen-specific </a:t>
            </a:r>
            <a:r>
              <a:rPr lang="en-US" dirty="0" err="1"/>
              <a:t>humoral</a:t>
            </a:r>
            <a:r>
              <a:rPr lang="en-US" dirty="0"/>
              <a:t> and cellular </a:t>
            </a:r>
            <a:r>
              <a:rPr lang="en-US" dirty="0" smtClean="0"/>
              <a:t>immunity. </a:t>
            </a:r>
          </a:p>
          <a:p>
            <a:pPr algn="l" rtl="0"/>
            <a:r>
              <a:rPr lang="en-US" dirty="0" smtClean="0"/>
              <a:t>Lasts </a:t>
            </a:r>
            <a:r>
              <a:rPr lang="en-US" dirty="0"/>
              <a:t>for many years, often lifetime 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r>
              <a:rPr lang="en-US" b="1" dirty="0"/>
              <a:t>Sources </a:t>
            </a:r>
            <a:endParaRPr lang="en-US" b="1" dirty="0" smtClean="0"/>
          </a:p>
          <a:p>
            <a:pPr algn="l" rtl="0"/>
            <a:r>
              <a:rPr lang="en-US" dirty="0" smtClean="0"/>
              <a:t>infection </a:t>
            </a:r>
            <a:r>
              <a:rPr lang="en-US" dirty="0"/>
              <a:t>with disease-causing form of organism </a:t>
            </a:r>
          </a:p>
          <a:p>
            <a:pPr algn="l" rtl="0"/>
            <a:r>
              <a:rPr lang="en-US" dirty="0"/>
              <a:t>vaccination 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dirty="0"/>
              <a:t>The persistence of protection for many years after the infection is known as </a:t>
            </a:r>
            <a:r>
              <a:rPr lang="en-US" b="1" dirty="0"/>
              <a:t>immunologic memory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Vaccination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/>
              <a:t>Many factors may influence the immune response to vaccination. </a:t>
            </a:r>
            <a:endParaRPr lang="en-US" dirty="0" smtClean="0"/>
          </a:p>
          <a:p>
            <a:pPr algn="l" rtl="0"/>
            <a:r>
              <a:rPr lang="en-US" dirty="0" smtClean="0"/>
              <a:t>Presence </a:t>
            </a:r>
            <a:r>
              <a:rPr lang="en-US" dirty="0"/>
              <a:t>of maternal </a:t>
            </a:r>
            <a:r>
              <a:rPr lang="en-US" dirty="0" smtClean="0"/>
              <a:t>antibody.</a:t>
            </a:r>
          </a:p>
          <a:p>
            <a:pPr algn="l" rtl="0"/>
            <a:r>
              <a:rPr lang="en-US" dirty="0" smtClean="0"/>
              <a:t>Nature </a:t>
            </a:r>
            <a:r>
              <a:rPr lang="en-US" dirty="0"/>
              <a:t>and dose of </a:t>
            </a:r>
            <a:r>
              <a:rPr lang="en-US" dirty="0" smtClean="0"/>
              <a:t>antigen.</a:t>
            </a:r>
          </a:p>
          <a:p>
            <a:pPr algn="l" rtl="0"/>
            <a:r>
              <a:rPr lang="en-US" dirty="0" smtClean="0"/>
              <a:t>Route </a:t>
            </a:r>
            <a:r>
              <a:rPr lang="en-US" dirty="0"/>
              <a:t>of </a:t>
            </a:r>
            <a:r>
              <a:rPr lang="en-US" dirty="0" smtClean="0"/>
              <a:t>administration.</a:t>
            </a:r>
          </a:p>
          <a:p>
            <a:pPr algn="l" rtl="0"/>
            <a:r>
              <a:rPr lang="en-US" dirty="0" smtClean="0"/>
              <a:t>Presence </a:t>
            </a:r>
            <a:r>
              <a:rPr lang="en-US" dirty="0"/>
              <a:t>of an adjuvant (e.g., aluminum-containing material added to improve the immunogenicity of the vaccine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Host factors such as age, nutritional factors, genetics, and coexisting disease, may also affect the response.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Vaccines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 smtClean="0"/>
              <a:t>1. Live </a:t>
            </a:r>
            <a:r>
              <a:rPr lang="en-US" b="1" dirty="0"/>
              <a:t>Attenuated Vaccines </a:t>
            </a:r>
          </a:p>
          <a:p>
            <a:pPr algn="l" rtl="0"/>
            <a:r>
              <a:rPr lang="en-US" dirty="0"/>
              <a:t>Attenuated (weakened) form of the “wild” virus or bacterium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Must replicate to produce an immune </a:t>
            </a:r>
            <a:r>
              <a:rPr lang="en-US" dirty="0" smtClean="0"/>
              <a:t>response.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r>
              <a:rPr lang="en-US" dirty="0"/>
              <a:t>Immune response virtually identical to natural </a:t>
            </a:r>
            <a:r>
              <a:rPr lang="en-US" dirty="0" smtClean="0"/>
              <a:t>infection.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r>
              <a:rPr lang="en-US" dirty="0"/>
              <a:t>Usually produce immunity with one </a:t>
            </a:r>
            <a:r>
              <a:rPr lang="en-US" dirty="0" smtClean="0"/>
              <a:t>dose except </a:t>
            </a:r>
            <a:r>
              <a:rPr lang="en-US" dirty="0"/>
              <a:t>those administered orally </a:t>
            </a:r>
            <a:r>
              <a:rPr lang="en-US" dirty="0" smtClean="0"/>
              <a:t>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Severe reactions possible </a:t>
            </a:r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554683"/>
          </a:xfrm>
        </p:spPr>
        <p:txBody>
          <a:bodyPr/>
          <a:lstStyle/>
          <a:p>
            <a:pPr algn="l" rtl="0"/>
            <a:r>
              <a:rPr lang="en-US" dirty="0" smtClean="0"/>
              <a:t>Interference </a:t>
            </a:r>
            <a:r>
              <a:rPr lang="en-US" dirty="0"/>
              <a:t>from circulating antibody </a:t>
            </a:r>
          </a:p>
          <a:p>
            <a:pPr algn="l" rtl="0"/>
            <a:r>
              <a:rPr lang="en-US" dirty="0" smtClean="0"/>
              <a:t>Fragile </a:t>
            </a:r>
            <a:r>
              <a:rPr lang="en-US" dirty="0"/>
              <a:t>– must be stored and handled carefully 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r>
              <a:rPr lang="en-US" b="1" dirty="0" smtClean="0"/>
              <a:t>a. Viral</a:t>
            </a:r>
            <a:r>
              <a:rPr lang="en-US" dirty="0"/>
              <a:t>: measles, mumps, rubella, </a:t>
            </a:r>
            <a:r>
              <a:rPr lang="en-US" dirty="0" err="1" smtClean="0"/>
              <a:t>varicella</a:t>
            </a:r>
            <a:r>
              <a:rPr lang="en-US" dirty="0"/>
              <a:t>, zoster, yellow fever, rotavirus, intranasal influenza, oral </a:t>
            </a:r>
            <a:r>
              <a:rPr lang="en-US" dirty="0" smtClean="0"/>
              <a:t>polio.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>
              <a:buNone/>
            </a:pPr>
            <a:r>
              <a:rPr lang="en-US" b="1" dirty="0" smtClean="0"/>
              <a:t>b. Bacterial</a:t>
            </a:r>
            <a:r>
              <a:rPr lang="en-US" dirty="0"/>
              <a:t>: </a:t>
            </a:r>
            <a:r>
              <a:rPr lang="en-US" dirty="0" smtClean="0"/>
              <a:t>BCG, </a:t>
            </a:r>
            <a:r>
              <a:rPr lang="en-US" dirty="0"/>
              <a:t>oral typhoid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b="1" dirty="0" smtClean="0"/>
              <a:t>2. Inactivated </a:t>
            </a:r>
            <a:r>
              <a:rPr lang="en-US" b="1" dirty="0"/>
              <a:t>Vaccines </a:t>
            </a:r>
          </a:p>
          <a:p>
            <a:pPr algn="l" rtl="0"/>
            <a:r>
              <a:rPr lang="en-US" dirty="0" smtClean="0"/>
              <a:t>Cannot </a:t>
            </a:r>
            <a:r>
              <a:rPr lang="en-US" dirty="0"/>
              <a:t>replicate </a:t>
            </a:r>
          </a:p>
          <a:p>
            <a:pPr algn="l" rtl="0"/>
            <a:r>
              <a:rPr lang="en-US" dirty="0"/>
              <a:t>Less affected by circulating antibody than live vaccines </a:t>
            </a:r>
          </a:p>
          <a:p>
            <a:pPr algn="l" rtl="0"/>
            <a:r>
              <a:rPr lang="en-US" dirty="0"/>
              <a:t>Always require multiple doses </a:t>
            </a:r>
          </a:p>
          <a:p>
            <a:pPr algn="l" rtl="0"/>
            <a:r>
              <a:rPr lang="en-US" dirty="0"/>
              <a:t>Immune response mostly </a:t>
            </a:r>
            <a:r>
              <a:rPr lang="en-US" dirty="0" err="1"/>
              <a:t>humoral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Antibody titer diminish with time </a:t>
            </a:r>
          </a:p>
          <a:p>
            <a:pPr algn="l" rtl="0"/>
            <a:r>
              <a:rPr lang="en-US" dirty="0"/>
              <a:t>May require periodic supplemental booster </a:t>
            </a:r>
            <a:r>
              <a:rPr lang="en-US" dirty="0" smtClean="0"/>
              <a:t>doses.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>
              <a:buNone/>
            </a:pPr>
            <a:r>
              <a:rPr lang="en-US" b="1" dirty="0"/>
              <a:t>Whole-cell vaccines viral</a:t>
            </a:r>
            <a:r>
              <a:rPr lang="en-US" dirty="0"/>
              <a:t>: polio, hepatitis A, rabies, </a:t>
            </a:r>
            <a:r>
              <a:rPr lang="en-US" dirty="0" smtClean="0"/>
              <a:t>influenza rabies. </a:t>
            </a:r>
            <a:r>
              <a:rPr lang="en-US" dirty="0"/>
              <a:t>Inactivated whole virus influenza </a:t>
            </a:r>
            <a:r>
              <a:rPr lang="en-US" dirty="0" smtClean="0"/>
              <a:t>vaccine.</a:t>
            </a:r>
          </a:p>
          <a:p>
            <a:pPr algn="l" rtl="0">
              <a:buNone/>
            </a:pPr>
            <a:r>
              <a:rPr lang="en-US" b="1" dirty="0" smtClean="0"/>
              <a:t>Whole </a:t>
            </a:r>
            <a:r>
              <a:rPr lang="en-US" b="1" dirty="0"/>
              <a:t>inactivated bacterial vaccines </a:t>
            </a:r>
            <a:r>
              <a:rPr lang="en-US" dirty="0"/>
              <a:t>(</a:t>
            </a:r>
            <a:r>
              <a:rPr lang="en-US" dirty="0" err="1"/>
              <a:t>pertussis</a:t>
            </a:r>
            <a:r>
              <a:rPr lang="en-US" dirty="0"/>
              <a:t>, typhoid, cholera, and plague</a:t>
            </a:r>
            <a:r>
              <a:rPr lang="en-US" dirty="0" smtClean="0"/>
              <a:t>). </a:t>
            </a:r>
            <a:endParaRPr lang="en-US" dirty="0"/>
          </a:p>
          <a:p>
            <a:endParaRPr lang="ar-SA" dirty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697559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smtClean="0"/>
              <a:t>Fractional protein-based </a:t>
            </a:r>
            <a:r>
              <a:rPr lang="en-US" dirty="0" smtClean="0"/>
              <a:t>:Protein-based vaccines include </a:t>
            </a:r>
            <a:r>
              <a:rPr lang="en-US" dirty="0" err="1" smtClean="0"/>
              <a:t>toxoids</a:t>
            </a:r>
            <a:r>
              <a:rPr lang="en-US" dirty="0" smtClean="0"/>
              <a:t> (inactivated bacterial toxin).</a:t>
            </a:r>
          </a:p>
          <a:p>
            <a:pPr algn="l" rtl="0">
              <a:buNone/>
            </a:pPr>
            <a:r>
              <a:rPr lang="en-US" dirty="0" smtClean="0"/>
              <a:t>  </a:t>
            </a:r>
          </a:p>
          <a:p>
            <a:pPr algn="l" rtl="0"/>
            <a:r>
              <a:rPr lang="en-US" b="1" dirty="0" smtClean="0"/>
              <a:t>Subunit or </a:t>
            </a:r>
            <a:r>
              <a:rPr lang="en-US" b="1" dirty="0" err="1" smtClean="0"/>
              <a:t>subvirion</a:t>
            </a:r>
            <a:r>
              <a:rPr lang="en-US" b="1" dirty="0" smtClean="0"/>
              <a:t> products </a:t>
            </a:r>
            <a:r>
              <a:rPr lang="en-US" dirty="0" smtClean="0"/>
              <a:t>e.g. hepatitis </a:t>
            </a:r>
            <a:r>
              <a:rPr lang="en-US" dirty="0"/>
              <a:t>B, influenza, </a:t>
            </a:r>
            <a:r>
              <a:rPr lang="en-US" dirty="0" err="1"/>
              <a:t>acellular</a:t>
            </a:r>
            <a:r>
              <a:rPr lang="en-US" dirty="0"/>
              <a:t> </a:t>
            </a:r>
            <a:r>
              <a:rPr lang="en-US" dirty="0" err="1"/>
              <a:t>pertussis</a:t>
            </a:r>
            <a:r>
              <a:rPr lang="en-US" dirty="0"/>
              <a:t>, human </a:t>
            </a:r>
            <a:r>
              <a:rPr lang="en-US" dirty="0" err="1"/>
              <a:t>papillomavirus</a:t>
            </a:r>
            <a:r>
              <a:rPr lang="en-US" dirty="0"/>
              <a:t>, </a:t>
            </a:r>
            <a:r>
              <a:rPr lang="en-US" dirty="0" smtClean="0"/>
              <a:t>anthrax. 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SA" dirty="0" smtClean="0"/>
          </a:p>
          <a:p>
            <a:pPr algn="l" rtl="0"/>
            <a:r>
              <a:rPr lang="en-US" b="1" dirty="0" smtClean="0"/>
              <a:t>Polysaccharide-based pure </a:t>
            </a:r>
            <a:r>
              <a:rPr lang="en-US" dirty="0" smtClean="0"/>
              <a:t>: pure cell wall polysaccharide from bacteria. </a:t>
            </a:r>
            <a:r>
              <a:rPr lang="en-US" dirty="0"/>
              <a:t>pneumococcal disease, meningococcal disease, and </a:t>
            </a:r>
            <a:r>
              <a:rPr lang="en-US" i="1" dirty="0"/>
              <a:t>Salmonella </a:t>
            </a:r>
            <a:r>
              <a:rPr lang="en-US" i="1" dirty="0" err="1"/>
              <a:t>Typhi</a:t>
            </a:r>
            <a:r>
              <a:rPr lang="en-US" i="1" dirty="0"/>
              <a:t>. A pure polysaccharide vaccine for </a:t>
            </a:r>
            <a:r>
              <a:rPr lang="en-US" i="1" dirty="0" err="1"/>
              <a:t>Haemophilus</a:t>
            </a:r>
            <a:r>
              <a:rPr lang="en-US" i="1" dirty="0"/>
              <a:t> </a:t>
            </a:r>
            <a:r>
              <a:rPr lang="en-US" i="1" dirty="0" err="1"/>
              <a:t>influenzae</a:t>
            </a:r>
            <a:r>
              <a:rPr lang="en-US" i="1" dirty="0"/>
              <a:t> type b (</a:t>
            </a:r>
            <a:r>
              <a:rPr lang="en-US" i="1" dirty="0" err="1"/>
              <a:t>Hib</a:t>
            </a:r>
            <a:r>
              <a:rPr lang="en-US" i="1" dirty="0" smtClean="0"/>
              <a:t>).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Conjugate </a:t>
            </a:r>
            <a:r>
              <a:rPr lang="en-US" dirty="0" smtClean="0"/>
              <a:t>: polysaccharide that is chemically linked to a protein. This linkage makes the polysaccharide a more potent vaccine e.g. </a:t>
            </a:r>
            <a:endParaRPr lang="ar-SA" dirty="0"/>
          </a:p>
          <a:p>
            <a:pPr algn="l" rtl="0">
              <a:buNone/>
            </a:pPr>
            <a:r>
              <a:rPr lang="en-US" i="1" dirty="0" smtClean="0"/>
              <a:t>    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/>
              <a:t>influenzae</a:t>
            </a:r>
            <a:r>
              <a:rPr lang="en-US" i="1" dirty="0"/>
              <a:t> type b (</a:t>
            </a:r>
            <a:r>
              <a:rPr lang="en-US" i="1" dirty="0" err="1"/>
              <a:t>Hib</a:t>
            </a:r>
            <a:r>
              <a:rPr lang="en-US" i="1" dirty="0" smtClean="0"/>
              <a:t>), </a:t>
            </a:r>
            <a:r>
              <a:rPr lang="en-US" dirty="0" smtClean="0"/>
              <a:t>pneumococcal, meningococcal </a:t>
            </a:r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 smtClean="0"/>
              <a:t>Pure </a:t>
            </a:r>
            <a:r>
              <a:rPr lang="en-US" b="1" dirty="0"/>
              <a:t>polysaccharide </a:t>
            </a:r>
            <a:endParaRPr lang="en-US" b="1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Cannot replicate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Less affected by </a:t>
            </a:r>
            <a:r>
              <a:rPr lang="en-US" dirty="0" smtClean="0"/>
              <a:t>circulating antibody </a:t>
            </a:r>
            <a:r>
              <a:rPr lang="en-US" dirty="0"/>
              <a:t>than live </a:t>
            </a:r>
            <a:r>
              <a:rPr lang="en-US" dirty="0" smtClean="0"/>
              <a:t>vaccines.</a:t>
            </a:r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Always require multiple </a:t>
            </a:r>
            <a:r>
              <a:rPr lang="en-US" dirty="0" smtClean="0"/>
              <a:t>doses.</a:t>
            </a:r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Immune response </a:t>
            </a:r>
            <a:r>
              <a:rPr lang="en-US" dirty="0" smtClean="0"/>
              <a:t>mostly </a:t>
            </a:r>
            <a:r>
              <a:rPr lang="en-US" dirty="0" err="1" smtClean="0"/>
              <a:t>humoral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Antibody titer </a:t>
            </a:r>
            <a:r>
              <a:rPr lang="en-US" dirty="0" smtClean="0"/>
              <a:t>diminish with time.</a:t>
            </a:r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May require </a:t>
            </a:r>
            <a:r>
              <a:rPr lang="en-US" dirty="0" smtClean="0"/>
              <a:t>periodic supplemental </a:t>
            </a:r>
            <a:r>
              <a:rPr lang="en-US" dirty="0"/>
              <a:t>booster </a:t>
            </a:r>
            <a:r>
              <a:rPr lang="en-US" dirty="0" smtClean="0"/>
              <a:t>doses.</a:t>
            </a:r>
            <a:endParaRPr lang="en-US" dirty="0"/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SA" dirty="0"/>
          </a:p>
          <a:p>
            <a:pPr algn="l" rtl="0"/>
            <a:r>
              <a:rPr lang="en-US" dirty="0" smtClean="0"/>
              <a:t>Polysaccharide </a:t>
            </a:r>
            <a:r>
              <a:rPr lang="en-US" dirty="0"/>
              <a:t>vaccines, are not consistently immunogenic </a:t>
            </a:r>
            <a:r>
              <a:rPr lang="en-US" dirty="0" smtClean="0"/>
              <a:t>in children </a:t>
            </a:r>
            <a:r>
              <a:rPr lang="en-US" dirty="0"/>
              <a:t>younger than 2 years of age. Young children do </a:t>
            </a:r>
            <a:r>
              <a:rPr lang="en-US" dirty="0" smtClean="0"/>
              <a:t>not respond </a:t>
            </a:r>
            <a:r>
              <a:rPr lang="en-US" dirty="0"/>
              <a:t>consistently to polysaccharide antigens, </a:t>
            </a:r>
            <a:r>
              <a:rPr lang="en-US" dirty="0" smtClean="0"/>
              <a:t>probably because </a:t>
            </a:r>
            <a:r>
              <a:rPr lang="en-US" dirty="0"/>
              <a:t>of immaturity of the immune system.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55650"/>
          </a:xfrm>
        </p:spPr>
        <p:txBody>
          <a:bodyPr/>
          <a:lstStyle/>
          <a:p>
            <a:pPr algn="l" rtl="0"/>
            <a:r>
              <a:rPr lang="en-US" sz="3200" b="1" dirty="0" smtClean="0">
                <a:solidFill>
                  <a:schemeClr val="tx2"/>
                </a:solidFill>
              </a:rPr>
              <a:t>Objectives of the session	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268413"/>
            <a:ext cx="8675687" cy="4891087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By the end of the session the students should be able to;</a:t>
            </a:r>
          </a:p>
          <a:p>
            <a:pPr algn="l" rtl="0">
              <a:buFont typeface="Wingdings" pitchFamily="2" charset="2"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algn="l" rtl="0"/>
            <a:r>
              <a:rPr lang="en-US" sz="2800" dirty="0" smtClean="0"/>
              <a:t>Mention the types of acquired immunity</a:t>
            </a:r>
          </a:p>
          <a:p>
            <a:pPr algn="l" rtl="0"/>
            <a:r>
              <a:rPr lang="en-US" sz="2800" dirty="0" smtClean="0">
                <a:cs typeface="Times New Roman" pitchFamily="18" charset="0"/>
              </a:rPr>
              <a:t>List important </a:t>
            </a:r>
            <a:r>
              <a:rPr lang="en-US" sz="2800" dirty="0" err="1" smtClean="0">
                <a:cs typeface="Times New Roman" pitchFamily="18" charset="0"/>
              </a:rPr>
              <a:t>immunizable</a:t>
            </a:r>
            <a:r>
              <a:rPr lang="en-US" sz="2800" dirty="0" smtClean="0">
                <a:cs typeface="Times New Roman" pitchFamily="18" charset="0"/>
              </a:rPr>
              <a:t> diseases</a:t>
            </a:r>
          </a:p>
          <a:p>
            <a:pPr algn="l" rtl="0"/>
            <a:r>
              <a:rPr lang="en-US" sz="2800" dirty="0" smtClean="0">
                <a:cs typeface="Times New Roman" pitchFamily="18" charset="0"/>
              </a:rPr>
              <a:t>Describe the compulsory childhood vaccination schedule practiced in KSA</a:t>
            </a:r>
          </a:p>
          <a:p>
            <a:pPr algn="l" rtl="0"/>
            <a:r>
              <a:rPr lang="en-US" sz="2800" dirty="0" smtClean="0">
                <a:cs typeface="Times New Roman" pitchFamily="18" charset="0"/>
              </a:rPr>
              <a:t>Define the Cold Chain and its importance.</a:t>
            </a: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6CECE7-46AF-4F02-99DC-47DD626C1E5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/>
              <a:t>3. Recombinant </a:t>
            </a:r>
            <a:r>
              <a:rPr lang="en-US" b="1" dirty="0"/>
              <a:t>Vaccines </a:t>
            </a:r>
          </a:p>
          <a:p>
            <a:pPr algn="l" rtl="0"/>
            <a:r>
              <a:rPr lang="en-US" dirty="0"/>
              <a:t>Genetic engineering </a:t>
            </a:r>
            <a:r>
              <a:rPr lang="en-US" dirty="0" smtClean="0"/>
              <a:t>technology.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Viral: hepatitis B, human </a:t>
            </a:r>
            <a:r>
              <a:rPr lang="en-US" dirty="0" err="1"/>
              <a:t>papillomavirus</a:t>
            </a:r>
            <a:r>
              <a:rPr lang="en-US" dirty="0"/>
              <a:t>, influenza (one brand), live attenuated </a:t>
            </a:r>
            <a:r>
              <a:rPr lang="en-US" dirty="0" smtClean="0"/>
              <a:t>influenza.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Bacterial: </a:t>
            </a:r>
            <a:r>
              <a:rPr lang="en-US" i="1" dirty="0"/>
              <a:t>Salmonella </a:t>
            </a:r>
            <a:r>
              <a:rPr lang="en-US" i="1" dirty="0" err="1"/>
              <a:t>Typhi</a:t>
            </a:r>
            <a:r>
              <a:rPr lang="en-US" i="1" dirty="0"/>
              <a:t> (Ty21a</a:t>
            </a:r>
            <a:r>
              <a:rPr lang="en-US" i="1" dirty="0" smtClean="0"/>
              <a:t>).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E4068F-DA3B-4F4A-9D44-6DCB30F76AE9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15963"/>
          </a:xfrm>
        </p:spPr>
        <p:txBody>
          <a:bodyPr/>
          <a:lstStyle/>
          <a:p>
            <a:r>
              <a:rPr lang="en-US" sz="2400" b="1" smtClean="0"/>
              <a:t>Childhood Immunization Schedule in KSA - 2013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122460"/>
              </p:ext>
            </p:extLst>
          </p:nvPr>
        </p:nvGraphicFramePr>
        <p:xfrm>
          <a:off x="0" y="692150"/>
          <a:ext cx="9144000" cy="616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7112000"/>
              </a:tblGrid>
              <a:tr h="885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Age:</a:t>
                      </a:r>
                      <a:endParaRPr lang="en-US" sz="32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Vaccines:</a:t>
                      </a:r>
                      <a:endParaRPr lang="en-US" sz="3200" dirty="0"/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At birth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BCG / Hepatitis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 Months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IPV /DTaP / Hepatitis B/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/Pneumococcal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Conjugate (PCV)/Rota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7014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 Months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IPV /DTaP / Hepatitis B/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/Pneumococcal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Conjugate (PCV)/Rota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 Months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OPV/IPV /DTaP/ Hepatitis B/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/Pneumococcal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Conjugate (PCV)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 Months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Measles / Meningococcal Conjugate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quadrivalent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(MCV4)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10021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12 Months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OPV/ MMR/ Pneumococcal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Conjugate (PCV)/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Meningococcal Conjugate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quadrivalent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(MCV4)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 Months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OPV/DTaP/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Hib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  MMR/ Varicella/ Hepatitis 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70148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24 Months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Hepatitis A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6346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First class Primary School age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OPV/ DTaP(Td) / MMR/Varicella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  <p:sp>
        <p:nvSpPr>
          <p:cNvPr id="235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E701A5-72D1-4D48-949C-9C24977B4D8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4213" y="284163"/>
            <a:ext cx="7751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tabLst>
                <a:tab pos="360363" algn="l"/>
                <a:tab pos="1800225" algn="l"/>
                <a:tab pos="3240088" algn="l"/>
              </a:tabLst>
              <a:defRPr/>
            </a:pPr>
            <a:r>
              <a:rPr lang="en-US" sz="3200" b="1" dirty="0">
                <a:solidFill>
                  <a:schemeClr val="bg2"/>
                </a:solidFill>
                <a:latin typeface="+mj-lt"/>
                <a:ea typeface="Times New Roman" pitchFamily="18" charset="0"/>
                <a:cs typeface="Traditional Arabic" pitchFamily="18" charset="-78"/>
              </a:rPr>
              <a:t>Doses &amp; Routes of administration</a:t>
            </a:r>
          </a:p>
        </p:txBody>
      </p:sp>
      <p:graphicFrame>
        <p:nvGraphicFramePr>
          <p:cNvPr id="31886" name="Group 142"/>
          <p:cNvGraphicFramePr>
            <a:graphicFrameLocks noGrp="1"/>
          </p:cNvGraphicFramePr>
          <p:nvPr/>
        </p:nvGraphicFramePr>
        <p:xfrm>
          <a:off x="323850" y="1341438"/>
          <a:ext cx="8424863" cy="3957636"/>
        </p:xfrm>
        <a:graphic>
          <a:graphicData uri="http://schemas.openxmlformats.org/drawingml/2006/table">
            <a:tbl>
              <a:tblPr/>
              <a:tblGrid>
                <a:gridCol w="2403475"/>
                <a:gridCol w="3213100"/>
                <a:gridCol w="2808288"/>
              </a:tblGrid>
              <a:tr h="4876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raditional Arabic" pitchFamily="2" charset="-78"/>
                        </a:rPr>
                        <a:t>    Vaccine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Traditional Arabic" pitchFamily="2" charset="-78"/>
                        </a:rPr>
                        <a:t>    Dose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Traditional Arabic" pitchFamily="2" charset="-7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Traditional Arabic" pitchFamily="2" charset="-78"/>
                        </a:rPr>
                        <a:t>   Route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Times New Roman" pitchFamily="18" charset="0"/>
                        <a:cs typeface="Traditional Arabic" pitchFamily="2" charset="-7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42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BCG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0.05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ID or SC (left arm)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0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DPT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IM (right or left side of thigh)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Hepatitis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(HBV)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5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Haemophilus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Influenza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(Hib)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IM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5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MMR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0.5 ml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SC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OPV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 drops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Oral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  <a:tab pos="1800225" algn="l"/>
                          <a:tab pos="3240088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7" name="Rectangle 139"/>
          <p:cNvSpPr>
            <a:spLocks noChangeArrowheads="1"/>
          </p:cNvSpPr>
          <p:nvPr/>
        </p:nvSpPr>
        <p:spPr bwMode="auto">
          <a:xfrm>
            <a:off x="708025" y="5145088"/>
            <a:ext cx="77295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  <a:cs typeface="Traditional Arabic" pitchFamily="18" charset="-78"/>
              </a:rPr>
              <a:t>BCG =	Bacillus Calmette – Guerin vaccine (tuberculosis).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  <a:cs typeface="Traditional Arabic" pitchFamily="18" charset="-78"/>
              </a:rPr>
              <a:t>DPT =	Diphtheria, pertussis and tetanus vaccine.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  <a:cs typeface="Traditional Arabic" pitchFamily="18" charset="-78"/>
              </a:rPr>
              <a:t>MMR =	Live measles, mumps and rubella viruses in a combined vaccine.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  <a:cs typeface="Traditional Arabic" pitchFamily="18" charset="-78"/>
              </a:rPr>
              <a:t>OPV =	Oral Poliovirus vaccines containing attenuated poliovirus types 1,2 and 3</a:t>
            </a:r>
          </a:p>
          <a:p>
            <a:pPr algn="just">
              <a:tabLst>
                <a:tab pos="360363" algn="l"/>
                <a:tab pos="1800225" algn="l"/>
                <a:tab pos="3240088" algn="l"/>
              </a:tabLst>
            </a:pPr>
            <a:r>
              <a:rPr lang="en-US" sz="1400">
                <a:ea typeface="Times New Roman" pitchFamily="18" charset="0"/>
                <a:cs typeface="Traditional Arabic" pitchFamily="18" charset="-78"/>
              </a:rPr>
              <a:t>Intradermal = ID     Subcutaneous=  SC    Intramuscular=    IM</a:t>
            </a:r>
            <a:endParaRPr lang="en-US">
              <a:ea typeface="Times New Roman" pitchFamily="18" charset="0"/>
              <a:cs typeface="Traditional Arabic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  <p:sp>
        <p:nvSpPr>
          <p:cNvPr id="2461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7B99EA-2B73-4E61-AF5A-A6AE27898D7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43813" cy="1196975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Factors influencing recommendations concerning the age of vaccination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9258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Age-specific risks of diseases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Age-specific risks of complications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Ability of persons of a given age to respond to the vaccine(s)</a:t>
            </a: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Potential interference with the immune response by passively transferred maternal antibody (e.g., measles vaccine)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38EA3C-C4BB-4B9C-9073-3292956A3A1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86688" cy="838200"/>
          </a:xfrm>
        </p:spPr>
        <p:txBody>
          <a:bodyPr/>
          <a:lstStyle/>
          <a:p>
            <a:pPr algn="l" rtl="0"/>
            <a:r>
              <a:rPr lang="en-US" sz="3200" b="1" dirty="0" smtClean="0">
                <a:solidFill>
                  <a:schemeClr val="bg2"/>
                </a:solidFill>
              </a:rPr>
              <a:t>Active immunization for adult females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59800" cy="4287837"/>
          </a:xfrm>
        </p:spPr>
        <p:txBody>
          <a:bodyPr/>
          <a:lstStyle/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MMR vaccine </a:t>
            </a:r>
            <a:r>
              <a:rPr lang="en-US" sz="2400" b="1" dirty="0" smtClean="0"/>
              <a:t>is given in adolescence before or after marriage, but not during pregnancy and has to be before 3 months of conception</a:t>
            </a:r>
          </a:p>
          <a:p>
            <a:pPr algn="l" rtl="0"/>
            <a:r>
              <a:rPr lang="en-US" sz="2400" b="1" dirty="0" smtClean="0">
                <a:solidFill>
                  <a:schemeClr val="tx2"/>
                </a:solidFill>
              </a:rPr>
              <a:t>Tetanus </a:t>
            </a:r>
            <a:r>
              <a:rPr lang="en-US" sz="2400" b="1" dirty="0" err="1" smtClean="0">
                <a:solidFill>
                  <a:schemeClr val="tx2"/>
                </a:solidFill>
              </a:rPr>
              <a:t>toxoid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/>
              <a:t>in pregnancy to prevent tetanus </a:t>
            </a:r>
            <a:r>
              <a:rPr lang="en-US" sz="2400" b="1" dirty="0" err="1" smtClean="0"/>
              <a:t>neonatorum</a:t>
            </a:r>
            <a:r>
              <a:rPr lang="en-US" sz="2400" b="1" dirty="0" smtClean="0"/>
              <a:t> in the newborn. In the first pregnancy on the third month and after 1 month. The third dose in the second pregnancy, and the fourth on the third pregnancy with a maximum of 5 doses.</a:t>
            </a:r>
          </a:p>
          <a:p>
            <a:pPr algn="l" rtl="0"/>
            <a:r>
              <a:rPr lang="en-US" sz="2400" b="1" dirty="0" smtClean="0"/>
              <a:t>If 10 years elapse, and then pregnancy occurs, the doses are given from the start</a:t>
            </a:r>
          </a:p>
          <a:p>
            <a:pPr algn="l" rtl="0"/>
            <a:r>
              <a:rPr lang="en-US" sz="2400" b="1" i="1" dirty="0" smtClean="0">
                <a:solidFill>
                  <a:schemeClr val="tx2"/>
                </a:solidFill>
              </a:rPr>
              <a:t>Live attenuated vaccines should not be given during pregnancy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C2F3B2-D905-4F9A-AF21-DC67DAA84D3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1152525"/>
          </a:xfrm>
        </p:spPr>
        <p:txBody>
          <a:bodyPr/>
          <a:lstStyle/>
          <a:p>
            <a:pPr algn="l" rtl="0"/>
            <a:r>
              <a:rPr lang="en-US" sz="3200" b="1" dirty="0" smtClean="0">
                <a:solidFill>
                  <a:schemeClr val="tx2"/>
                </a:solidFill>
              </a:rPr>
              <a:t>Vaccination for special occupations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867775" cy="4754562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Health care worker</a:t>
            </a:r>
            <a:r>
              <a:rPr lang="en-US" sz="2600" dirty="0" smtClean="0">
                <a:solidFill>
                  <a:schemeClr val="tx2"/>
                </a:solidFill>
              </a:rPr>
              <a:t>: hepatitis B, influenza, MMR, polio</a:t>
            </a:r>
          </a:p>
          <a:p>
            <a:pPr algn="l" rtl="0"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Public safety personnel </a:t>
            </a:r>
            <a:r>
              <a:rPr lang="en-US" sz="2600" dirty="0" smtClean="0">
                <a:solidFill>
                  <a:schemeClr val="tx2"/>
                </a:solidFill>
              </a:rPr>
              <a:t>(police, fire fighters) and staff of institutions for the developmentally disabled: hepatitis B, influenza</a:t>
            </a:r>
          </a:p>
          <a:p>
            <a:pPr algn="l" rtl="0">
              <a:lnSpc>
                <a:spcPct val="90000"/>
              </a:lnSpc>
            </a:pPr>
            <a:r>
              <a:rPr lang="en-US" sz="2600" b="1" dirty="0" err="1" smtClean="0">
                <a:solidFill>
                  <a:schemeClr val="tx2"/>
                </a:solidFill>
              </a:rPr>
              <a:t>Vetenerarians</a:t>
            </a:r>
            <a:r>
              <a:rPr lang="en-US" sz="2600" b="1" dirty="0" smtClean="0">
                <a:solidFill>
                  <a:schemeClr val="tx2"/>
                </a:solidFill>
              </a:rPr>
              <a:t> and animal handlers</a:t>
            </a:r>
            <a:r>
              <a:rPr lang="en-US" sz="2600" dirty="0" smtClean="0">
                <a:solidFill>
                  <a:schemeClr val="tx2"/>
                </a:solidFill>
              </a:rPr>
              <a:t>: rabies, plague and anthrax</a:t>
            </a:r>
          </a:p>
          <a:p>
            <a:pPr algn="l" rtl="0"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Sewage workers</a:t>
            </a:r>
            <a:r>
              <a:rPr lang="en-US" sz="2600" dirty="0" smtClean="0">
                <a:solidFill>
                  <a:schemeClr val="tx2"/>
                </a:solidFill>
              </a:rPr>
              <a:t>: DT, hepatitis A, polio, TAB (Typhoid vaccine)</a:t>
            </a:r>
          </a:p>
          <a:p>
            <a:pPr algn="l" rtl="0">
              <a:lnSpc>
                <a:spcPct val="9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Food handlers: TAB</a:t>
            </a:r>
          </a:p>
          <a:p>
            <a:pPr algn="l" rtl="0"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Military troops and camp dwellers</a:t>
            </a:r>
            <a:r>
              <a:rPr lang="en-US" sz="2600" dirty="0" smtClean="0">
                <a:solidFill>
                  <a:schemeClr val="tx2"/>
                </a:solidFill>
              </a:rPr>
              <a:t>: pneumococcal, meningococcal, influenza, BCG (for non reactors), tetanus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endParaRPr lang="en-US" sz="2600" dirty="0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254028-6935-4831-9DB9-078E9C88A9A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7416800" cy="838200"/>
          </a:xfrm>
        </p:spPr>
        <p:txBody>
          <a:bodyPr/>
          <a:lstStyle/>
          <a:p>
            <a:pPr algn="l" rtl="0"/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Invalid Contraindications to Vaccination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8425"/>
            <a:ext cx="7772400" cy="5013325"/>
          </a:xfrm>
        </p:spPr>
        <p:txBody>
          <a:bodyPr/>
          <a:lstStyle/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Mild illness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Mild/moderate local reaction or fever following prior dose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Antibiotic therapy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Disease exposure or convalescence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Pregnancy in the household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Premature birth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Breast feeding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Allergies to products not in vaccine</a:t>
            </a:r>
          </a:p>
          <a:p>
            <a:pPr algn="l" rtl="0">
              <a:lnSpc>
                <a:spcPct val="80000"/>
              </a:lnSpc>
              <a:spcBef>
                <a:spcPct val="25000"/>
              </a:spcBef>
            </a:pPr>
            <a:r>
              <a:rPr lang="en-US" sz="2800" dirty="0" smtClean="0">
                <a:cs typeface="Times New Roman" pitchFamily="18" charset="0"/>
              </a:rPr>
              <a:t>Family history not related to </a:t>
            </a:r>
            <a:r>
              <a:rPr lang="en-US" sz="2800" dirty="0" err="1" smtClean="0">
                <a:cs typeface="Times New Roman" pitchFamily="18" charset="0"/>
              </a:rPr>
              <a:t>immuno</a:t>
            </a:r>
            <a:r>
              <a:rPr lang="en-US" sz="2800" dirty="0" smtClean="0">
                <a:cs typeface="Times New Roman" pitchFamily="18" charset="0"/>
              </a:rPr>
              <a:t>-suppression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5650" y="2060575"/>
            <a:ext cx="863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0813" indent="-150813" defTabSz="330200" eaLnBrk="1" hangingPunct="1">
              <a:buClr>
                <a:srgbClr val="FFFF00"/>
              </a:buClr>
              <a:buSzPct val="46000"/>
              <a:buFont typeface="Wingdings" pitchFamily="2" charset="2"/>
              <a:buChar char="l"/>
            </a:pPr>
            <a:endParaRPr lang="en-US" sz="2200">
              <a:latin typeface="Times New Roman" pitchFamily="18" charset="0"/>
            </a:endParaRPr>
          </a:p>
        </p:txBody>
      </p:sp>
      <p:sp>
        <p:nvSpPr>
          <p:cNvPr id="2867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D221C5-FF6F-479E-8AC9-C639FE391DD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l" rtl="0"/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Vaccine potency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62950" cy="4940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 smtClean="0">
                <a:cs typeface="Times New Roman" pitchFamily="18" charset="0"/>
              </a:rPr>
              <a:t>	</a:t>
            </a:r>
          </a:p>
          <a:p>
            <a:pPr algn="l" rtl="0">
              <a:buFont typeface="Wingdings" pitchFamily="2" charset="2"/>
              <a:buNone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All vaccines are thermo-sensitive and need to be properly stored and distributed within </a:t>
            </a:r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an efficient cold chain system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95804F-DFFC-4D0A-8631-3ABB1D76C69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algn="l" rtl="0"/>
            <a:r>
              <a:rPr lang="en-US" sz="3200" b="1" dirty="0" smtClean="0">
                <a:solidFill>
                  <a:schemeClr val="tx2"/>
                </a:solidFill>
                <a:cs typeface="Times New Roman" pitchFamily="18" charset="0"/>
              </a:rPr>
              <a:t>The cold chain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679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</a:p>
          <a:p>
            <a:pPr algn="l" rtl="0"/>
            <a:r>
              <a:rPr lang="en-US" sz="3000" dirty="0" smtClean="0">
                <a:cs typeface="Times New Roman" pitchFamily="18" charset="0"/>
              </a:rPr>
              <a:t>Refers to the system (personnel, equipment &amp; procedure) used for keeping and distributing vaccines in good condition.</a:t>
            </a:r>
          </a:p>
          <a:p>
            <a:pPr algn="l" rtl="0"/>
            <a:r>
              <a:rPr lang="en-US" sz="3000" dirty="0" smtClean="0">
                <a:cs typeface="Times New Roman" pitchFamily="18" charset="0"/>
              </a:rPr>
              <a:t>When implemented properly, can help overcome the challenge of the delivery of quality vaccines.</a:t>
            </a:r>
          </a:p>
          <a:p>
            <a:pPr algn="l" rtl="0"/>
            <a:r>
              <a:rPr lang="en-US" sz="3000" dirty="0" smtClean="0">
                <a:cs typeface="Times New Roman" pitchFamily="18" charset="0"/>
              </a:rPr>
              <a:t>Can enhance the on-going quality, safety and efficacy of an immunization </a:t>
            </a:r>
            <a:r>
              <a:rPr lang="en-US" sz="3000" dirty="0" err="1" smtClean="0">
                <a:cs typeface="Times New Roman" pitchFamily="18" charset="0"/>
              </a:rPr>
              <a:t>programme</a:t>
            </a:r>
            <a:r>
              <a:rPr lang="en-US" sz="3000" dirty="0" smtClean="0">
                <a:cs typeface="Times New Roman" pitchFamily="18" charset="0"/>
              </a:rPr>
              <a:t>. </a:t>
            </a: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C1740E-DE51-4958-A18D-B69E2AE4D6A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immunity?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Immunity is the ability of the human body to tolerate the presence of material indigenous to the body (“self”), and to eliminate foreign (“</a:t>
            </a:r>
            <a:r>
              <a:rPr lang="en-US" dirty="0" err="1"/>
              <a:t>nonself</a:t>
            </a:r>
            <a:r>
              <a:rPr lang="en-US" dirty="0"/>
              <a:t>”) material.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It </a:t>
            </a:r>
            <a:r>
              <a:rPr lang="en-US" dirty="0"/>
              <a:t>provides protection from infectious disease, since most microbes are identified as foreign by the immune system.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F17FF-49BF-406F-92E5-51FFC9A1ACF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859713" cy="838200"/>
          </a:xfrm>
        </p:spPr>
        <p:txBody>
          <a:bodyPr/>
          <a:lstStyle/>
          <a:p>
            <a:r>
              <a:rPr lang="en-US" sz="3200" b="1" smtClean="0">
                <a:solidFill>
                  <a:schemeClr val="bg2"/>
                </a:solidFill>
                <a:cs typeface="Times New Roman" pitchFamily="18" charset="0"/>
              </a:rPr>
              <a:t>Examples of Cold Chain Instruments</a:t>
            </a:r>
          </a:p>
        </p:txBody>
      </p:sp>
      <p:pic>
        <p:nvPicPr>
          <p:cNvPr id="32771" name="Picture 4" descr="Vaccine Carrier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181350"/>
            <a:ext cx="2519362" cy="1679575"/>
          </a:xfrm>
        </p:spPr>
      </p:pic>
      <p:pic>
        <p:nvPicPr>
          <p:cNvPr id="32772" name="Picture 5" descr="Cold Box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33575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Ice Pac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573588"/>
            <a:ext cx="25923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4E15-A9C7-4908-AE03-0E018362E7C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30250"/>
            <a:ext cx="5976937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68313" y="5805488"/>
            <a:ext cx="741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Guidelines for Maintaining and Managing the Vaccine Cold Chain</a:t>
            </a:r>
          </a:p>
          <a:p>
            <a:r>
              <a:rPr lang="en-US"/>
              <a:t>http://www.cdc.gov/mmwr/preview/mmwrhtml/mm5242a6.htm#tab1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6A6EA8-12C0-49F6-ABA2-E5B10CE8B919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oldChain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E07D3-3915-4E0B-A6DC-7BAE8A02BF5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900113" y="5889625"/>
            <a:ext cx="78660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The proper temperature to keep vaccines at the health center level is (+2 to +8)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9697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Heat Sensitivity of vaccines</a:t>
            </a:r>
            <a:r>
              <a:rPr lang="en-US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</a:br>
            <a:endParaRPr lang="en-US" sz="1600" b="1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1600"/>
          </a:xfrm>
        </p:spPr>
        <p:txBody>
          <a:bodyPr/>
          <a:lstStyle/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Live oral polio vaccine (OPV)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BCG (Lyophilized) *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Measles (Lyophilized) *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Rubella and Mumps (Lyophilized)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Adsorbed Diphtheria-</a:t>
            </a:r>
            <a:r>
              <a:rPr lang="en-US" sz="2400" dirty="0" err="1" smtClean="0">
                <a:cs typeface="Times New Roman" pitchFamily="18" charset="0"/>
              </a:rPr>
              <a:t>Pertussis</a:t>
            </a:r>
            <a:r>
              <a:rPr lang="en-US" sz="2400" dirty="0" smtClean="0">
                <a:cs typeface="Times New Roman" pitchFamily="18" charset="0"/>
              </a:rPr>
              <a:t>-Tetanus vaccine (DPT)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Adsorbed Diphtheria-Tetanus vaccine (DT, Td)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Tetanus </a:t>
            </a:r>
            <a:r>
              <a:rPr lang="en-US" sz="2400" dirty="0" err="1" smtClean="0">
                <a:cs typeface="Times New Roman" pitchFamily="18" charset="0"/>
              </a:rPr>
              <a:t>Toxoid</a:t>
            </a:r>
            <a:r>
              <a:rPr lang="en-US" sz="2400" dirty="0" smtClean="0">
                <a:cs typeface="Times New Roman" pitchFamily="18" charset="0"/>
              </a:rPr>
              <a:t> (TT)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Hepatitis A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cs typeface="Times New Roman" pitchFamily="18" charset="0"/>
              </a:rPr>
              <a:t>Hepatitis B</a:t>
            </a:r>
          </a:p>
          <a:p>
            <a:pPr algn="l" rtl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* Note: These vaccines become much more heat sensitive after they have been reconstituted with diluents</a:t>
            </a:r>
            <a:r>
              <a:rPr lang="en-US" sz="2400" i="1" dirty="0" smtClean="0">
                <a:cs typeface="Times New Roman" pitchFamily="18" charset="0"/>
              </a:rPr>
              <a:t>.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219700" y="1412875"/>
            <a:ext cx="259397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dirty="0">
                <a:solidFill>
                  <a:schemeClr val="tx2"/>
                </a:solidFill>
              </a:rPr>
              <a:t>Most sensitive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435600" y="4868863"/>
            <a:ext cx="25209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dirty="0">
                <a:solidFill>
                  <a:schemeClr val="tx2"/>
                </a:solidFill>
              </a:rPr>
              <a:t>Least sensitive</a:t>
            </a:r>
          </a:p>
        </p:txBody>
      </p:sp>
      <p:sp>
        <p:nvSpPr>
          <p:cNvPr id="35846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3BAD35-69AC-46F7-88A2-8BE9FD6D0C4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" name="Down Arrow 10"/>
          <p:cNvSpPr/>
          <p:nvPr/>
        </p:nvSpPr>
        <p:spPr>
          <a:xfrm>
            <a:off x="8027988" y="1412875"/>
            <a:ext cx="215900" cy="34559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21336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8800" dirty="0" smtClean="0">
                <a:solidFill>
                  <a:schemeClr val="tx2"/>
                </a:solidFill>
              </a:rPr>
              <a:t>Thank you</a:t>
            </a:r>
            <a:endParaRPr lang="ar-SA" sz="88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SA"/>
              <a:t>October4, 2015</a:t>
            </a:r>
            <a:endParaRPr lang="en-US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C4215-9B6B-4223-8789-DCA19C71DDA5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697559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Immunity to a microbe is usually indicated by the presence of antibody to that organism. Immunity is generally specific to a single organism or group of closely related organisms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Immunity may be active or passive 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/>
              <a:t>Active Immunity </a:t>
            </a:r>
          </a:p>
          <a:p>
            <a:pPr algn="l" rtl="0"/>
            <a:r>
              <a:rPr lang="en-US" dirty="0"/>
              <a:t>Protection produced by the person’s own immune system </a:t>
            </a:r>
          </a:p>
          <a:p>
            <a:pPr algn="l" rtl="0"/>
            <a:r>
              <a:rPr lang="en-US" dirty="0"/>
              <a:t>Often lifetime </a:t>
            </a:r>
          </a:p>
          <a:p>
            <a:pPr algn="l" rtl="0"/>
            <a:endParaRPr lang="ar-SA" dirty="0"/>
          </a:p>
          <a:p>
            <a:pPr algn="l" rtl="0">
              <a:buNone/>
            </a:pPr>
            <a:r>
              <a:rPr lang="en-US" b="1" dirty="0"/>
              <a:t>Passive Immunity </a:t>
            </a:r>
          </a:p>
          <a:p>
            <a:pPr algn="l" rtl="0"/>
            <a:r>
              <a:rPr lang="en-US" dirty="0"/>
              <a:t>Protection transferred from another animal or human </a:t>
            </a:r>
          </a:p>
          <a:p>
            <a:pPr algn="l" rtl="0"/>
            <a:r>
              <a:rPr lang="en-US" dirty="0"/>
              <a:t>Effective protection that wanes with time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/>
              <a:t>Antigen </a:t>
            </a:r>
          </a:p>
          <a:p>
            <a:pPr algn="l" rtl="0"/>
            <a:r>
              <a:rPr lang="en-US" dirty="0"/>
              <a:t>A live (e.g., viruses and bacteria) or inactivated substance capable of producing an immune response</a:t>
            </a:r>
          </a:p>
          <a:p>
            <a:pPr algn="l" rtl="0">
              <a:buNone/>
            </a:pPr>
            <a:r>
              <a:rPr lang="en-US" b="1" dirty="0" smtClean="0"/>
              <a:t>Antibody </a:t>
            </a:r>
            <a:endParaRPr lang="en-US" b="1" dirty="0"/>
          </a:p>
          <a:p>
            <a:pPr algn="l" rtl="0"/>
            <a:r>
              <a:rPr lang="en-US" dirty="0"/>
              <a:t>Protein molecules (</a:t>
            </a:r>
            <a:r>
              <a:rPr lang="en-US" dirty="0" err="1"/>
              <a:t>immunoglobulins</a:t>
            </a:r>
            <a:r>
              <a:rPr lang="en-US" dirty="0"/>
              <a:t>) produced by B lymphocytes to help eliminate an antigen </a:t>
            </a:r>
          </a:p>
          <a:p>
            <a:endParaRPr lang="ar-SA" dirty="0"/>
          </a:p>
          <a:p>
            <a:pPr algn="l" rtl="0"/>
            <a:r>
              <a:rPr lang="en-US" dirty="0" smtClean="0"/>
              <a:t>It may be also by </a:t>
            </a:r>
            <a:r>
              <a:rPr lang="en-US" dirty="0"/>
              <a:t>specific cells, including T-lymphocytes (also known as cell-mediated immunity) whose purpose is to facilitate the elimination of foreign substances.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The most effective immune responses are generally produced in response to a live antigen. </a:t>
            </a:r>
            <a:endParaRPr lang="en-US" dirty="0" smtClean="0"/>
          </a:p>
          <a:p>
            <a:endParaRPr lang="ar-SA" dirty="0"/>
          </a:p>
          <a:p>
            <a:pPr algn="l" rtl="0"/>
            <a:r>
              <a:rPr lang="en-US" dirty="0"/>
              <a:t> Some proteins, such as hepatitis B surface antigen, are easily recognized by the immune system. </a:t>
            </a:r>
            <a:endParaRPr lang="en-US" dirty="0" smtClean="0"/>
          </a:p>
          <a:p>
            <a:pPr algn="l" rtl="0"/>
            <a:r>
              <a:rPr lang="en-US" dirty="0" smtClean="0"/>
              <a:t>Other </a:t>
            </a:r>
            <a:r>
              <a:rPr lang="en-US" dirty="0"/>
              <a:t>material, such as polysaccharide (long chains of sugar molecules that make up the cell wall of certain bacteria) are less effective antigens, and the immune response may not provide </a:t>
            </a:r>
            <a:r>
              <a:rPr lang="en-US" dirty="0" smtClean="0"/>
              <a:t>as  </a:t>
            </a:r>
            <a:r>
              <a:rPr lang="en-US" dirty="0"/>
              <a:t>good protection.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/>
              <a:t>Sources of Passive Immunity </a:t>
            </a:r>
          </a:p>
          <a:p>
            <a:pPr algn="l" rtl="0">
              <a:buNone/>
            </a:pPr>
            <a:r>
              <a:rPr lang="en-US" dirty="0"/>
              <a:t>Many types of blood or blood products </a:t>
            </a:r>
          </a:p>
          <a:p>
            <a:pPr algn="l" rtl="0"/>
            <a:r>
              <a:rPr lang="en-US" dirty="0"/>
              <a:t>Homologous pooled human antibody (immune globulin) </a:t>
            </a:r>
          </a:p>
          <a:p>
            <a:pPr algn="l" rtl="0"/>
            <a:r>
              <a:rPr lang="en-US" dirty="0"/>
              <a:t>Homologous human </a:t>
            </a:r>
            <a:r>
              <a:rPr lang="en-US" dirty="0" err="1"/>
              <a:t>hyperimmune</a:t>
            </a:r>
            <a:r>
              <a:rPr lang="en-US" dirty="0"/>
              <a:t> globulin </a:t>
            </a:r>
          </a:p>
          <a:p>
            <a:pPr algn="l" rtl="0"/>
            <a:r>
              <a:rPr lang="en-US" dirty="0" err="1"/>
              <a:t>Heterologous</a:t>
            </a:r>
            <a:r>
              <a:rPr lang="en-US" dirty="0"/>
              <a:t> </a:t>
            </a:r>
            <a:r>
              <a:rPr lang="en-US" dirty="0" err="1"/>
              <a:t>hyperimmune</a:t>
            </a:r>
            <a:r>
              <a:rPr lang="en-US" dirty="0"/>
              <a:t> serum (antitoxin)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Homologous pooled human antibody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known </a:t>
            </a:r>
            <a:r>
              <a:rPr lang="en-US" dirty="0"/>
              <a:t>as immune globulin. </a:t>
            </a:r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is produced by combining (pooling) the </a:t>
            </a:r>
            <a:r>
              <a:rPr lang="en-US" dirty="0" err="1"/>
              <a:t>IgG</a:t>
            </a:r>
            <a:r>
              <a:rPr lang="en-US" dirty="0"/>
              <a:t> antibody fraction from thousands of adult </a:t>
            </a:r>
            <a:r>
              <a:rPr lang="en-US" dirty="0" smtClean="0"/>
              <a:t>donors. </a:t>
            </a:r>
          </a:p>
          <a:p>
            <a:pPr algn="l" rtl="0"/>
            <a:r>
              <a:rPr lang="en-US" dirty="0" smtClean="0"/>
              <a:t>Because </a:t>
            </a:r>
            <a:r>
              <a:rPr lang="en-US" dirty="0"/>
              <a:t>it comes from many different donors, it contains antibody to many different antigens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It is used primarily for </a:t>
            </a:r>
            <a:r>
              <a:rPr lang="en-US" dirty="0" err="1"/>
              <a:t>postexposure</a:t>
            </a:r>
            <a:r>
              <a:rPr lang="en-US" dirty="0"/>
              <a:t> prophylaxis for hepatitis A and measles and treatment of certain congenital immunoglobulin deficiencies.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1821</Words>
  <Application>Microsoft Office PowerPoint</Application>
  <PresentationFormat>On-screen Show (4:3)</PresentationFormat>
  <Paragraphs>275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Principles of Immunization</vt:lpstr>
      <vt:lpstr>Objectives of the session </vt:lpstr>
      <vt:lpstr>What is immunity?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Homologous pooled human antibody</vt:lpstr>
      <vt:lpstr>Homologous human hyperimmune globulins</vt:lpstr>
      <vt:lpstr>Heterologous hyperimmune serum</vt:lpstr>
      <vt:lpstr>Monoclonal antibody</vt:lpstr>
      <vt:lpstr>PowerPoint Presentation</vt:lpstr>
      <vt:lpstr>Principles of Vaccination</vt:lpstr>
      <vt:lpstr>Classification of Vaccines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Childhood Immunization Schedule in KSA - 2013</vt:lpstr>
      <vt:lpstr>PowerPoint Presentation</vt:lpstr>
      <vt:lpstr>Factors influencing recommendations concerning the age of vaccination</vt:lpstr>
      <vt:lpstr>Active immunization for adult females</vt:lpstr>
      <vt:lpstr>Vaccination for special occupations </vt:lpstr>
      <vt:lpstr>Invalid Contraindications to Vaccination</vt:lpstr>
      <vt:lpstr>Vaccine potency</vt:lpstr>
      <vt:lpstr>The cold chain system</vt:lpstr>
      <vt:lpstr>PowerPoint Presentation</vt:lpstr>
      <vt:lpstr>Examples of Cold Chain Instruments</vt:lpstr>
      <vt:lpstr>PowerPoint Presentation</vt:lpstr>
      <vt:lpstr>PowerPoint Presentation</vt:lpstr>
      <vt:lpstr>Heat Sensitivity of vaccines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Immunization</dc:title>
  <dc:creator>ashry</dc:creator>
  <cp:lastModifiedBy>3422</cp:lastModifiedBy>
  <cp:revision>33</cp:revision>
  <dcterms:created xsi:type="dcterms:W3CDTF">2015-10-03T10:19:17Z</dcterms:created>
  <dcterms:modified xsi:type="dcterms:W3CDTF">2015-10-04T08:25:20Z</dcterms:modified>
</cp:coreProperties>
</file>