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88" r:id="rId15"/>
    <p:sldId id="289" r:id="rId16"/>
    <p:sldId id="275" r:id="rId17"/>
    <p:sldId id="276" r:id="rId18"/>
    <p:sldId id="277" r:id="rId19"/>
    <p:sldId id="292" r:id="rId20"/>
    <p:sldId id="280" r:id="rId21"/>
    <p:sldId id="287" r:id="rId22"/>
  </p:sldIdLst>
  <p:sldSz cx="9236075" cy="6765925"/>
  <p:notesSz cx="6858000" cy="9144000"/>
  <p:defaultTextStyle>
    <a:defPPr>
      <a:defRPr lang="en-US"/>
    </a:defPPr>
    <a:lvl1pPr marL="0" algn="l" defTabSz="7692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4642" algn="l" defTabSz="7692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9285" algn="l" defTabSz="7692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3927" algn="l" defTabSz="7692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8569" algn="l" defTabSz="7692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23212" algn="l" defTabSz="7692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7854" algn="l" defTabSz="7692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92497" algn="l" defTabSz="7692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7139" algn="l" defTabSz="7692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83636" autoAdjust="0"/>
  </p:normalViewPr>
  <p:slideViewPr>
    <p:cSldViewPr>
      <p:cViewPr>
        <p:scale>
          <a:sx n="56" d="100"/>
          <a:sy n="56" d="100"/>
        </p:scale>
        <p:origin x="-1075" y="154"/>
      </p:cViewPr>
      <p:guideLst>
        <p:guide orient="horz" pos="2131"/>
        <p:guide pos="2909"/>
      </p:guideLst>
    </p:cSldViewPr>
  </p:slideViewPr>
  <p:outlineViewPr>
    <p:cViewPr>
      <p:scale>
        <a:sx n="33" d="100"/>
        <a:sy n="33" d="100"/>
      </p:scale>
      <p:origin x="0" y="1606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3006-3836-4610-86E0-C82160751BB1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89025" y="685800"/>
            <a:ext cx="4679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9831-AD2A-46B0-8972-538FC78A8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720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92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4642" algn="l" defTabSz="7692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9285" algn="l" defTabSz="7692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53927" algn="l" defTabSz="7692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38569" algn="l" defTabSz="7692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23212" algn="l" defTabSz="7692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7854" algn="l" defTabSz="7692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92497" algn="l" defTabSz="7692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7139" algn="l" defTabSz="7692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FA5D78-A71A-4FC1-BAD6-9491D215D29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5246B-C713-4984-8120-73F39CC7CA9B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233BA2-49FC-49EA-8665-6679475CD5D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Phenylketonuria</a:t>
            </a:r>
            <a:r>
              <a:rPr lang="en-US" dirty="0" smtClean="0"/>
              <a:t> = genetic disorder affecting the metabolism of amino acid phenyl </a:t>
            </a:r>
            <a:r>
              <a:rPr lang="en-US" dirty="0" err="1" smtClean="0"/>
              <a:t>alanine</a:t>
            </a:r>
            <a:r>
              <a:rPr lang="en-US" dirty="0" smtClean="0"/>
              <a:t> </a:t>
            </a:r>
            <a:endParaRPr lang="ar-EG" dirty="0" smtClean="0"/>
          </a:p>
          <a:p>
            <a:endParaRPr lang="ar-EG" dirty="0" smtClean="0"/>
          </a:p>
          <a:p>
            <a:r>
              <a:rPr lang="ar-EG" dirty="0" smtClean="0"/>
              <a:t>Malaria = duffy blood group  is a receptor  for plasmodium vivax . Its absence is associated with a resistance to merozoite invasion. </a:t>
            </a:r>
          </a:p>
          <a:p>
            <a:endParaRPr lang="en-US" dirty="0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E3B90F-0A87-4423-B413-2B4225BFF9C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94AE84-113F-42E5-B755-695001F9DD79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EFBA2D-D176-4389-86BD-70D7517F045E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02D388-2D73-472E-BB44-28E8E9CD4550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285C73-50B0-48AD-B2E8-D044CE913F2C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F09F2D-E1F2-4E64-8D31-2E66DBE86807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FA7FD8-9B9C-49AA-BAF2-A24C35371ED1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E7FEC8-A52A-4A24-BBC4-561655BABE37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417BA3-4668-482F-A811-DC3DC864790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9FC3B9-AFA7-4DA1-A76C-C002DC9BABD0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F12B84-9FF4-4ABD-9A04-C65B3B5F7D79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0EFE9D-C2F6-4199-8E8F-DEE28E98D41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89025" y="685800"/>
            <a:ext cx="4679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36BD1D-632A-46AA-8207-D93D927E85F1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06" y="601416"/>
            <a:ext cx="7850664" cy="4209909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12" y="4886501"/>
            <a:ext cx="6465253" cy="120283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4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9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3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8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3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7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92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7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10/11/2015</a:t>
            </a:fld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154" y="270952"/>
            <a:ext cx="2078117" cy="5772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1804" y="270952"/>
            <a:ext cx="6080416" cy="5772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586" y="1353187"/>
            <a:ext cx="7850664" cy="2471442"/>
          </a:xfrm>
        </p:spPr>
        <p:txBody>
          <a:bodyPr anchor="b"/>
          <a:lstStyle>
            <a:lvl1pPr algn="ctr" defTabSz="7692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586" y="4014138"/>
            <a:ext cx="7850664" cy="1116690"/>
          </a:xfrm>
        </p:spPr>
        <p:txBody>
          <a:bodyPr anchor="t"/>
          <a:lstStyle>
            <a:lvl1pPr marL="0" indent="0" algn="ctr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46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928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539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85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232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078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924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771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41070" y="3871613"/>
            <a:ext cx="85626" cy="836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43109" y="3871613"/>
            <a:ext cx="85626" cy="836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39994" y="3871613"/>
            <a:ext cx="85626" cy="836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005" y="1578717"/>
            <a:ext cx="4079266" cy="4465198"/>
          </a:xfrm>
        </p:spPr>
        <p:txBody>
          <a:bodyPr/>
          <a:lstStyle>
            <a:lvl1pPr>
              <a:defRPr sz="20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9443" y="1578716"/>
            <a:ext cx="4082345" cy="4465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804" y="1578716"/>
            <a:ext cx="4080871" cy="6014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384642" indent="0">
              <a:buNone/>
              <a:defRPr sz="1700" b="1"/>
            </a:lvl2pPr>
            <a:lvl3pPr marL="769285" indent="0">
              <a:buNone/>
              <a:defRPr sz="1500" b="1"/>
            </a:lvl3pPr>
            <a:lvl4pPr marL="1153927" indent="0">
              <a:buNone/>
              <a:defRPr sz="1300" b="1"/>
            </a:lvl4pPr>
            <a:lvl5pPr marL="1538569" indent="0">
              <a:buNone/>
              <a:defRPr sz="1300" b="1"/>
            </a:lvl5pPr>
            <a:lvl6pPr marL="1923212" indent="0">
              <a:buNone/>
              <a:defRPr sz="1300" b="1"/>
            </a:lvl6pPr>
            <a:lvl7pPr marL="2307854" indent="0">
              <a:buNone/>
              <a:defRPr sz="1300" b="1"/>
            </a:lvl7pPr>
            <a:lvl8pPr marL="2692497" indent="0">
              <a:buNone/>
              <a:defRPr sz="1300" b="1"/>
            </a:lvl8pPr>
            <a:lvl9pPr marL="3077139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06" y="1578716"/>
            <a:ext cx="4082473" cy="6014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384642" indent="0">
              <a:buNone/>
              <a:defRPr sz="1700" b="1"/>
            </a:lvl2pPr>
            <a:lvl3pPr marL="769285" indent="0">
              <a:buNone/>
              <a:defRPr sz="1500" b="1"/>
            </a:lvl3pPr>
            <a:lvl4pPr marL="1153927" indent="0">
              <a:buNone/>
              <a:defRPr sz="1300" b="1"/>
            </a:lvl4pPr>
            <a:lvl5pPr marL="1538569" indent="0">
              <a:buNone/>
              <a:defRPr sz="1300" b="1"/>
            </a:lvl5pPr>
            <a:lvl6pPr marL="1923212" indent="0">
              <a:buNone/>
              <a:defRPr sz="1300" b="1"/>
            </a:lvl6pPr>
            <a:lvl7pPr marL="2307854" indent="0">
              <a:buNone/>
              <a:defRPr sz="1300" b="1"/>
            </a:lvl7pPr>
            <a:lvl8pPr marL="2692497" indent="0">
              <a:buNone/>
              <a:defRPr sz="1300" b="1"/>
            </a:lvl8pPr>
            <a:lvl9pPr marL="3077139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61804" y="2183138"/>
            <a:ext cx="4082345" cy="3861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719634" y="2183140"/>
            <a:ext cx="4082345" cy="38606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6569" y="263119"/>
            <a:ext cx="3038605" cy="2067366"/>
          </a:xfrm>
        </p:spPr>
        <p:txBody>
          <a:bodyPr anchor="b"/>
          <a:lstStyle>
            <a:lvl1pPr algn="ctr">
              <a:lnSpc>
                <a:spcPct val="100000"/>
              </a:lnSpc>
              <a:defRPr sz="24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379" y="269385"/>
            <a:ext cx="5046169" cy="577453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6569" y="2405664"/>
            <a:ext cx="3038605" cy="3638251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300"/>
            </a:lvl1pPr>
            <a:lvl2pPr marL="384642" indent="0">
              <a:buNone/>
              <a:defRPr sz="1000"/>
            </a:lvl2pPr>
            <a:lvl3pPr marL="769285" indent="0">
              <a:buNone/>
              <a:defRPr sz="800"/>
            </a:lvl3pPr>
            <a:lvl4pPr marL="1153927" indent="0">
              <a:buNone/>
              <a:defRPr sz="800"/>
            </a:lvl4pPr>
            <a:lvl5pPr marL="1538569" indent="0">
              <a:buNone/>
              <a:defRPr sz="800"/>
            </a:lvl5pPr>
            <a:lvl6pPr marL="1923212" indent="0">
              <a:buNone/>
              <a:defRPr sz="800"/>
            </a:lvl6pPr>
            <a:lvl7pPr marL="2307854" indent="0">
              <a:buNone/>
              <a:defRPr sz="800"/>
            </a:lvl7pPr>
            <a:lvl8pPr marL="2692497" indent="0">
              <a:buNone/>
              <a:defRPr sz="800"/>
            </a:lvl8pPr>
            <a:lvl9pPr marL="307713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489" y="225531"/>
            <a:ext cx="5769339" cy="883329"/>
          </a:xfrm>
        </p:spPr>
        <p:txBody>
          <a:bodyPr anchor="b"/>
          <a:lstStyle>
            <a:lvl1pPr algn="ctr">
              <a:lnSpc>
                <a:spcPct val="100000"/>
              </a:lnSpc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313" y="1127654"/>
            <a:ext cx="6115691" cy="4480076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700"/>
            </a:lvl1pPr>
            <a:lvl2pPr marL="384642" indent="0">
              <a:buNone/>
              <a:defRPr sz="2400"/>
            </a:lvl2pPr>
            <a:lvl3pPr marL="769285" indent="0">
              <a:buNone/>
              <a:defRPr sz="2000"/>
            </a:lvl3pPr>
            <a:lvl4pPr marL="1153927" indent="0">
              <a:buNone/>
              <a:defRPr sz="1700"/>
            </a:lvl4pPr>
            <a:lvl5pPr marL="1538569" indent="0">
              <a:buNone/>
              <a:defRPr sz="1700"/>
            </a:lvl5pPr>
            <a:lvl6pPr marL="1923212" indent="0">
              <a:buNone/>
              <a:defRPr sz="1700"/>
            </a:lvl6pPr>
            <a:lvl7pPr marL="2307854" indent="0">
              <a:buNone/>
              <a:defRPr sz="1700"/>
            </a:lvl7pPr>
            <a:lvl8pPr marL="2692497" indent="0">
              <a:buNone/>
              <a:defRPr sz="1700"/>
            </a:lvl8pPr>
            <a:lvl9pPr marL="3077139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6489" y="5732242"/>
            <a:ext cx="5769339" cy="526239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  <a:lvl2pPr marL="384642" indent="0">
              <a:buNone/>
              <a:defRPr sz="1000"/>
            </a:lvl2pPr>
            <a:lvl3pPr marL="769285" indent="0">
              <a:buNone/>
              <a:defRPr sz="800"/>
            </a:lvl3pPr>
            <a:lvl4pPr marL="1153927" indent="0">
              <a:buNone/>
              <a:defRPr sz="800"/>
            </a:lvl4pPr>
            <a:lvl5pPr marL="1538569" indent="0">
              <a:buNone/>
              <a:defRPr sz="800"/>
            </a:lvl5pPr>
            <a:lvl6pPr marL="1923212" indent="0">
              <a:buNone/>
              <a:defRPr sz="800"/>
            </a:lvl6pPr>
            <a:lvl7pPr marL="2307854" indent="0">
              <a:buNone/>
              <a:defRPr sz="800"/>
            </a:lvl7pPr>
            <a:lvl8pPr marL="2692497" indent="0">
              <a:buNone/>
              <a:defRPr sz="800"/>
            </a:lvl8pPr>
            <a:lvl9pPr marL="307713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804" y="0"/>
            <a:ext cx="8312467" cy="1578716"/>
          </a:xfrm>
          <a:prstGeom prst="rect">
            <a:avLst/>
          </a:prstGeom>
        </p:spPr>
        <p:txBody>
          <a:bodyPr vert="horz" lIns="76928" tIns="38464" rIns="76928" bIns="38464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804" y="1578717"/>
            <a:ext cx="8312467" cy="4465198"/>
          </a:xfrm>
          <a:prstGeom prst="rect">
            <a:avLst/>
          </a:prstGeom>
        </p:spPr>
        <p:txBody>
          <a:bodyPr vert="horz" lIns="76928" tIns="38464" rIns="76928" bIns="384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7424" y="6271012"/>
            <a:ext cx="2106979" cy="360223"/>
          </a:xfrm>
          <a:prstGeom prst="rect">
            <a:avLst/>
          </a:prstGeom>
        </p:spPr>
        <p:txBody>
          <a:bodyPr vert="horz" lIns="76928" tIns="38464" rIns="38464" bIns="38464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10/11/2015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5803" y="6271012"/>
            <a:ext cx="2876653" cy="360223"/>
          </a:xfrm>
          <a:prstGeom prst="rect">
            <a:avLst/>
          </a:prstGeom>
        </p:spPr>
        <p:txBody>
          <a:bodyPr vert="horz" lIns="38464" tIns="38464" rIns="76928" bIns="38464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r" eaLnBrk="1" latinLnBrk="0" hangingPunct="1"/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305" y="6271012"/>
            <a:ext cx="567634" cy="360223"/>
          </a:xfrm>
          <a:prstGeom prst="rect">
            <a:avLst/>
          </a:prstGeom>
        </p:spPr>
        <p:txBody>
          <a:bodyPr vert="horz" lIns="23079" tIns="38464" rIns="38464" bIns="38464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200" b="1" dirty="0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542925" y="6412124"/>
            <a:ext cx="85626" cy="836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marL="0" algn="ctr" defTabSz="769285" rtl="0" eaLnBrk="1" latinLnBrk="0" hangingPunct="1"/>
            <a:endParaRPr lang="en-US" sz="15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4850" y="6412124"/>
            <a:ext cx="85626" cy="836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769285" rtl="0" eaLnBrk="1" latinLnBrk="0" hangingPunct="1">
        <a:lnSpc>
          <a:spcPts val="4880"/>
        </a:lnSpc>
        <a:spcBef>
          <a:spcPct val="0"/>
        </a:spcBef>
        <a:buNone/>
        <a:defRPr sz="45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288482" indent="-288482" algn="l" defTabSz="76928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625044" indent="-240401" algn="l" defTabSz="769285" rtl="0" eaLnBrk="1" latinLnBrk="0" hangingPunct="1">
        <a:spcBef>
          <a:spcPct val="20000"/>
        </a:spcBef>
        <a:buFont typeface="Courier New" pitchFamily="49" charset="0"/>
        <a:buChar char="o"/>
        <a:defRPr sz="1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961606" indent="-192321" algn="l" defTabSz="769285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346248" indent="-192321" algn="l" defTabSz="769285" rtl="0" eaLnBrk="1" latinLnBrk="0" hangingPunct="1">
        <a:spcBef>
          <a:spcPct val="20000"/>
        </a:spcBef>
        <a:buFont typeface="Courier New" pitchFamily="49" charset="0"/>
        <a:buChar char="o"/>
        <a:defRPr sz="1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1730891" indent="-192321" algn="l" defTabSz="769285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115533" indent="-192321" algn="l" defTabSz="769285" rtl="0" eaLnBrk="1" latinLnBrk="0" hangingPunct="1">
        <a:spcBef>
          <a:spcPct val="20000"/>
        </a:spcBef>
        <a:buFont typeface="Courier New" pitchFamily="49" charset="0"/>
        <a:buChar char="o"/>
        <a:defRPr sz="1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500175" indent="-192321" algn="l" defTabSz="769285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2884818" indent="-192321" algn="l" defTabSz="769285" rtl="0" eaLnBrk="1" latinLnBrk="0" hangingPunct="1">
        <a:spcBef>
          <a:spcPct val="20000"/>
        </a:spcBef>
        <a:buFont typeface="Courier New" pitchFamily="49" charset="0"/>
        <a:buChar char="o"/>
        <a:defRPr sz="1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269460" indent="-192321" algn="l" defTabSz="769285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7692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642" algn="l" defTabSz="7692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9285" algn="l" defTabSz="7692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3927" algn="l" defTabSz="7692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8569" algn="l" defTabSz="7692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3212" algn="l" defTabSz="7692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7854" algn="l" defTabSz="7692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2497" algn="l" defTabSz="7692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7139" algn="l" defTabSz="7692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>
          <a:xfrm>
            <a:off x="692706" y="1025507"/>
            <a:ext cx="7850664" cy="1928827"/>
          </a:xfrm>
        </p:spPr>
        <p:txBody>
          <a:bodyPr/>
          <a:lstStyle/>
          <a:p>
            <a:pPr algn="l" eaLnBrk="1" hangingPunct="1"/>
            <a:r>
              <a:rPr lang="ar-EG" sz="3600" b="1" dirty="0" smtClean="0">
                <a:solidFill>
                  <a:schemeClr val="accent4"/>
                </a:solidFill>
              </a:rPr>
              <a:t>CONCEPT OF DISEASE DEVELOPMENT AND PREVENTION</a:t>
            </a:r>
            <a:endParaRPr lang="en-US" sz="3600" b="1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b="1" dirty="0"/>
              <a:t>EPIDEMIOLOGIC WHEEL</a:t>
            </a:r>
            <a:endParaRPr lang="en-US" sz="2400" b="1" dirty="0"/>
          </a:p>
        </p:txBody>
      </p:sp>
      <p:pic>
        <p:nvPicPr>
          <p:cNvPr id="4506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2954" y="1729071"/>
            <a:ext cx="3925332" cy="373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6542220" y="3232610"/>
            <a:ext cx="1272139" cy="53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Organisms &amp; </a:t>
            </a:r>
          </a:p>
          <a:p>
            <a:pPr eaLnBrk="1" hangingPunct="1"/>
            <a:r>
              <a:rPr lang="en-US">
                <a:latin typeface="Calibri" pitchFamily="34" charset="0"/>
              </a:rPr>
              <a:t>disease vector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2924757" y="5638271"/>
            <a:ext cx="2504078" cy="3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Climate, seasonality &amp; climate</a:t>
            </a:r>
          </a:p>
        </p:txBody>
      </p:sp>
      <p:sp>
        <p:nvSpPr>
          <p:cNvPr id="45063" name="TextBox 6"/>
          <p:cNvSpPr txBox="1">
            <a:spLocks noChangeArrowheads="1"/>
          </p:cNvSpPr>
          <p:nvPr/>
        </p:nvSpPr>
        <p:spPr bwMode="auto">
          <a:xfrm>
            <a:off x="461804" y="3157433"/>
            <a:ext cx="1468218" cy="53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Life style &amp;</a:t>
            </a:r>
          </a:p>
          <a:p>
            <a:pPr eaLnBrk="1" hangingPunct="1"/>
            <a:r>
              <a:rPr lang="en-US">
                <a:latin typeface="Calibri" pitchFamily="34" charset="0"/>
              </a:rPr>
              <a:t> living conditions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4128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b="1" dirty="0"/>
              <a:t>EPIDEMIOLOGIC WHEEL</a:t>
            </a:r>
            <a:endParaRPr lang="en-US" sz="2400" b="1" dirty="0"/>
          </a:p>
        </p:txBody>
      </p:sp>
      <p:pic>
        <p:nvPicPr>
          <p:cNvPr id="4608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738" y="1653894"/>
            <a:ext cx="3925332" cy="373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8940" y="1652329"/>
            <a:ext cx="3771397" cy="372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18612" y="5487917"/>
            <a:ext cx="1758105" cy="308512"/>
          </a:xfrm>
          <a:prstGeom prst="rect">
            <a:avLst/>
          </a:prstGeom>
          <a:noFill/>
        </p:spPr>
        <p:txBody>
          <a:bodyPr wrap="none" lIns="76928" tIns="38464" rIns="76928" bIns="38464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DIABETES MELLITUS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2378" y="5487917"/>
            <a:ext cx="1831267" cy="308512"/>
          </a:xfrm>
          <a:prstGeom prst="rect">
            <a:avLst/>
          </a:prstGeom>
          <a:noFill/>
        </p:spPr>
        <p:txBody>
          <a:bodyPr wrap="none" lIns="76928" tIns="38464" rIns="76928" bIns="38464">
            <a:spAutoFit/>
          </a:bodyPr>
          <a:lstStyle/>
          <a:p>
            <a:pPr>
              <a:defRPr/>
            </a:pPr>
            <a:r>
              <a:rPr lang="ar-EG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POSTULATED MODEL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2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b="1" dirty="0"/>
              <a:t>EPIDEMIOLOGIC WHEEL</a:t>
            </a:r>
            <a:endParaRPr lang="en-US" sz="2400" b="1" dirty="0"/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804" y="1729070"/>
            <a:ext cx="4035972" cy="360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4919" y="1653893"/>
            <a:ext cx="3811484" cy="368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80416" y="5487917"/>
            <a:ext cx="916785" cy="308512"/>
          </a:xfrm>
          <a:prstGeom prst="rect">
            <a:avLst/>
          </a:prstGeom>
          <a:noFill/>
        </p:spPr>
        <p:txBody>
          <a:bodyPr wrap="none" lIns="76928" tIns="38464" rIns="76928" bIns="38464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MALARIA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5412" y="5487917"/>
            <a:ext cx="1730726" cy="308512"/>
          </a:xfrm>
          <a:prstGeom prst="rect">
            <a:avLst/>
          </a:prstGeom>
          <a:noFill/>
        </p:spPr>
        <p:txBody>
          <a:bodyPr wrap="none" lIns="76928" tIns="38464" rIns="76928" bIns="38464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PHENYLKETONURIA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9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804" y="300708"/>
            <a:ext cx="8312467" cy="75176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/>
              <a:t>ICEBERG PHENOMENON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461804" y="1653893"/>
            <a:ext cx="8312467" cy="4736148"/>
          </a:xfrm>
        </p:spPr>
        <p:txBody>
          <a:bodyPr/>
          <a:lstStyle/>
          <a:p>
            <a:pPr marL="1153927" lvl="2" indent="-1007015">
              <a:lnSpc>
                <a:spcPct val="90000"/>
              </a:lnSpc>
              <a:buNone/>
            </a:pPr>
            <a:endParaRPr lang="en-US" b="1" smtClean="0"/>
          </a:p>
          <a:p>
            <a:pPr marL="1153927" lvl="2" indent="-1007015">
              <a:lnSpc>
                <a:spcPct val="90000"/>
              </a:lnSpc>
              <a:buNone/>
            </a:pPr>
            <a:endParaRPr lang="en-US" b="1" smtClean="0"/>
          </a:p>
          <a:p>
            <a:pPr marL="1153927" lvl="2" indent="-1007015">
              <a:lnSpc>
                <a:spcPct val="90000"/>
              </a:lnSpc>
              <a:buNone/>
            </a:pPr>
            <a:endParaRPr lang="en-US" b="1" smtClean="0"/>
          </a:p>
          <a:p>
            <a:pPr marL="1153927" lvl="2" indent="-1007015">
              <a:lnSpc>
                <a:spcPct val="90000"/>
              </a:lnSpc>
              <a:buNone/>
            </a:pPr>
            <a:endParaRPr lang="en-US" b="1" smtClean="0"/>
          </a:p>
          <a:p>
            <a:pPr marL="1153927" lvl="2" indent="-1007015">
              <a:lnSpc>
                <a:spcPct val="90000"/>
              </a:lnSpc>
              <a:buNone/>
            </a:pPr>
            <a:endParaRPr lang="en-US" b="1" smtClean="0"/>
          </a:p>
          <a:p>
            <a:pPr marL="1153927" lvl="2" indent="-1007015">
              <a:lnSpc>
                <a:spcPct val="90000"/>
              </a:lnSpc>
              <a:buNone/>
            </a:pPr>
            <a:r>
              <a:rPr lang="en-US" b="1" smtClean="0"/>
              <a:t>		     </a:t>
            </a:r>
            <a:r>
              <a:rPr lang="en-US" sz="5000" b="1"/>
              <a:t>			</a:t>
            </a:r>
            <a:endParaRPr lang="en-US" b="1" smtClean="0"/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837" y="1954601"/>
            <a:ext cx="8389435" cy="405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AutoShape 4"/>
          <p:cNvSpPr>
            <a:spLocks noChangeArrowheads="1"/>
          </p:cNvSpPr>
          <p:nvPr/>
        </p:nvSpPr>
        <p:spPr bwMode="auto">
          <a:xfrm rot="-2555581">
            <a:off x="6195867" y="2668781"/>
            <a:ext cx="692706" cy="300708"/>
          </a:xfrm>
          <a:prstGeom prst="left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6928" tIns="38464" rIns="76928" bIns="38464" anchor="ctr"/>
          <a:lstStyle/>
          <a:p>
            <a:endParaRPr lang="ar-OM"/>
          </a:p>
        </p:txBody>
      </p:sp>
      <p:sp>
        <p:nvSpPr>
          <p:cNvPr id="54279" name="AutoShape 5"/>
          <p:cNvSpPr>
            <a:spLocks noChangeArrowheads="1"/>
          </p:cNvSpPr>
          <p:nvPr/>
        </p:nvSpPr>
        <p:spPr bwMode="auto">
          <a:xfrm rot="-2785298">
            <a:off x="6705554" y="4581319"/>
            <a:ext cx="789358" cy="384836"/>
          </a:xfrm>
          <a:prstGeom prst="leftArrow">
            <a:avLst>
              <a:gd name="adj1" fmla="val 50000"/>
              <a:gd name="adj2" fmla="val 5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6928" tIns="38464" rIns="76928" bIns="38464" anchor="ctr"/>
          <a:lstStyle/>
          <a:p>
            <a:endParaRPr lang="ar-OM"/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6311317" y="2104955"/>
            <a:ext cx="1843321" cy="33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700" b="1"/>
              <a:t>Reported cases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6234351" y="3909202"/>
            <a:ext cx="2616888" cy="33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700" b="1"/>
              <a:t>Un-reported incidents </a:t>
            </a:r>
          </a:p>
        </p:txBody>
      </p:sp>
      <p:sp>
        <p:nvSpPr>
          <p:cNvPr id="54282" name="AutoShape 8"/>
          <p:cNvSpPr>
            <a:spLocks noChangeArrowheads="1"/>
          </p:cNvSpPr>
          <p:nvPr/>
        </p:nvSpPr>
        <p:spPr bwMode="auto">
          <a:xfrm rot="10800000">
            <a:off x="615738" y="2330485"/>
            <a:ext cx="923608" cy="2856724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6928" tIns="38464" rIns="76928" bIns="38464" anchor="ctr"/>
          <a:lstStyle/>
          <a:p>
            <a:endParaRPr lang="ar-OM"/>
          </a:p>
        </p:txBody>
      </p:sp>
      <p:sp>
        <p:nvSpPr>
          <p:cNvPr id="54283" name="Text Box 9"/>
          <p:cNvSpPr txBox="1">
            <a:spLocks noChangeArrowheads="1"/>
          </p:cNvSpPr>
          <p:nvPr/>
        </p:nvSpPr>
        <p:spPr bwMode="auto">
          <a:xfrm>
            <a:off x="538772" y="1804247"/>
            <a:ext cx="1067468" cy="33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700" b="1"/>
              <a:t>Severity 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3447494" y="4852046"/>
            <a:ext cx="2192776" cy="38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Prevalence pool </a:t>
            </a:r>
          </a:p>
        </p:txBody>
      </p:sp>
      <p:sp>
        <p:nvSpPr>
          <p:cNvPr id="54285" name="Rectangle 12"/>
          <p:cNvSpPr>
            <a:spLocks noChangeArrowheads="1"/>
          </p:cNvSpPr>
          <p:nvPr/>
        </p:nvSpPr>
        <p:spPr bwMode="auto">
          <a:xfrm>
            <a:off x="2155084" y="2029777"/>
            <a:ext cx="4156234" cy="5262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6928" tIns="38464" rIns="76928" bIns="38464" anchor="ctr"/>
          <a:lstStyle/>
          <a:p>
            <a:pPr algn="ctr"/>
            <a:r>
              <a:rPr lang="en-US" sz="1700" b="1">
                <a:solidFill>
                  <a:srgbClr val="A50021"/>
                </a:solidFill>
              </a:rPr>
              <a:t>Only severe incidents are identified</a:t>
            </a:r>
            <a:r>
              <a:rPr lang="en-US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694430" y="2781547"/>
            <a:ext cx="1338375" cy="38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Incidence</a:t>
            </a:r>
          </a:p>
        </p:txBody>
      </p:sp>
    </p:spTree>
    <p:extLst>
      <p:ext uri="{BB962C8B-B14F-4D97-AF65-F5344CB8AC3E}">
        <p14:creationId xmlns:p14="http://schemas.microsoft.com/office/powerpoint/2010/main" xmlns="" val="23212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b="1" dirty="0"/>
              <a:t>PREVENTION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idx="1"/>
          </p:nvPr>
        </p:nvSpPr>
        <p:spPr>
          <a:xfrm>
            <a:off x="509365" y="2180131"/>
            <a:ext cx="8312467" cy="1127654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Averting a disease </a:t>
            </a:r>
            <a:r>
              <a:rPr lang="en-US" dirty="0">
                <a:latin typeface="Calibri" pitchFamily="34" charset="0"/>
              </a:rPr>
              <a:t>or ill-health before its </a:t>
            </a:r>
            <a:r>
              <a:rPr lang="en-US" dirty="0" smtClean="0">
                <a:latin typeface="Calibri" pitchFamily="34" charset="0"/>
              </a:rPr>
              <a:t>occurrence</a:t>
            </a:r>
          </a:p>
          <a:p>
            <a:pPr marL="0" indent="0">
              <a:lnSpc>
                <a:spcPct val="13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02301" y="4585794"/>
            <a:ext cx="4283092" cy="308512"/>
          </a:xfrm>
          <a:prstGeom prst="rect">
            <a:avLst/>
          </a:prstGeom>
          <a:noFill/>
        </p:spPr>
        <p:txBody>
          <a:bodyPr wrap="none" lIns="76928" tIns="38464" rIns="76928" bIns="38464" rtlCol="0">
            <a:spAutoFit/>
          </a:bodyPr>
          <a:lstStyle/>
          <a:p>
            <a:r>
              <a:rPr lang="en-US" dirty="0" smtClean="0"/>
              <a:t>Control of Communicable Diseases in Men,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30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b="1" dirty="0"/>
              <a:t>PREVENTION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idx="1"/>
          </p:nvPr>
        </p:nvSpPr>
        <p:spPr>
          <a:xfrm>
            <a:off x="509365" y="2180131"/>
            <a:ext cx="8312467" cy="27815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GB" sz="3600" dirty="0"/>
              <a:t>Actions aiming at eradicating, eliminating, or minimizing the impact of disease and disability, or if none of these is feasible, retarding the progress of disease and disability. </a:t>
            </a:r>
          </a:p>
          <a:p>
            <a:pPr>
              <a:defRPr/>
            </a:pPr>
            <a:endParaRPr lang="en-GB" sz="3600" dirty="0"/>
          </a:p>
          <a:p>
            <a:pPr marL="0" indent="0">
              <a:buNone/>
              <a:defRPr/>
            </a:pPr>
            <a:r>
              <a:rPr lang="en-GB" sz="3600" dirty="0"/>
              <a:t>The concept of </a:t>
            </a:r>
            <a:r>
              <a:rPr lang="en-GB" sz="3600" i="1" dirty="0"/>
              <a:t>prevention is best </a:t>
            </a:r>
            <a:r>
              <a:rPr lang="en-GB" sz="3600" dirty="0"/>
              <a:t>defined in the context of </a:t>
            </a:r>
            <a:r>
              <a:rPr lang="en-GB" sz="3600" i="1" dirty="0"/>
              <a:t>levels of prevention; primary, secondary, </a:t>
            </a:r>
            <a:r>
              <a:rPr lang="en-GB" sz="3600" dirty="0"/>
              <a:t>and tertiary prevention.	</a:t>
            </a:r>
          </a:p>
          <a:p>
            <a:pPr marL="0" indent="0">
              <a:buNone/>
              <a:defRPr/>
            </a:pPr>
            <a:r>
              <a:rPr lang="en-GB" sz="3600" dirty="0"/>
              <a:t>			</a:t>
            </a:r>
            <a:endParaRPr lang="en-US" sz="31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18037" y="5638271"/>
            <a:ext cx="2181234" cy="308512"/>
          </a:xfrm>
          <a:prstGeom prst="rect">
            <a:avLst/>
          </a:prstGeom>
          <a:noFill/>
        </p:spPr>
        <p:txBody>
          <a:bodyPr wrap="none" lIns="76928" tIns="38464" rIns="76928" bIns="38464" rtlCol="0">
            <a:spAutoFit/>
          </a:bodyPr>
          <a:lstStyle/>
          <a:p>
            <a:r>
              <a:rPr lang="en-US" dirty="0" smtClean="0"/>
              <a:t>Oxford Dictionary,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026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b="1" dirty="0"/>
              <a:t>LEVELS OF PREVENTION </a:t>
            </a:r>
          </a:p>
        </p:txBody>
      </p:sp>
      <p:sp>
        <p:nvSpPr>
          <p:cNvPr id="55299" name="Content Placeholder 4"/>
          <p:cNvSpPr>
            <a:spLocks noGrp="1"/>
          </p:cNvSpPr>
          <p:nvPr>
            <p:ph idx="1"/>
          </p:nvPr>
        </p:nvSpPr>
        <p:spPr>
          <a:xfrm>
            <a:off x="461804" y="2480839"/>
            <a:ext cx="8312467" cy="3758847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		    Primordial Prevention</a:t>
            </a:r>
            <a:endParaRPr lang="en-US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			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b="1" dirty="0"/>
              <a:t>	</a:t>
            </a:r>
            <a:r>
              <a:rPr lang="en-US" b="1" dirty="0" smtClean="0"/>
              <a:t>			Primary Prevention </a:t>
            </a:r>
          </a:p>
          <a:p>
            <a:pPr>
              <a:lnSpc>
                <a:spcPct val="150000"/>
              </a:lnSpc>
              <a:spcBef>
                <a:spcPts val="1010"/>
              </a:spcBef>
              <a:buNone/>
            </a:pPr>
            <a:r>
              <a:rPr lang="en-US" b="1" dirty="0" smtClean="0"/>
              <a:t>					Secondary Prevention </a:t>
            </a:r>
          </a:p>
          <a:p>
            <a:pPr>
              <a:lnSpc>
                <a:spcPct val="150000"/>
              </a:lnSpc>
              <a:spcBef>
                <a:spcPts val="1010"/>
              </a:spcBef>
              <a:buNone/>
            </a:pPr>
            <a:r>
              <a:rPr lang="en-US" dirty="0" smtClean="0"/>
              <a:t>				            	</a:t>
            </a:r>
            <a:r>
              <a:rPr lang="en-US" b="1" dirty="0" smtClean="0"/>
              <a:t>Tertiary Prevention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155084" y="3984378"/>
            <a:ext cx="3848365" cy="1567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78692" y="4736147"/>
            <a:ext cx="4233201" cy="1567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703609" y="4359461"/>
            <a:ext cx="751769" cy="1604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25332" y="5563094"/>
            <a:ext cx="3694430" cy="1567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26936" y="4736148"/>
            <a:ext cx="0" cy="828513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780001" y="3607691"/>
            <a:ext cx="751769" cy="1604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085505" y="2931099"/>
            <a:ext cx="601416" cy="1604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85412" y="3232608"/>
            <a:ext cx="4079266" cy="1567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926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b="1" dirty="0"/>
              <a:t>NATURAL HISTORY OF DISEASE AND LEVELS OF PREVENTION</a:t>
            </a:r>
            <a:endParaRPr lang="en-US" sz="2400" b="1" dirty="0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102" y="1729070"/>
            <a:ext cx="8283604" cy="451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693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61804" y="150354"/>
            <a:ext cx="8389435" cy="977300"/>
          </a:xfrm>
        </p:spPr>
        <p:txBody>
          <a:bodyPr/>
          <a:lstStyle/>
          <a:p>
            <a:r>
              <a:rPr lang="en-GB" sz="2400" b="1"/>
              <a:t>NATURAL HISTORY OF DISEASE AND LEVELS OF PREVENTION</a:t>
            </a:r>
            <a:endParaRPr lang="en-US" sz="2400"/>
          </a:p>
        </p:txBody>
      </p:sp>
      <p:cxnSp>
        <p:nvCxnSpPr>
          <p:cNvPr id="5" name="Straight Connector 4"/>
          <p:cNvCxnSpPr/>
          <p:nvPr/>
        </p:nvCxnSpPr>
        <p:spPr>
          <a:xfrm>
            <a:off x="307868" y="3458139"/>
            <a:ext cx="8235501" cy="156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531969" y="3118278"/>
            <a:ext cx="2477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021994" y="3533281"/>
            <a:ext cx="1653893" cy="32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225409" y="3119807"/>
            <a:ext cx="2480839" cy="32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2" name="TextBox 18"/>
          <p:cNvSpPr txBox="1">
            <a:spLocks noChangeArrowheads="1"/>
          </p:cNvSpPr>
          <p:nvPr/>
        </p:nvSpPr>
        <p:spPr bwMode="auto">
          <a:xfrm>
            <a:off x="1385412" y="1954602"/>
            <a:ext cx="1462378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Stage of</a:t>
            </a:r>
          </a:p>
          <a:p>
            <a:pPr eaLnBrk="1" hangingPunct="1"/>
            <a:r>
              <a:rPr lang="en-US" sz="1200" b="1"/>
              <a:t>Susceptibility</a:t>
            </a:r>
          </a:p>
        </p:txBody>
      </p:sp>
      <p:sp>
        <p:nvSpPr>
          <p:cNvPr id="57353" name="TextBox 20"/>
          <p:cNvSpPr txBox="1">
            <a:spLocks noChangeArrowheads="1"/>
          </p:cNvSpPr>
          <p:nvPr/>
        </p:nvSpPr>
        <p:spPr bwMode="auto">
          <a:xfrm>
            <a:off x="2847790" y="1804248"/>
            <a:ext cx="1924182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Stage of</a:t>
            </a:r>
          </a:p>
          <a:p>
            <a:pPr eaLnBrk="1" hangingPunct="1"/>
            <a:r>
              <a:rPr lang="en-US" sz="1200" b="1"/>
              <a:t>Subclinical Disease</a:t>
            </a:r>
          </a:p>
        </p:txBody>
      </p:sp>
      <p:sp>
        <p:nvSpPr>
          <p:cNvPr id="57354" name="TextBox 24"/>
          <p:cNvSpPr txBox="1">
            <a:spLocks noChangeArrowheads="1"/>
          </p:cNvSpPr>
          <p:nvPr/>
        </p:nvSpPr>
        <p:spPr bwMode="auto">
          <a:xfrm>
            <a:off x="5002874" y="1804248"/>
            <a:ext cx="2385986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Stage of  Clinical Disease</a:t>
            </a:r>
          </a:p>
          <a:p>
            <a:pPr eaLnBrk="1" hangingPunct="1"/>
            <a:r>
              <a:rPr lang="en-GB" sz="1200" b="1"/>
              <a:t>Early               Advanced</a:t>
            </a:r>
            <a:endParaRPr lang="en-US" sz="1200" b="1"/>
          </a:p>
        </p:txBody>
      </p:sp>
      <p:sp>
        <p:nvSpPr>
          <p:cNvPr id="57355" name="TextBox 26"/>
          <p:cNvSpPr txBox="1">
            <a:spLocks noChangeArrowheads="1"/>
          </p:cNvSpPr>
          <p:nvPr/>
        </p:nvSpPr>
        <p:spPr bwMode="auto">
          <a:xfrm>
            <a:off x="7619763" y="1879425"/>
            <a:ext cx="1231476" cy="26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Termination</a:t>
            </a:r>
          </a:p>
        </p:txBody>
      </p:sp>
      <p:sp>
        <p:nvSpPr>
          <p:cNvPr id="57356" name="TextBox 28"/>
          <p:cNvSpPr txBox="1">
            <a:spLocks noChangeArrowheads="1"/>
          </p:cNvSpPr>
          <p:nvPr/>
        </p:nvSpPr>
        <p:spPr bwMode="auto">
          <a:xfrm>
            <a:off x="3386561" y="2706372"/>
            <a:ext cx="1308444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Pathological </a:t>
            </a:r>
          </a:p>
          <a:p>
            <a:pPr eaLnBrk="1" hangingPunct="1"/>
            <a:r>
              <a:rPr lang="en-US" sz="1200"/>
              <a:t>Change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276963" y="3269395"/>
            <a:ext cx="375885" cy="16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8" name="TextBox 31"/>
          <p:cNvSpPr txBox="1">
            <a:spLocks noChangeArrowheads="1"/>
          </p:cNvSpPr>
          <p:nvPr/>
        </p:nvSpPr>
        <p:spPr bwMode="auto">
          <a:xfrm>
            <a:off x="4079267" y="2330487"/>
            <a:ext cx="1609283" cy="26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0000"/>
                </a:solidFill>
              </a:rPr>
              <a:t>Onset of Symptoms</a:t>
            </a:r>
          </a:p>
        </p:txBody>
      </p:sp>
      <p:sp>
        <p:nvSpPr>
          <p:cNvPr id="57359" name="TextBox 32"/>
          <p:cNvSpPr txBox="1">
            <a:spLocks noChangeArrowheads="1"/>
          </p:cNvSpPr>
          <p:nvPr/>
        </p:nvSpPr>
        <p:spPr bwMode="auto">
          <a:xfrm>
            <a:off x="5233776" y="2781548"/>
            <a:ext cx="1308444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Time of Diagnosis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5046635" y="3269395"/>
            <a:ext cx="375885" cy="16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61" name="TextBox 34"/>
          <p:cNvSpPr txBox="1">
            <a:spLocks noChangeArrowheads="1"/>
          </p:cNvSpPr>
          <p:nvPr/>
        </p:nvSpPr>
        <p:spPr bwMode="auto">
          <a:xfrm>
            <a:off x="307870" y="4660972"/>
            <a:ext cx="2462953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i="1"/>
              <a:t>Primary prevention aims at reducing occurrence</a:t>
            </a:r>
          </a:p>
        </p:txBody>
      </p:sp>
      <p:sp>
        <p:nvSpPr>
          <p:cNvPr id="57362" name="TextBox 35"/>
          <p:cNvSpPr txBox="1">
            <a:spLocks noChangeArrowheads="1"/>
          </p:cNvSpPr>
          <p:nvPr/>
        </p:nvSpPr>
        <p:spPr bwMode="auto">
          <a:xfrm>
            <a:off x="2924758" y="4585794"/>
            <a:ext cx="1770248" cy="63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i="1"/>
              <a:t>Secondary prevention aims at reducing severity </a:t>
            </a:r>
          </a:p>
        </p:txBody>
      </p:sp>
      <p:sp>
        <p:nvSpPr>
          <p:cNvPr id="57363" name="TextBox 36"/>
          <p:cNvSpPr txBox="1">
            <a:spLocks noChangeArrowheads="1"/>
          </p:cNvSpPr>
          <p:nvPr/>
        </p:nvSpPr>
        <p:spPr bwMode="auto">
          <a:xfrm>
            <a:off x="4925907" y="4660971"/>
            <a:ext cx="2924757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i="1"/>
              <a:t>Tertiary prevention aims at reducing disability and mortality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7850664" y="4435440"/>
            <a:ext cx="76968" cy="112765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928" tIns="38464" rIns="76928" bIns="3846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365" name="TextBox 38"/>
          <p:cNvSpPr txBox="1">
            <a:spLocks noChangeArrowheads="1"/>
          </p:cNvSpPr>
          <p:nvPr/>
        </p:nvSpPr>
        <p:spPr bwMode="auto">
          <a:xfrm>
            <a:off x="8004599" y="4660972"/>
            <a:ext cx="1231476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i="1"/>
              <a:t>Levels of prevention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43407" y="3119826"/>
            <a:ext cx="2482406" cy="16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67" name="TextBox 18"/>
          <p:cNvSpPr txBox="1">
            <a:spLocks noChangeArrowheads="1"/>
          </p:cNvSpPr>
          <p:nvPr/>
        </p:nvSpPr>
        <p:spPr bwMode="auto">
          <a:xfrm>
            <a:off x="230902" y="3533318"/>
            <a:ext cx="1077542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Health promotion</a:t>
            </a:r>
          </a:p>
        </p:txBody>
      </p:sp>
      <p:sp>
        <p:nvSpPr>
          <p:cNvPr id="57368" name="TextBox 18"/>
          <p:cNvSpPr txBox="1">
            <a:spLocks noChangeArrowheads="1"/>
          </p:cNvSpPr>
          <p:nvPr/>
        </p:nvSpPr>
        <p:spPr bwMode="auto">
          <a:xfrm>
            <a:off x="384836" y="2180133"/>
            <a:ext cx="1154510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Positive  health</a:t>
            </a:r>
          </a:p>
        </p:txBody>
      </p:sp>
      <p:sp>
        <p:nvSpPr>
          <p:cNvPr id="57369" name="TextBox 18"/>
          <p:cNvSpPr txBox="1">
            <a:spLocks noChangeArrowheads="1"/>
          </p:cNvSpPr>
          <p:nvPr/>
        </p:nvSpPr>
        <p:spPr bwMode="auto">
          <a:xfrm>
            <a:off x="1462378" y="3533318"/>
            <a:ext cx="1154510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Specific protection </a:t>
            </a:r>
          </a:p>
        </p:txBody>
      </p:sp>
      <p:sp>
        <p:nvSpPr>
          <p:cNvPr id="57370" name="TextBox 18"/>
          <p:cNvSpPr txBox="1">
            <a:spLocks noChangeArrowheads="1"/>
          </p:cNvSpPr>
          <p:nvPr/>
        </p:nvSpPr>
        <p:spPr bwMode="auto">
          <a:xfrm>
            <a:off x="2924757" y="3533318"/>
            <a:ext cx="1847215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Early detection and treatment</a:t>
            </a:r>
          </a:p>
        </p:txBody>
      </p:sp>
      <p:sp>
        <p:nvSpPr>
          <p:cNvPr id="57371" name="TextBox 18"/>
          <p:cNvSpPr txBox="1">
            <a:spLocks noChangeArrowheads="1"/>
          </p:cNvSpPr>
          <p:nvPr/>
        </p:nvSpPr>
        <p:spPr bwMode="auto">
          <a:xfrm>
            <a:off x="4925906" y="3608495"/>
            <a:ext cx="1847215" cy="26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Disability limitation </a:t>
            </a:r>
          </a:p>
        </p:txBody>
      </p:sp>
      <p:sp>
        <p:nvSpPr>
          <p:cNvPr id="57372" name="TextBox 18"/>
          <p:cNvSpPr txBox="1">
            <a:spLocks noChangeArrowheads="1"/>
          </p:cNvSpPr>
          <p:nvPr/>
        </p:nvSpPr>
        <p:spPr bwMode="auto">
          <a:xfrm>
            <a:off x="7542795" y="3608495"/>
            <a:ext cx="1385411" cy="26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/>
              <a:t>Rehabilitation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9613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4836" y="150354"/>
            <a:ext cx="8312467" cy="977300"/>
          </a:xfrm>
        </p:spPr>
        <p:txBody>
          <a:bodyPr/>
          <a:lstStyle/>
          <a:p>
            <a:pPr eaLnBrk="1" hangingPunct="1"/>
            <a:r>
              <a:rPr lang="en-US" sz="3000" b="1"/>
              <a:t>LEVELS OF PREVENTION </a:t>
            </a:r>
          </a:p>
        </p:txBody>
      </p:sp>
      <p:sp>
        <p:nvSpPr>
          <p:cNvPr id="58371" name="Content Placeholder 4"/>
          <p:cNvSpPr>
            <a:spLocks noGrp="1"/>
          </p:cNvSpPr>
          <p:nvPr>
            <p:ph idx="1"/>
          </p:nvPr>
        </p:nvSpPr>
        <p:spPr>
          <a:xfrm>
            <a:off x="384837" y="1428362"/>
            <a:ext cx="7927631" cy="4811324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  Primordial Prevention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/>
              <a:t>	</a:t>
            </a:r>
            <a:r>
              <a:rPr lang="en-GB" b="1" dirty="0" smtClean="0"/>
              <a:t>	</a:t>
            </a:r>
            <a:r>
              <a:rPr lang="en-US" b="1" dirty="0" smtClean="0"/>
              <a:t>Primary Prevention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	</a:t>
            </a:r>
            <a:r>
              <a:rPr lang="en-US" b="1" dirty="0" smtClean="0"/>
              <a:t>		Secondary Prevention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dirty="0" smtClean="0"/>
              <a:t>		</a:t>
            </a: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			 </a:t>
            </a:r>
            <a:r>
              <a:rPr lang="en-US" b="1" dirty="0" smtClean="0"/>
              <a:t>   Tertiary Prevention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6641" y="3382962"/>
            <a:ext cx="2924757" cy="1567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85411" y="4435440"/>
            <a:ext cx="3309594" cy="1567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859975" y="3908399"/>
            <a:ext cx="1052477" cy="1604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70248" y="5487917"/>
            <a:ext cx="3155659" cy="1567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244811" y="4960876"/>
            <a:ext cx="1052477" cy="1604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83615" y="2818333"/>
            <a:ext cx="1127654" cy="1604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86721" y="1878622"/>
            <a:ext cx="751769" cy="1604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1804" y="2255308"/>
            <a:ext cx="3155659" cy="1567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Callout 1 12"/>
          <p:cNvSpPr/>
          <p:nvPr/>
        </p:nvSpPr>
        <p:spPr>
          <a:xfrm>
            <a:off x="5002874" y="1428362"/>
            <a:ext cx="3848365" cy="826946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anchor="ctr"/>
          <a:lstStyle/>
          <a:p>
            <a:pPr algn="ctr">
              <a:defRPr/>
            </a:pPr>
            <a:r>
              <a:rPr lang="en-US" dirty="0"/>
              <a:t>Policies &amp; legislations to address behavior of the population and environment</a:t>
            </a:r>
          </a:p>
        </p:txBody>
      </p:sp>
      <p:sp>
        <p:nvSpPr>
          <p:cNvPr id="17" name="Line Callout 1 16"/>
          <p:cNvSpPr/>
          <p:nvPr/>
        </p:nvSpPr>
        <p:spPr>
          <a:xfrm>
            <a:off x="5002874" y="2556016"/>
            <a:ext cx="3848365" cy="826946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anchor="ctr"/>
          <a:lstStyle/>
          <a:p>
            <a:pPr algn="ctr">
              <a:defRPr/>
            </a:pPr>
            <a:r>
              <a:rPr lang="en-US" dirty="0"/>
              <a:t>Health promotion &amp; specific protection </a:t>
            </a:r>
          </a:p>
        </p:txBody>
      </p:sp>
      <p:sp>
        <p:nvSpPr>
          <p:cNvPr id="21" name="Line Callout 1 20"/>
          <p:cNvSpPr/>
          <p:nvPr/>
        </p:nvSpPr>
        <p:spPr>
          <a:xfrm>
            <a:off x="5002874" y="3758847"/>
            <a:ext cx="3848365" cy="826946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anchor="ctr"/>
          <a:lstStyle/>
          <a:p>
            <a:pPr algn="ctr">
              <a:defRPr/>
            </a:pPr>
            <a:r>
              <a:rPr lang="en-US" dirty="0"/>
              <a:t>Screening &amp; mass treatment</a:t>
            </a:r>
          </a:p>
        </p:txBody>
      </p:sp>
      <p:sp>
        <p:nvSpPr>
          <p:cNvPr id="22" name="Line Callout 1 21"/>
          <p:cNvSpPr/>
          <p:nvPr/>
        </p:nvSpPr>
        <p:spPr>
          <a:xfrm>
            <a:off x="5079842" y="4961678"/>
            <a:ext cx="3771397" cy="676593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anchor="ctr"/>
          <a:lstStyle/>
          <a:p>
            <a:pPr algn="ctr">
              <a:defRPr/>
            </a:pPr>
            <a:r>
              <a:rPr lang="en-US" dirty="0"/>
              <a:t>Disability limitation &amp; rehabilitation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835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b="1" dirty="0"/>
              <a:t>LEARNING OBJECTIVES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idx="1"/>
          </p:nvPr>
        </p:nvSpPr>
        <p:spPr>
          <a:xfrm>
            <a:off x="461804" y="1653893"/>
            <a:ext cx="8312467" cy="4209909"/>
          </a:xfrm>
        </p:spPr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Describe four theories postulated for the development of diseases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Explain the concept of iceberg phenomenon in diseases </a:t>
            </a:r>
            <a:endParaRPr lang="en-US" b="1" dirty="0" smtClean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Define the terms prevention, control, elimination and eradication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Identify the level of prevention in relation to stage of disease development</a:t>
            </a:r>
            <a:endParaRPr lang="en-US" b="1" dirty="0" smtClean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Identify the measures applied at each level of prevention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552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000" b="1" dirty="0"/>
              <a:t>PRIMARY PREVENTION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en-US" dirty="0" smtClean="0"/>
          </a:p>
          <a:p>
            <a:pPr algn="ctr">
              <a:defRPr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HEALTH PROMOTION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SPECIFIC PROMOTION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25102" y="2405662"/>
            <a:ext cx="3994539" cy="3898238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dirty="0"/>
              <a:t>Health education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dirty="0"/>
              <a:t>Nutrition intervention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dirty="0"/>
              <a:t>Sanitation of the environment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dirty="0"/>
              <a:t>Life style modification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849512" y="2330485"/>
            <a:ext cx="3927966" cy="3898238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dirty="0"/>
              <a:t>Immunization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dirty="0"/>
              <a:t>Chemoprophylaxis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dirty="0"/>
              <a:t>Specific micronutrient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dirty="0"/>
              <a:t>Protection from unintentional injuries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dirty="0"/>
              <a:t>Protection from environmental hazards </a:t>
            </a:r>
          </a:p>
        </p:txBody>
      </p:sp>
    </p:spTree>
    <p:extLst>
      <p:ext uri="{BB962C8B-B14F-4D97-AF65-F5344CB8AC3E}">
        <p14:creationId xmlns:p14="http://schemas.microsoft.com/office/powerpoint/2010/main" xmlns="" val="91146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6" grpId="0" build="p"/>
      <p:bldP spid="5" grpId="0" build="p"/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DISABILITY LIMITATION &amp; REHABILITATION</a:t>
            </a:r>
            <a:endParaRPr lang="en-US" b="1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1804" y="1729070"/>
            <a:ext cx="8312467" cy="3984378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defRPr/>
            </a:pPr>
            <a:endParaRPr lang="en-US" sz="2400" dirty="0"/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dirty="0"/>
              <a:t>Disability limitation 	 =======  Prevent progress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endParaRPr lang="en-US" sz="2400" dirty="0"/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400" dirty="0"/>
              <a:t>Rehabilitation </a:t>
            </a:r>
            <a:r>
              <a:rPr lang="en-US" sz="2400" dirty="0" smtClean="0"/>
              <a:t>=========== attain highest level of functional abilities</a:t>
            </a:r>
            <a:endParaRPr lang="en-US" sz="2400" dirty="0"/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100" dirty="0"/>
              <a:t>Medical rehabilitation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100" dirty="0"/>
              <a:t>Vocational rehabilitation 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100" dirty="0"/>
              <a:t>Social rehabilitation 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100" dirty="0"/>
              <a:t>Psychological rehabilitation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244311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400" b="1" dirty="0"/>
              <a:t>DEVELOPMENT OF DISEASES </a:t>
            </a:r>
            <a:endParaRPr lang="en-US" sz="24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23607" y="1954601"/>
            <a:ext cx="7619762" cy="345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928" tIns="38464" rIns="76928" bIns="38464"/>
          <a:lstStyle/>
          <a:p>
            <a:pPr marL="1153927" lvl="2" indent="-1007015">
              <a:lnSpc>
                <a:spcPct val="90000"/>
              </a:lnSpc>
              <a:spcBef>
                <a:spcPts val="421"/>
              </a:spcBef>
              <a:buClr>
                <a:srgbClr val="BCBCBC"/>
              </a:buClr>
              <a:buSzPct val="76000"/>
              <a:defRPr/>
            </a:pPr>
            <a:endParaRPr lang="en-US" sz="1700" b="1" dirty="0">
              <a:solidFill>
                <a:srgbClr val="373D54"/>
              </a:solidFill>
              <a:latin typeface="Calibri" pitchFamily="34" charset="0"/>
            </a:endParaRPr>
          </a:p>
          <a:p>
            <a:pPr marL="1153927" lvl="2" indent="-1007015">
              <a:lnSpc>
                <a:spcPct val="90000"/>
              </a:lnSpc>
              <a:spcBef>
                <a:spcPts val="421"/>
              </a:spcBef>
              <a:buClr>
                <a:srgbClr val="BCBCBC"/>
              </a:buClr>
              <a:buSzPct val="76000"/>
              <a:defRPr/>
            </a:pPr>
            <a:endParaRPr lang="en-US" sz="1700" b="1" dirty="0">
              <a:solidFill>
                <a:srgbClr val="373D54"/>
              </a:solidFill>
              <a:latin typeface="Calibri" pitchFamily="34" charset="0"/>
            </a:endParaRPr>
          </a:p>
          <a:p>
            <a:pPr marL="1153927" lvl="2" indent="-1007015">
              <a:lnSpc>
                <a:spcPct val="90000"/>
              </a:lnSpc>
              <a:spcBef>
                <a:spcPts val="421"/>
              </a:spcBef>
              <a:buClr>
                <a:srgbClr val="BCBCBC"/>
              </a:buClr>
              <a:buSzPct val="76000"/>
              <a:defRPr/>
            </a:pPr>
            <a:r>
              <a:rPr lang="en-US" sz="14000" b="1" dirty="0">
                <a:solidFill>
                  <a:srgbClr val="373D54"/>
                </a:solidFill>
                <a:latin typeface="Calibri" pitchFamily="34" charset="0"/>
              </a:rPr>
              <a:t>?</a:t>
            </a:r>
            <a:r>
              <a:rPr lang="en-US" sz="8100" b="1" dirty="0">
                <a:solidFill>
                  <a:srgbClr val="373D54"/>
                </a:solidFill>
                <a:latin typeface="Calibri" pitchFamily="34" charset="0"/>
              </a:rPr>
              <a:t>					</a:t>
            </a:r>
            <a:r>
              <a:rPr lang="en-US" sz="1700" b="1" dirty="0">
                <a:solidFill>
                  <a:srgbClr val="373D54"/>
                </a:solidFill>
                <a:latin typeface="Calibri" pitchFamily="34" charset="0"/>
              </a:rPr>
              <a:t>   </a:t>
            </a:r>
            <a:r>
              <a:rPr lang="en-US" sz="5000" b="1" dirty="0">
                <a:solidFill>
                  <a:srgbClr val="373D54"/>
                </a:solidFill>
                <a:latin typeface="Calibri" pitchFamily="34" charset="0"/>
              </a:rPr>
              <a:t>		 </a:t>
            </a:r>
            <a:r>
              <a:rPr lang="en-US" sz="3400" b="1" dirty="0">
                <a:solidFill>
                  <a:srgbClr val="373D54"/>
                </a:solidFill>
                <a:latin typeface="Calibri" pitchFamily="34" charset="0"/>
              </a:rPr>
              <a:t>DISEASE</a:t>
            </a:r>
            <a:endParaRPr lang="en-US" sz="1700" b="1" dirty="0">
              <a:solidFill>
                <a:srgbClr val="373D54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16888" y="4209909"/>
            <a:ext cx="2616888" cy="15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0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400" b="1" dirty="0"/>
              <a:t> PRIMITI</a:t>
            </a:r>
            <a:r>
              <a:rPr lang="en-GB" sz="2400" b="1" dirty="0"/>
              <a:t>V</a:t>
            </a:r>
            <a:r>
              <a:rPr lang="ar-EG" sz="2400" b="1" dirty="0"/>
              <a:t>E AND MIDDLE AGE</a:t>
            </a:r>
            <a:r>
              <a:rPr lang="en-GB" sz="2400" b="1" dirty="0"/>
              <a:t> </a:t>
            </a:r>
            <a:r>
              <a:rPr lang="ar-EG" sz="2400" b="1" dirty="0"/>
              <a:t>THEORIES</a:t>
            </a:r>
            <a:endParaRPr lang="en-US" sz="24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9673" y="1353185"/>
            <a:ext cx="7619762" cy="451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928" tIns="38464" rIns="76928" bIns="38464"/>
          <a:lstStyle/>
          <a:p>
            <a:pPr marL="1153927" lvl="2" indent="-1007015">
              <a:lnSpc>
                <a:spcPct val="90000"/>
              </a:lnSpc>
              <a:spcBef>
                <a:spcPts val="421"/>
              </a:spcBef>
              <a:buClr>
                <a:srgbClr val="BCBCBC"/>
              </a:buClr>
              <a:buSzPct val="76000"/>
              <a:defRPr/>
            </a:pPr>
            <a:endParaRPr lang="en-US" sz="1700" b="1" dirty="0">
              <a:solidFill>
                <a:srgbClr val="373D54"/>
              </a:solidFill>
              <a:latin typeface="Calibri" pitchFamily="34" charset="0"/>
            </a:endParaRPr>
          </a:p>
          <a:p>
            <a:pPr marL="1153927" lvl="2" indent="-1007015">
              <a:lnSpc>
                <a:spcPct val="90000"/>
              </a:lnSpc>
              <a:spcBef>
                <a:spcPts val="421"/>
              </a:spcBef>
              <a:buClr>
                <a:srgbClr val="BCBCBC"/>
              </a:buClr>
              <a:buSzPct val="76000"/>
              <a:defRPr/>
            </a:pPr>
            <a:endParaRPr lang="en-US" sz="1700" b="1" dirty="0">
              <a:solidFill>
                <a:srgbClr val="373D54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505"/>
              </a:spcBef>
              <a:defRPr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“Supernatural cause” </a:t>
            </a:r>
            <a:r>
              <a:rPr lang="ar-EG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	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Evil spirits </a:t>
            </a:r>
            <a:endParaRPr lang="ar-EG" sz="20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505"/>
              </a:spcBef>
              <a:defRPr/>
            </a:pPr>
            <a:endParaRPr lang="ar-EG" sz="20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505"/>
              </a:spcBef>
              <a:defRPr/>
            </a:pPr>
            <a:r>
              <a:rPr lang="ar-EG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”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Punishment”						Gods  </a:t>
            </a:r>
            <a:endParaRPr lang="ar-EG" sz="20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505"/>
              </a:spcBef>
              <a:defRPr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130000"/>
              </a:lnSpc>
              <a:spcBef>
                <a:spcPts val="505"/>
              </a:spcBef>
              <a:defRPr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“Contagion theory”				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Contact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with the sick</a:t>
            </a:r>
            <a:endParaRPr lang="ar-EG" sz="20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505"/>
              </a:spcBef>
              <a:defRPr/>
            </a:pPr>
            <a:endParaRPr lang="en-US" sz="20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505"/>
              </a:spcBef>
              <a:defRPr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“Miasma”						Bad air/poisonous </a:t>
            </a:r>
          </a:p>
          <a:p>
            <a:pPr>
              <a:lnSpc>
                <a:spcPct val="130000"/>
              </a:lnSpc>
              <a:spcBef>
                <a:spcPts val="505"/>
              </a:spcBef>
              <a:defRPr/>
            </a:pPr>
            <a:endParaRPr lang="en-US" sz="20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25332" y="2405662"/>
            <a:ext cx="1308444" cy="156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25332" y="3458139"/>
            <a:ext cx="1308444" cy="156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02300" y="4510617"/>
            <a:ext cx="1308444" cy="156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25332" y="5563094"/>
            <a:ext cx="1308444" cy="156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82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b="1" dirty="0"/>
              <a:t>GERM </a:t>
            </a:r>
            <a:r>
              <a:rPr lang="ar-EG" sz="2400" b="1" dirty="0"/>
              <a:t>THEOR</a:t>
            </a:r>
            <a:r>
              <a:rPr lang="en-GB" sz="2400" b="1" dirty="0"/>
              <a:t>Y</a:t>
            </a:r>
            <a:endParaRPr lang="en-US" sz="2400" b="1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61804" y="1653893"/>
            <a:ext cx="8312467" cy="473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928" tIns="38464" rIns="76928" bIns="38464"/>
          <a:lstStyle/>
          <a:p>
            <a:pPr marL="1153927" lvl="2" indent="-1007015">
              <a:lnSpc>
                <a:spcPct val="90000"/>
              </a:lnSpc>
              <a:spcBef>
                <a:spcPts val="421"/>
              </a:spcBef>
              <a:buClr>
                <a:srgbClr val="BCBCBC"/>
              </a:buClr>
              <a:buSzPct val="76000"/>
              <a:defRPr/>
            </a:pPr>
            <a:endParaRPr lang="en-US" sz="1700" b="1" dirty="0">
              <a:solidFill>
                <a:srgbClr val="373D54"/>
              </a:solidFill>
              <a:latin typeface="Calibri" pitchFamily="34" charset="0"/>
            </a:endParaRPr>
          </a:p>
          <a:p>
            <a:pPr marL="1153927" lvl="2" indent="-1007015">
              <a:lnSpc>
                <a:spcPct val="90000"/>
              </a:lnSpc>
              <a:spcBef>
                <a:spcPts val="421"/>
              </a:spcBef>
              <a:buClr>
                <a:srgbClr val="BCBCBC"/>
              </a:buClr>
              <a:buSzPct val="76000"/>
              <a:defRPr/>
            </a:pPr>
            <a:endParaRPr lang="en-US" sz="1700" b="1" dirty="0">
              <a:solidFill>
                <a:srgbClr val="373D54"/>
              </a:solidFill>
              <a:latin typeface="Calibri" pitchFamily="34" charset="0"/>
            </a:endParaRPr>
          </a:p>
          <a:p>
            <a:pPr marL="1153927" lvl="2" indent="-1007015">
              <a:lnSpc>
                <a:spcPct val="90000"/>
              </a:lnSpc>
              <a:spcBef>
                <a:spcPts val="421"/>
              </a:spcBef>
              <a:buClr>
                <a:srgbClr val="BCBCBC"/>
              </a:buClr>
              <a:buSzPct val="76000"/>
              <a:defRPr/>
            </a:pPr>
            <a:endParaRPr lang="en-US" sz="1700" b="1" dirty="0">
              <a:solidFill>
                <a:srgbClr val="373D54"/>
              </a:solidFill>
              <a:latin typeface="Calibri" pitchFamily="34" charset="0"/>
            </a:endParaRPr>
          </a:p>
          <a:p>
            <a:pPr marL="1153927" lvl="2" indent="-1007015">
              <a:lnSpc>
                <a:spcPct val="90000"/>
              </a:lnSpc>
              <a:spcBef>
                <a:spcPts val="421"/>
              </a:spcBef>
              <a:buClr>
                <a:srgbClr val="BCBCBC"/>
              </a:buClr>
              <a:buSzPct val="76000"/>
              <a:defRPr/>
            </a:pPr>
            <a:endParaRPr lang="en-US" sz="1700" b="1" dirty="0">
              <a:solidFill>
                <a:srgbClr val="373D54"/>
              </a:solidFill>
              <a:latin typeface="Calibri" pitchFamily="34" charset="0"/>
            </a:endParaRPr>
          </a:p>
          <a:p>
            <a:pPr marL="1153927" lvl="2" indent="-1007015">
              <a:lnSpc>
                <a:spcPct val="90000"/>
              </a:lnSpc>
              <a:spcBef>
                <a:spcPts val="421"/>
              </a:spcBef>
              <a:buClr>
                <a:srgbClr val="BCBCBC"/>
              </a:buClr>
              <a:buSzPct val="76000"/>
              <a:defRPr/>
            </a:pPr>
            <a:endParaRPr lang="en-US" sz="1700" b="1" dirty="0">
              <a:solidFill>
                <a:srgbClr val="373D54"/>
              </a:solidFill>
              <a:latin typeface="Calibri" pitchFamily="34" charset="0"/>
            </a:endParaRPr>
          </a:p>
          <a:p>
            <a:pPr marL="1153927" lvl="2" indent="-1007015">
              <a:lnSpc>
                <a:spcPct val="90000"/>
              </a:lnSpc>
              <a:spcBef>
                <a:spcPts val="421"/>
              </a:spcBef>
              <a:buClr>
                <a:srgbClr val="BCBCBC"/>
              </a:buClr>
              <a:buSzPct val="76000"/>
              <a:defRPr/>
            </a:pPr>
            <a:r>
              <a:rPr lang="en-US" sz="1700" b="1" dirty="0">
                <a:solidFill>
                  <a:srgbClr val="373D54"/>
                </a:solidFill>
                <a:latin typeface="Calibri" pitchFamily="34" charset="0"/>
              </a:rPr>
              <a:t>		     </a:t>
            </a:r>
            <a:r>
              <a:rPr lang="en-US" sz="5000" b="1" dirty="0">
                <a:solidFill>
                  <a:srgbClr val="373D54"/>
                </a:solidFill>
                <a:latin typeface="Calibri" pitchFamily="34" charset="0"/>
              </a:rPr>
              <a:t>+					   = </a:t>
            </a:r>
            <a:r>
              <a:rPr lang="en-US" sz="3700" b="1" dirty="0">
                <a:solidFill>
                  <a:srgbClr val="373D54"/>
                </a:solidFill>
                <a:latin typeface="Calibri" pitchFamily="34" charset="0"/>
              </a:rPr>
              <a:t>DISEASE</a:t>
            </a:r>
            <a:endParaRPr lang="en-US" sz="1700" b="1" dirty="0">
              <a:solidFill>
                <a:srgbClr val="373D54"/>
              </a:solidFill>
              <a:latin typeface="Calibri" pitchFamily="34" charset="0"/>
            </a:endParaRP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4430" y="1954602"/>
            <a:ext cx="1693280" cy="411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7542" y="2781548"/>
            <a:ext cx="1507276" cy="222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706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b="1" dirty="0"/>
              <a:t>EPIDEMIOLOGIC TRIAD</a:t>
            </a:r>
            <a:endParaRPr lang="en-US" sz="2400" b="1" dirty="0"/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1991" y="1869413"/>
            <a:ext cx="6686690" cy="444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5135711" y="1987168"/>
            <a:ext cx="2236056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Micro-organisms, </a:t>
            </a:r>
          </a:p>
          <a:p>
            <a:pPr eaLnBrk="1" hangingPunct="1"/>
            <a:r>
              <a:rPr lang="en-US" sz="1200" dirty="0"/>
              <a:t>chemicals and physical factors</a:t>
            </a:r>
          </a:p>
        </p:txBody>
      </p:sp>
    </p:spTree>
    <p:extLst>
      <p:ext uri="{BB962C8B-B14F-4D97-AF65-F5344CB8AC3E}">
        <p14:creationId xmlns:p14="http://schemas.microsoft.com/office/powerpoint/2010/main" xmlns="" val="171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b="1" dirty="0"/>
              <a:t>EPIDEMIOLOGIC TRIAD</a:t>
            </a:r>
            <a:endParaRPr lang="en-US" sz="2400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412" y="1503539"/>
            <a:ext cx="1000574" cy="1422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0089" y="1578718"/>
            <a:ext cx="846640" cy="125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9594" y="1879425"/>
            <a:ext cx="2589629" cy="8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7157958" y="3608494"/>
            <a:ext cx="1087345" cy="86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700">
                <a:solidFill>
                  <a:schemeClr val="tx2"/>
                </a:solidFill>
                <a:latin typeface="Calibri" pitchFamily="34" charset="0"/>
              </a:rPr>
              <a:t>Number </a:t>
            </a:r>
          </a:p>
          <a:p>
            <a:pPr eaLnBrk="1" hangingPunct="1"/>
            <a:r>
              <a:rPr lang="en-US" sz="1700">
                <a:solidFill>
                  <a:schemeClr val="tx2"/>
                </a:solidFill>
                <a:latin typeface="Calibri" pitchFamily="34" charset="0"/>
              </a:rPr>
              <a:t>Virulence</a:t>
            </a:r>
          </a:p>
          <a:p>
            <a:pPr eaLnBrk="1" hangingPunct="1"/>
            <a:r>
              <a:rPr lang="en-US" sz="1700">
                <a:solidFill>
                  <a:schemeClr val="tx2"/>
                </a:solidFill>
                <a:latin typeface="Calibri" pitchFamily="34" charset="0"/>
              </a:rPr>
              <a:t>Resistance</a:t>
            </a: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23608" y="3608495"/>
            <a:ext cx="1323948" cy="190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700">
                <a:solidFill>
                  <a:schemeClr val="tx2"/>
                </a:solidFill>
                <a:latin typeface="Calibri" pitchFamily="34" charset="0"/>
              </a:rPr>
              <a:t>Age </a:t>
            </a:r>
          </a:p>
          <a:p>
            <a:pPr eaLnBrk="1" hangingPunct="1"/>
            <a:r>
              <a:rPr lang="en-US" sz="1700">
                <a:solidFill>
                  <a:schemeClr val="tx2"/>
                </a:solidFill>
                <a:latin typeface="Calibri" pitchFamily="34" charset="0"/>
              </a:rPr>
              <a:t>Sex </a:t>
            </a:r>
          </a:p>
          <a:p>
            <a:pPr eaLnBrk="1" hangingPunct="1"/>
            <a:r>
              <a:rPr lang="en-US" sz="1700">
                <a:solidFill>
                  <a:schemeClr val="tx2"/>
                </a:solidFill>
                <a:latin typeface="Calibri" pitchFamily="34" charset="0"/>
              </a:rPr>
              <a:t>Ethnicity</a:t>
            </a:r>
          </a:p>
          <a:p>
            <a:pPr eaLnBrk="1" hangingPunct="1"/>
            <a:r>
              <a:rPr lang="en-US" sz="1700">
                <a:solidFill>
                  <a:schemeClr val="tx2"/>
                </a:solidFill>
                <a:latin typeface="Calibri" pitchFamily="34" charset="0"/>
              </a:rPr>
              <a:t>SES</a:t>
            </a:r>
          </a:p>
          <a:p>
            <a:pPr eaLnBrk="1" hangingPunct="1"/>
            <a:r>
              <a:rPr lang="en-US" sz="1700">
                <a:solidFill>
                  <a:schemeClr val="tx2"/>
                </a:solidFill>
                <a:latin typeface="Calibri" pitchFamily="34" charset="0"/>
              </a:rPr>
              <a:t>Life style</a:t>
            </a:r>
          </a:p>
          <a:p>
            <a:pPr eaLnBrk="1" hangingPunct="1"/>
            <a:r>
              <a:rPr lang="en-US" sz="1700">
                <a:solidFill>
                  <a:schemeClr val="tx2"/>
                </a:solidFill>
                <a:latin typeface="Calibri" pitchFamily="34" charset="0"/>
              </a:rPr>
              <a:t>Malnutrition </a:t>
            </a:r>
          </a:p>
          <a:p>
            <a:pPr eaLnBrk="1" hangingPunct="1"/>
            <a:r>
              <a:rPr lang="en-US" sz="1700">
                <a:solidFill>
                  <a:schemeClr val="tx2"/>
                </a:solidFill>
                <a:latin typeface="Calibri" pitchFamily="34" charset="0"/>
              </a:rPr>
              <a:t>Hygiene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67969" y="3585354"/>
            <a:ext cx="1876984" cy="1955116"/>
          </a:xfrm>
          <a:prstGeom prst="rect">
            <a:avLst/>
          </a:prstGeom>
          <a:noFill/>
        </p:spPr>
        <p:txBody>
          <a:bodyPr wrap="none" lIns="76928" tIns="38464" rIns="76928" bIns="38464">
            <a:spAutoFit/>
          </a:bodyPr>
          <a:lstStyle/>
          <a:p>
            <a:pPr algn="ctr">
              <a:defRPr/>
            </a:pPr>
            <a:r>
              <a:rPr lang="en-US" sz="1700" dirty="0">
                <a:solidFill>
                  <a:schemeClr val="tx2"/>
                </a:solidFill>
                <a:latin typeface="Calibri" pitchFamily="34" charset="0"/>
              </a:rPr>
              <a:t>Urbanization</a:t>
            </a:r>
          </a:p>
          <a:p>
            <a:pPr algn="ctr">
              <a:defRPr/>
            </a:pPr>
            <a:r>
              <a:rPr lang="en-US" sz="1700" dirty="0">
                <a:solidFill>
                  <a:schemeClr val="tx2"/>
                </a:solidFill>
                <a:latin typeface="Calibri" pitchFamily="34" charset="0"/>
              </a:rPr>
              <a:t>Climate/rainfall</a:t>
            </a:r>
          </a:p>
          <a:p>
            <a:pPr algn="ctr">
              <a:defRPr/>
            </a:pPr>
            <a:r>
              <a:rPr lang="en-US" sz="1700" dirty="0">
                <a:solidFill>
                  <a:schemeClr val="tx2"/>
                </a:solidFill>
                <a:latin typeface="Calibri" pitchFamily="34" charset="0"/>
              </a:rPr>
              <a:t>Altitude</a:t>
            </a:r>
          </a:p>
          <a:p>
            <a:pPr algn="ctr">
              <a:defRPr/>
            </a:pPr>
            <a:r>
              <a:rPr lang="en-US" sz="1700" dirty="0">
                <a:solidFill>
                  <a:schemeClr val="tx2"/>
                </a:solidFill>
                <a:latin typeface="Calibri" pitchFamily="34" charset="0"/>
              </a:rPr>
              <a:t>Overcrowding </a:t>
            </a:r>
          </a:p>
          <a:p>
            <a:pPr algn="ctr">
              <a:defRPr/>
            </a:pPr>
            <a:r>
              <a:rPr lang="en-US" sz="1700" dirty="0">
                <a:solidFill>
                  <a:schemeClr val="tx2"/>
                </a:solidFill>
                <a:latin typeface="Calibri" pitchFamily="34" charset="0"/>
              </a:rPr>
              <a:t>Bad ventilation </a:t>
            </a:r>
          </a:p>
          <a:p>
            <a:pPr algn="ctr">
              <a:defRPr/>
            </a:pPr>
            <a:r>
              <a:rPr lang="en-US" sz="1700" dirty="0">
                <a:solidFill>
                  <a:schemeClr val="tx2"/>
                </a:solidFill>
                <a:latin typeface="Calibri" pitchFamily="34" charset="0"/>
              </a:rPr>
              <a:t>Indoor air pollut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US" sz="1700" dirty="0">
                <a:solidFill>
                  <a:schemeClr val="tx2"/>
                </a:solidFill>
                <a:latin typeface="Calibri" pitchFamily="34" charset="0"/>
              </a:rPr>
              <a:t>on</a:t>
            </a:r>
          </a:p>
          <a:p>
            <a:pPr algn="ctr">
              <a:defRPr/>
            </a:pPr>
            <a:r>
              <a:rPr lang="en-US" sz="1700" dirty="0">
                <a:solidFill>
                  <a:schemeClr val="tx2"/>
                </a:solidFill>
                <a:latin typeface="Calibri" pitchFamily="34" charset="0"/>
              </a:rPr>
              <a:t>Health services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607266" y="4134732"/>
            <a:ext cx="923608" cy="1567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993828" y="4134732"/>
            <a:ext cx="1000574" cy="1567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07266" y="4360263"/>
            <a:ext cx="923608" cy="1567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93828" y="4360263"/>
            <a:ext cx="1000574" cy="1567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114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b="1"/>
              <a:t>WEB CAUSATION</a:t>
            </a:r>
            <a:endParaRPr lang="en-US" sz="2400" b="1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1477" y="1503539"/>
            <a:ext cx="6888572" cy="451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469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b="1" dirty="0"/>
              <a:t>WEB CAUSATION</a:t>
            </a:r>
            <a:endParaRPr lang="en-US" sz="2400" b="1" dirty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6314" y="1729070"/>
            <a:ext cx="5605813" cy="440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391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8410</TotalTime>
  <Words>420</Words>
  <Application>Microsoft Office PowerPoint</Application>
  <PresentationFormat>Custom</PresentationFormat>
  <Paragraphs>172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CONCEPT OF DISEASE DEVELOPMENT AND PREVENTION</vt:lpstr>
      <vt:lpstr>LEARNING OBJECTIVES</vt:lpstr>
      <vt:lpstr>DEVELOPMENT OF DISEASES </vt:lpstr>
      <vt:lpstr> PRIMITIVE AND MIDDLE AGE THEORIES</vt:lpstr>
      <vt:lpstr>GERM THEORY</vt:lpstr>
      <vt:lpstr>EPIDEMIOLOGIC TRIAD</vt:lpstr>
      <vt:lpstr>EPIDEMIOLOGIC TRIAD</vt:lpstr>
      <vt:lpstr>WEB CAUSATION</vt:lpstr>
      <vt:lpstr>WEB CAUSATION</vt:lpstr>
      <vt:lpstr>EPIDEMIOLOGIC WHEEL</vt:lpstr>
      <vt:lpstr>EPIDEMIOLOGIC WHEEL</vt:lpstr>
      <vt:lpstr>EPIDEMIOLOGIC WHEEL</vt:lpstr>
      <vt:lpstr>ICEBERG PHENOMENON</vt:lpstr>
      <vt:lpstr>PREVENTION</vt:lpstr>
      <vt:lpstr>PREVENTION</vt:lpstr>
      <vt:lpstr>LEVELS OF PREVENTION </vt:lpstr>
      <vt:lpstr>NATURAL HISTORY OF DISEASE AND LEVELS OF PREVENTION</vt:lpstr>
      <vt:lpstr>NATURAL HISTORY OF DISEASE AND LEVELS OF PREVENTION</vt:lpstr>
      <vt:lpstr>LEVELS OF PREVENTION </vt:lpstr>
      <vt:lpstr>PRIMARY PREVENTION</vt:lpstr>
      <vt:lpstr>DISABILITY LIMITATION &amp; REHABILITATION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 M. Youssef</dc:creator>
  <cp:lastModifiedBy>ashry</cp:lastModifiedBy>
  <cp:revision>243</cp:revision>
  <dcterms:created xsi:type="dcterms:W3CDTF">2014-09-07T16:52:42Z</dcterms:created>
  <dcterms:modified xsi:type="dcterms:W3CDTF">2015-10-11T17:28:20Z</dcterms:modified>
</cp:coreProperties>
</file>