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9144000" cy="6858000"/>
  <p:notesSz cx="6858000" cy="9144000"/>
  <p:defaultTextStyle>
    <a:lvl1pPr>
      <a:defRPr>
        <a:latin typeface="+mn-lt"/>
        <a:ea typeface="+mn-ea"/>
        <a:cs typeface="+mn-cs"/>
        <a:sym typeface="Helvetica"/>
      </a:defRPr>
    </a:lvl1pPr>
    <a:lvl2pPr>
      <a:defRPr>
        <a:latin typeface="+mn-lt"/>
        <a:ea typeface="+mn-ea"/>
        <a:cs typeface="+mn-cs"/>
        <a:sym typeface="Helvetica"/>
      </a:defRPr>
    </a:lvl2pPr>
    <a:lvl3pPr>
      <a:defRPr>
        <a:latin typeface="+mn-lt"/>
        <a:ea typeface="+mn-ea"/>
        <a:cs typeface="+mn-cs"/>
        <a:sym typeface="Helvetica"/>
      </a:defRPr>
    </a:lvl3pPr>
    <a:lvl4pPr>
      <a:defRPr>
        <a:latin typeface="+mn-lt"/>
        <a:ea typeface="+mn-ea"/>
        <a:cs typeface="+mn-cs"/>
        <a:sym typeface="Helvetica"/>
      </a:defRPr>
    </a:lvl4pPr>
    <a:lvl5pPr>
      <a:defRPr>
        <a:latin typeface="+mn-lt"/>
        <a:ea typeface="+mn-ea"/>
        <a:cs typeface="+mn-cs"/>
        <a:sym typeface="Helvetica"/>
      </a:defRPr>
    </a:lvl5pPr>
    <a:lvl6pPr>
      <a:defRPr>
        <a:latin typeface="+mn-lt"/>
        <a:ea typeface="+mn-ea"/>
        <a:cs typeface="+mn-cs"/>
        <a:sym typeface="Helvetica"/>
      </a:defRPr>
    </a:lvl6pPr>
    <a:lvl7pPr>
      <a:defRPr>
        <a:latin typeface="+mn-lt"/>
        <a:ea typeface="+mn-ea"/>
        <a:cs typeface="+mn-cs"/>
        <a:sym typeface="Helvetica"/>
      </a:defRPr>
    </a:lvl7pPr>
    <a:lvl8pPr>
      <a:defRPr>
        <a:latin typeface="+mn-lt"/>
        <a:ea typeface="+mn-ea"/>
        <a:cs typeface="+mn-cs"/>
        <a:sym typeface="Helvetica"/>
      </a:defRPr>
    </a:lvl8pPr>
    <a:lvl9pPr>
      <a:defRPr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 b="def" i="def"/>
      <a:tcStyle>
        <a:tcBdr/>
        <a:fill>
          <a:solidFill>
            <a:srgbClr val="E6EBF5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 b="def" i="def"/>
      <a:tcStyle>
        <a:tcBdr/>
        <a:fill>
          <a:solidFill>
            <a:srgbClr val="E6EBF5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F6FC6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AEA"/>
          </a:solidFill>
        </a:fill>
      </a:tcStyle>
    </a:wholeTbl>
    <a:band2H>
      <a:tcTxStyle b="def" i="def"/>
      <a:tcStyle>
        <a:tcBdr/>
        <a:fill>
          <a:solidFill>
            <a:srgbClr val="E6EDF5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EC5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EC5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8EC5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F6FC6"/>
          </a:solidFill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2" name="Shape 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It would be good to make this two points: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Faculty-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 staff (fatimah, ayah and khlod- also put how they will support student i.e their role . Email and contact)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5" name="Shape 4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It would be good to make this two points: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Faculty-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 staff (fatimah, ayah and khlod- also put how they will support student i.e their role . Email and contact)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0" name="Shape 5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It would be good to make this two points: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Faculty-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 staff (fatimah, ayah and khlod- also put how they will support student i.e their role . Email and contact)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0" name="Shape 6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More related to dental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A screen shot of an EHR would be nice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6" name="Shape 8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I moved this slide to be before Blackboard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1" name="Shape 11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5" name="Shape 11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-9527" y="-7939"/>
            <a:ext cx="9163054" cy="1041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2" name="Shape 12"/>
          <p:cNvSpPr/>
          <p:nvPr/>
        </p:nvSpPr>
        <p:spPr>
          <a:xfrm>
            <a:off x="4381500" y="-7941"/>
            <a:ext cx="4762503" cy="607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5" name="Group 15"/>
          <p:cNvGrpSpPr/>
          <p:nvPr/>
        </p:nvGrpSpPr>
        <p:grpSpPr>
          <a:xfrm>
            <a:off x="-6097" y="-24387"/>
            <a:ext cx="9156198" cy="1048523"/>
            <a:chOff x="0" y="-1"/>
            <a:chExt cx="9156197" cy="1048521"/>
          </a:xfrm>
        </p:grpSpPr>
        <p:pic>
          <p:nvPicPr>
            <p:cNvPr id="13" name="image3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2"/>
              <a:ext cx="9131815" cy="1048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image2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73151"/>
              <a:ext cx="9156198" cy="9083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5C75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DBF5F9"/>
                </a:solidFill>
              </a:rP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One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Two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Three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Four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V="1" rot="420000">
            <a:off x="3165475" y="1108073"/>
            <a:ext cx="5257803" cy="41148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  <a:round/>
          </a:ln>
          <a:effectLst>
            <a:outerShdw sx="100000" sy="100000" kx="0" ky="0" algn="b" rotWithShape="0" blurRad="63500" dist="38499" dir="7500040">
              <a:srgbClr val="000000">
                <a:alpha val="25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" name="Shape 25"/>
          <p:cNvSpPr/>
          <p:nvPr/>
        </p:nvSpPr>
        <p:spPr>
          <a:xfrm flipV="1" rot="420000">
            <a:off x="8004174" y="5359400"/>
            <a:ext cx="155578" cy="1555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</a:ln>
          <a:effectLst>
            <a:outerShdw sx="100000" sy="100000" kx="0" ky="0" algn="b" rotWithShape="0" blurRad="63500" dist="6350" dir="12899787">
              <a:srgbClr val="000000">
                <a:alpha val="46998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</a:p>
        </p:txBody>
      </p:sp>
      <p:sp>
        <p:nvSpPr>
          <p:cNvPr id="26" name="Shape 26"/>
          <p:cNvSpPr/>
          <p:nvPr/>
        </p:nvSpPr>
        <p:spPr>
          <a:xfrm flipV="1">
            <a:off x="-9527" y="5816598"/>
            <a:ext cx="9163054" cy="10414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" name="Shape 27"/>
          <p:cNvSpPr/>
          <p:nvPr/>
        </p:nvSpPr>
        <p:spPr>
          <a:xfrm flipV="1">
            <a:off x="4381500" y="6250750"/>
            <a:ext cx="4762503" cy="6072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600"/>
              <a:t>Body Level One</a:t>
            </a:r>
            <a:endParaRPr sz="2600"/>
          </a:p>
          <a:p>
            <a:pPr lvl="1">
              <a:defRPr sz="1800"/>
            </a:pPr>
            <a:r>
              <a:rPr sz="2600"/>
              <a:t>Body Level Two</a:t>
            </a:r>
            <a:endParaRPr sz="2600"/>
          </a:p>
          <a:p>
            <a:pPr lvl="2">
              <a:defRPr sz="1800"/>
            </a:pPr>
            <a:r>
              <a:rPr sz="2600"/>
              <a:t>Body Level Three</a:t>
            </a:r>
            <a:endParaRPr sz="2600"/>
          </a:p>
          <a:p>
            <a:pPr lvl="3">
              <a:defRPr sz="1800"/>
            </a:pPr>
            <a:r>
              <a:rPr sz="2600"/>
              <a:t>Body Level Four</a:t>
            </a:r>
            <a:endParaRPr sz="2600"/>
          </a:p>
          <a:p>
            <a:pPr lvl="4">
              <a:defRPr sz="1800"/>
            </a:pPr>
            <a:r>
              <a:rPr sz="2600"/>
              <a:t>Body Level Five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xfrm>
            <a:off x="8077200" y="6518274"/>
            <a:ext cx="609600" cy="2032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5C75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9527" y="-7939"/>
            <a:ext cx="9163054" cy="10414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4381500" y="-7941"/>
            <a:ext cx="4762503" cy="607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6" name="Group 6"/>
          <p:cNvGrpSpPr/>
          <p:nvPr/>
        </p:nvGrpSpPr>
        <p:grpSpPr>
          <a:xfrm>
            <a:off x="-6097" y="-24387"/>
            <a:ext cx="9156198" cy="1048523"/>
            <a:chOff x="0" y="-1"/>
            <a:chExt cx="9156197" cy="1048521"/>
          </a:xfrm>
        </p:grpSpPr>
        <p:pic>
          <p:nvPicPr>
            <p:cNvPr id="4" name="image1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-2"/>
              <a:ext cx="9131815" cy="104852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" name="image2.png"/>
            <p:cNvPicPr/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73151"/>
              <a:ext cx="9156198" cy="90831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Shape 7"/>
          <p:cNvSpPr/>
          <p:nvPr>
            <p:ph type="title"/>
          </p:nvPr>
        </p:nvSpPr>
        <p:spPr>
          <a:xfrm>
            <a:off x="457200" y="0"/>
            <a:ext cx="8229600" cy="1847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DBF5F9"/>
                </a:solid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457200" y="1935159"/>
            <a:ext cx="8229600" cy="492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One</a:t>
            </a:r>
            <a:endParaRPr sz="2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Two</a:t>
            </a:r>
            <a:endParaRPr sz="2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Three</a:t>
            </a:r>
            <a:endParaRPr sz="2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Four</a:t>
            </a:r>
            <a:endParaRPr sz="2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FFFFFF"/>
                </a:solid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7924800" y="6518274"/>
            <a:ext cx="762000" cy="203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D1EAEE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</p:sldLayoutIdLst>
  <p:transition spd="med" advClick="1"/>
  <p:txStyles>
    <p:titleStyle>
      <a:lvl1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1pPr>
      <a:lvl2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2pPr>
      <a:lvl3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3pPr>
      <a:lvl4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4pPr>
      <a:lvl5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5pPr>
      <a:lvl6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6pPr>
      <a:lvl7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7pPr>
      <a:lvl8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8pPr>
      <a:lvl9pPr>
        <a:defRPr sz="5000">
          <a:solidFill>
            <a:srgbClr val="DBF5F9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273050" indent="-273050">
        <a:spcBef>
          <a:spcPts val="600"/>
        </a:spcBef>
        <a:buClr>
          <a:srgbClr val="0BD0D9"/>
        </a:buClr>
        <a:buSzPct val="95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1pPr>
      <a:lvl2pPr marL="660267" indent="-266565">
        <a:spcBef>
          <a:spcPts val="600"/>
        </a:spcBef>
        <a:buClr>
          <a:srgbClr val="0BD0D9"/>
        </a:buClr>
        <a:buSzPct val="85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2pPr>
      <a:lvl3pPr marL="972984" indent="-304647">
        <a:spcBef>
          <a:spcPts val="600"/>
        </a:spcBef>
        <a:buClr>
          <a:srgbClr val="0BD0D9"/>
        </a:buClr>
        <a:buSzPct val="70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3pPr>
      <a:lvl4pPr marL="1250313" indent="-272413">
        <a:spcBef>
          <a:spcPts val="600"/>
        </a:spcBef>
        <a:buClr>
          <a:srgbClr val="0BD0D9"/>
        </a:buClr>
        <a:buSzPct val="65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4pPr>
      <a:lvl5pPr marL="1555219" indent="-302682">
        <a:spcBef>
          <a:spcPts val="600"/>
        </a:spcBef>
        <a:buClr>
          <a:srgbClr val="0BD0D9"/>
        </a:buClr>
        <a:buSzPct val="65000"/>
        <a:buFont typeface="Wingdings 2"/>
        <a:buChar char="●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5pPr>
      <a:lvl6pPr marL="2012419" indent="-302683">
        <a:spcBef>
          <a:spcPts val="600"/>
        </a:spcBef>
        <a:buClr>
          <a:srgbClr val="0BD0D9"/>
        </a:buClr>
        <a:buSzPct val="65000"/>
        <a:buFont typeface="Wingdings 2"/>
        <a:buChar char="•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6pPr>
      <a:lvl7pPr marL="2469619" indent="-302683">
        <a:spcBef>
          <a:spcPts val="600"/>
        </a:spcBef>
        <a:buClr>
          <a:srgbClr val="0BD0D9"/>
        </a:buClr>
        <a:buSzPct val="65000"/>
        <a:buFont typeface="Wingdings 2"/>
        <a:buChar char="•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7pPr>
      <a:lvl8pPr marL="2926819" indent="-302683">
        <a:spcBef>
          <a:spcPts val="600"/>
        </a:spcBef>
        <a:buClr>
          <a:srgbClr val="0BD0D9"/>
        </a:buClr>
        <a:buSzPct val="65000"/>
        <a:buFont typeface="Wingdings 2"/>
        <a:buChar char="•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8pPr>
      <a:lvl9pPr marL="3384020" indent="-302683">
        <a:spcBef>
          <a:spcPts val="600"/>
        </a:spcBef>
        <a:buClr>
          <a:srgbClr val="0BD0D9"/>
        </a:buClr>
        <a:buSzPct val="65000"/>
        <a:buFont typeface="Wingdings 2"/>
        <a:buChar char="•"/>
        <a:defRPr sz="2600">
          <a:solidFill>
            <a:srgbClr val="FFFFFF"/>
          </a:solidFill>
          <a:latin typeface="Constantia"/>
          <a:ea typeface="Constantia"/>
          <a:cs typeface="Constantia"/>
          <a:sym typeface="Constantia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lms.ksu.edu.sa/" TargetMode="Externa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amrjamal@ksu.edu.sa" TargetMode="External"/><Relationship Id="rId4" Type="http://schemas.openxmlformats.org/officeDocument/2006/relationships/hyperlink" Target="mailto:albarrak@ksu.edu.sa" TargetMode="External"/><Relationship Id="rId5" Type="http://schemas.openxmlformats.org/officeDocument/2006/relationships/hyperlink" Target="mailto:nzakaria@ksu.edu.sa" TargetMode="Externa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twitter.com/MIELU_KSU" TargetMode="Externa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kheraiji@hotmail.com" TargetMode="External"/><Relationship Id="rId4" Type="http://schemas.openxmlformats.org/officeDocument/2006/relationships/hyperlink" Target="mailto:kmalghamdi@ksu.edu.sa" TargetMode="External"/><Relationship Id="rId5" Type="http://schemas.openxmlformats.org/officeDocument/2006/relationships/hyperlink" Target="mailto:hrammal@ksu.edu.sa" TargetMode="External"/><Relationship Id="rId6" Type="http://schemas.openxmlformats.org/officeDocument/2006/relationships/hyperlink" Target="mailto:aaansari@KSU.EDU.SA" TargetMode="External"/><Relationship Id="rId7" Type="http://schemas.openxmlformats.org/officeDocument/2006/relationships/hyperlink" Target="mailto:balyousefi@ksu.edu.sa" TargetMode="Externa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575" y="1371600"/>
            <a:ext cx="7851775" cy="1828800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Shape 35"/>
          <p:cNvSpPr/>
          <p:nvPr>
            <p:ph type="body" idx="4294967295"/>
          </p:nvPr>
        </p:nvSpPr>
        <p:spPr>
          <a:xfrm>
            <a:off x="533400" y="3228975"/>
            <a:ext cx="7854950" cy="3019426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Course Orientation</a:t>
            </a:r>
            <a:endParaRPr sz="3600"/>
          </a:p>
          <a:p>
            <a:pPr lvl="0"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1436-2015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Table 68"/>
          <p:cNvGraphicFramePr/>
          <p:nvPr/>
        </p:nvGraphicFramePr>
        <p:xfrm>
          <a:off x="685800" y="438000"/>
          <a:ext cx="8171327" cy="6394276"/>
        </p:xfrm>
        <a:graphic xmlns:a="http://schemas.openxmlformats.org/drawingml/2006/main">
          <a:graphicData uri="http://schemas.openxmlformats.org/drawingml/2006/table">
            <a:tbl>
              <a:tblPr firstCol="1" firstRow="0" lastCol="0" lastRow="0" bandCol="0" bandRow="1" rtl="0">
                <a:tableStyleId>{4C3C2611-4C71-4FC5-86AE-919BDF0F9419}</a:tableStyleId>
              </a:tblPr>
              <a:tblGrid>
                <a:gridCol w="1562645"/>
                <a:gridCol w="2963217"/>
                <a:gridCol w="3645462"/>
              </a:tblGrid>
              <a:tr h="949254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Learning Objectives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b="1"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Topics Covered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b="1"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Assessments  </a:t>
                      </a:r>
                    </a:p>
                  </a:txBody>
                  <a:tcPr marL="63500" marR="63500" marT="63500" marB="635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819425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LO1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All topics esp Consumer Health Informatics, Telehealth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Finals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203849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LO2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Workshops, EHR, DSS, Telehealth, CPOE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Final, Workshop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LO3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EHR, DSS, Telehealth, CPOE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LO4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CIS field visit, Ethics 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CIS field visit report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LO5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Clinical Informatics as A Career for Physician, Ethics 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lvl="0" algn="l" defTabSz="457200">
                        <a:defRPr b="0" i="0" sz="1800">
                          <a:solidFill>
                            <a:srgbClr val="000000"/>
                          </a:solidFill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LO6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Tutorials &amp; Workshops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Tutorials &amp; Workshops </a:t>
                      </a:r>
                    </a:p>
                  </a:txBody>
                  <a:tcPr marL="50800" marR="50800" marT="50800" marB="50800" anchor="t" anchorCtr="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sldNum" sz="quarter" idx="2"/>
          </p:nvPr>
        </p:nvSpPr>
        <p:spPr>
          <a:xfrm>
            <a:off x="7924800" y="6315071"/>
            <a:ext cx="762000" cy="2032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</a:fld>
          </a:p>
        </p:txBody>
      </p:sp>
      <p:graphicFrame>
        <p:nvGraphicFramePr>
          <p:cNvPr id="71" name="Table 71"/>
          <p:cNvGraphicFramePr/>
          <p:nvPr/>
        </p:nvGraphicFramePr>
        <p:xfrm>
          <a:off x="821433" y="505364"/>
          <a:ext cx="7791693" cy="535188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385584"/>
                <a:gridCol w="4591050"/>
                <a:gridCol w="2815058"/>
              </a:tblGrid>
              <a:tr h="640261"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>
                          <a:sym typeface="Helvetica"/>
                        </a:rPr>
                        <a:t/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Assessment task 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Proportion of Total Assessment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</a:tr>
              <a:tr h="1028495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Tutorial ( 9 tutorials)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2%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Workshop: Medical Search, Design Apps, EBM, CIS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8%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Midterm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20%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Online quiz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Final examination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40%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100">
                          <a:uFill>
                            <a:solidFill/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Site Visit- Presentation and Report 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20%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81817"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>
                          <a:sym typeface="Helvetica"/>
                        </a:rPr>
                        <a:t/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>
                          <a:sym typeface="Helvetica"/>
                        </a:rPr>
                        <a:t/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21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100%</a:t>
                      </a:r>
                    </a:p>
                  </a:txBody>
                  <a:tcPr marL="50800" marR="50800" marT="50800" marB="50800" anchor="t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 idx="4294967295"/>
          </p:nvPr>
        </p:nvSpPr>
        <p:spPr>
          <a:xfrm>
            <a:off x="457200" y="704848"/>
            <a:ext cx="8229600" cy="114300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Tutorial Participation (2%)</a:t>
            </a:r>
          </a:p>
        </p:txBody>
      </p:sp>
      <p:sp>
        <p:nvSpPr>
          <p:cNvPr id="74" name="Shape 74"/>
          <p:cNvSpPr/>
          <p:nvPr>
            <p:ph type="body" idx="4294967295"/>
          </p:nvPr>
        </p:nvSpPr>
        <p:spPr>
          <a:xfrm>
            <a:off x="457200" y="1935159"/>
            <a:ext cx="8229600" cy="43894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59397" indent="-259397" defTabSz="868680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17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1. There will be 9 tutorials this year </a:t>
            </a:r>
            <a:endParaRPr sz="24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2. Each group will be responsible 1-2 tutorials </a:t>
            </a:r>
            <a:endParaRPr sz="24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3. Tutorials will include discussion, case study, system review, demonstration etc. </a:t>
            </a:r>
            <a:endParaRPr sz="24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4. Designated group will present the outcome of tutorial  </a:t>
            </a:r>
            <a:endParaRPr sz="2400"/>
          </a:p>
          <a:p>
            <a:pPr lvl="0" marL="259397" indent="-259397" defTabSz="86868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5. All groups must attend and participate in discussion or Q&amp; A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sldNum" sz="quarter" idx="2"/>
          </p:nvPr>
        </p:nvSpPr>
        <p:spPr>
          <a:xfrm>
            <a:off x="7924800" y="6111871"/>
            <a:ext cx="762000" cy="2032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</a:fld>
          </a:p>
        </p:txBody>
      </p:sp>
      <p:graphicFrame>
        <p:nvGraphicFramePr>
          <p:cNvPr id="77" name="Table 77"/>
          <p:cNvGraphicFramePr/>
          <p:nvPr/>
        </p:nvGraphicFramePr>
        <p:xfrm>
          <a:off x="749097" y="1435100"/>
          <a:ext cx="7645805" cy="89596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47828"/>
                <a:gridCol w="2496696"/>
                <a:gridCol w="1446285"/>
                <a:gridCol w="3554990"/>
              </a:tblGrid>
              <a:tr h="110825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9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Week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Topic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Activities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# OF GROUPS 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02040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9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1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Introduction to Medical Informatics  (Tutorial)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Find one scientist who contribute in Health Informatics and present his/her major contributions 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2 groups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1889128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9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3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Clinical Data and Databases (Tutorial)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Review Electronic Health Record- review different types of data </a:t>
                      </a: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b="1" sz="1600">
                          <a:solidFill>
                            <a:srgbClr val="073E87"/>
                          </a:solidFill>
                          <a:uFill>
                            <a:solidFill/>
                          </a:u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What kind of errors can occur during data entry? How will this affect the quality of data?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1-2 groups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57627"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9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4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EHR (Tutorial)</a:t>
                      </a:r>
                    </a:p>
                  </a:txBody>
                  <a:tcPr marL="50800" marR="50800" marT="50800" marB="50800" anchor="ctr" anchorCtr="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Review </a:t>
                      </a: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Systmone (TPP) </a:t>
                      </a: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Practice Fusion </a:t>
                      </a: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endParaRPr sz="1600">
                        <a:uFill>
                          <a:solidFill/>
                        </a:u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 Black,sans-serif"/>
                          <a:ea typeface="Arial Black,sans-serif"/>
                          <a:cs typeface="Arial Black,sans-serif"/>
                          <a:sym typeface="Arial Black,sans-serif"/>
                        </a:rPr>
                        <a:t>Discuss if Electronic Health Record should provide social networking feature to allow collaboration among medical workers. What are the pros and the cons?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b="0" i="0" sz="1800"/>
                      </a:pPr>
                      <a:r>
                        <a:rPr sz="1600">
                          <a:uFill>
                            <a:solidFill/>
                          </a:uFill>
                          <a:latin typeface="Arial"/>
                          <a:ea typeface="Arial"/>
                          <a:cs typeface="Arial"/>
                          <a:sym typeface="Arial"/>
                        </a:rPr>
                        <a:t>2 groups 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8" name="Shape 78"/>
          <p:cNvSpPr/>
          <p:nvPr>
            <p:ph type="title" idx="4294967295"/>
          </p:nvPr>
        </p:nvSpPr>
        <p:spPr>
          <a:xfrm>
            <a:off x="330200" y="44448"/>
            <a:ext cx="8229600" cy="1143004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Example 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 idx="4294967295"/>
          </p:nvPr>
        </p:nvSpPr>
        <p:spPr>
          <a:xfrm>
            <a:off x="457200" y="704848"/>
            <a:ext cx="8229600" cy="1143005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Workshop Participation(8%)</a:t>
            </a:r>
          </a:p>
        </p:txBody>
      </p:sp>
      <p:sp>
        <p:nvSpPr>
          <p:cNvPr id="81" name="Shape 81"/>
          <p:cNvSpPr/>
          <p:nvPr>
            <p:ph type="body" idx="4294967295"/>
          </p:nvPr>
        </p:nvSpPr>
        <p:spPr>
          <a:xfrm>
            <a:off x="457200" y="1935159"/>
            <a:ext cx="8229600" cy="43894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1. There will be 4 Workshops this year 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2. Workshop will be 2-3 hours long </a:t>
            </a:r>
          </a:p>
          <a:p>
            <a:pPr lvl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3. All groups members must participate actively 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 idx="4294967295"/>
          </p:nvPr>
        </p:nvSpPr>
        <p:spPr>
          <a:xfrm>
            <a:off x="381000" y="914400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Use of Computer and Web</a:t>
            </a:r>
          </a:p>
        </p:txBody>
      </p:sp>
      <p:sp>
        <p:nvSpPr>
          <p:cNvPr id="84" name="Shape 84"/>
          <p:cNvSpPr/>
          <p:nvPr>
            <p:ph type="body" idx="4294967295"/>
          </p:nvPr>
        </p:nvSpPr>
        <p:spPr>
          <a:xfrm>
            <a:off x="457200" y="1935159"/>
            <a:ext cx="8229600" cy="43894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0" indent="393696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lvl="2" marL="2589327" indent="-1920991"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Blackboard</a:t>
            </a:r>
            <a:endParaRPr sz="2800"/>
          </a:p>
          <a:p>
            <a:pPr lvl="2" marL="2589327" indent="-1920991"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Search Engine</a:t>
            </a:r>
            <a:endParaRPr sz="2800"/>
          </a:p>
          <a:p>
            <a:pPr lvl="2" marL="2589327" indent="-1920991"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Googledoc, SlideShare, Dropbox </a:t>
            </a:r>
            <a:endParaRPr sz="2000"/>
          </a:p>
          <a:p>
            <a:pPr lvl="2" marL="0" indent="66833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 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title" idx="4294967295"/>
          </p:nvPr>
        </p:nvSpPr>
        <p:spPr>
          <a:xfrm>
            <a:off x="558800" y="1428746"/>
            <a:ext cx="8229600" cy="1143006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3800">
                <a:solidFill>
                  <a:srgbClr val="04617B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3800">
                <a:solidFill>
                  <a:srgbClr val="04617B"/>
                </a:solidFill>
              </a:rPr>
              <a:t>Blackboard- Learning Management System  </a:t>
            </a:r>
          </a:p>
        </p:txBody>
      </p:sp>
      <p:sp>
        <p:nvSpPr>
          <p:cNvPr id="89" name="Shape 89"/>
          <p:cNvSpPr/>
          <p:nvPr>
            <p:ph type="body" idx="4294967295"/>
          </p:nvPr>
        </p:nvSpPr>
        <p:spPr>
          <a:xfrm>
            <a:off x="558800" y="2773359"/>
            <a:ext cx="8229600" cy="37036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0" indent="393696">
              <a:lnSpc>
                <a:spcPct val="7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200"/>
          </a:p>
          <a:p>
            <a:pPr lvl="2" marL="1557107" indent="-888770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>
                <a:hlinkClick r:id="rId2" invalidUrl="" action="" tgtFrame="" tooltip="" history="1" highlightClick="0" endSnd="0"/>
              </a:rPr>
              <a:t>www.lms.ksu.edu.sa</a:t>
            </a:r>
            <a:endParaRPr sz="2400"/>
          </a:p>
          <a:p>
            <a:pPr lvl="2" marL="1557107" indent="-888770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Logging In </a:t>
            </a:r>
            <a:endParaRPr sz="2400"/>
          </a:p>
          <a:p>
            <a:pPr lvl="2" marL="1557107" indent="-888770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Course name </a:t>
            </a:r>
            <a:endParaRPr sz="2400"/>
          </a:p>
          <a:p>
            <a:pPr lvl="2" marL="1557107" indent="-888770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Download lecture slides/View lecture slides  </a:t>
            </a:r>
            <a:endParaRPr sz="2400"/>
          </a:p>
          <a:p>
            <a:pPr lvl="2" marL="1557107" indent="-888770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Announcements</a:t>
            </a:r>
            <a:endParaRPr sz="2400"/>
          </a:p>
          <a:p>
            <a:pPr lvl="2" marL="1557107" indent="-888770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Online Quiz</a:t>
            </a:r>
            <a:endParaRPr sz="2400"/>
          </a:p>
          <a:p>
            <a:pPr lvl="2" marL="1557107" indent="-888770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Upload report</a:t>
            </a:r>
            <a:endParaRPr sz="2400"/>
          </a:p>
          <a:p>
            <a:pPr lvl="2" marL="914400" indent="-246062">
              <a:lnSpc>
                <a:spcPct val="70000"/>
              </a:lnSpc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endParaRPr sz="1200"/>
          </a:p>
          <a:p>
            <a:pPr lvl="2" marL="0" indent="668337">
              <a:lnSpc>
                <a:spcPct val="70000"/>
              </a:lnSpc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00"/>
              <a:t> 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b="1" sz="4500">
                <a:solidFill>
                  <a:srgbClr val="04617B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500">
                <a:solidFill>
                  <a:srgbClr val="04617B"/>
                </a:solidFill>
              </a:rPr>
              <a:t>Resources </a:t>
            </a:r>
          </a:p>
        </p:txBody>
      </p:sp>
      <p:sp>
        <p:nvSpPr>
          <p:cNvPr id="92" name="Shape 92"/>
          <p:cNvSpPr/>
          <p:nvPr>
            <p:ph type="body" idx="4294967295"/>
          </p:nvPr>
        </p:nvSpPr>
        <p:spPr>
          <a:xfrm>
            <a:off x="215900" y="1966123"/>
            <a:ext cx="8712200" cy="367968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Notes from lecture</a:t>
            </a:r>
            <a:endParaRPr sz="24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Readings from textbook </a:t>
            </a:r>
            <a:endParaRPr sz="2400"/>
          </a:p>
          <a:p>
            <a:pPr lvl="2" marL="0" indent="4572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  	Shortliffe, E., Cimino, J. (2014).Biomedical Informatics: Computer Applications in Healthcare and Biomedicine, 4th Edition,  Springer </a:t>
            </a:r>
            <a:endParaRPr sz="24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Readings from selected papers </a:t>
            </a:r>
            <a:endParaRPr sz="24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Discussion with faculty members/KKUH staff 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 idx="4294967295"/>
          </p:nvPr>
        </p:nvSpPr>
        <p:spPr>
          <a:xfrm>
            <a:off x="381000" y="1143000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defTabSz="78638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4617B"/>
                </a:solidFill>
              </a:rPr>
              <a:t>Attendance </a:t>
            </a:r>
            <a:br>
              <a:rPr sz="3800">
                <a:solidFill>
                  <a:srgbClr val="04617B"/>
                </a:solidFill>
              </a:rPr>
            </a:br>
          </a:p>
        </p:txBody>
      </p:sp>
      <p:sp>
        <p:nvSpPr>
          <p:cNvPr id="95" name="Shape 95"/>
          <p:cNvSpPr/>
          <p:nvPr>
            <p:ph type="body" idx="4294967295"/>
          </p:nvPr>
        </p:nvSpPr>
        <p:spPr>
          <a:xfrm>
            <a:off x="457200" y="1981200"/>
            <a:ext cx="8229600" cy="47244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Class Attendance 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Please come within 10 minutes of the class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10% missing- 1</a:t>
            </a:r>
            <a:r>
              <a:rPr baseline="30000" sz="2400"/>
              <a:t>st</a:t>
            </a:r>
            <a:r>
              <a:rPr sz="2400"/>
              <a:t> warning letter 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20% missing- 2</a:t>
            </a:r>
            <a:r>
              <a:rPr baseline="30000" sz="2400"/>
              <a:t>nd</a:t>
            </a:r>
            <a:r>
              <a:rPr sz="2400"/>
              <a:t> warning letter 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25%- will be barred from taking the final examination</a:t>
            </a:r>
            <a:endParaRPr sz="24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Workshop &amp; Tutorial participation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Active Participation </a:t>
            </a:r>
            <a:endParaRPr sz="2400"/>
          </a:p>
          <a:p>
            <a:pPr lvl="2" marL="0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C93E4C"/>
                </a:solidFill>
              </a:rPr>
              <a:t>Reminder: </a:t>
            </a:r>
            <a:r>
              <a:rPr b="1" sz="2400">
                <a:solidFill>
                  <a:srgbClr val="C93E4C"/>
                </a:solidFill>
              </a:rPr>
              <a:t>Never SIGN</a:t>
            </a:r>
            <a:r>
              <a:rPr sz="2400">
                <a:solidFill>
                  <a:srgbClr val="C93E4C"/>
                </a:solidFill>
              </a:rPr>
              <a:t> on behalf of your friends. Your integrity is our PRIORITY! 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 idx="4294967295"/>
          </p:nvPr>
        </p:nvSpPr>
        <p:spPr>
          <a:xfrm>
            <a:off x="381000" y="990600"/>
            <a:ext cx="82296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defTabSz="78638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4617B"/>
                </a:solidFill>
              </a:rPr>
              <a:t>Course Policy </a:t>
            </a:r>
            <a:br>
              <a:rPr sz="3800">
                <a:solidFill>
                  <a:srgbClr val="04617B"/>
                </a:solidFill>
              </a:rPr>
            </a:br>
          </a:p>
        </p:txBody>
      </p:sp>
      <p:sp>
        <p:nvSpPr>
          <p:cNvPr id="98" name="Shape 98"/>
          <p:cNvSpPr/>
          <p:nvPr>
            <p:ph type="body" idx="4294967295"/>
          </p:nvPr>
        </p:nvSpPr>
        <p:spPr>
          <a:xfrm>
            <a:off x="457200" y="1371600"/>
            <a:ext cx="8229600" cy="5334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0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i. Lecture Hours </a:t>
            </a:r>
            <a:endParaRPr sz="20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Attend class regularly 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Pay attention 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Questions are welcomed 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Respect each other  </a:t>
            </a:r>
            <a:endParaRPr sz="2400"/>
          </a:p>
          <a:p>
            <a:pPr lvl="1" marL="0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ii. Tutorial and Workshop Hours </a:t>
            </a:r>
            <a:endParaRPr sz="20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Be prepared 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Avoid flaming and arguing without basis 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Open discussion 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Discussion within given topics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Other issues can be brought up outside classroom 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36481" y="-854079"/>
            <a:ext cx="9071032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Who are we?</a:t>
            </a:r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Medical Informatics and e-learning Unit (MIELU)</a:t>
            </a:r>
          </a:p>
        </p:txBody>
      </p:sp>
      <p:sp>
        <p:nvSpPr>
          <p:cNvPr id="38" name="Shape 38"/>
          <p:cNvSpPr/>
          <p:nvPr/>
        </p:nvSpPr>
        <p:spPr>
          <a:xfrm>
            <a:off x="190498" y="2603497"/>
            <a:ext cx="8763004" cy="2442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Dr. Amr Jamal (</a:t>
            </a:r>
            <a:r>
              <a:rPr sz="2700"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rPr>
              <a:t>amrjamal@ksu.edu.sa</a:t>
            </a:r>
            <a:r>
              <a:rPr sz="2700">
                <a:latin typeface="Arial"/>
                <a:ea typeface="Arial"/>
                <a:cs typeface="Arial"/>
                <a:sym typeface="Arial"/>
              </a:rPr>
              <a:t>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Professor Ahmed Albarrak (</a:t>
            </a:r>
            <a:r>
              <a:rPr sz="2700"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rPr>
              <a:t>albarrak@ksu.edu.sa</a:t>
            </a:r>
            <a:r>
              <a:rPr sz="2700">
                <a:latin typeface="Arial"/>
                <a:ea typeface="Arial"/>
                <a:cs typeface="Arial"/>
                <a:sym typeface="Arial"/>
              </a:rPr>
              <a:t>)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Dr. Nasriah Zakaria (</a:t>
            </a:r>
            <a:r>
              <a:rPr sz="2700">
                <a:latin typeface="Arial"/>
                <a:ea typeface="Arial"/>
                <a:cs typeface="Arial"/>
                <a:sym typeface="Arial"/>
                <a:hlinkClick r:id="rId5" invalidUrl="" action="" tgtFrame="" tooltip="" history="1" highlightClick="0" endSnd="0"/>
              </a:rPr>
              <a:t>nzakaria@ksu.edu.sa</a:t>
            </a:r>
            <a:r>
              <a:rPr sz="2700">
                <a:latin typeface="Arial"/>
                <a:ea typeface="Arial"/>
                <a:cs typeface="Arial"/>
                <a:sym typeface="Arial"/>
              </a:rPr>
              <a:t>)</a:t>
            </a:r>
            <a:endParaRPr sz="27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 advClick="1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 idx="4294967295"/>
          </p:nvPr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Course Policy </a:t>
            </a:r>
          </a:p>
        </p:txBody>
      </p:sp>
      <p:sp>
        <p:nvSpPr>
          <p:cNvPr id="101" name="Shape 101"/>
          <p:cNvSpPr/>
          <p:nvPr>
            <p:ph type="body" idx="4294967295"/>
          </p:nvPr>
        </p:nvSpPr>
        <p:spPr>
          <a:xfrm>
            <a:off x="457200" y="1752599"/>
            <a:ext cx="8229600" cy="495300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0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iii. Grades 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Follow grading criteria (available on Blackboard) 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Re-grading can only be done by submitting written requests and </a:t>
            </a:r>
            <a:r>
              <a:rPr b="1" sz="2400"/>
              <a:t>within one week </a:t>
            </a:r>
            <a:r>
              <a:rPr sz="2400"/>
              <a:t>after grade is announced. </a:t>
            </a:r>
            <a:endParaRPr sz="2400"/>
          </a:p>
          <a:p>
            <a:pPr lvl="2" marL="1557107" indent="-888770">
              <a:spcBef>
                <a:spcPts val="500"/>
              </a:spcBef>
              <a:buClr>
                <a:srgbClr val="009DD9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Always check </a:t>
            </a:r>
            <a:r>
              <a:rPr b="1" sz="2400" u="sng"/>
              <a:t>Grade Center</a:t>
            </a:r>
            <a:r>
              <a:rPr sz="2400"/>
              <a:t> from time to time and contact us if there’s any error as soon as possible 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457200" y="1997074"/>
            <a:ext cx="8229600" cy="293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444977" indent="-1444977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To visit  </a:t>
            </a:r>
            <a:r>
              <a:rPr b="1" sz="2400">
                <a:latin typeface="Constantia"/>
                <a:ea typeface="Constantia"/>
                <a:cs typeface="Constantia"/>
                <a:sym typeface="Constantia"/>
              </a:rPr>
              <a:t>ONE clinical information system </a:t>
            </a: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used in a healthcare organization/center/wards. 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0" marL="1444977" indent="-1444977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Examples 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1" marL="1902177" indent="-1444977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Electronic  Health Record, 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1" marL="1902177" indent="-1444977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Radiology Information System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1" marL="1902177" indent="-1444977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Computerized Physician Order Entry</a:t>
            </a:r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1" marL="1902177" indent="-1444977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PACS</a:t>
            </a:r>
          </a:p>
        </p:txBody>
      </p:sp>
      <p:sp>
        <p:nvSpPr>
          <p:cNvPr id="104" name="Shape 104"/>
          <p:cNvSpPr/>
          <p:nvPr/>
        </p:nvSpPr>
        <p:spPr>
          <a:xfrm>
            <a:off x="2188453" y="655553"/>
            <a:ext cx="4540877" cy="1285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/>
            <a:r>
              <a:rPr sz="38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Clinical Information</a:t>
            </a:r>
            <a:endParaRPr sz="3400">
              <a:solidFill>
                <a:srgbClr val="0D6568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34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System Site Visit 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457200" y="1997074"/>
            <a:ext cx="8534400" cy="438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CIS Milestone   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2: Announcement of the Project 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5:  Select system &amp; write letter to organization 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7-10: Visit Organisation (choose one convenient date)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Week11-15: Prepare CIS Site Visit Report 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22: CIS Presentation Day</a:t>
            </a:r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24:  Submit  Report </a:t>
            </a:r>
          </a:p>
        </p:txBody>
      </p:sp>
      <p:sp>
        <p:nvSpPr>
          <p:cNvPr id="107" name="Shape 107"/>
          <p:cNvSpPr/>
          <p:nvPr/>
        </p:nvSpPr>
        <p:spPr>
          <a:xfrm>
            <a:off x="2925053" y="566653"/>
            <a:ext cx="4540877" cy="1285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/>
            <a:r>
              <a:rPr sz="38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Clinical Information</a:t>
            </a:r>
            <a:endParaRPr sz="3400">
              <a:solidFill>
                <a:srgbClr val="0D6568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34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System Site Visit 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body" idx="4294967295"/>
          </p:nvPr>
        </p:nvSpPr>
        <p:spPr>
          <a:xfrm>
            <a:off x="457200" y="695821"/>
            <a:ext cx="8229600" cy="4714379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150177" indent="-150177" algn="ctr" defTabSz="502919">
              <a:lnSpc>
                <a:spcPct val="80000"/>
              </a:lnSpc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1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Stay Connected</a:t>
            </a:r>
            <a:endParaRPr sz="4100">
              <a:solidFill>
                <a:srgbClr val="0B5395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1148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Twitter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latin typeface="Comic Sans MS"/>
                <a:ea typeface="Comic Sans MS"/>
                <a:cs typeface="Comic Sans MS"/>
                <a:sym typeface="Comic Sans MS"/>
                <a:hlinkClick r:id="rId3" invalidUrl="" action="" tgtFrame="" tooltip="" history="1" highlightClick="0" endSnd="0"/>
              </a:rPr>
              <a:t>@MIELU_KSU</a:t>
            </a:r>
            <a:r>
              <a:rPr sz="2700"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r>
              <a:rPr sz="2700">
                <a:solidFill>
                  <a:srgbClr val="011480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11480"/>
                </a:solidFill>
                <a:latin typeface="Comic Sans MS Bold"/>
                <a:ea typeface="Comic Sans MS Bold"/>
                <a:cs typeface="Comic Sans MS Bold"/>
                <a:sym typeface="Comic Sans MS Bold"/>
              </a:rPr>
              <a:t>Facebook: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u="sng">
                <a:solidFill>
                  <a:srgbClr val="4787FF"/>
                </a:solidFill>
                <a:uFill>
                  <a:solidFill>
                    <a:srgbClr val="4787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https://www.facebook.com/Ksumielu</a:t>
            </a:r>
            <a:r>
              <a:rPr sz="2700">
                <a:solidFill>
                  <a:srgbClr val="011480"/>
                </a:solidFill>
                <a:uFill>
                  <a:solidFill>
                    <a:srgbClr val="4787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2700" u="sng">
              <a:solidFill>
                <a:srgbClr val="0B5395"/>
              </a:solidFill>
              <a:uFill>
                <a:solidFill>
                  <a:srgbClr val="4787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150177" indent="-150177" algn="ctr" defTabSz="502919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57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type="body" idx="4294967295"/>
          </p:nvPr>
        </p:nvSpPr>
        <p:spPr>
          <a:xfrm>
            <a:off x="457200" y="1935159"/>
            <a:ext cx="8229600" cy="34750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226631" indent="-226631" algn="ctr" defTabSz="758951">
              <a:lnSpc>
                <a:spcPct val="80000"/>
              </a:lnSpc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03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</a:t>
            </a:r>
            <a:endParaRPr sz="10300">
              <a:solidFill>
                <a:srgbClr val="0B5395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226631" indent="-226631" algn="ctr" defTabSz="758951">
              <a:lnSpc>
                <a:spcPct val="80000"/>
              </a:lnSpc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0F6FC6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F6FC6"/>
                </a:solidFill>
              </a:rPr>
              <a:t>nzakaria@ksu.edu.sa</a:t>
            </a:r>
            <a:endParaRPr sz="2400">
              <a:solidFill>
                <a:srgbClr val="0F6FC6"/>
              </a:solidFill>
            </a:endParaRPr>
          </a:p>
          <a:p>
            <a:pPr lvl="0"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F6FC6"/>
                </a:solidFill>
              </a:rPr>
              <a:t>albarrak@ksu.edu.sa</a:t>
            </a:r>
            <a:endParaRPr sz="2400">
              <a:solidFill>
                <a:srgbClr val="0F6FC6"/>
              </a:solidFill>
            </a:endParaRPr>
          </a:p>
          <a:p>
            <a:pPr lvl="0"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F6FC6"/>
                </a:solidFill>
              </a:rPr>
              <a:t>amrjamal@ksu.edu.sa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2616048" y="-193676"/>
            <a:ext cx="3911904" cy="198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Guest Speakers</a:t>
            </a:r>
          </a:p>
        </p:txBody>
      </p:sp>
      <p:sp>
        <p:nvSpPr>
          <p:cNvPr id="43" name="Shape 43"/>
          <p:cNvSpPr/>
          <p:nvPr/>
        </p:nvSpPr>
        <p:spPr>
          <a:xfrm>
            <a:off x="190498" y="2603498"/>
            <a:ext cx="8763004" cy="235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Dr. Osama Swailem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King Faisal Specialist and Research Center 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Dr. Anila Jahangiri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Jahangiri Consulting </a:t>
            </a:r>
            <a:endParaRPr sz="27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700"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3037834" y="-434975"/>
            <a:ext cx="3068329" cy="198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MIELU staff </a:t>
            </a:r>
          </a:p>
        </p:txBody>
      </p:sp>
      <p:sp>
        <p:nvSpPr>
          <p:cNvPr id="48" name="Shape 48"/>
          <p:cNvSpPr/>
          <p:nvPr/>
        </p:nvSpPr>
        <p:spPr>
          <a:xfrm>
            <a:off x="380998" y="1371596"/>
            <a:ext cx="8763004" cy="3636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/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Grades and Attendance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Dr. Mohamad Al kheraiji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3" invalidUrl="" action="" tgtFrame="" tooltip="" history="1" highlightClick="0" endSnd="0"/>
              </a:rPr>
              <a:t>kheraiji@hotmail.com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)- Male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Technical 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Khulood Alghamdi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4" invalidUrl="" action="" tgtFrame="" tooltip="" history="1" highlightClick="0" endSnd="0"/>
              </a:rPr>
              <a:t>kmalghamdi@ksu.edu.sa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Heba Rammal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5" invalidUrl="" action="" tgtFrame="" tooltip="" history="1" highlightClick="0" endSnd="0"/>
              </a:rPr>
              <a:t>hrammal@ksu.edu.sa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Asrar Ansari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6" invalidUrl="" action="" tgtFrame="" tooltip="" history="1" highlightClick="0" endSnd="0"/>
              </a:rPr>
              <a:t>aaansari@KSU.EDU.SA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sz="2600">
                <a:latin typeface="Arial"/>
                <a:ea typeface="Arial"/>
                <a:cs typeface="Arial"/>
                <a:sym typeface="Arial"/>
              </a:rPr>
              <a:t>Bashaier Al Yousefi (</a:t>
            </a:r>
            <a:r>
              <a:rPr sz="2600">
                <a:latin typeface="Arial"/>
                <a:ea typeface="Arial"/>
                <a:cs typeface="Arial"/>
                <a:sym typeface="Arial"/>
                <a:hlinkClick r:id="rId7" invalidUrl="" action="" tgtFrame="" tooltip="" history="1" highlightClick="0" endSnd="0"/>
              </a:rPr>
              <a:t>balyousefi@ksu.edu.sa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 idx="4294967295"/>
          </p:nvPr>
        </p:nvSpPr>
        <p:spPr>
          <a:xfrm>
            <a:off x="37652" y="710454"/>
            <a:ext cx="8649149" cy="134694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lvl="0" algn="ctr" defTabSz="502919">
              <a:defRPr sz="1800">
                <a:solidFill>
                  <a:srgbClr val="000000"/>
                </a:solidFill>
              </a:defRPr>
            </a:pPr>
            <a:br/>
            <a:r>
              <a:rPr b="1" sz="3000">
                <a:solidFill>
                  <a:srgbClr val="0C599E"/>
                </a:solidFill>
              </a:rPr>
              <a:t>Health/Medical/Biomedical </a:t>
            </a:r>
            <a:br>
              <a:rPr b="1" sz="3000">
                <a:solidFill>
                  <a:srgbClr val="0C599E"/>
                </a:solidFill>
              </a:rPr>
            </a:br>
            <a:r>
              <a:rPr b="1" sz="3000">
                <a:solidFill>
                  <a:srgbClr val="0C599E"/>
                </a:solidFill>
              </a:rPr>
              <a:t>Informatics</a:t>
            </a:r>
            <a:r>
              <a:rPr sz="3000">
                <a:solidFill>
                  <a:srgbClr val="0C599E"/>
                </a:solidFill>
              </a:rPr>
              <a:t> </a:t>
            </a:r>
          </a:p>
        </p:txBody>
      </p:sp>
      <p:sp>
        <p:nvSpPr>
          <p:cNvPr id="53" name="Shape 53"/>
          <p:cNvSpPr/>
          <p:nvPr>
            <p:ph type="body" idx="4294967295"/>
          </p:nvPr>
        </p:nvSpPr>
        <p:spPr>
          <a:xfrm>
            <a:off x="457200" y="2533897"/>
            <a:ext cx="8229600" cy="379070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1721735" indent="-1721735">
              <a:defRPr sz="1800">
                <a:solidFill>
                  <a:srgbClr val="000000"/>
                </a:solidFill>
              </a:defRPr>
            </a:pPr>
            <a:r>
              <a:rPr sz="2800"/>
              <a:t>The science of health/clinical/bio/medical </a:t>
            </a:r>
            <a:r>
              <a:rPr b="1" sz="2800"/>
              <a:t>data/information/knowledge </a:t>
            </a:r>
            <a:r>
              <a:rPr sz="2800"/>
              <a:t>is </a:t>
            </a:r>
            <a:endParaRPr sz="28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Acquired/Collected</a:t>
            </a:r>
            <a:endParaRPr sz="24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Manipulated</a:t>
            </a:r>
            <a:endParaRPr sz="24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Classified</a:t>
            </a:r>
            <a:endParaRPr sz="24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Organized</a:t>
            </a:r>
            <a:endParaRPr sz="24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Retrieved </a:t>
            </a:r>
            <a:endParaRPr sz="2400"/>
          </a:p>
          <a:p>
            <a:pPr lvl="1" marL="1171374" indent="-777674">
              <a:spcBef>
                <a:spcPts val="500"/>
              </a:spcBef>
              <a:buClr>
                <a:srgbClr val="0F6FC6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Stored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 idx="4294967295"/>
          </p:nvPr>
        </p:nvSpPr>
        <p:spPr>
          <a:xfrm>
            <a:off x="381000" y="704848"/>
            <a:ext cx="8305800" cy="1143007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Medical Informatics </a:t>
            </a:r>
          </a:p>
        </p:txBody>
      </p:sp>
      <p:sp>
        <p:nvSpPr>
          <p:cNvPr id="56" name="Shape 56"/>
          <p:cNvSpPr/>
          <p:nvPr>
            <p:ph type="body" idx="4294967295"/>
          </p:nvPr>
        </p:nvSpPr>
        <p:spPr>
          <a:xfrm>
            <a:off x="457200" y="1935159"/>
            <a:ext cx="8229600" cy="43894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1077080" indent="-1077080" defTabSz="89620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475"/>
              <a:t>This course is designed to provide 3</a:t>
            </a:r>
            <a:r>
              <a:rPr baseline="29957" sz="2475"/>
              <a:t>rd</a:t>
            </a:r>
            <a:r>
              <a:rPr sz="2475"/>
              <a:t> year students with </a:t>
            </a:r>
            <a:r>
              <a:rPr b="1" sz="2475" u="sng"/>
              <a:t>knowledge and skills about Medical Informatics</a:t>
            </a:r>
            <a:r>
              <a:rPr sz="2475"/>
              <a:t>. </a:t>
            </a:r>
            <a:endParaRPr sz="1683"/>
          </a:p>
          <a:p>
            <a:pPr lvl="0" marL="1077080" indent="-1077080" defTabSz="89620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475"/>
              <a:t>Students will learn how </a:t>
            </a:r>
            <a:r>
              <a:rPr b="1" sz="2475" u="sng"/>
              <a:t>data, information and knowledge is created, managed and processed using Information and Communication Technology</a:t>
            </a:r>
            <a:r>
              <a:rPr sz="2475"/>
              <a:t>. </a:t>
            </a:r>
            <a:endParaRPr sz="1683"/>
          </a:p>
          <a:p>
            <a:pPr lvl="0" marL="1077080" indent="-1077080" defTabSz="896202">
              <a:lnSpc>
                <a:spcPct val="9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475"/>
              <a:t>This course will also introduce the students to electronic health record, computerized physician order entry,  imaging, and Internet health applications.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image5.png" descr="https://store.cerner.com/items/284/main_image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56095" y="275283"/>
            <a:ext cx="8431811" cy="630743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 idx="4294967295"/>
          </p:nvPr>
        </p:nvSpPr>
        <p:spPr>
          <a:xfrm>
            <a:off x="457200" y="1066800"/>
            <a:ext cx="8229600" cy="7810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Learning Objectives (LO)</a:t>
            </a:r>
          </a:p>
        </p:txBody>
      </p:sp>
      <p:sp>
        <p:nvSpPr>
          <p:cNvPr id="63" name="Shape 63"/>
          <p:cNvSpPr/>
          <p:nvPr>
            <p:ph type="body" idx="4294967295"/>
          </p:nvPr>
        </p:nvSpPr>
        <p:spPr>
          <a:xfrm>
            <a:off x="457200" y="1935159"/>
            <a:ext cx="8229600" cy="43894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379474">
              <a:spcBef>
                <a:spcPts val="900"/>
              </a:spcBef>
              <a:buSzTx/>
              <a:buNone/>
              <a:tabLst>
                <a:tab pos="292100" algn="l"/>
                <a:tab pos="584200" algn="l"/>
                <a:tab pos="876300" algn="l"/>
                <a:tab pos="1168400" algn="l"/>
                <a:tab pos="1473200" algn="l"/>
                <a:tab pos="1765300" algn="l"/>
                <a:tab pos="2057400" algn="l"/>
                <a:tab pos="2349500" algn="l"/>
                <a:tab pos="2654300" algn="l"/>
                <a:tab pos="2946400" algn="l"/>
                <a:tab pos="3238500" algn="l"/>
                <a:tab pos="3530600" algn="l"/>
              </a:tabLst>
              <a:defRPr sz="1800">
                <a:solidFill>
                  <a:srgbClr val="000000"/>
                </a:solidFill>
              </a:defRPr>
            </a:pPr>
            <a:r>
              <a:rPr sz="2300"/>
              <a:t>At the end of the course, students will be able :</a:t>
            </a:r>
            <a:endParaRPr sz="2300"/>
          </a:p>
          <a:p>
            <a:pPr lvl="0" marL="379474" indent="-379474" defTabSz="379474">
              <a:spcBef>
                <a:spcPts val="1300"/>
              </a:spcBef>
              <a:buSzTx/>
              <a:buNone/>
              <a:tabLst>
                <a:tab pos="114300" algn="l"/>
                <a:tab pos="368300" algn="l"/>
              </a:tabLst>
              <a:defRPr sz="1800">
                <a:solidFill>
                  <a:srgbClr val="000000"/>
                </a:solidFill>
              </a:defRPr>
            </a:pPr>
            <a:r>
              <a:rPr sz="2300"/>
              <a:t>LO1: To understand the current trends in medical informatics as they apply to the healthcare field and the health profession</a:t>
            </a:r>
            <a:endParaRPr sz="2300"/>
          </a:p>
          <a:p>
            <a:pPr lvl="0" marL="379474" indent="-379474" defTabSz="379474">
              <a:spcBef>
                <a:spcPts val="1300"/>
              </a:spcBef>
              <a:buSzTx/>
              <a:buNone/>
              <a:tabLst>
                <a:tab pos="114300" algn="l"/>
                <a:tab pos="368300" algn="l"/>
              </a:tabLst>
              <a:defRPr sz="1800">
                <a:solidFill>
                  <a:srgbClr val="000000"/>
                </a:solidFill>
              </a:defRPr>
            </a:pPr>
            <a:r>
              <a:rPr sz="2300"/>
              <a:t>LO2: To </a:t>
            </a:r>
            <a:r>
              <a:rPr b="1" sz="2300"/>
              <a:t>increase awareness </a:t>
            </a:r>
            <a:r>
              <a:rPr sz="2300"/>
              <a:t>of the ways in which information technology is used in </a:t>
            </a:r>
            <a:r>
              <a:rPr b="1" sz="2300"/>
              <a:t>health-related situations</a:t>
            </a:r>
            <a:endParaRPr sz="2300"/>
          </a:p>
          <a:p>
            <a:pPr lvl="0" marL="379474" indent="-379474" defTabSz="379474">
              <a:spcBef>
                <a:spcPts val="1300"/>
              </a:spcBef>
              <a:buSzTx/>
              <a:buNone/>
              <a:tabLst>
                <a:tab pos="114300" algn="l"/>
                <a:tab pos="368300" algn="l"/>
              </a:tabLst>
              <a:defRPr sz="1800">
                <a:solidFill>
                  <a:srgbClr val="000000"/>
                </a:solidFill>
              </a:defRPr>
            </a:pPr>
            <a:r>
              <a:rPr sz="2300">
                <a:uFill>
                  <a:solidFill/>
                </a:uFill>
              </a:rPr>
              <a:t>LO3: To explore computer applications in health education, practice, administration and health research.  Identify various types of information systems used within healthcare institutions.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 idx="4294967295"/>
          </p:nvPr>
        </p:nvSpPr>
        <p:spPr>
          <a:xfrm>
            <a:off x="457200" y="1066800"/>
            <a:ext cx="8229600" cy="78105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Learning Objectives</a:t>
            </a:r>
          </a:p>
        </p:txBody>
      </p:sp>
      <p:sp>
        <p:nvSpPr>
          <p:cNvPr id="66" name="Shape 66"/>
          <p:cNvSpPr/>
          <p:nvPr>
            <p:ph type="body" idx="4294967295"/>
          </p:nvPr>
        </p:nvSpPr>
        <p:spPr>
          <a:xfrm>
            <a:off x="457200" y="1935159"/>
            <a:ext cx="8229600" cy="4389442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457200" indent="-457200" defTabSz="457200">
              <a:spcBef>
                <a:spcPts val="1600"/>
              </a:spcBef>
              <a:buSzTx/>
              <a:buNone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uFill>
                  <a:solidFill/>
                </a:uFill>
              </a:rPr>
              <a:t>LO4: To explore computer applications in</a:t>
            </a:r>
            <a:r>
              <a:rPr sz="2800" u="sng">
                <a:uFill>
                  <a:solidFill/>
                </a:uFill>
              </a:rPr>
              <a:t> </a:t>
            </a:r>
            <a:r>
              <a:rPr sz="2800">
                <a:uFill>
                  <a:solidFill/>
                </a:uFill>
              </a:rPr>
              <a:t>health education, practice, administration and health research.  </a:t>
            </a:r>
            <a:endParaRPr sz="2800">
              <a:uFill>
                <a:solidFill/>
              </a:uFill>
            </a:endParaRPr>
          </a:p>
          <a:p>
            <a:pPr lvl="0" marL="457200" indent="-457200" defTabSz="457200">
              <a:spcBef>
                <a:spcPts val="1600"/>
              </a:spcBef>
              <a:buSzTx/>
              <a:buNone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uFill>
                  <a:solidFill/>
                </a:uFill>
              </a:rPr>
              <a:t>LO5:To identify various types of information systems used within </a:t>
            </a:r>
            <a:r>
              <a:rPr b="1" sz="2800">
                <a:uFill>
                  <a:solidFill/>
                </a:uFill>
              </a:rPr>
              <a:t>various units</a:t>
            </a:r>
            <a:r>
              <a:rPr sz="2800">
                <a:uFill>
                  <a:solidFill/>
                </a:uFill>
              </a:rPr>
              <a:t> in healthcare institutions</a:t>
            </a:r>
            <a:endParaRPr sz="2800">
              <a:uFill>
                <a:solidFill/>
              </a:uFill>
            </a:endParaRPr>
          </a:p>
          <a:p>
            <a:pPr lvl="0" marL="457200" indent="-457200" defTabSz="457200">
              <a:spcBef>
                <a:spcPts val="1600"/>
              </a:spcBef>
              <a:buSzTx/>
              <a:buNone/>
              <a:tabLst>
                <a:tab pos="139700" algn="l"/>
                <a:tab pos="457200" algn="l"/>
              </a:tabLst>
              <a:defRPr sz="1800">
                <a:solidFill>
                  <a:srgbClr val="000000"/>
                </a:solidFill>
              </a:defRPr>
            </a:pPr>
            <a:r>
              <a:rPr sz="2800">
                <a:uFill>
                  <a:solidFill/>
                </a:uFill>
              </a:rPr>
              <a:t>LO6:To </a:t>
            </a:r>
            <a:r>
              <a:rPr b="1" sz="2800">
                <a:uFill>
                  <a:solidFill/>
                </a:uFill>
              </a:rPr>
              <a:t>conduct online search in healthcare </a:t>
            </a:r>
            <a:r>
              <a:rPr sz="2800">
                <a:uFill>
                  <a:solidFill/>
                </a:uFill>
              </a:rPr>
              <a:t>literature </a:t>
            </a:r>
            <a:r>
              <a:rPr b="1" sz="2800">
                <a:uFill>
                  <a:solidFill/>
                </a:uFill>
              </a:rPr>
              <a:t>as educational resources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8F8F8F"/>
      </a:accent3>
      <a:accent4>
        <a:srgbClr val="707070"/>
      </a:accent4>
      <a:accent5>
        <a:srgbClr val="AABADD"/>
      </a:accent5>
      <a:accent6>
        <a:srgbClr val="008EC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F6FC6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F6FC6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8F8F8F"/>
      </a:accent3>
      <a:accent4>
        <a:srgbClr val="707070"/>
      </a:accent4>
      <a:accent5>
        <a:srgbClr val="AABADD"/>
      </a:accent5>
      <a:accent6>
        <a:srgbClr val="008EC5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F6FC6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F6FC6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