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73"/>
  </p:notesMasterIdLst>
  <p:sldIdLst>
    <p:sldId id="256" r:id="rId2"/>
    <p:sldId id="257" r:id="rId3"/>
    <p:sldId id="259" r:id="rId4"/>
    <p:sldId id="260" r:id="rId5"/>
    <p:sldId id="261" r:id="rId6"/>
    <p:sldId id="262" r:id="rId7"/>
    <p:sldId id="281" r:id="rId8"/>
    <p:sldId id="263" r:id="rId9"/>
    <p:sldId id="264" r:id="rId10"/>
    <p:sldId id="258" r:id="rId11"/>
    <p:sldId id="267" r:id="rId12"/>
    <p:sldId id="275" r:id="rId13"/>
    <p:sldId id="268" r:id="rId14"/>
    <p:sldId id="265" r:id="rId15"/>
    <p:sldId id="269" r:id="rId16"/>
    <p:sldId id="270" r:id="rId17"/>
    <p:sldId id="271" r:id="rId18"/>
    <p:sldId id="272" r:id="rId19"/>
    <p:sldId id="339" r:id="rId20"/>
    <p:sldId id="340" r:id="rId21"/>
    <p:sldId id="273" r:id="rId22"/>
    <p:sldId id="274" r:id="rId23"/>
    <p:sldId id="277" r:id="rId24"/>
    <p:sldId id="278" r:id="rId25"/>
    <p:sldId id="279" r:id="rId26"/>
    <p:sldId id="280" r:id="rId27"/>
    <p:sldId id="289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8" r:id="rId44"/>
    <p:sldId id="300" r:id="rId45"/>
    <p:sldId id="301" r:id="rId46"/>
    <p:sldId id="302" r:id="rId47"/>
    <p:sldId id="303" r:id="rId48"/>
    <p:sldId id="304" r:id="rId49"/>
    <p:sldId id="276" r:id="rId50"/>
    <p:sldId id="313" r:id="rId51"/>
    <p:sldId id="316" r:id="rId52"/>
    <p:sldId id="319" r:id="rId53"/>
    <p:sldId id="331" r:id="rId54"/>
    <p:sldId id="315" r:id="rId55"/>
    <p:sldId id="314" r:id="rId56"/>
    <p:sldId id="336" r:id="rId57"/>
    <p:sldId id="337" r:id="rId58"/>
    <p:sldId id="320" r:id="rId59"/>
    <p:sldId id="317" r:id="rId60"/>
    <p:sldId id="318" r:id="rId61"/>
    <p:sldId id="321" r:id="rId62"/>
    <p:sldId id="332" r:id="rId63"/>
    <p:sldId id="322" r:id="rId64"/>
    <p:sldId id="323" r:id="rId65"/>
    <p:sldId id="324" r:id="rId66"/>
    <p:sldId id="325" r:id="rId67"/>
    <p:sldId id="326" r:id="rId68"/>
    <p:sldId id="327" r:id="rId69"/>
    <p:sldId id="333" r:id="rId70"/>
    <p:sldId id="328" r:id="rId71"/>
    <p:sldId id="33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2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A151-8EAD-7D45-9E41-71F22DFDA5E6}" type="datetimeFigureOut">
              <a:rPr lang="en-US" smtClean="0"/>
              <a:t>15-11-01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20F6D-1EAD-3B43-8E6D-F9AE8B69D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2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lot of times the exact cause is not really clear, but the result of the damage in the glomerulus is telling how immune system is playing an important rule.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20F6D-1EAD-3B43-8E6D-F9AE8B69D4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November 1, 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November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Glomerular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 341</a:t>
            </a:r>
          </a:p>
          <a:p>
            <a:r>
              <a:rPr lang="en-US" dirty="0" smtClean="0"/>
              <a:t>Nov 2,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2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Glomerular structure is needed to: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Keep </a:t>
            </a:r>
            <a:r>
              <a:rPr lang="en-US" dirty="0" smtClean="0"/>
              <a:t>the glomerular filtration normal, thus maintains normal kidney </a:t>
            </a:r>
            <a:r>
              <a:rPr lang="en-US" dirty="0" smtClean="0"/>
              <a:t>function.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keeps the urine volume maintained; so preventing fluid retention in the body which causes edema and high blood pressure.</a:t>
            </a:r>
          </a:p>
          <a:p>
            <a:endParaRPr lang="en-US" dirty="0" smtClean="0"/>
          </a:p>
          <a:p>
            <a:r>
              <a:rPr lang="en-US" dirty="0" smtClean="0"/>
              <a:t>Prevents the blood components (cells, proteins) from leaving the blood stream and appearing in the urine.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versus disrupted G. capillary wall </a:t>
            </a:r>
            <a:endParaRPr lang="en-US" dirty="0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229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 normal urine will have: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PROTEIN</a:t>
            </a:r>
            <a:r>
              <a:rPr lang="en-US" dirty="0" smtClean="0">
                <a:latin typeface="Calibri" charset="0"/>
              </a:rPr>
              <a:t>. </a:t>
            </a:r>
            <a:endParaRPr lang="en-US" dirty="0" smtClean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RED BLOOD CELLS ( Accept: </a:t>
            </a:r>
            <a:r>
              <a:rPr lang="en-US" dirty="0" smtClean="0">
                <a:latin typeface="Calibri" charset="0"/>
              </a:rPr>
              <a:t>&lt;</a:t>
            </a:r>
            <a:r>
              <a:rPr lang="en-US" dirty="0" smtClean="0">
                <a:latin typeface="Calibri" charset="0"/>
              </a:rPr>
              <a:t>2 </a:t>
            </a:r>
            <a:r>
              <a:rPr lang="en-US" dirty="0" smtClean="0">
                <a:latin typeface="Calibri" charset="0"/>
              </a:rPr>
              <a:t>RBCs</a:t>
            </a:r>
            <a:r>
              <a:rPr lang="en-US" dirty="0">
                <a:latin typeface="Calibri" charset="0"/>
              </a:rPr>
              <a:t>/</a:t>
            </a:r>
            <a:r>
              <a:rPr lang="en-US" dirty="0" smtClean="0">
                <a:latin typeface="Calibri" charset="0"/>
              </a:rPr>
              <a:t>High power field)</a:t>
            </a: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>
                <a:latin typeface="Calibri" charset="0"/>
              </a:rPr>
              <a:t>NO HEME.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NO CELLULAR CASTS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fat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sugar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4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glomerular diseases start?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Here we are talking about primary glomerular diseases that are mostly caused by immune system dysfunction.</a:t>
            </a:r>
          </a:p>
          <a:p>
            <a:endParaRPr lang="en-US" dirty="0" smtClean="0"/>
          </a:p>
          <a:p>
            <a:r>
              <a:rPr lang="en-US" dirty="0" smtClean="0"/>
              <a:t>Auto-antibodies targeting glomerular structure or immune-complexes (antigen-antibody) depositing and traumatizing the glomerular components.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729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09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glomerular diseases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Most important to recognize:</a:t>
            </a:r>
          </a:p>
          <a:p>
            <a:r>
              <a:rPr lang="en-US" dirty="0" smtClean="0"/>
              <a:t>The manifestations of a glomerular disease are usually indicative of which components of glomerular capillary wall was </a:t>
            </a:r>
            <a:r>
              <a:rPr lang="en-US" dirty="0" smtClean="0"/>
              <a:t>affected at the most.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dirty="0" err="1" smtClean="0"/>
              <a:t>Podocytes</a:t>
            </a:r>
            <a:r>
              <a:rPr lang="en-US" dirty="0" smtClean="0"/>
              <a:t> are the main target of the disease process                                                             &gt;&gt;&gt;&gt; mainly </a:t>
            </a:r>
            <a:r>
              <a:rPr lang="en-US" b="1" i="1" dirty="0" smtClean="0"/>
              <a:t>proteinuria</a:t>
            </a:r>
            <a:r>
              <a:rPr lang="en-US" dirty="0" smtClean="0"/>
              <a:t> </a:t>
            </a:r>
            <a:r>
              <a:rPr lang="en-US" dirty="0" smtClean="0"/>
              <a:t>( at large amount) will </a:t>
            </a:r>
            <a:r>
              <a:rPr lang="en-US" dirty="0" smtClean="0"/>
              <a:t>manifest; thus </a:t>
            </a:r>
            <a:r>
              <a:rPr lang="en-US" dirty="0" err="1" smtClean="0"/>
              <a:t>Nephrotic</a:t>
            </a:r>
            <a:r>
              <a:rPr lang="en-US" dirty="0" smtClean="0"/>
              <a:t> Syndrome will be the main finding.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dirty="0" smtClean="0"/>
              <a:t>endothelial cells and GBM </a:t>
            </a:r>
            <a:r>
              <a:rPr lang="en-US" dirty="0" smtClean="0"/>
              <a:t>are affected&gt;&gt;&gt;&gt; mainly </a:t>
            </a:r>
            <a:r>
              <a:rPr lang="en-US" b="1" i="1" dirty="0" smtClean="0"/>
              <a:t>hematuria and abnormal renal function</a:t>
            </a:r>
            <a:r>
              <a:rPr lang="en-US" dirty="0" smtClean="0"/>
              <a:t> will </a:t>
            </a:r>
            <a:r>
              <a:rPr lang="en-US" dirty="0" smtClean="0"/>
              <a:t>manifest because of disruption in glomerular filtration wall; </a:t>
            </a:r>
            <a:r>
              <a:rPr lang="en-US" dirty="0" smtClean="0"/>
              <a:t>thus </a:t>
            </a:r>
            <a:r>
              <a:rPr lang="en-US" dirty="0" smtClean="0"/>
              <a:t>Nephritic pattern of renal disease will manifest.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Proteinuria is always present in this kind </a:t>
            </a:r>
            <a:r>
              <a:rPr lang="en-US" dirty="0" smtClean="0"/>
              <a:t>of Glom injury as well.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5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Another important things to remember;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 Glomerular diseases are named based on their </a:t>
            </a:r>
            <a:r>
              <a:rPr lang="en-US" dirty="0" err="1" smtClean="0"/>
              <a:t>histo</a:t>
            </a:r>
            <a:r>
              <a:rPr lang="en-US" dirty="0" smtClean="0"/>
              <a:t>-pathological characteristics seen under the microscope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&gt;&gt; So, almost always a kidney biopsy is needed to diagnose </a:t>
            </a:r>
            <a:r>
              <a:rPr lang="en-US" dirty="0" smtClean="0"/>
              <a:t>any </a:t>
            </a:r>
            <a:r>
              <a:rPr lang="en-US" dirty="0" smtClean="0"/>
              <a:t>suspected primary glomerular disease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to make things easier, we can put Glomerular diseases in </a:t>
            </a:r>
            <a:r>
              <a:rPr lang="en-US" b="1" dirty="0" smtClean="0"/>
              <a:t>two main clinical categories </a:t>
            </a:r>
            <a:r>
              <a:rPr lang="en-US" dirty="0" smtClean="0"/>
              <a:t>(clinical i.e. the symptoms, signs and laboratory abnormalities)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Nephrotic</a:t>
            </a:r>
            <a:r>
              <a:rPr lang="en-US" dirty="0" smtClean="0"/>
              <a:t> ( due to </a:t>
            </a:r>
            <a:r>
              <a:rPr lang="en-US" dirty="0" err="1" smtClean="0"/>
              <a:t>Podocytes</a:t>
            </a:r>
            <a:r>
              <a:rPr lang="en-US" dirty="0" smtClean="0"/>
              <a:t> dysfunction, so heavy proteinuria will be present)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Nephritic</a:t>
            </a:r>
            <a:r>
              <a:rPr lang="en-US" dirty="0" smtClean="0"/>
              <a:t> ( due to glomerular capillaries inflammation; so hematuria, impaired renal function and variable amount of proteinuria will be present)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95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Nephrotic Syndrome (NS)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Podocytes</a:t>
            </a:r>
            <a:r>
              <a:rPr lang="en-US" dirty="0" smtClean="0"/>
              <a:t> abnormality is the primary finding in NS.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Podocytes</a:t>
            </a:r>
            <a:r>
              <a:rPr lang="en-US" dirty="0" smtClean="0"/>
              <a:t> will sustain a structural dysfunction; making them lose their Foot-processes. </a:t>
            </a:r>
          </a:p>
          <a:p>
            <a:endParaRPr lang="en-US" dirty="0" smtClean="0"/>
          </a:p>
          <a:p>
            <a:r>
              <a:rPr lang="en-US" dirty="0" smtClean="0"/>
              <a:t>This will lead to significant amount of protein appearing in the urine (</a:t>
            </a:r>
            <a:r>
              <a:rPr lang="en-US" dirty="0" smtClean="0"/>
              <a:t>Proteinuria</a:t>
            </a:r>
            <a:r>
              <a:rPr lang="en-US" dirty="0" smtClean="0"/>
              <a:t>).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002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age02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7" r="-19907"/>
          <a:stretch>
            <a:fillRect/>
          </a:stretch>
        </p:blipFill>
        <p:spPr>
          <a:xfrm>
            <a:off x="-25876" y="1043001"/>
            <a:ext cx="9169876" cy="5434000"/>
          </a:xfrm>
        </p:spPr>
      </p:pic>
    </p:spTree>
    <p:extLst>
      <p:ext uri="{BB962C8B-B14F-4D97-AF65-F5344CB8AC3E}">
        <p14:creationId xmlns:p14="http://schemas.microsoft.com/office/powerpoint/2010/main" val="345558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1- To understand the pathophysiology of primary Glomerular </a:t>
            </a:r>
            <a:r>
              <a:rPr lang="en-US" dirty="0" smtClean="0"/>
              <a:t>Diseases.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2- To correlate the clinical findings with the underlying renal </a:t>
            </a:r>
            <a:r>
              <a:rPr lang="en-US" dirty="0" smtClean="0"/>
              <a:t>pathology.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3- To recognize the important features of </a:t>
            </a:r>
            <a:r>
              <a:rPr lang="en-US" dirty="0" err="1" smtClean="0"/>
              <a:t>Nephrotic</a:t>
            </a:r>
            <a:r>
              <a:rPr lang="en-US" dirty="0" smtClean="0"/>
              <a:t> </a:t>
            </a:r>
            <a:r>
              <a:rPr lang="en-US" dirty="0" smtClean="0"/>
              <a:t>syndrome.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4- Learn the most common causes of NS in adults.</a:t>
            </a:r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- To recognize the most important Glomerular diseases that cause Nephritic </a:t>
            </a:r>
            <a:r>
              <a:rPr lang="en-US" dirty="0"/>
              <a:t>pattern ( Glomerulonephritis</a:t>
            </a:r>
            <a:r>
              <a:rPr lang="en-US" dirty="0" smtClean="0"/>
              <a:t>).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22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1" y="692775"/>
            <a:ext cx="7821502" cy="5484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87362" y="3429000"/>
            <a:ext cx="109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(Anionic)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537" y="5395549"/>
            <a:ext cx="117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(Albumin)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0212" cy="4876800"/>
          </a:xfrm>
        </p:spPr>
        <p:txBody>
          <a:bodyPr>
            <a:normAutofit/>
          </a:bodyPr>
          <a:lstStyle/>
          <a:p>
            <a:pPr marL="0" indent="0">
              <a:buSzPct val="50000"/>
              <a:buNone/>
              <a:defRPr/>
            </a:pPr>
            <a:endParaRPr lang="en-US" dirty="0" smtClean="0"/>
          </a:p>
          <a:p>
            <a:pPr marL="0" indent="0">
              <a:buSzPct val="50000"/>
              <a:buNone/>
              <a:defRPr/>
            </a:pPr>
            <a:r>
              <a:rPr lang="en-US" dirty="0" smtClean="0"/>
              <a:t>It </a:t>
            </a:r>
            <a:r>
              <a:rPr lang="en-US" dirty="0"/>
              <a:t>refers to a </a:t>
            </a:r>
            <a:r>
              <a:rPr lang="en-US" dirty="0" smtClean="0"/>
              <a:t>constellation </a:t>
            </a:r>
            <a:r>
              <a:rPr lang="en-US" dirty="0"/>
              <a:t>of clinical and laboratory features of renal </a:t>
            </a:r>
            <a:r>
              <a:rPr lang="en-US" dirty="0" smtClean="0"/>
              <a:t>disease:</a:t>
            </a:r>
          </a:p>
          <a:p>
            <a:pPr marL="0" indent="0">
              <a:buSzPct val="50000"/>
              <a:buNone/>
              <a:defRPr/>
            </a:pPr>
            <a:endParaRPr lang="en-US" i="1" u="sng" dirty="0"/>
          </a:p>
          <a:p>
            <a:pPr>
              <a:buSzPct val="50000"/>
              <a:buFont typeface="Wingdings" charset="2"/>
              <a:buChar char="Ø"/>
            </a:pPr>
            <a:r>
              <a:rPr lang="en-US" b="1" dirty="0" err="1" smtClean="0">
                <a:solidFill>
                  <a:srgbClr val="0000FF"/>
                </a:solidFill>
              </a:rPr>
              <a:t>Hypoalbuminemia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(serum Albumin &lt;</a:t>
            </a:r>
            <a:r>
              <a:rPr lang="en-US" b="1" dirty="0">
                <a:solidFill>
                  <a:srgbClr val="0000FF"/>
                </a:solidFill>
              </a:rPr>
              <a:t>30 g/L</a:t>
            </a:r>
            <a:r>
              <a:rPr lang="en-US" b="1" dirty="0" smtClean="0">
                <a:solidFill>
                  <a:srgbClr val="0000FF"/>
                </a:solidFill>
              </a:rPr>
              <a:t>) </a:t>
            </a:r>
            <a:r>
              <a:rPr lang="en-US" dirty="0" smtClean="0">
                <a:solidFill>
                  <a:srgbClr val="0000FF"/>
                </a:solidFill>
              </a:rPr>
              <a:t>Normal serum </a:t>
            </a:r>
            <a:r>
              <a:rPr lang="en-US" dirty="0" err="1" smtClean="0">
                <a:solidFill>
                  <a:srgbClr val="0000FF"/>
                </a:solidFill>
              </a:rPr>
              <a:t>Alb</a:t>
            </a:r>
            <a:r>
              <a:rPr lang="en-US" dirty="0" smtClean="0">
                <a:solidFill>
                  <a:srgbClr val="0000FF"/>
                </a:solidFill>
              </a:rPr>
              <a:t>: 35-55g/L</a:t>
            </a:r>
            <a:endParaRPr lang="en-US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Heavy proteinuria ( &gt; 3.5 g/24 </a:t>
            </a:r>
            <a:r>
              <a:rPr lang="en-US" b="1" dirty="0" smtClean="0">
                <a:solidFill>
                  <a:srgbClr val="0000FF"/>
                </a:solidFill>
              </a:rPr>
              <a:t>hours of urine collection)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Peripheral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or </a:t>
            </a:r>
            <a:r>
              <a:rPr lang="en-US" b="1" dirty="0">
                <a:solidFill>
                  <a:srgbClr val="0000FF"/>
                </a:solidFill>
                <a:cs typeface="Arial Narrow"/>
              </a:rPr>
              <a:t>generalized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edema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Hyperlipidemia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94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Complications of 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i="1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Infections &amp; </a:t>
            </a:r>
            <a:r>
              <a:rPr lang="en-US" dirty="0" smtClean="0">
                <a:solidFill>
                  <a:srgbClr val="0000FF"/>
                </a:solidFill>
              </a:rPr>
              <a:t>sepsis.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Thrombosis.</a:t>
            </a: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Acute </a:t>
            </a:r>
            <a:r>
              <a:rPr lang="en-US" dirty="0">
                <a:solidFill>
                  <a:srgbClr val="0000FF"/>
                </a:solidFill>
              </a:rPr>
              <a:t>kidney </a:t>
            </a:r>
            <a:r>
              <a:rPr lang="en-US" dirty="0" smtClean="0">
                <a:solidFill>
                  <a:srgbClr val="0000FF"/>
                </a:solidFill>
              </a:rPr>
              <a:t>injury.</a:t>
            </a: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ESRD if heavy proteinuria not going into remission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Proteinuria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How many </a:t>
            </a: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milligrams </a:t>
            </a: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of proteins are normally secreted in the urine per-day?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ea typeface="+mn-ea"/>
                <a:cs typeface="+mn-cs"/>
              </a:rPr>
              <a:t>&lt; 150 mg/day of all </a:t>
            </a:r>
            <a:r>
              <a:rPr lang="en-US" sz="2800" b="1" dirty="0" smtClean="0"/>
              <a:t>kinds of </a:t>
            </a:r>
            <a:r>
              <a:rPr lang="en-US" sz="2800" b="1" dirty="0" smtClean="0">
                <a:ea typeface="+mn-ea"/>
                <a:cs typeface="+mn-cs"/>
              </a:rPr>
              <a:t>proteins</a:t>
            </a:r>
            <a:r>
              <a:rPr lang="en-US" sz="2800" dirty="0" smtClean="0">
                <a:ea typeface="+mn-ea"/>
                <a:cs typeface="+mn-cs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Including on </a:t>
            </a:r>
            <a:r>
              <a:rPr lang="en-US" sz="2800" dirty="0" smtClean="0">
                <a:ea typeface="+mn-ea"/>
                <a:cs typeface="+mn-cs"/>
              </a:rPr>
              <a:t>average 4-7</a:t>
            </a:r>
            <a:r>
              <a:rPr lang="en-US" sz="2800" b="1" dirty="0" smtClean="0">
                <a:ea typeface="+mn-ea"/>
                <a:cs typeface="+mn-cs"/>
              </a:rPr>
              <a:t>mg</a:t>
            </a:r>
            <a:r>
              <a:rPr lang="en-US" sz="2800" dirty="0" smtClean="0">
                <a:ea typeface="+mn-ea"/>
                <a:cs typeface="+mn-cs"/>
              </a:rPr>
              <a:t>/day</a:t>
            </a:r>
            <a:r>
              <a:rPr lang="en-US" sz="2800" dirty="0"/>
              <a:t> </a:t>
            </a:r>
            <a:r>
              <a:rPr lang="en-US" sz="2800" dirty="0" smtClean="0"/>
              <a:t>of Albumin that are secreted in the </a:t>
            </a:r>
            <a:r>
              <a:rPr lang="en-US" sz="2800" dirty="0" smtClean="0"/>
              <a:t>urine.</a:t>
            </a:r>
            <a:endParaRPr lang="en-US" sz="28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2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latin typeface="Calibri" charset="0"/>
              </a:rPr>
              <a:t>Urine Analysis in 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950" cy="4876800"/>
          </a:xfrm>
        </p:spPr>
        <p:txBody>
          <a:bodyPr/>
          <a:lstStyle/>
          <a:p>
            <a:endParaRPr lang="en-US" b="1" u="sng" dirty="0" smtClean="0">
              <a:latin typeface="Calibri" charset="0"/>
            </a:endParaRPr>
          </a:p>
          <a:p>
            <a:r>
              <a:rPr lang="en-US" b="1" u="sng" dirty="0" smtClean="0">
                <a:latin typeface="Calibri" charset="0"/>
              </a:rPr>
              <a:t>Heavy </a:t>
            </a:r>
            <a:r>
              <a:rPr lang="en-US" b="1" u="sng" dirty="0">
                <a:latin typeface="Calibri" charset="0"/>
              </a:rPr>
              <a:t>protein </a:t>
            </a:r>
            <a:r>
              <a:rPr lang="en-US" b="1" u="sng" dirty="0" smtClean="0">
                <a:latin typeface="Calibri" charset="0"/>
              </a:rPr>
              <a:t>(Proteinuria) or called Nephrotic range </a:t>
            </a:r>
            <a:r>
              <a:rPr lang="en-US" b="1" u="sng" dirty="0" smtClean="0">
                <a:latin typeface="Calibri" charset="0"/>
              </a:rPr>
              <a:t>proteinuria (&gt;3.5 g/24h urine)</a:t>
            </a:r>
            <a:endParaRPr lang="en-US" b="1" u="sng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No RBCs ( </a:t>
            </a:r>
            <a:r>
              <a:rPr lang="en-US" dirty="0" smtClean="0">
                <a:latin typeface="Calibri" charset="0"/>
              </a:rPr>
              <a:t>some times few </a:t>
            </a:r>
            <a:r>
              <a:rPr lang="en-US" dirty="0" smtClean="0">
                <a:latin typeface="Calibri" charset="0"/>
              </a:rPr>
              <a:t>are occasionally </a:t>
            </a:r>
            <a:r>
              <a:rPr lang="en-US" dirty="0">
                <a:latin typeface="Calibri" charset="0"/>
              </a:rPr>
              <a:t>seen)</a:t>
            </a:r>
          </a:p>
          <a:p>
            <a:r>
              <a:rPr lang="en-US" dirty="0">
                <a:latin typeface="Calibri" charset="0"/>
              </a:rPr>
              <a:t>No RBCs casts</a:t>
            </a:r>
          </a:p>
          <a:p>
            <a:r>
              <a:rPr lang="en-US" b="1" u="sng" dirty="0">
                <a:latin typeface="Calibri" charset="0"/>
              </a:rPr>
              <a:t>Lots of fat (</a:t>
            </a:r>
            <a:r>
              <a:rPr lang="en-US" b="1" u="sng" dirty="0" err="1">
                <a:latin typeface="Calibri" charset="0"/>
              </a:rPr>
              <a:t>Lipiduria</a:t>
            </a:r>
            <a:r>
              <a:rPr lang="en-US" b="1" u="sng" dirty="0">
                <a:latin typeface="Calibri" charset="0"/>
              </a:rPr>
              <a:t>)</a:t>
            </a:r>
            <a:r>
              <a:rPr lang="en-US" dirty="0">
                <a:latin typeface="Calibri" charset="0"/>
              </a:rPr>
              <a:t>( Fatty casts, oval fat bodies &amp; fat droplets)</a:t>
            </a:r>
          </a:p>
          <a:p>
            <a:r>
              <a:rPr lang="en-US" dirty="0">
                <a:latin typeface="Calibri" charset="0"/>
              </a:rPr>
              <a:t>No WBCs ( few may be seen)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5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Edema due to: 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1- Low serum Albumin (</a:t>
            </a:r>
            <a:r>
              <a:rPr lang="en-US" sz="1800" dirty="0" smtClean="0"/>
              <a:t>Low oncotic pressure</a:t>
            </a:r>
            <a:r>
              <a:rPr lang="en-US" dirty="0" smtClean="0"/>
              <a:t>)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2- Increase Renal sodium retention 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Because of uncontrolled </a:t>
            </a:r>
            <a:r>
              <a:rPr lang="en-US" sz="2000" dirty="0"/>
              <a:t>activation of the epithelial </a:t>
            </a:r>
            <a:r>
              <a:rPr lang="en-US" sz="2000" dirty="0" smtClean="0"/>
              <a:t>sodium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 </a:t>
            </a:r>
            <a:r>
              <a:rPr lang="en-US" sz="2000" dirty="0"/>
              <a:t>channels (</a:t>
            </a:r>
            <a:r>
              <a:rPr lang="en-US" sz="2000" dirty="0" err="1" smtClean="0"/>
              <a:t>ENaC</a:t>
            </a:r>
            <a:r>
              <a:rPr lang="en-US" sz="2000" dirty="0" smtClean="0"/>
              <a:t> channels in the renal tubules)</a:t>
            </a:r>
            <a:endParaRPr lang="en-US" sz="2000" dirty="0"/>
          </a:p>
        </p:txBody>
      </p:sp>
      <p:pic>
        <p:nvPicPr>
          <p:cNvPr id="36867" name="Picture 3" descr="facial ed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375150"/>
            <a:ext cx="23352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edema-pit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679450"/>
            <a:ext cx="23701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sc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095750"/>
            <a:ext cx="1943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bilateral p-effus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425825"/>
            <a:ext cx="23733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3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Clinical Presentation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Patients also get: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Fatigue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Frothy urine (froth persists for long time after voiding)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Anorexia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Nausea &amp; vomiting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Abdominal pain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Weight gain due to fluid retention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Shortness of breath if having pleural effusion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Signs &amp; symptoms of DVT, PE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9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Glomerular Diseases present as Nephrotic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Calibri" charset="0"/>
            </a:endParaRP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</a:rPr>
              <a:t>1-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b="1" dirty="0">
                <a:latin typeface="Calibri" charset="0"/>
              </a:rPr>
              <a:t>ocal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>
                <a:latin typeface="Calibri" charset="0"/>
              </a:rPr>
              <a:t>egmental 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b="1" dirty="0" err="1">
                <a:latin typeface="Calibri" charset="0"/>
              </a:rPr>
              <a:t>lomerulo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 err="1">
                <a:latin typeface="Calibri" charset="0"/>
              </a:rPr>
              <a:t>clerosis</a:t>
            </a:r>
            <a:r>
              <a:rPr lang="en-US" b="1" dirty="0">
                <a:latin typeface="Calibri" charset="0"/>
              </a:rPr>
              <a:t> (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b="1" dirty="0" smtClean="0">
                <a:latin typeface="Calibri" charset="0"/>
              </a:rPr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inimal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b="1" dirty="0">
                <a:latin typeface="Calibri" charset="0"/>
              </a:rPr>
              <a:t>hange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b="1" dirty="0">
                <a:latin typeface="Calibri" charset="0"/>
              </a:rPr>
              <a:t>isease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(MCD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92934"/>
                </a:solidFill>
                <a:latin typeface="Calibri" charset="0"/>
              </a:rPr>
              <a:t>3-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embranous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b="1" dirty="0">
                <a:latin typeface="Calibri" charset="0"/>
              </a:rPr>
              <a:t>ephropathy</a:t>
            </a:r>
            <a:r>
              <a:rPr lang="en-US" dirty="0">
                <a:latin typeface="Calibri" charset="0"/>
              </a:rPr>
              <a:t> (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marL="0" indent="0">
              <a:buNone/>
            </a:pPr>
            <a:endParaRPr lang="en-US" b="1" dirty="0" smtClean="0">
              <a:solidFill>
                <a:srgbClr val="008000"/>
              </a:solidFill>
              <a:latin typeface="Calibri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7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 dirty="0">
                <a:latin typeface="Calibri" charset="0"/>
              </a:rPr>
              <a:t>ocal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>
                <a:latin typeface="Calibri" charset="0"/>
              </a:rPr>
              <a:t>egmental 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 dirty="0" err="1">
                <a:latin typeface="Calibri" charset="0"/>
              </a:rPr>
              <a:t>lomerulo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 err="1">
                <a:latin typeface="Calibri" charset="0"/>
              </a:rPr>
              <a:t>clerosis</a:t>
            </a:r>
            <a:r>
              <a:rPr lang="en-US" sz="3200" b="1" dirty="0">
                <a:latin typeface="Calibri" charset="0"/>
              </a:rPr>
              <a:t> (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 dirty="0">
                <a:latin typeface="Calibri" charset="0"/>
              </a:rPr>
              <a:t>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dirty="0" smtClean="0">
              <a:latin typeface="Calibri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The primary variant on light microscopy: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i="1" u="sng" dirty="0">
                <a:latin typeface="Calibri" charset="0"/>
              </a:rPr>
              <a:t>Focal</a:t>
            </a:r>
            <a:r>
              <a:rPr lang="en-US" dirty="0">
                <a:latin typeface="Calibri" charset="0"/>
              </a:rPr>
              <a:t>: some glomeruli are </a:t>
            </a:r>
            <a:r>
              <a:rPr lang="en-US" dirty="0" smtClean="0">
                <a:latin typeface="Calibri" charset="0"/>
              </a:rPr>
              <a:t>affected by sclerosis </a:t>
            </a:r>
            <a:r>
              <a:rPr lang="en-US" dirty="0" smtClean="0">
                <a:latin typeface="Calibri" charset="0"/>
              </a:rPr>
              <a:t>(the rest </a:t>
            </a:r>
            <a:r>
              <a:rPr lang="en-US" dirty="0" smtClean="0">
                <a:latin typeface="Calibri" charset="0"/>
              </a:rPr>
              <a:t>of them look </a:t>
            </a:r>
            <a:r>
              <a:rPr lang="en-US" dirty="0" smtClean="0">
                <a:latin typeface="Calibri" charset="0"/>
              </a:rPr>
              <a:t>normal)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i="1" u="sng" dirty="0">
                <a:latin typeface="Calibri" charset="0"/>
              </a:rPr>
              <a:t>Segmental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sclerosis only involves a segment of each glomerulus that is affected.</a:t>
            </a:r>
            <a:endParaRPr lang="en-US" dirty="0" smtClean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But most important; all glomeruli (the affected by sclerosis and not affected one ) will have a diffuse foot processes </a:t>
            </a:r>
            <a:r>
              <a:rPr lang="en-US" dirty="0" smtClean="0">
                <a:latin typeface="Calibri" charset="0"/>
              </a:rPr>
              <a:t>effacement (thus </a:t>
            </a:r>
            <a:r>
              <a:rPr lang="en-US" dirty="0" err="1" smtClean="0">
                <a:latin typeface="Calibri" charset="0"/>
              </a:rPr>
              <a:t>Nephrotic</a:t>
            </a:r>
            <a:r>
              <a:rPr lang="en-US" dirty="0" smtClean="0">
                <a:latin typeface="Calibri" charset="0"/>
              </a:rPr>
              <a:t> syndrome appears)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4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A </a:t>
            </a:r>
            <a:r>
              <a:rPr lang="en-US" dirty="0">
                <a:latin typeface="Calibri" charset="0"/>
              </a:rPr>
              <a:t>common cause of Nephrotic </a:t>
            </a:r>
            <a:r>
              <a:rPr lang="en-US" dirty="0" smtClean="0">
                <a:latin typeface="Calibri" charset="0"/>
              </a:rPr>
              <a:t>syndrome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adults.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Causes 12 – 35 % of the cases in adults.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8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5"/>
          <p:cNvSpPr>
            <a:spLocks noGrp="1"/>
          </p:cNvSpPr>
          <p:nvPr>
            <p:ph type="title"/>
          </p:nvPr>
        </p:nvSpPr>
        <p:spPr>
          <a:xfrm>
            <a:off x="220154" y="559356"/>
            <a:ext cx="4757861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Trebuchet MS" charset="0"/>
              </a:rPr>
              <a:t>Renal cortex is the most important functional part of the kidney, because it has the Glomeruli</a:t>
            </a:r>
            <a:endParaRPr lang="en-US" sz="2200" b="1" dirty="0">
              <a:latin typeface="Trebuchet MS" charset="0"/>
            </a:endParaRPr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8EF40F-498F-6E40-BCE5-39BC1F49BBC0}" type="slidenum">
              <a:rPr lang="en-US">
                <a:solidFill>
                  <a:srgbClr val="FFFFFF"/>
                </a:solidFill>
              </a:rPr>
              <a:pPr eaLnBrk="1" hangingPunct="1"/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6388" name="Object 43"/>
          <p:cNvGraphicFramePr>
            <a:graphicFrameLocks noGrp="1" noChangeAspect="1"/>
          </p:cNvGraphicFramePr>
          <p:nvPr>
            <p:ph sz="half" idx="1"/>
          </p:nvPr>
        </p:nvGraphicFramePr>
        <p:xfrm>
          <a:off x="5595938" y="1143000"/>
          <a:ext cx="33401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1143000"/>
                        <a:ext cx="33401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4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8750" y="2249488"/>
          <a:ext cx="3970338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CorelPhotoPaint.Image.9" r:id="rId5" imgW="7064680" imgH="8052150" progId="">
                  <p:embed/>
                </p:oleObj>
              </mc:Choice>
              <mc:Fallback>
                <p:oleObj name="CorelPhotoPaint.Image.9" r:id="rId5" imgW="7064680" imgH="805215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249488"/>
                        <a:ext cx="3970338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5749925" y="559356"/>
            <a:ext cx="2936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Nephron (zoom)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57375" y="2249488"/>
            <a:ext cx="682625" cy="11509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48313" y="928688"/>
            <a:ext cx="3454400" cy="5821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 noChangeShapeType="1"/>
            <a:stCxn id="2" idx="0"/>
          </p:cNvCxnSpPr>
          <p:nvPr/>
        </p:nvCxnSpPr>
        <p:spPr bwMode="auto">
          <a:xfrm flipV="1">
            <a:off x="2198688" y="928688"/>
            <a:ext cx="3349625" cy="132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  <a:stCxn id="2" idx="2"/>
          </p:cNvCxnSpPr>
          <p:nvPr/>
        </p:nvCxnSpPr>
        <p:spPr bwMode="auto">
          <a:xfrm>
            <a:off x="2198688" y="3400425"/>
            <a:ext cx="3349625" cy="3308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1079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56323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>
          <a:xfrm>
            <a:off x="457200" y="1898650"/>
            <a:ext cx="4040188" cy="4583113"/>
          </a:xfrm>
        </p:spPr>
      </p:pic>
      <p:sp>
        <p:nvSpPr>
          <p:cNvPr id="57348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FSGS</a:t>
            </a:r>
          </a:p>
        </p:txBody>
      </p:sp>
      <p:pic>
        <p:nvPicPr>
          <p:cNvPr id="56325" name="Content Placeholder 9" descr="Moderate_FG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2" b="-15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460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Normal</a:t>
            </a:r>
          </a:p>
        </p:txBody>
      </p:sp>
      <p:pic>
        <p:nvPicPr>
          <p:cNvPr id="57347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5734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684" y="1676400"/>
            <a:ext cx="3931920" cy="90766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FSGS, like minimal change disease, diffuse foot process effacement but with segmental sclerosis</a:t>
            </a:r>
            <a:endParaRPr lang="en-US" dirty="0">
              <a:latin typeface="Calibri" charset="0"/>
            </a:endParaRPr>
          </a:p>
        </p:txBody>
      </p:sp>
      <p:pic>
        <p:nvPicPr>
          <p:cNvPr id="57349" name="Content Placeholder 7" descr="FG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8" b="-26038"/>
          <a:stretch>
            <a:fillRect/>
          </a:stretch>
        </p:blipFill>
        <p:spPr>
          <a:xfrm>
            <a:off x="4645025" y="1941513"/>
            <a:ext cx="4041775" cy="4351337"/>
          </a:xfrm>
        </p:spPr>
      </p:pic>
    </p:spTree>
    <p:extLst>
      <p:ext uri="{BB962C8B-B14F-4D97-AF65-F5344CB8AC3E}">
        <p14:creationId xmlns:p14="http://schemas.microsoft.com/office/powerpoint/2010/main" val="104676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Can be:</a:t>
            </a: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i="1" dirty="0" smtClean="0"/>
              <a:t>Primary FSGS: </a:t>
            </a:r>
            <a:endParaRPr lang="en-US" dirty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Has sudden onset of heavy proteinuria and other manifestations of </a:t>
            </a:r>
            <a:r>
              <a:rPr lang="en-US" dirty="0" err="1" smtClean="0"/>
              <a:t>nephrotic</a:t>
            </a:r>
            <a:r>
              <a:rPr lang="en-US" dirty="0" smtClean="0"/>
              <a:t> </a:t>
            </a:r>
            <a:r>
              <a:rPr lang="en-US" dirty="0" smtClean="0"/>
              <a:t>syndrome.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Usually treated with corticosteroids and other immunosuppressing medications.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5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Or can be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b="1" i="1" dirty="0" smtClean="0">
                <a:latin typeface="Calibri" charset="0"/>
              </a:rPr>
              <a:t>Secondary </a:t>
            </a:r>
            <a:r>
              <a:rPr lang="en-US" b="1" i="1" dirty="0">
                <a:latin typeface="Calibri" charset="0"/>
              </a:rPr>
              <a:t>FSGS: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-Proteinuria is </a:t>
            </a:r>
            <a:r>
              <a:rPr lang="en-US" dirty="0" smtClean="0">
                <a:latin typeface="Calibri" charset="0"/>
              </a:rPr>
              <a:t>less </a:t>
            </a:r>
            <a:r>
              <a:rPr lang="en-US" dirty="0">
                <a:latin typeface="Calibri" charset="0"/>
              </a:rPr>
              <a:t>heavy than other causes of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syndrome.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-Serum Albumin </a:t>
            </a:r>
            <a:r>
              <a:rPr lang="en-US" dirty="0">
                <a:latin typeface="Calibri" charset="0"/>
              </a:rPr>
              <a:t>is not very </a:t>
            </a:r>
            <a:r>
              <a:rPr lang="en-US" dirty="0" smtClean="0">
                <a:latin typeface="Calibri" charset="0"/>
              </a:rPr>
              <a:t>low like the primary </a:t>
            </a:r>
            <a:r>
              <a:rPr lang="en-US" dirty="0" smtClean="0">
                <a:latin typeface="Calibri" charset="0"/>
              </a:rPr>
              <a:t>type.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</a:t>
            </a:r>
            <a:r>
              <a:rPr lang="en-US" b="1" dirty="0">
                <a:latin typeface="Calibri" charset="0"/>
              </a:rPr>
              <a:t>Renal impairment is commonly </a:t>
            </a:r>
            <a:r>
              <a:rPr lang="en-US" b="1" dirty="0" smtClean="0">
                <a:latin typeface="Calibri" charset="0"/>
              </a:rPr>
              <a:t>seen with the secondary FSGS and this is not a good prognostic sign 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Possible causes of Secondary FSGS: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Massive obesity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Nephron loss ( &gt; 75% of renal mass</a:t>
            </a:r>
            <a:r>
              <a:rPr lang="en-US" dirty="0" smtClean="0"/>
              <a:t>) </a:t>
            </a:r>
            <a:r>
              <a:rPr lang="en-US" dirty="0" err="1" smtClean="0"/>
              <a:t>e.g</a:t>
            </a:r>
            <a:r>
              <a:rPr lang="en-US" dirty="0" smtClean="0"/>
              <a:t> renal agenesis 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Reflux </a:t>
            </a:r>
            <a:r>
              <a:rPr lang="en-US" dirty="0" smtClean="0"/>
              <a:t>nephropathy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/>
              <a:t>Healing of prior </a:t>
            </a:r>
            <a:r>
              <a:rPr lang="en-US" dirty="0" smtClean="0"/>
              <a:t>GN (IgA, </a:t>
            </a:r>
            <a:r>
              <a:rPr lang="en-US" dirty="0" smtClean="0"/>
              <a:t>Lupus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Anabolic </a:t>
            </a:r>
            <a:r>
              <a:rPr lang="en-US" dirty="0"/>
              <a:t>steroid </a:t>
            </a:r>
            <a:r>
              <a:rPr lang="en-US" dirty="0" smtClean="0"/>
              <a:t>abuse</a:t>
            </a:r>
          </a:p>
          <a:p>
            <a:pPr eaLnBrk="1" hangingPunct="1">
              <a:buFontTx/>
              <a:buChar char="-"/>
              <a:defRPr/>
            </a:pPr>
            <a:r>
              <a:rPr lang="en-US" dirty="0"/>
              <a:t>Severe preeclampsia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Drugs: Interferon, </a:t>
            </a:r>
            <a:r>
              <a:rPr lang="en-US" dirty="0" err="1" smtClean="0"/>
              <a:t>Pamidronate</a:t>
            </a:r>
            <a:r>
              <a:rPr lang="en-US" dirty="0" smtClean="0"/>
              <a:t>, Heroin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Infections: HIV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Immunosuppressive </a:t>
            </a:r>
            <a:r>
              <a:rPr lang="en-US" u="sng" dirty="0"/>
              <a:t>therapy is indicated in most patients with </a:t>
            </a:r>
            <a:r>
              <a:rPr lang="en-US" b="1" u="sng" dirty="0"/>
              <a:t>primary </a:t>
            </a:r>
            <a:r>
              <a:rPr lang="en-US" b="1" u="sng" dirty="0" smtClean="0"/>
              <a:t>FSGS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First line: corticosteroids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Second line: </a:t>
            </a:r>
            <a:r>
              <a:rPr lang="en-US" dirty="0" smtClean="0"/>
              <a:t>cyclosporine or </a:t>
            </a:r>
            <a:r>
              <a:rPr lang="en-US" dirty="0" err="1" smtClean="0"/>
              <a:t>tacrolimus</a:t>
            </a: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Secondary FSGS:</a:t>
            </a:r>
            <a:r>
              <a:rPr lang="en-US" dirty="0" smtClean="0"/>
              <a:t> not typically treated with Immunosuppression, treat the primary cause and add supportive measures to protect the kidneys, e.g. keeping blood pressure well </a:t>
            </a:r>
            <a:r>
              <a:rPr lang="en-US" dirty="0" smtClean="0"/>
              <a:t>controlled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ACEi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8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Called </a:t>
            </a:r>
            <a:r>
              <a:rPr lang="en-US" b="1" dirty="0" smtClean="0">
                <a:latin typeface="Calibri" charset="0"/>
              </a:rPr>
              <a:t>minimal</a:t>
            </a:r>
            <a:r>
              <a:rPr lang="en-US" dirty="0" smtClean="0">
                <a:latin typeface="Calibri" charset="0"/>
              </a:rPr>
              <a:t> because:</a:t>
            </a:r>
          </a:p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light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>
                <a:latin typeface="Calibri" charset="0"/>
              </a:rPr>
              <a:t>: </a:t>
            </a:r>
            <a:r>
              <a:rPr lang="en-US" i="1" dirty="0">
                <a:latin typeface="Calibri" charset="0"/>
              </a:rPr>
              <a:t>is </a:t>
            </a:r>
            <a:r>
              <a:rPr lang="en-US" i="1" dirty="0" smtClean="0">
                <a:latin typeface="Calibri" charset="0"/>
              </a:rPr>
              <a:t>typically showing normal glomeruli </a:t>
            </a:r>
          </a:p>
          <a:p>
            <a:pPr marL="0" indent="0" eaLnBrk="1" hangingPunct="1">
              <a:buNone/>
            </a:pP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  </a:t>
            </a:r>
            <a:r>
              <a:rPr lang="en-US" dirty="0" smtClean="0">
                <a:latin typeface="Calibri" charset="0"/>
              </a:rPr>
              <a:t>So </a:t>
            </a:r>
            <a:r>
              <a:rPr lang="en-US" dirty="0">
                <a:latin typeface="Calibri" charset="0"/>
              </a:rPr>
              <a:t>called: nil </a:t>
            </a:r>
            <a:r>
              <a:rPr lang="en-US" dirty="0" smtClean="0">
                <a:latin typeface="Calibri" charset="0"/>
              </a:rPr>
              <a:t>disease.</a:t>
            </a:r>
            <a:endParaRPr lang="en-US" dirty="0" smtClean="0">
              <a:latin typeface="Calibri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  </a:t>
            </a:r>
            <a:r>
              <a:rPr lang="en-US" b="1" dirty="0" smtClean="0">
                <a:latin typeface="Calibri" charset="0"/>
              </a:rPr>
              <a:t> BUT:</a:t>
            </a:r>
            <a:endParaRPr lang="en-US" b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electron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 smtClean="0">
                <a:latin typeface="Calibri" charset="0"/>
              </a:rPr>
              <a:t>: shows </a:t>
            </a:r>
            <a:r>
              <a:rPr lang="en-US" i="1" dirty="0">
                <a:latin typeface="Calibri" charset="0"/>
              </a:rPr>
              <a:t>diffuse effacement of the epithelial </a:t>
            </a:r>
            <a:r>
              <a:rPr lang="en-US" i="1" dirty="0" smtClean="0">
                <a:latin typeface="Calibri" charset="0"/>
              </a:rPr>
              <a:t>cells’ </a:t>
            </a:r>
            <a:r>
              <a:rPr lang="en-US" i="1" dirty="0">
                <a:latin typeface="Calibri" charset="0"/>
              </a:rPr>
              <a:t>foot </a:t>
            </a:r>
            <a:r>
              <a:rPr lang="en-US" i="1" dirty="0" smtClean="0">
                <a:latin typeface="Calibri" charset="0"/>
              </a:rPr>
              <a:t>processes only. </a:t>
            </a:r>
            <a:endParaRPr lang="en-US" i="1" dirty="0" smtClean="0">
              <a:latin typeface="Calibri" charset="0"/>
            </a:endParaRPr>
          </a:p>
          <a:p>
            <a:pPr eaLnBrk="1" hangingPunct="1">
              <a:buFontTx/>
              <a:buChar char="-"/>
            </a:pPr>
            <a:endParaRPr lang="en-US" i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So the most important difference between MCD and the FSGS is the presence of glomerular sclerosis in </a:t>
            </a:r>
            <a:r>
              <a:rPr lang="en-US" i="1" dirty="0" smtClean="0">
                <a:latin typeface="Calibri" charset="0"/>
              </a:rPr>
              <a:t>FSGS</a:t>
            </a: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Here no sclerosis. </a:t>
            </a:r>
            <a:endParaRPr lang="en-US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50178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 </a:t>
            </a:r>
          </a:p>
        </p:txBody>
      </p:sp>
      <p:sp>
        <p:nvSpPr>
          <p:cNvPr id="50179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basically no abnormality is seen on light microscopy</a:t>
            </a:r>
            <a:endParaRPr lang="en-US" dirty="0">
              <a:latin typeface="Calibri" charset="0"/>
            </a:endParaRPr>
          </a:p>
        </p:txBody>
      </p:sp>
      <p:pic>
        <p:nvPicPr>
          <p:cNvPr id="48132" name="Content Placeholder 11" descr="Minimal_change_Light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7" b="-27087"/>
          <a:stretch>
            <a:fillRect/>
          </a:stretch>
        </p:blipFill>
        <p:spPr/>
      </p:pic>
      <p:pic>
        <p:nvPicPr>
          <p:cNvPr id="48133" name="Content Placeholder 10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796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4915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</a:t>
            </a:r>
          </a:p>
        </p:txBody>
      </p:sp>
      <p:sp>
        <p:nvSpPr>
          <p:cNvPr id="4915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EM shows the diffuse foot process effacement </a:t>
            </a:r>
            <a:endParaRPr lang="en-US" dirty="0">
              <a:latin typeface="Calibri" charset="0"/>
            </a:endParaRPr>
          </a:p>
        </p:txBody>
      </p:sp>
      <p:pic>
        <p:nvPicPr>
          <p:cNvPr id="49156" name="Content Placeholder 7" descr="Minimal_change_EM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13" b="-26813"/>
          <a:stretch>
            <a:fillRect/>
          </a:stretch>
        </p:blipFill>
        <p:spPr/>
      </p:pic>
      <p:pic>
        <p:nvPicPr>
          <p:cNvPr id="49157" name="Content Placeholder 9" descr="EM Normal cap lo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9" r="-12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37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It is the main cause of Nephrotic syndrome in children: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 90 % of cases in children &lt; 10 years old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&gt; 50 % of cases in older children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In children; typically is corticosteroid responsive in &gt; 90%, thus kidney biopsy is commonly not done and treatment is given empirically for such cases. </a:t>
            </a:r>
          </a:p>
          <a:p>
            <a:pPr eaLnBrk="1" hangingPunct="1">
              <a:buFontTx/>
              <a:buChar char="-"/>
              <a:defRPr/>
            </a:pPr>
            <a:endParaRPr lang="en-US" b="1" dirty="0" smtClean="0"/>
          </a:p>
          <a:p>
            <a:pPr eaLnBrk="1" hangingPunct="1">
              <a:buFontTx/>
              <a:buChar char="-"/>
              <a:defRPr/>
            </a:pPr>
            <a:r>
              <a:rPr lang="en-US" b="1" dirty="0" smtClean="0"/>
              <a:t>It </a:t>
            </a:r>
            <a:r>
              <a:rPr lang="en-US" b="1" dirty="0" smtClean="0"/>
              <a:t>causes </a:t>
            </a:r>
            <a:r>
              <a:rPr lang="en-US" b="1" dirty="0" smtClean="0"/>
              <a:t>10-25 % </a:t>
            </a:r>
            <a:r>
              <a:rPr lang="en-US" dirty="0" smtClean="0"/>
              <a:t>of Nephrotic syndrome in </a:t>
            </a:r>
            <a:r>
              <a:rPr lang="en-US" b="1" dirty="0" smtClean="0"/>
              <a:t>adults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70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276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Can be : </a:t>
            </a:r>
          </a:p>
          <a:p>
            <a:pPr marL="0" indent="0">
              <a:buNone/>
              <a:defRPr/>
            </a:pPr>
            <a:r>
              <a:rPr lang="en-US" u="sng" dirty="0" smtClean="0"/>
              <a:t>Primary</a:t>
            </a:r>
            <a:r>
              <a:rPr lang="en-US" dirty="0" smtClean="0"/>
              <a:t> (Idiopathic)  </a:t>
            </a:r>
          </a:p>
          <a:p>
            <a:pPr marL="0" indent="0">
              <a:buNone/>
              <a:defRPr/>
            </a:pPr>
            <a:r>
              <a:rPr lang="en-US" b="1" dirty="0" smtClean="0"/>
              <a:t>or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Drugs</a:t>
            </a:r>
            <a:r>
              <a:rPr lang="en-US" dirty="0" smtClean="0"/>
              <a:t> ( </a:t>
            </a:r>
            <a:r>
              <a:rPr lang="en-US" b="1" dirty="0" smtClean="0"/>
              <a:t>NSAIDs</a:t>
            </a:r>
            <a:r>
              <a:rPr lang="en-US" dirty="0" smtClean="0"/>
              <a:t>, Lithium, Sulfasalazine, </a:t>
            </a:r>
            <a:r>
              <a:rPr lang="en-US" dirty="0" err="1" smtClean="0"/>
              <a:t>Pamidronate</a:t>
            </a:r>
            <a:r>
              <a:rPr lang="en-US" dirty="0" smtClean="0"/>
              <a:t>, D-</a:t>
            </a:r>
            <a:r>
              <a:rPr lang="en-US" dirty="0" err="1" smtClean="0"/>
              <a:t>penicillamine</a:t>
            </a:r>
            <a:r>
              <a:rPr lang="en-US" dirty="0" smtClean="0"/>
              <a:t>, some antibiotics)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Neoplasm</a:t>
            </a:r>
            <a:r>
              <a:rPr lang="en-US" dirty="0" smtClean="0"/>
              <a:t> ( </a:t>
            </a:r>
            <a:r>
              <a:rPr lang="en-US" b="1" dirty="0" smtClean="0"/>
              <a:t>Hodgkin Lymphoma</a:t>
            </a:r>
            <a:r>
              <a:rPr lang="en-US" dirty="0" smtClean="0"/>
              <a:t>, </a:t>
            </a:r>
            <a:r>
              <a:rPr lang="en-US" dirty="0"/>
              <a:t>non-Hodgkin lymphoma, and </a:t>
            </a:r>
            <a:r>
              <a:rPr lang="en-US" dirty="0" smtClean="0"/>
              <a:t>leukemia)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Infections </a:t>
            </a:r>
            <a:r>
              <a:rPr lang="en-US" dirty="0" smtClean="0"/>
              <a:t>( TB, syphilis 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Allergy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8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Clinical presentation: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Typically has a sudden onset Edema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BP may be normal or slightly elevated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Heavy proteinuria (Nephrotic range)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 </a:t>
            </a:r>
            <a:r>
              <a:rPr lang="en-US" dirty="0" err="1" smtClean="0"/>
              <a:t>Lipiduria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Hypoalbuminmia</a:t>
            </a:r>
            <a:r>
              <a:rPr lang="en-US" dirty="0" smtClean="0"/>
              <a:t> (usually very low serum Albumin)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Hyperlipidemia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Creatinine</a:t>
            </a:r>
            <a:r>
              <a:rPr lang="en-US" dirty="0" smtClean="0"/>
              <a:t> is always within the normal range or slightly </a:t>
            </a:r>
            <a:r>
              <a:rPr lang="en-US" dirty="0" smtClean="0"/>
              <a:t>elevated and normalizes with remission 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b="1" dirty="0" smtClean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 smtClean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u="sng" dirty="0" smtClean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 smtClean="0">
                <a:latin typeface="Calibri" charset="0"/>
              </a:rPr>
              <a:t>Diagnosis</a:t>
            </a:r>
            <a:r>
              <a:rPr lang="en-US" u="sng" dirty="0">
                <a:latin typeface="Calibri" charset="0"/>
              </a:rPr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Must do kidney biopsy in adult patients with this </a:t>
            </a:r>
            <a:r>
              <a:rPr lang="en-US" dirty="0" smtClean="0">
                <a:latin typeface="Calibri" charset="0"/>
              </a:rPr>
              <a:t>presentation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Diffuse effacement of foot process. 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>
                <a:latin typeface="Calibri" charset="0"/>
              </a:rPr>
              <a:t>Treatment: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First line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Corticosteroids, given </a:t>
            </a:r>
            <a:r>
              <a:rPr lang="en-US" dirty="0">
                <a:latin typeface="Calibri" charset="0"/>
              </a:rPr>
              <a:t>x 3-4 months then taper over 6 months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Second line</a:t>
            </a:r>
            <a:r>
              <a:rPr lang="en-US" dirty="0">
                <a:latin typeface="Calibri" charset="0"/>
              </a:rPr>
              <a:t>: oral Cyclophosphamide, </a:t>
            </a:r>
            <a:r>
              <a:rPr lang="en-US" dirty="0" err="1" smtClean="0">
                <a:latin typeface="Calibri" charset="0"/>
              </a:rPr>
              <a:t>Cyclosporin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Most </a:t>
            </a:r>
            <a:r>
              <a:rPr lang="en-US" dirty="0">
                <a:latin typeface="Calibri" charset="0"/>
              </a:rPr>
              <a:t>common cause of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 in adults (15% and 33%)</a:t>
            </a:r>
          </a:p>
          <a:p>
            <a:pPr eaLnBrk="1" hangingPunct="1"/>
            <a:r>
              <a:rPr lang="en-US" dirty="0">
                <a:latin typeface="Calibri" charset="0"/>
              </a:rPr>
              <a:t>Mostly secondary in children (hepatitis B </a:t>
            </a:r>
            <a:r>
              <a:rPr lang="en-US" dirty="0" err="1">
                <a:latin typeface="Calibri" charset="0"/>
              </a:rPr>
              <a:t>antigenemia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/>
            <a:r>
              <a:rPr lang="en-US" dirty="0">
                <a:latin typeface="Calibri" charset="0"/>
              </a:rPr>
              <a:t>Presentation: slowly developing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45568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4514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4515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  <p:sp>
        <p:nvSpPr>
          <p:cNvPr id="64516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4517" name="Content Placeholder 9" descr="Membranou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15" b="-26015"/>
          <a:stretch>
            <a:fillRect/>
          </a:stretch>
        </p:blipFill>
        <p:spPr/>
      </p:pic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4598458" y="5664200"/>
            <a:ext cx="40883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Diffuse thickening of the glomerular </a:t>
            </a:r>
            <a:r>
              <a:rPr lang="en-US" sz="1600" b="1" dirty="0" smtClean="0"/>
              <a:t>capillary wall throughout </a:t>
            </a:r>
            <a:r>
              <a:rPr lang="en-US" sz="1600" b="1" dirty="0"/>
              <a:t>all glomeruli (</a:t>
            </a:r>
            <a:r>
              <a:rPr lang="en-US" sz="1600" b="1" dirty="0" err="1"/>
              <a:t>IgG</a:t>
            </a:r>
            <a:r>
              <a:rPr lang="en-US" sz="1600" b="1" dirty="0"/>
              <a:t> and </a:t>
            </a:r>
            <a:r>
              <a:rPr lang="en-US" sz="1600" b="1" dirty="0" smtClean="0"/>
              <a:t>C3 deposition)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673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553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5539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65540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5541" name="Content Placeholder 7" descr="Membranou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42" b="-25842"/>
          <a:stretch>
            <a:fillRect/>
          </a:stretch>
        </p:blipFill>
        <p:spPr>
          <a:xfrm>
            <a:off x="4645025" y="2043113"/>
            <a:ext cx="4041775" cy="4233862"/>
          </a:xfrm>
        </p:spPr>
      </p:pic>
    </p:spTree>
    <p:extLst>
      <p:ext uri="{BB962C8B-B14F-4D97-AF65-F5344CB8AC3E}">
        <p14:creationId xmlns:p14="http://schemas.microsoft.com/office/powerpoint/2010/main" val="143456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embranous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 dirty="0">
                <a:latin typeface="Calibri" charset="0"/>
              </a:rPr>
              <a:t>ephropathy</a:t>
            </a:r>
            <a:r>
              <a:rPr lang="en-US" sz="3200" dirty="0">
                <a:latin typeface="Calibri" charset="0"/>
              </a:rPr>
              <a:t> (</a:t>
            </a:r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 dirty="0">
                <a:latin typeface="Calibri" charset="0"/>
              </a:rPr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Etiology: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u="sng" dirty="0" smtClean="0"/>
              <a:t> Primary </a:t>
            </a:r>
            <a:r>
              <a:rPr lang="en-US" dirty="0" smtClean="0"/>
              <a:t> (Idiopathic)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 smtClean="0"/>
              <a:t>   </a:t>
            </a:r>
            <a:r>
              <a:rPr lang="en-US" dirty="0" smtClean="0"/>
              <a:t>In approximately </a:t>
            </a:r>
            <a:r>
              <a:rPr lang="en-US" dirty="0" smtClean="0"/>
              <a:t>75% of cases in adults.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</a:t>
            </a:r>
            <a:r>
              <a:rPr lang="en-US" dirty="0" smtClean="0"/>
              <a:t>: causes of </a:t>
            </a:r>
            <a:r>
              <a:rPr lang="en-US" dirty="0" smtClean="0"/>
              <a:t>MN</a:t>
            </a:r>
            <a:r>
              <a:rPr lang="en-US" dirty="0" smtClean="0"/>
              <a:t>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/>
              <a:t>Systemic lupus </a:t>
            </a:r>
            <a:r>
              <a:rPr lang="en-US" b="1" dirty="0" err="1" smtClean="0"/>
              <a:t>erythematosus</a:t>
            </a:r>
            <a:r>
              <a:rPr lang="en-US" b="1" dirty="0" smtClean="0"/>
              <a:t> (SLE)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Class V Lupus Nephritis (10-20%)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Drugs: </a:t>
            </a:r>
            <a:r>
              <a:rPr lang="en-US" dirty="0" err="1" smtClean="0"/>
              <a:t>penicillamine</a:t>
            </a:r>
            <a:r>
              <a:rPr lang="en-US" dirty="0" smtClean="0"/>
              <a:t>, gold, high dose Captopril, and NSAIDs, Anti-</a:t>
            </a:r>
            <a:r>
              <a:rPr lang="en-US" dirty="0" smtClean="0"/>
              <a:t>TNF.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Infections: Hepatitis B, Hepatitis C, syphilis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 smtClean="0"/>
              <a:t>Malignancy</a:t>
            </a:r>
            <a:r>
              <a:rPr lang="en-US" dirty="0" smtClean="0"/>
              <a:t>: </a:t>
            </a:r>
            <a:r>
              <a:rPr lang="en-US" b="1" dirty="0" smtClean="0"/>
              <a:t>solid tumors </a:t>
            </a:r>
            <a:r>
              <a:rPr lang="en-US" dirty="0"/>
              <a:t>prostate, lung, or </a:t>
            </a:r>
            <a:r>
              <a:rPr lang="en-US" dirty="0" smtClean="0"/>
              <a:t>GI </a:t>
            </a:r>
            <a:r>
              <a:rPr lang="en-US" dirty="0"/>
              <a:t>track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9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i="1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Treatment of Primary MN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Corticosteroids plus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Cyclophosphamide or cyclosporine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May be Rituximab</a:t>
            </a:r>
          </a:p>
          <a:p>
            <a:pPr eaLnBrk="1" hangingPunct="1">
              <a:buFontTx/>
              <a:buChar char="-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Secondary MN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Mainly target the primary disease that caused MN, and treat the Nephrotic syndrome manifestations.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9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b="1" dirty="0" smtClean="0"/>
              <a:t>important </a:t>
            </a:r>
            <a:r>
              <a:rPr lang="en-US" b="1" dirty="0" smtClean="0"/>
              <a:t>secondary causes </a:t>
            </a:r>
            <a:r>
              <a:rPr lang="en-US" dirty="0" smtClean="0"/>
              <a:t>of Nephrotic syndrome in adults: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/>
              <a:t>Diabetes </a:t>
            </a:r>
            <a:r>
              <a:rPr lang="en-US" b="1" dirty="0" smtClean="0"/>
              <a:t>Mellitus</a:t>
            </a:r>
            <a:endParaRPr lang="en-US" dirty="0" smtClean="0"/>
          </a:p>
          <a:p>
            <a:r>
              <a:rPr lang="en-US" b="1" dirty="0" smtClean="0"/>
              <a:t>Amyloidosis</a:t>
            </a:r>
          </a:p>
          <a:p>
            <a:r>
              <a:rPr lang="en-US" dirty="0" smtClean="0"/>
              <a:t>IgA Nephropathy</a:t>
            </a:r>
          </a:p>
          <a:p>
            <a:r>
              <a:rPr lang="en-US" dirty="0" smtClean="0"/>
              <a:t>MPGN</a:t>
            </a:r>
          </a:p>
        </p:txBody>
      </p:sp>
    </p:spTree>
    <p:extLst>
      <p:ext uri="{BB962C8B-B14F-4D97-AF65-F5344CB8AC3E}">
        <p14:creationId xmlns:p14="http://schemas.microsoft.com/office/powerpoint/2010/main" val="140433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695" r="-81695"/>
          <a:stretch>
            <a:fillRect/>
          </a:stretch>
        </p:blipFill>
        <p:spPr>
          <a:xfrm>
            <a:off x="-900332" y="450710"/>
            <a:ext cx="11010769" cy="6211742"/>
          </a:xfrm>
        </p:spPr>
      </p:pic>
    </p:spTree>
    <p:extLst>
      <p:ext uri="{BB962C8B-B14F-4D97-AF65-F5344CB8AC3E}">
        <p14:creationId xmlns:p14="http://schemas.microsoft.com/office/powerpoint/2010/main" val="428565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Nephritic</a:t>
            </a:r>
            <a:r>
              <a:rPr lang="en-US" dirty="0" smtClean="0"/>
              <a:t> Glomerular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we say </a:t>
            </a:r>
            <a:r>
              <a:rPr lang="en-US" b="1" dirty="0" smtClean="0"/>
              <a:t>Nephritic</a:t>
            </a:r>
            <a:r>
              <a:rPr lang="en-US" dirty="0" smtClean="0"/>
              <a:t>; it means a clinical pattern of presentation for a group of GNs, and not a syndrome like what we saw in Nephrotic causes.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Nephritic</a:t>
            </a:r>
            <a:r>
              <a:rPr lang="en-US" dirty="0" smtClean="0"/>
              <a:t> pattern is always indicative of underlying </a:t>
            </a:r>
            <a:r>
              <a:rPr lang="en-US" b="1" dirty="0" smtClean="0"/>
              <a:t>inflammatory process in the glomeruli</a:t>
            </a:r>
            <a:r>
              <a:rPr lang="en-US" dirty="0" smtClean="0"/>
              <a:t>; causing inflammatory modulators attraction, cellular proliferation and eventually glomerular permanent dysfunction if left untreated. 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err="1" smtClean="0"/>
              <a:t>GLomerular</a:t>
            </a:r>
            <a:r>
              <a:rPr lang="en-US" dirty="0" smtClean="0"/>
              <a:t>  </a:t>
            </a:r>
            <a:r>
              <a:rPr lang="en-US" dirty="0" err="1" smtClean="0"/>
              <a:t>mesangium</a:t>
            </a:r>
            <a:r>
              <a:rPr lang="en-US" dirty="0" smtClean="0"/>
              <a:t>, endothelium and GBM components of the Glomerulus are likely going to be targeted because of their proximity to blood circulation.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2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Glom. with proliferative (inflammatory) GN</a:t>
            </a:r>
            <a:endParaRPr lang="en-US" dirty="0"/>
          </a:p>
        </p:txBody>
      </p:sp>
      <p:pic>
        <p:nvPicPr>
          <p:cNvPr id="10" name="Content Placeholder 9" descr="Proliferative GN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/>
      </p:pic>
      <p:pic>
        <p:nvPicPr>
          <p:cNvPr id="12" name="Content Placeholder 11" descr="NOrm GLOM-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1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Crescentic</a:t>
            </a:r>
            <a:r>
              <a:rPr lang="en-US" sz="3200" dirty="0" smtClean="0"/>
              <a:t> GN; is a very </a:t>
            </a:r>
            <a:r>
              <a:rPr lang="en-US" sz="3200" dirty="0"/>
              <a:t>bad GN!!!! </a:t>
            </a:r>
          </a:p>
        </p:txBody>
      </p:sp>
      <p:pic>
        <p:nvPicPr>
          <p:cNvPr id="4" name="Content Placeholder 3" descr="crescentic gn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4362103" y="2369109"/>
            <a:ext cx="5075846" cy="3024841"/>
          </a:xfr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5177447" y="1454151"/>
            <a:ext cx="3509353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Glom. with Crescent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22300" y="151064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Normal Glom.</a:t>
            </a:r>
            <a:endParaRPr lang="en-US" sz="2400" dirty="0"/>
          </a:p>
        </p:txBody>
      </p:sp>
      <p:pic>
        <p:nvPicPr>
          <p:cNvPr id="8" name="Content Placeholder 11" descr="NOrm GLOM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457200" y="2438400"/>
            <a:ext cx="3465676" cy="3482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4075" y="54047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Indicates severe inflammation &amp; worse outcome </a:t>
            </a:r>
            <a:r>
              <a:rPr lang="en-US" dirty="0" smtClean="0"/>
              <a:t>if not treated rapidly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69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Nephritic</a:t>
            </a:r>
            <a:r>
              <a:rPr lang="en-US" sz="3200" dirty="0" smtClean="0"/>
              <a:t> urine analysis shows: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Red Blood Cells (RBCs)</a:t>
            </a:r>
          </a:p>
          <a:p>
            <a:r>
              <a:rPr lang="en-US" dirty="0" smtClean="0"/>
              <a:t>RBCs casts, or cellular casts</a:t>
            </a:r>
          </a:p>
          <a:p>
            <a:r>
              <a:rPr lang="en-US" dirty="0" err="1" smtClean="0"/>
              <a:t>Dysmorphic</a:t>
            </a:r>
            <a:r>
              <a:rPr lang="en-US" dirty="0" smtClean="0"/>
              <a:t> RBCs (RBCs lose their smooth </a:t>
            </a:r>
            <a:r>
              <a:rPr lang="en-US" dirty="0" smtClean="0"/>
              <a:t>surface passing through the cracks)</a:t>
            </a:r>
            <a:endParaRPr lang="en-US" dirty="0" smtClean="0"/>
          </a:p>
          <a:p>
            <a:r>
              <a:rPr lang="en-US" dirty="0" smtClean="0"/>
              <a:t>Protein (at variable </a:t>
            </a:r>
            <a:r>
              <a:rPr lang="en-US" dirty="0" smtClean="0"/>
              <a:t>amount from mgs to grams per day)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Those are </a:t>
            </a:r>
            <a:r>
              <a:rPr lang="en-US" dirty="0" smtClean="0"/>
              <a:t>called </a:t>
            </a:r>
            <a:r>
              <a:rPr lang="en-US" b="1" dirty="0" smtClean="0"/>
              <a:t>Active Urinary Sediments </a:t>
            </a:r>
          </a:p>
          <a:p>
            <a:pPr marL="0" indent="0">
              <a:buNone/>
            </a:pPr>
            <a:r>
              <a:rPr lang="en-US" dirty="0" smtClean="0"/>
              <a:t>( Active = is indicative of underlying glomerular inflammatory process; requiring urgent medical attention)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4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0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RBCs cast   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dirty="0" smtClean="0">
                <a:solidFill>
                  <a:schemeClr val="tx1"/>
                </a:solidFill>
              </a:rPr>
              <a:t>formed by naturally occurring </a:t>
            </a:r>
            <a:r>
              <a:rPr lang="en-US" sz="2400" i="1" dirty="0" smtClean="0">
                <a:solidFill>
                  <a:schemeClr val="tx1"/>
                </a:solidFill>
              </a:rPr>
              <a:t>Tamm</a:t>
            </a:r>
            <a:r>
              <a:rPr lang="en-US" sz="2400" i="1" dirty="0">
                <a:solidFill>
                  <a:schemeClr val="tx1"/>
                </a:solidFill>
              </a:rPr>
              <a:t>-</a:t>
            </a:r>
            <a:r>
              <a:rPr lang="en-US" sz="2400" i="1" dirty="0" err="1">
                <a:solidFill>
                  <a:schemeClr val="tx1"/>
                </a:solidFill>
              </a:rPr>
              <a:t>Horsfall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mucoprotein</a:t>
            </a:r>
            <a:r>
              <a:rPr lang="en-US" sz="2400" i="1" dirty="0" smtClean="0">
                <a:solidFill>
                  <a:schemeClr val="tx1"/>
                </a:solidFill>
              </a:rPr>
              <a:t> in the distal tubules &amp; collecting ducts when they become loaded with RBCs coming from the </a:t>
            </a:r>
            <a:r>
              <a:rPr lang="en-US" sz="2400" i="1" dirty="0" smtClean="0">
                <a:solidFill>
                  <a:schemeClr val="tx1"/>
                </a:solidFill>
              </a:rPr>
              <a:t>inflamed Glomerulus </a:t>
            </a:r>
            <a:r>
              <a:rPr lang="en-US" sz="2400" i="1" dirty="0" smtClean="0">
                <a:solidFill>
                  <a:schemeClr val="tx1"/>
                </a:solidFill>
              </a:rPr>
              <a:t>(due to GN)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bcs casts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87" r="-48287"/>
          <a:stretch>
            <a:fillRect/>
          </a:stretch>
        </p:blipFill>
        <p:spPr>
          <a:xfrm>
            <a:off x="1277247" y="2002119"/>
            <a:ext cx="6761106" cy="3615764"/>
          </a:xfrm>
        </p:spPr>
      </p:pic>
    </p:spTree>
    <p:extLst>
      <p:ext uri="{BB962C8B-B14F-4D97-AF65-F5344CB8AC3E}">
        <p14:creationId xmlns:p14="http://schemas.microsoft.com/office/powerpoint/2010/main" val="18997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57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070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Nephritic clinical manifestations: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AKI</a:t>
            </a:r>
            <a:r>
              <a:rPr lang="en-US" dirty="0" smtClean="0"/>
              <a:t> (Acute Kidney Injury) =Acute Renal impairment or Failure= elevated </a:t>
            </a:r>
            <a:r>
              <a:rPr lang="en-US" dirty="0" err="1" smtClean="0"/>
              <a:t>Creatinine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Decreased Urine output </a:t>
            </a:r>
          </a:p>
          <a:p>
            <a:r>
              <a:rPr lang="en-US" b="1" dirty="0" smtClean="0"/>
              <a:t>Edema</a:t>
            </a:r>
          </a:p>
          <a:p>
            <a:r>
              <a:rPr lang="en-US" b="1" dirty="0"/>
              <a:t>High Blood </a:t>
            </a:r>
            <a:r>
              <a:rPr lang="en-US" b="1" dirty="0" smtClean="0"/>
              <a:t>Pressure</a:t>
            </a:r>
          </a:p>
          <a:p>
            <a:r>
              <a:rPr lang="en-US" dirty="0" smtClean="0"/>
              <a:t>May have other manifestations of systemic vasculitis since some GN types are actually vasculitis (e.g. skin rash, pulmonary hemorrhage,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Positive immune markers: ANA, Anti-DNA, low complements, +</a:t>
            </a:r>
            <a:r>
              <a:rPr lang="en-US" dirty="0" err="1" smtClean="0"/>
              <a:t>ve</a:t>
            </a:r>
            <a:r>
              <a:rPr lang="en-US" dirty="0" smtClean="0"/>
              <a:t> ANCA  (depends on the cause)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Nephritic</a:t>
            </a:r>
            <a:r>
              <a:rPr lang="en-US" dirty="0"/>
              <a:t> Glomerular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50000"/>
              <a:buNone/>
            </a:pPr>
            <a:r>
              <a:rPr lang="en-US" dirty="0" smtClean="0"/>
              <a:t>Here; they are called </a:t>
            </a:r>
            <a:r>
              <a:rPr lang="en-US" b="1" dirty="0" smtClean="0"/>
              <a:t>GN=Glomerulonephritis</a:t>
            </a:r>
          </a:p>
          <a:p>
            <a:pPr marL="0" indent="0">
              <a:buSzPct val="50000"/>
              <a:buNone/>
            </a:pPr>
            <a:endParaRPr lang="en-US" b="1" dirty="0" smtClean="0"/>
          </a:p>
          <a:p>
            <a:pPr marL="0" indent="0">
              <a:buSzPct val="50000"/>
              <a:buNone/>
            </a:pPr>
            <a:r>
              <a:rPr lang="en-US" u="sng" dirty="0" smtClean="0"/>
              <a:t>Renal Diseases that can present with </a:t>
            </a:r>
            <a:r>
              <a:rPr lang="en-US" b="1" u="sng" dirty="0" smtClean="0"/>
              <a:t>Nephritic </a:t>
            </a:r>
            <a:r>
              <a:rPr lang="en-US" u="sng" dirty="0" smtClean="0"/>
              <a:t>picture</a:t>
            </a:r>
            <a:r>
              <a:rPr lang="en-US" b="1" u="sng" dirty="0" smtClean="0"/>
              <a:t>: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IgA </a:t>
            </a:r>
            <a:r>
              <a:rPr lang="en-US" dirty="0"/>
              <a:t>Nephropathy / </a:t>
            </a:r>
            <a:r>
              <a:rPr lang="en-US" dirty="0" smtClean="0"/>
              <a:t>HSP (Henoch</a:t>
            </a:r>
            <a:r>
              <a:rPr lang="en-US" dirty="0"/>
              <a:t>-Schönlein </a:t>
            </a:r>
            <a:r>
              <a:rPr lang="en-US" dirty="0" err="1" smtClean="0"/>
              <a:t>purpura</a:t>
            </a:r>
            <a:r>
              <a:rPr lang="en-US" dirty="0" smtClean="0"/>
              <a:t>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Post streptococcal </a:t>
            </a:r>
            <a:r>
              <a:rPr lang="en-US" dirty="0"/>
              <a:t>glomerulonephritis (PSGN)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Lupus Nephritis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Anti</a:t>
            </a:r>
            <a:r>
              <a:rPr lang="en-US" dirty="0"/>
              <a:t>-GBM </a:t>
            </a:r>
            <a:r>
              <a:rPr lang="en-US" dirty="0" smtClean="0"/>
              <a:t>(</a:t>
            </a:r>
            <a:r>
              <a:rPr lang="en-US" dirty="0" err="1" smtClean="0"/>
              <a:t>Goodasture’s</a:t>
            </a:r>
            <a:r>
              <a:rPr lang="en-US" dirty="0" smtClean="0"/>
              <a:t> disease)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ANCA </a:t>
            </a:r>
            <a:r>
              <a:rPr lang="en-US" dirty="0" smtClean="0"/>
              <a:t>vasculitis ( e.g. Wegner’s Granulomatosis) 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Membranoproliferative GN (MPGN)</a:t>
            </a:r>
          </a:p>
          <a:p>
            <a:pPr>
              <a:buSzPct val="50000"/>
              <a:buFont typeface="Wingdings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6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26" y="654288"/>
            <a:ext cx="6689979" cy="55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common type of Primary GN in developed countries</a:t>
            </a:r>
          </a:p>
          <a:p>
            <a:r>
              <a:rPr lang="en-US" dirty="0" smtClean="0"/>
              <a:t> Can present as dark </a:t>
            </a:r>
            <a:r>
              <a:rPr lang="en-US" dirty="0" smtClean="0"/>
              <a:t>urine (hematuria) </a:t>
            </a:r>
            <a:r>
              <a:rPr lang="en-US" b="1" dirty="0" smtClean="0"/>
              <a:t>1-3 days </a:t>
            </a:r>
            <a:r>
              <a:rPr lang="en-US" dirty="0" smtClean="0"/>
              <a:t>after upper respiratory tract infection. (&lt; one week of URT infection)</a:t>
            </a:r>
          </a:p>
          <a:p>
            <a:r>
              <a:rPr lang="en-US" dirty="0" smtClean="0"/>
              <a:t>A lot of times it gets picked up </a:t>
            </a:r>
            <a:r>
              <a:rPr lang="en-US" b="1" dirty="0" smtClean="0"/>
              <a:t>incidentally</a:t>
            </a:r>
            <a:r>
              <a:rPr lang="en-US" dirty="0" smtClean="0"/>
              <a:t> by finding abnormal urine analysis (Hematuria+/- Proteinuria) done for other reasons</a:t>
            </a:r>
            <a:r>
              <a:rPr lang="en-US" dirty="0"/>
              <a:t> </a:t>
            </a:r>
            <a:r>
              <a:rPr lang="en-US" dirty="0" smtClean="0"/>
              <a:t>with no symptoms.</a:t>
            </a:r>
          </a:p>
          <a:p>
            <a:r>
              <a:rPr lang="en-US" dirty="0" smtClean="0"/>
              <a:t>It has a chronic course</a:t>
            </a:r>
            <a:r>
              <a:rPr lang="en-US" dirty="0"/>
              <a:t> </a:t>
            </a:r>
            <a:r>
              <a:rPr lang="en-US" dirty="0" smtClean="0"/>
              <a:t>that can progress to ESRD.</a:t>
            </a:r>
          </a:p>
          <a:p>
            <a:r>
              <a:rPr lang="en-US" dirty="0" smtClean="0"/>
              <a:t>Needs kidney biopsy to reach the diagnosis.</a:t>
            </a:r>
          </a:p>
          <a:p>
            <a:endParaRPr lang="en-US" dirty="0"/>
          </a:p>
          <a:p>
            <a:r>
              <a:rPr lang="en-US" dirty="0" smtClean="0"/>
              <a:t>The diagnosis is made by finding abnormal deposition of </a:t>
            </a:r>
            <a:r>
              <a:rPr lang="en-US" dirty="0" err="1" smtClean="0"/>
              <a:t>Ig</a:t>
            </a:r>
            <a:r>
              <a:rPr lang="en-US" dirty="0" smtClean="0"/>
              <a:t> A </a:t>
            </a:r>
            <a:r>
              <a:rPr lang="en-US" dirty="0" smtClean="0"/>
              <a:t>immunoglobulin </a:t>
            </a:r>
            <a:r>
              <a:rPr lang="en-US" dirty="0" smtClean="0"/>
              <a:t>in the Glomeruli, </a:t>
            </a:r>
            <a:r>
              <a:rPr lang="en-US" dirty="0" smtClean="0"/>
              <a:t>it </a:t>
            </a:r>
            <a:r>
              <a:rPr lang="en-US" dirty="0" smtClean="0"/>
              <a:t>elicit </a:t>
            </a:r>
            <a:r>
              <a:rPr lang="en-US" dirty="0" smtClean="0"/>
              <a:t>a local inflammatory response in the Glom </a:t>
            </a:r>
            <a:r>
              <a:rPr lang="en-US" dirty="0" err="1" smtClean="0"/>
              <a:t>mesangium</a:t>
            </a:r>
            <a:r>
              <a:rPr lang="en-US" dirty="0" smtClean="0"/>
              <a:t> (</a:t>
            </a:r>
            <a:r>
              <a:rPr lang="en-US" dirty="0" err="1" smtClean="0"/>
              <a:t>mesangial</a:t>
            </a:r>
            <a:r>
              <a:rPr lang="en-US" dirty="0" smtClean="0"/>
              <a:t> expansion)</a:t>
            </a:r>
          </a:p>
        </p:txBody>
      </p:sp>
    </p:spTree>
    <p:extLst>
      <p:ext uri="{BB962C8B-B14F-4D97-AF65-F5344CB8AC3E}">
        <p14:creationId xmlns:p14="http://schemas.microsoft.com/office/powerpoint/2010/main" val="630967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thought to be secondary to altered mucosal immunity that leads to excessive IgA synthesis </a:t>
            </a:r>
            <a:r>
              <a:rPr lang="en-US" dirty="0" smtClean="0"/>
              <a:t>followed by deposition in the gloms. </a:t>
            </a:r>
            <a:endParaRPr lang="en-US" dirty="0"/>
          </a:p>
          <a:p>
            <a:r>
              <a:rPr lang="en-US" dirty="0" smtClean="0"/>
              <a:t>There is really no effective immunosuppressing therapy except in severe cases where it can be tried. </a:t>
            </a:r>
          </a:p>
          <a:p>
            <a:r>
              <a:rPr lang="en-US" dirty="0" smtClean="0"/>
              <a:t>Most important treatment is to control the blood pressure which </a:t>
            </a:r>
            <a:r>
              <a:rPr lang="en-US" dirty="0" smtClean="0"/>
              <a:t>also decreases the proteinuria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HSP (</a:t>
            </a:r>
            <a:r>
              <a:rPr lang="en-US" dirty="0" err="1" smtClean="0"/>
              <a:t>Henoch</a:t>
            </a:r>
            <a:r>
              <a:rPr lang="en-US" dirty="0" err="1"/>
              <a:t>-Schönlein</a:t>
            </a:r>
            <a:r>
              <a:rPr lang="en-US" dirty="0"/>
              <a:t> </a:t>
            </a:r>
            <a:r>
              <a:rPr lang="en-US" dirty="0" err="1"/>
              <a:t>purpura</a:t>
            </a:r>
            <a:r>
              <a:rPr lang="en-US" dirty="0" smtClean="0"/>
              <a:t>) </a:t>
            </a:r>
            <a:r>
              <a:rPr lang="en-US" dirty="0" smtClean="0"/>
              <a:t>is </a:t>
            </a:r>
            <a:r>
              <a:rPr lang="en-US" dirty="0" smtClean="0"/>
              <a:t>a systemic </a:t>
            </a:r>
            <a:r>
              <a:rPr lang="en-US" dirty="0" err="1" smtClean="0"/>
              <a:t>vasculitis</a:t>
            </a:r>
            <a:r>
              <a:rPr lang="en-US" dirty="0" smtClean="0"/>
              <a:t> caused by </a:t>
            </a:r>
            <a:r>
              <a:rPr lang="en-US" dirty="0" smtClean="0"/>
              <a:t>immune </a:t>
            </a:r>
            <a:r>
              <a:rPr lang="en-US" dirty="0" smtClean="0"/>
              <a:t>deposition of IgA in different organs; typically skin, bowel and </a:t>
            </a:r>
            <a:r>
              <a:rPr lang="en-US" dirty="0" smtClean="0"/>
              <a:t>kidneys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10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Glomerulus </a:t>
            </a:r>
            <a:endParaRPr lang="en-US" dirty="0"/>
          </a:p>
        </p:txBody>
      </p:sp>
      <p:pic>
        <p:nvPicPr>
          <p:cNvPr id="9" name="Content Placeholder 8" descr="Focal_GN_Ligh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58" b="-28958"/>
          <a:stretch>
            <a:fillRect/>
          </a:stretch>
        </p:blipFill>
        <p:spPr>
          <a:xfrm>
            <a:off x="4754879" y="671731"/>
            <a:ext cx="3931920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879" y="724555"/>
            <a:ext cx="3931920" cy="639762"/>
          </a:xfrm>
        </p:spPr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pic>
        <p:nvPicPr>
          <p:cNvPr id="12" name="Content Placeholder 11" descr="IgA_nephropathy_IF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r="18048"/>
          <a:stretch>
            <a:fillRect/>
          </a:stretch>
        </p:blipFill>
        <p:spPr>
          <a:xfrm>
            <a:off x="5624350" y="4227727"/>
            <a:ext cx="2531896" cy="2435235"/>
          </a:xfrm>
        </p:spPr>
      </p:pic>
      <p:pic>
        <p:nvPicPr>
          <p:cNvPr id="10" name="Content Placeholder 11" descr="NOrm GLOM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762669" y="2647375"/>
            <a:ext cx="3465676" cy="34827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51826" y="4438353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IgA </a:t>
            </a:r>
            <a:r>
              <a:rPr lang="en-US" dirty="0" smtClean="0"/>
              <a:t>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69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streptococcal glomerulonephritis (PSGN)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Typically caused by throat infection with Gram positive </a:t>
            </a:r>
            <a:r>
              <a:rPr lang="en-US" dirty="0" err="1" smtClean="0"/>
              <a:t>cocci</a:t>
            </a:r>
            <a:r>
              <a:rPr lang="en-US" dirty="0" smtClean="0"/>
              <a:t> </a:t>
            </a:r>
            <a:r>
              <a:rPr lang="en-US" dirty="0" smtClean="0"/>
              <a:t>(Group A beta-hemolytic </a:t>
            </a:r>
            <a:r>
              <a:rPr lang="en-US" b="1" dirty="0" smtClean="0"/>
              <a:t>Streptococcus</a:t>
            </a:r>
            <a:r>
              <a:rPr lang="en-US" dirty="0"/>
              <a:t> </a:t>
            </a:r>
            <a:r>
              <a:rPr lang="en-US" dirty="0" smtClean="0"/>
              <a:t> (GAS). </a:t>
            </a:r>
            <a:endParaRPr lang="en-US" dirty="0" smtClean="0"/>
          </a:p>
          <a:p>
            <a:r>
              <a:rPr lang="en-US" dirty="0" smtClean="0"/>
              <a:t>But also can be </a:t>
            </a:r>
            <a:r>
              <a:rPr lang="en-US" dirty="0"/>
              <a:t>caused by </a:t>
            </a:r>
            <a:r>
              <a:rPr lang="en-US" dirty="0" smtClean="0"/>
              <a:t>Staphylococcus soft tissue or bone infection in </a:t>
            </a:r>
            <a:r>
              <a:rPr lang="en-US" dirty="0"/>
              <a:t>adults</a:t>
            </a:r>
            <a:r>
              <a:rPr lang="en-US" dirty="0" smtClean="0"/>
              <a:t>.</a:t>
            </a:r>
          </a:p>
          <a:p>
            <a:r>
              <a:rPr lang="en-US" dirty="0"/>
              <a:t>Bacterial Antigen cross react with Glom antigens, or </a:t>
            </a:r>
            <a:r>
              <a:rPr lang="en-US" dirty="0" smtClean="0"/>
              <a:t>may be an immune</a:t>
            </a:r>
            <a:r>
              <a:rPr lang="en-US" dirty="0"/>
              <a:t>-</a:t>
            </a:r>
            <a:r>
              <a:rPr lang="en-US" dirty="0" smtClean="0"/>
              <a:t>complex (Antigen-antibody) response that </a:t>
            </a:r>
            <a:r>
              <a:rPr lang="en-US" dirty="0"/>
              <a:t>is responsible. </a:t>
            </a:r>
            <a:endParaRPr lang="en-US" dirty="0" smtClean="0"/>
          </a:p>
          <a:p>
            <a:r>
              <a:rPr lang="en-US" dirty="0" smtClean="0"/>
              <a:t>Patients present with frank hematuria usually </a:t>
            </a:r>
            <a:r>
              <a:rPr lang="en-US" b="1" dirty="0" smtClean="0"/>
              <a:t>after one week</a:t>
            </a:r>
            <a:r>
              <a:rPr lang="en-US" dirty="0" smtClean="0"/>
              <a:t> and up to 3 weeks from the start of infection.</a:t>
            </a:r>
          </a:p>
          <a:p>
            <a:r>
              <a:rPr lang="en-US" dirty="0"/>
              <a:t>Serum will show positive </a:t>
            </a:r>
            <a:r>
              <a:rPr lang="en-US" dirty="0" err="1"/>
              <a:t>Antistreptolysin</a:t>
            </a:r>
            <a:r>
              <a:rPr lang="en-US" dirty="0"/>
              <a:t> (ASO) titer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Low </a:t>
            </a:r>
            <a:r>
              <a:rPr lang="en-US" dirty="0"/>
              <a:t>C3, Normal </a:t>
            </a:r>
            <a:r>
              <a:rPr lang="en-US" dirty="0" smtClean="0"/>
              <a:t>or slightly low C4</a:t>
            </a:r>
            <a:r>
              <a:rPr lang="en-US" dirty="0" smtClean="0"/>
              <a:t> in the serum. </a:t>
            </a:r>
            <a:endParaRPr lang="en-US" dirty="0" smtClean="0"/>
          </a:p>
          <a:p>
            <a:r>
              <a:rPr lang="en-US" dirty="0" smtClean="0"/>
              <a:t>May </a:t>
            </a:r>
            <a:r>
              <a:rPr lang="en-US" dirty="0" smtClean="0"/>
              <a:t>have positive throat culture. </a:t>
            </a:r>
          </a:p>
          <a:p>
            <a:r>
              <a:rPr lang="en-US" dirty="0" smtClean="0"/>
              <a:t>Children have better and faster recovery than adults.</a:t>
            </a:r>
          </a:p>
          <a:p>
            <a:r>
              <a:rPr lang="en-US" dirty="0" smtClean="0"/>
              <a:t>Treatment is usually supportive= wait and see.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31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Lupus 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LUPUS</a:t>
            </a:r>
            <a:r>
              <a:rPr lang="en-US" dirty="0"/>
              <a:t>: </a:t>
            </a:r>
            <a:r>
              <a:rPr lang="en-US" i="1" u="sng" dirty="0"/>
              <a:t>The Disease with a Thousand </a:t>
            </a:r>
            <a:r>
              <a:rPr lang="en-US" i="1" u="sng" dirty="0" smtClean="0"/>
              <a:t>Faces</a:t>
            </a:r>
          </a:p>
          <a:p>
            <a:r>
              <a:rPr lang="en-US" dirty="0" smtClean="0"/>
              <a:t>Kidneys can be affected by SLE like other organs.</a:t>
            </a:r>
          </a:p>
          <a:p>
            <a:r>
              <a:rPr lang="en-US" dirty="0" smtClean="0"/>
              <a:t>The degree of involvement can be mild (or even not visible to the physician) to a very severe one causing ESRD in few months. </a:t>
            </a:r>
          </a:p>
          <a:p>
            <a:r>
              <a:rPr lang="en-US" dirty="0" smtClean="0"/>
              <a:t>Most important in dealing with these cases is having high suspicion of its presence and to start immediate workup &amp; referral for diagnosis and treatment.</a:t>
            </a:r>
          </a:p>
        </p:txBody>
      </p:sp>
    </p:spTree>
    <p:extLst>
      <p:ext uri="{BB962C8B-B14F-4D97-AF65-F5344CB8AC3E}">
        <p14:creationId xmlns:p14="http://schemas.microsoft.com/office/powerpoint/2010/main" val="15846588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Lupus Nephritis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Kidney </a:t>
            </a:r>
            <a:r>
              <a:rPr lang="en-US" dirty="0"/>
              <a:t>biopsy is mandatory to make the diagnosis.</a:t>
            </a:r>
          </a:p>
          <a:p>
            <a:r>
              <a:rPr lang="en-US" dirty="0"/>
              <a:t>Low </a:t>
            </a:r>
            <a:r>
              <a:rPr lang="en-US" dirty="0" smtClean="0"/>
              <a:t>complements (C3, C4) </a:t>
            </a:r>
            <a:r>
              <a:rPr lang="en-US" dirty="0"/>
              <a:t>level along with the positive Lupus </a:t>
            </a:r>
            <a:r>
              <a:rPr lang="en-US" dirty="0" smtClean="0"/>
              <a:t>markers, abnormal </a:t>
            </a:r>
            <a:r>
              <a:rPr lang="en-US" dirty="0"/>
              <a:t>urine </a:t>
            </a:r>
            <a:r>
              <a:rPr lang="en-US" dirty="0" smtClean="0"/>
              <a:t>analysis &amp; abnormal renal function </a:t>
            </a:r>
            <a:r>
              <a:rPr lang="en-US" dirty="0"/>
              <a:t>should make you think of its presence.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Lupus Nephritis treatment depends on the findings in renal biopsy.</a:t>
            </a:r>
          </a:p>
          <a:p>
            <a:r>
              <a:rPr lang="en-US" dirty="0" smtClean="0"/>
              <a:t>It usually involves high degree of immunosuppressing medications.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7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ANCA </a:t>
            </a:r>
            <a:r>
              <a:rPr lang="en-US" dirty="0" err="1" smtClean="0"/>
              <a:t>vasculitis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Autoimmune disease that involves the presence of Neutrophils adhesion enhancing molecule called</a:t>
            </a:r>
          </a:p>
          <a:p>
            <a:pPr marL="0" indent="0">
              <a:buNone/>
            </a:pPr>
            <a:r>
              <a:rPr lang="en-US" b="1" dirty="0" smtClean="0"/>
              <a:t>ANCA=</a:t>
            </a:r>
            <a:r>
              <a:rPr lang="en-US" b="1" dirty="0"/>
              <a:t>Anti-neutrophil cytoplasmic </a:t>
            </a:r>
            <a:r>
              <a:rPr lang="en-US" b="1" dirty="0" smtClean="0"/>
              <a:t>antibody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Two types of ANCA:</a:t>
            </a:r>
          </a:p>
          <a:p>
            <a:pPr marL="0" indent="0">
              <a:buNone/>
            </a:pPr>
            <a:r>
              <a:rPr lang="en-US" dirty="0" smtClean="0"/>
              <a:t>1- C-ANCA= </a:t>
            </a:r>
            <a:r>
              <a:rPr lang="en-US" b="1" dirty="0" smtClean="0"/>
              <a:t>C</a:t>
            </a:r>
            <a:r>
              <a:rPr lang="en-US" dirty="0" smtClean="0"/>
              <a:t>ytoplasmic type, more commonly causing Granulomatous </a:t>
            </a:r>
            <a:r>
              <a:rPr lang="en-US" dirty="0" err="1" smtClean="0"/>
              <a:t>Polyangiitis</a:t>
            </a:r>
            <a:r>
              <a:rPr lang="en-US" dirty="0" smtClean="0"/>
              <a:t>= old name </a:t>
            </a:r>
            <a:r>
              <a:rPr lang="en-US" i="1" dirty="0" smtClean="0"/>
              <a:t>Wegner’s Granulomatosis</a:t>
            </a:r>
            <a:r>
              <a:rPr lang="en-US" dirty="0" smtClean="0"/>
              <a:t> ( so a </a:t>
            </a:r>
            <a:r>
              <a:rPr lang="en-US" b="1" dirty="0" smtClean="0"/>
              <a:t>granuloma forming disease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sz="1800" dirty="0" err="1" smtClean="0"/>
              <a:t>Angiitis</a:t>
            </a:r>
            <a:r>
              <a:rPr lang="en-US" sz="1800" dirty="0" smtClean="0"/>
              <a:t>: means small vessels vasculitis</a:t>
            </a: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2- P-ANCA= </a:t>
            </a:r>
            <a:r>
              <a:rPr lang="en-US" b="1" dirty="0" err="1" smtClean="0"/>
              <a:t>P</a:t>
            </a:r>
            <a:r>
              <a:rPr lang="en-US" dirty="0" err="1" smtClean="0"/>
              <a:t>erinuclear</a:t>
            </a:r>
            <a:r>
              <a:rPr lang="en-US" dirty="0" smtClean="0"/>
              <a:t> type, more commonly associated with Microscopic </a:t>
            </a:r>
            <a:r>
              <a:rPr lang="en-US" dirty="0" err="1" smtClean="0"/>
              <a:t>Polyangiitis</a:t>
            </a:r>
            <a:r>
              <a:rPr lang="en-US" dirty="0" smtClean="0"/>
              <a:t> &amp; </a:t>
            </a:r>
            <a:r>
              <a:rPr lang="en-US" dirty="0" err="1"/>
              <a:t>Churg</a:t>
            </a:r>
            <a:r>
              <a:rPr lang="en-US" dirty="0"/>
              <a:t>-Strauss syndrome</a:t>
            </a:r>
          </a:p>
        </p:txBody>
      </p:sp>
    </p:spTree>
    <p:extLst>
      <p:ext uri="{BB962C8B-B14F-4D97-AF65-F5344CB8AC3E}">
        <p14:creationId xmlns:p14="http://schemas.microsoft.com/office/powerpoint/2010/main" val="39255627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 vasculitis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Upper airways and lung involvement is common and patients can present with renal and pulmonary manifestations (GN + Pulmonary hemorrhage: hemoptysis)</a:t>
            </a:r>
          </a:p>
          <a:p>
            <a:endParaRPr lang="en-US" dirty="0" smtClean="0"/>
          </a:p>
          <a:p>
            <a:r>
              <a:rPr lang="en-US" dirty="0" smtClean="0"/>
              <a:t>Diagnosis is made by kidney biopsy and positive ANCA titer in the serum.</a:t>
            </a:r>
          </a:p>
          <a:p>
            <a:r>
              <a:rPr lang="en-US" dirty="0" smtClean="0"/>
              <a:t>It is usually an aggressive disease that should be treated with potent immunosuppressing medications. </a:t>
            </a:r>
            <a:r>
              <a:rPr lang="en-US" dirty="0" smtClean="0"/>
              <a:t>(high dose corticosteroids &amp; cyclophosphamide).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87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Anti-GBM antibody </a:t>
            </a:r>
            <a:r>
              <a:rPr lang="en-US" b="1" dirty="0" smtClean="0"/>
              <a:t>disease</a:t>
            </a:r>
            <a:br>
              <a:rPr lang="en-US" b="1" dirty="0" smtClean="0"/>
            </a:br>
            <a:r>
              <a:rPr lang="en-US" sz="2700" dirty="0" smtClean="0"/>
              <a:t>(Anti Glom Basement Membrane)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Due to autoantibody </a:t>
            </a:r>
            <a:r>
              <a:rPr lang="en-US" dirty="0"/>
              <a:t>against (alpha-3 chain</a:t>
            </a:r>
            <a:r>
              <a:rPr lang="en-US" dirty="0" smtClean="0"/>
              <a:t>) of type </a:t>
            </a:r>
            <a:r>
              <a:rPr lang="en-US" dirty="0"/>
              <a:t>IV </a:t>
            </a:r>
            <a:r>
              <a:rPr lang="en-US" dirty="0" smtClean="0"/>
              <a:t>Collagen</a:t>
            </a:r>
            <a:r>
              <a:rPr lang="en-US" dirty="0"/>
              <a:t> </a:t>
            </a:r>
            <a:r>
              <a:rPr lang="en-US" dirty="0" smtClean="0"/>
              <a:t>that is f</a:t>
            </a:r>
            <a:r>
              <a:rPr lang="en-US" dirty="0" smtClean="0"/>
              <a:t>ound </a:t>
            </a:r>
            <a:r>
              <a:rPr lang="en-US" dirty="0" smtClean="0"/>
              <a:t>in Glomerular &amp; alveolar basement membrane.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 the manifestations will be:</a:t>
            </a:r>
          </a:p>
          <a:p>
            <a:pPr marL="0" indent="0">
              <a:buNone/>
            </a:pPr>
            <a:r>
              <a:rPr lang="en-US" dirty="0" smtClean="0"/>
              <a:t>1- GN (can be the only presenting finding</a:t>
            </a:r>
            <a:r>
              <a:rPr lang="en-US" dirty="0" smtClean="0"/>
              <a:t>)  &amp;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2- Pulmonary hemorrhage (if with GN; is called   </a:t>
            </a:r>
            <a:r>
              <a:rPr lang="en-US" dirty="0" err="1" smtClean="0"/>
              <a:t>Goodpasture’s</a:t>
            </a:r>
            <a:r>
              <a:rPr lang="en-US" dirty="0" smtClean="0"/>
              <a:t> disease)</a:t>
            </a:r>
          </a:p>
          <a:p>
            <a:pPr marL="0" indent="0">
              <a:buNone/>
            </a:pPr>
            <a:r>
              <a:rPr lang="en-US" dirty="0" smtClean="0"/>
              <a:t>3- positive test for Anti-GBM antibodies in the serum</a:t>
            </a:r>
          </a:p>
          <a:p>
            <a:pPr marL="0" indent="0">
              <a:buNone/>
            </a:pPr>
            <a:r>
              <a:rPr lang="en-US" dirty="0" smtClean="0"/>
              <a:t>4- Kidney biopsy shows the diagnostic Immunofluorescence pattern : Linear stain of </a:t>
            </a:r>
            <a:r>
              <a:rPr lang="en-US" dirty="0" err="1" smtClean="0"/>
              <a:t>IgG</a:t>
            </a:r>
            <a:r>
              <a:rPr lang="en-US" dirty="0" smtClean="0"/>
              <a:t> and C3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3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42775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Linear Anti-GBM staining by Immunofluorescence </a:t>
            </a:r>
            <a:br>
              <a:rPr lang="en-US" sz="3200" dirty="0" smtClean="0"/>
            </a:br>
            <a:r>
              <a:rPr lang="en-US" sz="3200" dirty="0" smtClean="0"/>
              <a:t>is a </a:t>
            </a:r>
            <a:r>
              <a:rPr lang="en-US" sz="3200" i="1" dirty="0" smtClean="0"/>
              <a:t>Diagnostic test</a:t>
            </a:r>
            <a:endParaRPr lang="en-US" sz="3200" i="1" dirty="0"/>
          </a:p>
        </p:txBody>
      </p:sp>
      <p:pic>
        <p:nvPicPr>
          <p:cNvPr id="13" name="Content Placeholder 12" descr="antiGB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0" r="-7730"/>
          <a:stretch>
            <a:fillRect/>
          </a:stretch>
        </p:blipFill>
        <p:spPr>
          <a:xfrm>
            <a:off x="1325377" y="2259275"/>
            <a:ext cx="6616840" cy="3921090"/>
          </a:xfrm>
        </p:spPr>
      </p:pic>
    </p:spTree>
    <p:extLst>
      <p:ext uri="{BB962C8B-B14F-4D97-AF65-F5344CB8AC3E}">
        <p14:creationId xmlns:p14="http://schemas.microsoft.com/office/powerpoint/2010/main" val="96521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Calibri" charset="0"/>
              </a:rPr>
              <a:t>Microscopy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Light Microscope 2000x</a:t>
            </a:r>
          </a:p>
        </p:txBody>
      </p:sp>
      <p:pic>
        <p:nvPicPr>
          <p:cNvPr id="76803" name="Content Placeholder 8" descr="light microscop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6" r="-3886"/>
          <a:stretch>
            <a:fillRect/>
          </a:stretch>
        </p:blipFill>
        <p:spPr>
          <a:xfrm>
            <a:off x="965200" y="2671763"/>
            <a:ext cx="2820988" cy="27590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EM 10,000,000</a:t>
            </a:r>
          </a:p>
        </p:txBody>
      </p:sp>
      <p:pic>
        <p:nvPicPr>
          <p:cNvPr id="76805" name="Content Placeholder 9" descr="EM-machine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15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60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Anti-GBM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Treatment is always started immediately to remove the antibodies by </a:t>
            </a:r>
            <a:r>
              <a:rPr lang="en-US" b="1" dirty="0" err="1" smtClean="0"/>
              <a:t>Plasmapheresis</a:t>
            </a:r>
            <a:r>
              <a:rPr lang="en-US" b="1" dirty="0" smtClean="0"/>
              <a:t> </a:t>
            </a:r>
            <a:r>
              <a:rPr lang="en-US" dirty="0" smtClean="0"/>
              <a:t>and preventing further antibodies production by giving heavy immunosuppression that includes corticosteroids and cyclophosphamide.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509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Membranoproliferative GN (MPGN)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is a </a:t>
            </a:r>
            <a:r>
              <a:rPr lang="en-US" smtClean="0"/>
              <a:t>pathological </a:t>
            </a:r>
            <a:r>
              <a:rPr lang="en-US" smtClean="0"/>
              <a:t>description </a:t>
            </a:r>
            <a:r>
              <a:rPr lang="en-US" dirty="0" smtClean="0"/>
              <a:t>&amp; has multiple causes.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 may present with Nephritic picture or Nephrotic syndrome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primary (idiopathic) MPGN is mainly seen in children.</a:t>
            </a:r>
          </a:p>
          <a:p>
            <a:pPr marL="0" indent="0">
              <a:buNone/>
            </a:pPr>
            <a:r>
              <a:rPr lang="en-US" dirty="0" smtClean="0"/>
              <a:t>The secondary type is seen in adults due to: </a:t>
            </a:r>
          </a:p>
          <a:p>
            <a:pPr>
              <a:buFontTx/>
              <a:buChar char="-"/>
            </a:pPr>
            <a:r>
              <a:rPr lang="en-US" dirty="0" smtClean="0"/>
              <a:t>Hepatitis B and C</a:t>
            </a:r>
          </a:p>
          <a:p>
            <a:pPr>
              <a:buFontTx/>
              <a:buChar char="-"/>
            </a:pPr>
            <a:r>
              <a:rPr lang="en-US" dirty="0" smtClean="0"/>
              <a:t>Endocarditis </a:t>
            </a:r>
          </a:p>
          <a:p>
            <a:pPr>
              <a:buFontTx/>
              <a:buChar char="-"/>
            </a:pPr>
            <a:r>
              <a:rPr lang="en-US" dirty="0" smtClean="0"/>
              <a:t>Lupus and </a:t>
            </a:r>
            <a:r>
              <a:rPr lang="en-US" dirty="0" err="1" smtClean="0"/>
              <a:t>Sjogren’s</a:t>
            </a:r>
            <a:r>
              <a:rPr lang="en-US" dirty="0" smtClean="0"/>
              <a:t> syndrome</a:t>
            </a:r>
          </a:p>
          <a:p>
            <a:pPr>
              <a:buFontTx/>
              <a:buChar char="-"/>
            </a:pPr>
            <a:r>
              <a:rPr lang="en-US" dirty="0" smtClean="0"/>
              <a:t>Cancer</a:t>
            </a:r>
          </a:p>
          <a:p>
            <a:pPr>
              <a:buFontTx/>
              <a:buChar char="-"/>
            </a:pPr>
            <a:r>
              <a:rPr lang="en-US" dirty="0" smtClean="0"/>
              <a:t>Complement deficiency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2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/>
              <a:t>The Glomerular Capillary wall has 3 layers, through which filtration occurs  </a:t>
            </a:r>
            <a:endParaRPr lang="en-US" sz="2800" b="1" dirty="0"/>
          </a:p>
        </p:txBody>
      </p:sp>
      <p:pic>
        <p:nvPicPr>
          <p:cNvPr id="4" name="Content Placeholder 3" descr="Capillary wall sec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457200" y="1765300"/>
            <a:ext cx="8229600" cy="4525963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91009"/>
              </p:ext>
            </p:extLst>
          </p:nvPr>
        </p:nvGraphicFramePr>
        <p:xfrm>
          <a:off x="6559564" y="6108503"/>
          <a:ext cx="578785" cy="385800"/>
        </p:xfrm>
        <a:graphic>
          <a:graphicData uri="http://schemas.openxmlformats.org/drawingml/2006/table">
            <a:tbl>
              <a:tblPr/>
              <a:tblGrid>
                <a:gridCol w="578785"/>
              </a:tblGrid>
              <a:tr h="38580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21545"/>
              </p:ext>
            </p:extLst>
          </p:nvPr>
        </p:nvGraphicFramePr>
        <p:xfrm>
          <a:off x="5064369" y="6140653"/>
          <a:ext cx="578785" cy="434025"/>
        </p:xfrm>
        <a:graphic>
          <a:graphicData uri="http://schemas.openxmlformats.org/drawingml/2006/table">
            <a:tbl>
              <a:tblPr/>
              <a:tblGrid>
                <a:gridCol w="578785"/>
              </a:tblGrid>
              <a:tr h="43402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80773"/>
              </p:ext>
            </p:extLst>
          </p:nvPr>
        </p:nvGraphicFramePr>
        <p:xfrm>
          <a:off x="3890722" y="6301403"/>
          <a:ext cx="594862" cy="434025"/>
        </p:xfrm>
        <a:graphic>
          <a:graphicData uri="http://schemas.openxmlformats.org/drawingml/2006/table">
            <a:tbl>
              <a:tblPr/>
              <a:tblGrid>
                <a:gridCol w="594862"/>
              </a:tblGrid>
              <a:tr h="43402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06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Normal Capillary Loop ( Electron Microscopy)</a:t>
            </a:r>
            <a:endParaRPr lang="en-US" sz="2800" dirty="0"/>
          </a:p>
        </p:txBody>
      </p:sp>
      <p:pic>
        <p:nvPicPr>
          <p:cNvPr id="4" name="Content Placeholder 3" descr="EM Normal cap lo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80" r="-60680"/>
          <a:stretch>
            <a:fillRect/>
          </a:stretch>
        </p:blipFill>
        <p:spPr>
          <a:xfrm>
            <a:off x="-1905400" y="1524000"/>
            <a:ext cx="8229600" cy="4876800"/>
          </a:xfrm>
        </p:spPr>
      </p:pic>
      <p:pic>
        <p:nvPicPr>
          <p:cNvPr id="5" name="Content Placeholder 3" descr="Capillary wall 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3251320" y="1524000"/>
            <a:ext cx="6842350" cy="37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7010</TotalTime>
  <Words>2901</Words>
  <Application>Microsoft Macintosh PowerPoint</Application>
  <PresentationFormat>On-screen Show (4:3)</PresentationFormat>
  <Paragraphs>417</Paragraphs>
  <Slides>71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Clarity</vt:lpstr>
      <vt:lpstr>CorelPhotoPaint.Image.9</vt:lpstr>
      <vt:lpstr>Glomerular diseases</vt:lpstr>
      <vt:lpstr>Objectives</vt:lpstr>
      <vt:lpstr>Renal cortex is the most important functional part of the kidney, because it has the Glomeruli</vt:lpstr>
      <vt:lpstr>The Nephron</vt:lpstr>
      <vt:lpstr>PowerPoint Presentation</vt:lpstr>
      <vt:lpstr>PowerPoint Presentation</vt:lpstr>
      <vt:lpstr>Microscopy</vt:lpstr>
      <vt:lpstr>The Glomerular Capillary wall has 3 layers, through which filtration occurs  </vt:lpstr>
      <vt:lpstr>Normal Capillary Loop ( Electron Microscopy)</vt:lpstr>
      <vt:lpstr>Normal Glomerular structure is needed to:</vt:lpstr>
      <vt:lpstr>Normal versus disrupted G. capillary wall </vt:lpstr>
      <vt:lpstr>So normal urine will have: </vt:lpstr>
      <vt:lpstr>How glomerular diseases start?</vt:lpstr>
      <vt:lpstr>PowerPoint Presentation</vt:lpstr>
      <vt:lpstr>How glomerular diseases start?</vt:lpstr>
      <vt:lpstr>PowerPoint Presentation</vt:lpstr>
      <vt:lpstr>PowerPoint Presentation</vt:lpstr>
      <vt:lpstr>Nephrotic Syndrome (NS)</vt:lpstr>
      <vt:lpstr>PowerPoint Presentation</vt:lpstr>
      <vt:lpstr>PowerPoint Presentation</vt:lpstr>
      <vt:lpstr>Nephrotic Syndrome</vt:lpstr>
      <vt:lpstr>Complications of Nephrotic Syndrome</vt:lpstr>
      <vt:lpstr>Proteinuria</vt:lpstr>
      <vt:lpstr>Urine Analysis in Nephrotic Syndrome</vt:lpstr>
      <vt:lpstr>Clinical Presentation</vt:lpstr>
      <vt:lpstr>Clinical Presentation</vt:lpstr>
      <vt:lpstr>Glomerular Diseases present as Nephrotic Syndrome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 Minimal Change Disease (MCD)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PowerPoint Presentation</vt:lpstr>
      <vt:lpstr>Nephritic Glomerular diseases</vt:lpstr>
      <vt:lpstr>PowerPoint Presentation</vt:lpstr>
      <vt:lpstr>PowerPoint Presentation</vt:lpstr>
      <vt:lpstr>Crescentic GN; is a very bad GN!!!! </vt:lpstr>
      <vt:lpstr>PowerPoint Presentation</vt:lpstr>
      <vt:lpstr>Nephritic urine analysis shows:</vt:lpstr>
      <vt:lpstr> RBCs cast     formed by naturally occurring Tamm-Horsfall mucoprotein in the distal tubules &amp; collecting ducts when they become loaded with RBCs coming from the inflamed Glomerulus (due to GN) </vt:lpstr>
      <vt:lpstr>The Nephron</vt:lpstr>
      <vt:lpstr>Nephritic clinical manifestations:</vt:lpstr>
      <vt:lpstr>Nephritic Glomerular diseases</vt:lpstr>
      <vt:lpstr>IgA Nephropathy</vt:lpstr>
      <vt:lpstr>PowerPoint Presentation</vt:lpstr>
      <vt:lpstr>IgA </vt:lpstr>
      <vt:lpstr>Post streptococcal glomerulonephritis (PSGN) </vt:lpstr>
      <vt:lpstr>Lupus Nephritis</vt:lpstr>
      <vt:lpstr>Lupus Nephritis</vt:lpstr>
      <vt:lpstr>ANCA vasculitis</vt:lpstr>
      <vt:lpstr>ANCA vasculitis</vt:lpstr>
      <vt:lpstr>Anti-GBM antibody disease (Anti Glom Basement Membrane) </vt:lpstr>
      <vt:lpstr>Linear Anti-GBM staining by Immunofluorescence  is a Diagnostic test</vt:lpstr>
      <vt:lpstr>Anti-GBM</vt:lpstr>
      <vt:lpstr>Membranoproliferative GN (MPGN) </vt:lpstr>
    </vt:vector>
  </TitlesOfParts>
  <Company>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Glomerular diseases</dc:title>
  <dc:creator>SAAD ALOBAILI</dc:creator>
  <cp:lastModifiedBy>SAAD ALOBAILI</cp:lastModifiedBy>
  <cp:revision>70</cp:revision>
  <dcterms:created xsi:type="dcterms:W3CDTF">2014-10-08T13:30:46Z</dcterms:created>
  <dcterms:modified xsi:type="dcterms:W3CDTF">2015-11-01T18:31:50Z</dcterms:modified>
</cp:coreProperties>
</file>